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4866"/>
    <p:restoredTop sz="94651"/>
  </p:normalViewPr>
  <p:slideViewPr>
    <p:cSldViewPr snapToGrid="0">
      <p:cViewPr varScale="1">
        <p:scale>
          <a:sx n="192" d="100"/>
          <a:sy n="192" d="100"/>
        </p:scale>
        <p:origin x="184"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417f8eabd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417f8eabd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1531257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1531257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1531257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1531257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5976d581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5976d581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5976d581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5976d58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5976d58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5976d58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5976d581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5976d58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4476 Project 5</a:t>
            </a:r>
            <a:endParaRPr/>
          </a:p>
        </p:txBody>
      </p:sp>
      <p:sp>
        <p:nvSpPr>
          <p:cNvPr id="55" name="Google Shape;55;p13"/>
          <p:cNvSpPr txBox="1">
            <a:spLocks noGrp="1"/>
          </p:cNvSpPr>
          <p:nvPr>
            <p:ph type="subTitle" idx="1"/>
          </p:nvPr>
        </p:nvSpPr>
        <p:spPr>
          <a:xfrm>
            <a:off x="311700" y="2834125"/>
            <a:ext cx="8520600" cy="15441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Ashwin Rathie</a:t>
            </a:r>
            <a:endParaRPr dirty="0"/>
          </a:p>
          <a:p>
            <a:pPr marL="0" lvl="0" indent="0" algn="ctr" rtl="0">
              <a:spcBef>
                <a:spcPts val="0"/>
              </a:spcBef>
              <a:spcAft>
                <a:spcPts val="0"/>
              </a:spcAft>
              <a:buNone/>
            </a:pPr>
            <a:r>
              <a:rPr lang="en-US" dirty="0" err="1" smtClean="0"/>
              <a:t>Ashwin.rathie@gmail.com</a:t>
            </a:r>
            <a:endParaRPr dirty="0"/>
          </a:p>
          <a:p>
            <a:pPr marL="0" lvl="0" indent="0" algn="ctr" rtl="0">
              <a:spcBef>
                <a:spcPts val="0"/>
              </a:spcBef>
              <a:spcAft>
                <a:spcPts val="0"/>
              </a:spcAft>
              <a:buNone/>
            </a:pPr>
            <a:r>
              <a:rPr lang="en-US" dirty="0" smtClean="0"/>
              <a:t>903281887</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Credit</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&lt;Discuss what extra credit you did and analyze it. Include images of results as well &gt;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Your confusion matrix, together with the accuracy for Part 1 with the standard </a:t>
            </a:r>
            <a:r>
              <a:rPr lang="en" b="1" dirty="0" err="1"/>
              <a:t>param</a:t>
            </a:r>
            <a:r>
              <a:rPr lang="en" b="1" dirty="0"/>
              <a:t> set (</a:t>
            </a:r>
            <a:r>
              <a:rPr lang="en" b="1" dirty="0" err="1"/>
              <a:t>image_size</a:t>
            </a:r>
            <a:r>
              <a:rPr lang="en" b="1" dirty="0"/>
              <a:t> = 16, k = 3)</a:t>
            </a:r>
            <a:endParaRPr b="1" dirty="0"/>
          </a:p>
          <a:p>
            <a:pPr marL="0" lvl="0" indent="0" algn="l" rtl="0">
              <a:spcBef>
                <a:spcPts val="1600"/>
              </a:spcBef>
              <a:spcAft>
                <a:spcPts val="1600"/>
              </a:spcAft>
              <a:buNone/>
            </a:pPr>
            <a:endParaRPr lang="en-US" dirty="0"/>
          </a:p>
        </p:txBody>
      </p:sp>
      <p:pic>
        <p:nvPicPr>
          <p:cNvPr id="2" name="Picture 1"/>
          <p:cNvPicPr>
            <a:picLocks noChangeAspect="1"/>
          </p:cNvPicPr>
          <p:nvPr/>
        </p:nvPicPr>
        <p:blipFill>
          <a:blip r:embed="rId3"/>
          <a:stretch>
            <a:fillRect/>
          </a:stretch>
        </p:blipFill>
        <p:spPr>
          <a:xfrm>
            <a:off x="2336800" y="1254539"/>
            <a:ext cx="4470400" cy="3721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4291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Experiments: change image size and k individually using the following values, and report the accuracy (when tuning one </a:t>
            </a:r>
            <a:r>
              <a:rPr lang="en" b="1" dirty="0" err="1"/>
              <a:t>param</a:t>
            </a:r>
            <a:r>
              <a:rPr lang="en" b="1" dirty="0"/>
              <a:t>, keep the other as the standard (16 x 16, 3)):</a:t>
            </a:r>
            <a:endParaRPr b="1" dirty="0"/>
          </a:p>
          <a:p>
            <a:pPr marL="0" lvl="0" indent="0" algn="l" rtl="0">
              <a:spcBef>
                <a:spcPts val="1600"/>
              </a:spcBef>
              <a:spcAft>
                <a:spcPts val="0"/>
              </a:spcAft>
              <a:buNone/>
            </a:pPr>
            <a:r>
              <a:rPr lang="en" b="1" dirty="0" err="1"/>
              <a:t>ie</a:t>
            </a:r>
            <a:r>
              <a:rPr lang="en" b="1" dirty="0"/>
              <a:t>. when you’re tuning image size, keep k at 3, when changing k, keep image size as 16x16</a:t>
            </a:r>
            <a:endParaRPr b="1" dirty="0"/>
          </a:p>
          <a:p>
            <a:pPr marL="0" lvl="0" indent="0" algn="l" rtl="0">
              <a:spcBef>
                <a:spcPts val="1600"/>
              </a:spcBef>
              <a:spcAft>
                <a:spcPts val="1600"/>
              </a:spcAft>
              <a:buNone/>
            </a:pPr>
            <a:endParaRPr dirty="0"/>
          </a:p>
        </p:txBody>
      </p:sp>
      <p:sp>
        <p:nvSpPr>
          <p:cNvPr id="66" name="Google Shape;66;p15"/>
          <p:cNvSpPr txBox="1"/>
          <p:nvPr/>
        </p:nvSpPr>
        <p:spPr>
          <a:xfrm>
            <a:off x="1059050"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image size:</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8 x 8</a:t>
            </a:r>
            <a:r>
              <a:rPr lang="en" dirty="0" smtClean="0">
                <a:solidFill>
                  <a:schemeClr val="dk2"/>
                </a:solidFill>
              </a:rPr>
              <a:t>:</a:t>
            </a:r>
            <a:r>
              <a:rPr lang="en-US" dirty="0" smtClean="0">
                <a:solidFill>
                  <a:schemeClr val="dk2"/>
                </a:solidFill>
              </a:rPr>
              <a:t> 19.00%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16 x 16</a:t>
            </a:r>
            <a:r>
              <a:rPr lang="en" dirty="0" smtClean="0">
                <a:solidFill>
                  <a:schemeClr val="dk2"/>
                </a:solidFill>
              </a:rPr>
              <a:t>:</a:t>
            </a:r>
            <a:r>
              <a:rPr lang="en-US" dirty="0" smtClean="0">
                <a:solidFill>
                  <a:schemeClr val="dk2"/>
                </a:solidFill>
              </a:rPr>
              <a:t> 20.60%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32 x 32</a:t>
            </a:r>
            <a:r>
              <a:rPr lang="en" dirty="0" smtClean="0">
                <a:solidFill>
                  <a:schemeClr val="dk2"/>
                </a:solidFill>
              </a:rPr>
              <a:t>:</a:t>
            </a:r>
            <a:r>
              <a:rPr lang="en-US" dirty="0" smtClean="0">
                <a:solidFill>
                  <a:schemeClr val="dk2"/>
                </a:solidFill>
              </a:rPr>
              <a:t> 19.67%</a:t>
            </a:r>
            <a:endParaRPr dirty="0">
              <a:solidFill>
                <a:schemeClr val="dk2"/>
              </a:solidFill>
            </a:endParaRPr>
          </a:p>
        </p:txBody>
      </p:sp>
      <p:sp>
        <p:nvSpPr>
          <p:cNvPr id="67" name="Google Shape;67;p15"/>
          <p:cNvSpPr txBox="1"/>
          <p:nvPr/>
        </p:nvSpPr>
        <p:spPr>
          <a:xfrm>
            <a:off x="4926175"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k:</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a:t>
            </a:r>
            <a:r>
              <a:rPr lang="en" dirty="0" smtClean="0">
                <a:solidFill>
                  <a:schemeClr val="dk2"/>
                </a:solidFill>
              </a:rPr>
              <a:t>:</a:t>
            </a:r>
            <a:r>
              <a:rPr lang="en-US" dirty="0" smtClean="0">
                <a:solidFill>
                  <a:schemeClr val="dk2"/>
                </a:solidFill>
              </a:rPr>
              <a:t> 22.13%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a:t>
            </a:r>
            <a:r>
              <a:rPr lang="en" dirty="0" smtClean="0">
                <a:solidFill>
                  <a:schemeClr val="dk2"/>
                </a:solidFill>
              </a:rPr>
              <a:t>:</a:t>
            </a:r>
            <a:r>
              <a:rPr lang="en-US" dirty="0" smtClean="0">
                <a:solidFill>
                  <a:schemeClr val="dk2"/>
                </a:solidFill>
              </a:rPr>
              <a:t> 20.60%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5</a:t>
            </a:r>
            <a:r>
              <a:rPr lang="en" dirty="0" smtClean="0">
                <a:solidFill>
                  <a:schemeClr val="dk2"/>
                </a:solidFill>
              </a:rPr>
              <a:t>:</a:t>
            </a:r>
            <a:r>
              <a:rPr lang="en-US" dirty="0" smtClean="0">
                <a:solidFill>
                  <a:schemeClr val="dk2"/>
                </a:solidFill>
              </a:rPr>
              <a:t> 21.07%</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10</a:t>
            </a:r>
            <a:r>
              <a:rPr lang="en" dirty="0" smtClean="0">
                <a:solidFill>
                  <a:schemeClr val="dk2"/>
                </a:solidFill>
              </a:rPr>
              <a:t>:</a:t>
            </a:r>
            <a:r>
              <a:rPr lang="en-US" dirty="0" smtClean="0">
                <a:solidFill>
                  <a:schemeClr val="dk2"/>
                </a:solidFill>
              </a:rPr>
              <a:t> 21.73%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15</a:t>
            </a:r>
            <a:r>
              <a:rPr lang="en" dirty="0" smtClean="0">
                <a:solidFill>
                  <a:schemeClr val="dk2"/>
                </a:solidFill>
              </a:rPr>
              <a:t>:</a:t>
            </a:r>
            <a:r>
              <a:rPr lang="en-US" dirty="0" smtClean="0">
                <a:solidFill>
                  <a:schemeClr val="dk2"/>
                </a:solidFill>
              </a:rPr>
              <a:t> 21.67%</a:t>
            </a:r>
            <a:endParaRPr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Reflection: when tuning the parameters, what have you observed about the </a:t>
            </a:r>
            <a:r>
              <a:rPr lang="en" b="1" i="1" dirty="0"/>
              <a:t>processing time and accuracy</a:t>
            </a:r>
            <a:r>
              <a:rPr lang="en" b="1" dirty="0"/>
              <a:t>? What do you think might lead to this </a:t>
            </a:r>
            <a:r>
              <a:rPr lang="en" b="1" dirty="0" smtClean="0"/>
              <a:t>observation?</a:t>
            </a:r>
          </a:p>
          <a:p>
            <a:pPr marL="0" lvl="0" indent="0" algn="l" rtl="0">
              <a:spcBef>
                <a:spcPts val="1600"/>
              </a:spcBef>
              <a:spcAft>
                <a:spcPts val="1600"/>
              </a:spcAft>
              <a:buNone/>
            </a:pPr>
            <a:r>
              <a:rPr lang="en-US" b="1" dirty="0" smtClean="0"/>
              <a:t>Processing time: </a:t>
            </a:r>
            <a:r>
              <a:rPr lang="en-US" dirty="0" smtClean="0"/>
              <a:t>When tuning k, I found that increasing the k value also (slightly) increased processing time. This makes intuitive sense to me as a higher k means that for every queried point, we must look at a greater number of nearby points to evaluate the test point. When tuning image size, I also found that increasing image size increased the processing time. This also makes sense because image size dictates the number of features, and a higher number of features to compare means more computation is required.</a:t>
            </a:r>
          </a:p>
          <a:p>
            <a:pPr marL="0" lvl="0" indent="0" algn="l" rtl="0">
              <a:spcBef>
                <a:spcPts val="1600"/>
              </a:spcBef>
              <a:spcAft>
                <a:spcPts val="1600"/>
              </a:spcAft>
              <a:buNone/>
            </a:pPr>
            <a:r>
              <a:rPr lang="en-US" b="1" dirty="0" smtClean="0"/>
              <a:t>Accuracy: </a:t>
            </a:r>
            <a:r>
              <a:rPr lang="en-US" dirty="0" smtClean="0"/>
              <a:t>A k valued of 1 resulted in the highest accuracy, but I believe this to be an unreliable conclusion and the result of coincidence. K values of 5-15 were pretty stable and were reasonably high. I think this is because it is a range that is high enough to be resilient to noise but not so high that every query it generalizes to the mean (or in this case, the mode). 16x16 was most accurate image size for me, with a default interpolation setting (interpolation=INTER_LINEAR) for cv2.resize(). 16x16 appears to be enough pixels to retain distinguishable details but not too high to make reach feature too specific.</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Your best confusion matrix, together with the accuracy for Part 2. Also report your </a:t>
            </a:r>
            <a:r>
              <a:rPr lang="en" b="1" dirty="0" err="1"/>
              <a:t>param</a:t>
            </a:r>
            <a:r>
              <a:rPr lang="en" b="1" dirty="0"/>
              <a:t> settings to get this result.</a:t>
            </a:r>
            <a:endParaRPr b="1" dirty="0"/>
          </a:p>
          <a:p>
            <a:pPr marL="0" lvl="0" indent="0" algn="l" rtl="0">
              <a:spcBef>
                <a:spcPts val="1600"/>
              </a:spcBef>
              <a:spcAft>
                <a:spcPts val="1600"/>
              </a:spcAft>
              <a:buNone/>
            </a:pPr>
            <a:r>
              <a:rPr lang="en" dirty="0"/>
              <a:t>&lt;Plot here</a:t>
            </a:r>
            <a:r>
              <a:rPr lang="en" dirty="0" smtClean="0"/>
              <a:t>&gt;</a:t>
            </a:r>
            <a:endParaRPr lang="en-US" dirty="0" smtClean="0"/>
          </a:p>
          <a:p>
            <a:pPr marL="0" lvl="0" indent="0" algn="l" rtl="0">
              <a:spcBef>
                <a:spcPts val="1600"/>
              </a:spcBef>
              <a:spcAft>
                <a:spcPts val="1600"/>
              </a:spcAft>
              <a:buNone/>
            </a:pPr>
            <a:endParaRPr dirty="0"/>
          </a:p>
        </p:txBody>
      </p:sp>
      <p:sp>
        <p:nvSpPr>
          <p:cNvPr id="78" name="Google Shape;78;p17"/>
          <p:cNvSpPr txBox="1"/>
          <p:nvPr/>
        </p:nvSpPr>
        <p:spPr>
          <a:xfrm>
            <a:off x="4971650" y="1224027"/>
            <a:ext cx="34278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2"/>
                </a:solidFill>
              </a:rPr>
              <a:t>Param</a:t>
            </a:r>
            <a:r>
              <a:rPr lang="en" dirty="0">
                <a:solidFill>
                  <a:schemeClr val="dk2"/>
                </a:solidFill>
              </a:rPr>
              <a:t> settings:</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err="1">
                <a:solidFill>
                  <a:schemeClr val="dk2"/>
                </a:solidFill>
              </a:rPr>
              <a:t>vocab_size</a:t>
            </a:r>
            <a:r>
              <a:rPr lang="en" dirty="0" smtClean="0">
                <a:solidFill>
                  <a:schemeClr val="dk2"/>
                </a:solidFill>
              </a:rPr>
              <a:t>:</a:t>
            </a:r>
            <a:r>
              <a:rPr lang="en-US" dirty="0" smtClean="0">
                <a:solidFill>
                  <a:schemeClr val="dk2"/>
                </a:solidFill>
              </a:rPr>
              <a:t> 80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stride (</a:t>
            </a:r>
            <a:r>
              <a:rPr lang="en" dirty="0" err="1">
                <a:solidFill>
                  <a:schemeClr val="dk2"/>
                </a:solidFill>
              </a:rPr>
              <a:t>build_vocab</a:t>
            </a:r>
            <a:r>
              <a:rPr lang="en" dirty="0" smtClean="0">
                <a:solidFill>
                  <a:schemeClr val="dk2"/>
                </a:solidFill>
              </a:rPr>
              <a:t>):</a:t>
            </a:r>
            <a:r>
              <a:rPr lang="en-US" dirty="0" smtClean="0">
                <a:solidFill>
                  <a:schemeClr val="dk2"/>
                </a:solidFill>
              </a:rPr>
              <a:t> 20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err="1">
                <a:solidFill>
                  <a:schemeClr val="dk2"/>
                </a:solidFill>
              </a:rPr>
              <a:t>step_size</a:t>
            </a:r>
            <a:r>
              <a:rPr lang="en" dirty="0">
                <a:solidFill>
                  <a:schemeClr val="dk2"/>
                </a:solidFill>
              </a:rPr>
              <a:t>(</a:t>
            </a:r>
            <a:r>
              <a:rPr lang="en" dirty="0" err="1">
                <a:solidFill>
                  <a:schemeClr val="dk2"/>
                </a:solidFill>
              </a:rPr>
              <a:t>get_bags_of_sifts</a:t>
            </a:r>
            <a:r>
              <a:rPr lang="en" dirty="0" smtClean="0">
                <a:solidFill>
                  <a:schemeClr val="dk2"/>
                </a:solidFill>
              </a:rPr>
              <a:t>):</a:t>
            </a:r>
            <a:r>
              <a:rPr lang="en-US" dirty="0" smtClean="0">
                <a:solidFill>
                  <a:schemeClr val="dk2"/>
                </a:solidFill>
              </a:rPr>
              <a:t> 10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err="1">
                <a:solidFill>
                  <a:schemeClr val="dk2"/>
                </a:solidFill>
              </a:rPr>
              <a:t>max_iter</a:t>
            </a:r>
            <a:r>
              <a:rPr lang="en" dirty="0">
                <a:solidFill>
                  <a:schemeClr val="dk2"/>
                </a:solidFill>
              </a:rPr>
              <a:t> (k-means</a:t>
            </a:r>
            <a:r>
              <a:rPr lang="en" dirty="0" smtClean="0">
                <a:solidFill>
                  <a:schemeClr val="dk2"/>
                </a:solidFill>
              </a:rPr>
              <a:t>):</a:t>
            </a:r>
            <a:r>
              <a:rPr lang="en-US" dirty="0" smtClean="0">
                <a:solidFill>
                  <a:schemeClr val="dk2"/>
                </a:solidFill>
              </a:rPr>
              <a:t> 50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k (</a:t>
            </a:r>
            <a:r>
              <a:rPr lang="en" dirty="0" err="1">
                <a:solidFill>
                  <a:schemeClr val="dk2"/>
                </a:solidFill>
              </a:rPr>
              <a:t>kNN</a:t>
            </a:r>
            <a:r>
              <a:rPr lang="en" dirty="0" smtClean="0">
                <a:solidFill>
                  <a:schemeClr val="dk2"/>
                </a:solidFill>
              </a:rPr>
              <a:t>):</a:t>
            </a:r>
            <a:r>
              <a:rPr lang="en-US" dirty="0" smtClean="0">
                <a:solidFill>
                  <a:schemeClr val="dk2"/>
                </a:solidFill>
              </a:rPr>
              <a:t> 16</a:t>
            </a:r>
            <a:endParaRPr dirty="0">
              <a:solidFill>
                <a:schemeClr val="dk2"/>
              </a:solidFill>
            </a:endParaRPr>
          </a:p>
        </p:txBody>
      </p:sp>
      <p:pic>
        <p:nvPicPr>
          <p:cNvPr id="8" name="Picture 7"/>
          <p:cNvPicPr>
            <a:picLocks noChangeAspect="1"/>
          </p:cNvPicPr>
          <p:nvPr/>
        </p:nvPicPr>
        <p:blipFill>
          <a:blip r:embed="rId3"/>
          <a:stretch>
            <a:fillRect/>
          </a:stretch>
        </p:blipFill>
        <p:spPr>
          <a:xfrm>
            <a:off x="311700" y="1107109"/>
            <a:ext cx="4381500" cy="3644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 Reflection: when experimenting with the value k in </a:t>
            </a:r>
            <a:r>
              <a:rPr lang="en" b="1" dirty="0" err="1"/>
              <a:t>kNN</a:t>
            </a:r>
            <a:r>
              <a:rPr lang="en" b="1" dirty="0"/>
              <a:t>, what have you observed? Compare this performance difference with the k value experiment in Part 1, what can you tell from this</a:t>
            </a:r>
            <a:r>
              <a:rPr lang="en" b="1" dirty="0" smtClean="0"/>
              <a:t>?</a:t>
            </a:r>
          </a:p>
          <a:p>
            <a:pPr marL="0" lvl="0" indent="0" algn="l" rtl="0">
              <a:spcBef>
                <a:spcPts val="1600"/>
              </a:spcBef>
              <a:spcAft>
                <a:spcPts val="1600"/>
              </a:spcAft>
              <a:buNone/>
            </a:pPr>
            <a:r>
              <a:rPr lang="en-US" dirty="0" smtClean="0"/>
              <a:t>In part 1, k values from 5-15 were generally very stable and similar. In part 2, my optimal k value was 16, and a range of 16-19 gave pretty stable and similar results. While the 2 optimal ranges in part 1 and part 2 almost overlap, they are distinct. There is a clear and steady drop in accuracy in part 2 when decreasing the k value from 16. </a:t>
            </a:r>
          </a:p>
          <a:p>
            <a:pPr marL="0" lvl="0" indent="0" algn="l" rtl="0">
              <a:spcBef>
                <a:spcPts val="1600"/>
              </a:spcBef>
              <a:spcAft>
                <a:spcPts val="1600"/>
              </a:spcAft>
              <a:buNone/>
            </a:pPr>
            <a:r>
              <a:rPr lang="en-US" dirty="0" smtClean="0"/>
              <a:t>From these observations I would conclude that generally, the methodology we used in part 2 favors higher k values than that of part 1. This makes sense because in part 1, the “features” were simply the pixel values of the resized image, the tiny image. In part 2, the features of derived from SIFT, which is a much more descriptive metric that takes into account gradient.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Reflection on Tiny Image Representation vs. Bag of Words with SIFT features</a:t>
            </a:r>
            <a:endParaRPr sz="1800"/>
          </a:p>
        </p:txBody>
      </p:sp>
      <p:sp>
        <p:nvSpPr>
          <p:cNvPr id="89" name="Google Shape;89;p19"/>
          <p:cNvSpPr txBox="1">
            <a:spLocks noGrp="1"/>
          </p:cNvSpPr>
          <p:nvPr>
            <p:ph type="body" idx="1"/>
          </p:nvPr>
        </p:nvSpPr>
        <p:spPr>
          <a:xfrm>
            <a:off x="311700" y="1739950"/>
            <a:ext cx="8520600" cy="28290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dirty="0" smtClean="0"/>
              <a:t>In the Tiny Image representation, </a:t>
            </a:r>
            <a:r>
              <a:rPr lang="en-US" dirty="0"/>
              <a:t>the “</a:t>
            </a:r>
            <a:r>
              <a:rPr lang="en-US" dirty="0" smtClean="0"/>
              <a:t>features” </a:t>
            </a:r>
            <a:r>
              <a:rPr lang="en-US" dirty="0"/>
              <a:t>were </a:t>
            </a:r>
            <a:r>
              <a:rPr lang="en-US" dirty="0" smtClean="0"/>
              <a:t>the </a:t>
            </a:r>
            <a:r>
              <a:rPr lang="en-US" dirty="0"/>
              <a:t>pixel values of the </a:t>
            </a:r>
            <a:r>
              <a:rPr lang="en-US" dirty="0" smtClean="0"/>
              <a:t>the </a:t>
            </a:r>
            <a:r>
              <a:rPr lang="en-US" dirty="0"/>
              <a:t>tiny </a:t>
            </a:r>
            <a:r>
              <a:rPr lang="en-US" dirty="0" smtClean="0"/>
              <a:t>image, i.e. the 256 (16x16) pixels of the tiny image. </a:t>
            </a:r>
            <a:r>
              <a:rPr lang="en-US" dirty="0"/>
              <a:t>In </a:t>
            </a:r>
            <a:r>
              <a:rPr lang="en-US" dirty="0" smtClean="0"/>
              <a:t>Bag of Words, </a:t>
            </a:r>
            <a:r>
              <a:rPr lang="en-US" dirty="0"/>
              <a:t>the features of derived from </a:t>
            </a:r>
            <a:r>
              <a:rPr lang="en-US" dirty="0" smtClean="0"/>
              <a:t>SIFT and put into histograms, that were then represented on a graph where centroids (visual vocab points) were calculated. This is </a:t>
            </a:r>
            <a:r>
              <a:rPr lang="en-US" dirty="0"/>
              <a:t>a much more descriptive metric that takes into account </a:t>
            </a:r>
            <a:r>
              <a:rPr lang="en-US" dirty="0" smtClean="0"/>
              <a:t>gradient, meaning that comparing SIFT features to identify classification is going to be much more effective than comparing pixel values.</a:t>
            </a:r>
            <a:endParaRPr lang="en-US" dirty="0"/>
          </a:p>
        </p:txBody>
      </p:sp>
      <p:sp>
        <p:nvSpPr>
          <p:cNvPr id="90" name="Google Shape;90;p19"/>
          <p:cNvSpPr txBox="1">
            <a:spLocks noGrp="1"/>
          </p:cNvSpPr>
          <p:nvPr>
            <p:ph type="body" idx="2"/>
          </p:nvPr>
        </p:nvSpPr>
        <p:spPr>
          <a:xfrm>
            <a:off x="311700" y="940375"/>
            <a:ext cx="8520600" cy="71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Why do you think that the tiny image representation gives a much worse accuracy than bag of words? As such, why is Bag of Words better in this case?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 briefly discuss what you have learned from this project.</a:t>
            </a:r>
            <a:endParaRPr b="1" dirty="0"/>
          </a:p>
          <a:p>
            <a:pPr marL="0" lvl="0" indent="0">
              <a:spcBef>
                <a:spcPts val="1600"/>
              </a:spcBef>
              <a:spcAft>
                <a:spcPts val="1600"/>
              </a:spcAft>
              <a:buNone/>
            </a:pPr>
            <a:r>
              <a:rPr lang="en-US" dirty="0" smtClean="0"/>
              <a:t>This project really broadened how I thought of the </a:t>
            </a:r>
            <a:r>
              <a:rPr lang="en-US" dirty="0" err="1" smtClean="0"/>
              <a:t>kMeans</a:t>
            </a:r>
            <a:r>
              <a:rPr lang="en-US" dirty="0" smtClean="0"/>
              <a:t> algorithm. Specifically, it applied the processes in ways I hadn’t considered before. Previously, I never considered the use of </a:t>
            </a:r>
            <a:r>
              <a:rPr lang="en-US" dirty="0" err="1" smtClean="0"/>
              <a:t>kMeans</a:t>
            </a:r>
            <a:r>
              <a:rPr lang="en-US" dirty="0" smtClean="0"/>
              <a:t> for image processing/classification because I primarily associated </a:t>
            </a:r>
            <a:r>
              <a:rPr lang="en-US" dirty="0" err="1" smtClean="0"/>
              <a:t>kMeans</a:t>
            </a:r>
            <a:r>
              <a:rPr lang="en-US" dirty="0" smtClean="0"/>
              <a:t> with more traditional forms of datasets, numerical datasets rather than image datasets. But in this project, we performed </a:t>
            </a:r>
            <a:r>
              <a:rPr lang="en-US" dirty="0" err="1" smtClean="0"/>
              <a:t>kMeans</a:t>
            </a:r>
            <a:r>
              <a:rPr lang="en-US" dirty="0" smtClean="0"/>
              <a:t> on a representation of SIFT features, which are in itself a representation of </a:t>
            </a:r>
            <a:r>
              <a:rPr lang="en-US" dirty="0"/>
              <a:t>images. I </a:t>
            </a:r>
            <a:r>
              <a:rPr lang="en-US" dirty="0" smtClean="0"/>
              <a:t>suppose I had never </a:t>
            </a:r>
            <a:r>
              <a:rPr lang="en-US" dirty="0"/>
              <a:t>really </a:t>
            </a:r>
            <a:r>
              <a:rPr lang="en-US" dirty="0" smtClean="0"/>
              <a:t>“put 2 </a:t>
            </a:r>
            <a:r>
              <a:rPr lang="en-US" dirty="0"/>
              <a:t>and </a:t>
            </a:r>
            <a:r>
              <a:rPr lang="en-US" dirty="0" smtClean="0"/>
              <a:t>2 together” and connected what we learned earlier in this class (representing the an image using its features) with what I had already known about </a:t>
            </a:r>
            <a:r>
              <a:rPr lang="en-US" dirty="0" err="1" smtClean="0"/>
              <a:t>kMeans</a:t>
            </a:r>
            <a:r>
              <a:rPr lang="en-US" dirty="0" smtClean="0"/>
              <a:t> (processing numerical data). </a:t>
            </a:r>
            <a:r>
              <a:rPr lang="en-US" dirty="0" smtClean="0"/>
              <a:t>The idea of a visual vocab in the form of the centroids was also very clever.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and Misc. (DO NOT modify this page)</a:t>
            </a:r>
            <a:endParaRPr/>
          </a:p>
        </p:txBody>
      </p:sp>
      <p:sp>
        <p:nvSpPr>
          <p:cNvPr id="101" name="Google Shape;101;p21"/>
          <p:cNvSpPr txBox="1"/>
          <p:nvPr/>
        </p:nvSpPr>
        <p:spPr>
          <a:xfrm>
            <a:off x="588400" y="152175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1</a:t>
            </a:r>
            <a:endParaRPr/>
          </a:p>
        </p:txBody>
      </p:sp>
      <p:sp>
        <p:nvSpPr>
          <p:cNvPr id="102" name="Google Shape;102;p21"/>
          <p:cNvSpPr txBox="1"/>
          <p:nvPr/>
        </p:nvSpPr>
        <p:spPr>
          <a:xfrm>
            <a:off x="588400" y="214252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 2</a:t>
            </a:r>
            <a:endParaRPr/>
          </a:p>
        </p:txBody>
      </p:sp>
      <p:sp>
        <p:nvSpPr>
          <p:cNvPr id="103" name="Google Shape;103;p21"/>
          <p:cNvSpPr txBox="1"/>
          <p:nvPr/>
        </p:nvSpPr>
        <p:spPr>
          <a:xfrm>
            <a:off x="588400" y="2763300"/>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Late hours</a:t>
            </a:r>
            <a:endParaRPr/>
          </a:p>
        </p:txBody>
      </p:sp>
      <p:sp>
        <p:nvSpPr>
          <p:cNvPr id="104" name="Google Shape;104;p21"/>
          <p:cNvSpPr txBox="1"/>
          <p:nvPr/>
        </p:nvSpPr>
        <p:spPr>
          <a:xfrm>
            <a:off x="588400" y="3384075"/>
            <a:ext cx="1756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Violations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970</Words>
  <Application>Microsoft Macintosh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CS 4476 Project 5</vt:lpstr>
      <vt:lpstr>PowerPoint Presentation</vt:lpstr>
      <vt:lpstr>PowerPoint Presentation</vt:lpstr>
      <vt:lpstr>PowerPoint Presentation</vt:lpstr>
      <vt:lpstr>PowerPoint Presentation</vt:lpstr>
      <vt:lpstr>PowerPoint Presentation</vt:lpstr>
      <vt:lpstr>Reflection on Tiny Image Representation vs. Bag of Words with SIFT features</vt:lpstr>
      <vt:lpstr>PowerPoint Presentation</vt:lpstr>
      <vt:lpstr>Code and Misc. (DO NOT modify this page)</vt:lpstr>
      <vt:lpstr>Extra Credit</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5</dc:title>
  <cp:lastModifiedBy>Rathie, Ashwin G</cp:lastModifiedBy>
  <cp:revision>11</cp:revision>
  <dcterms:modified xsi:type="dcterms:W3CDTF">2019-11-19T05:47:17Z</dcterms:modified>
</cp:coreProperties>
</file>