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p:restoredTop sz="94764"/>
  </p:normalViewPr>
  <p:slideViewPr>
    <p:cSldViewPr snapToGrid="0">
      <p:cViewPr varScale="1">
        <p:scale>
          <a:sx n="182" d="100"/>
          <a:sy n="182" d="100"/>
        </p:scale>
        <p:origin x="176" y="4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62ca6f5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62ca6f5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6f84c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6f84c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62ca6f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62ca6f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62ca6f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62ca6f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62ca6f5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562ca6f5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ytorch.org/tutorials/beginner/finetuning_torchvision_models_tutorial.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6</a:t>
            </a:r>
            <a:endParaRPr/>
          </a:p>
        </p:txBody>
      </p:sp>
      <p:sp>
        <p:nvSpPr>
          <p:cNvPr id="55" name="Google Shape;55;p13"/>
          <p:cNvSpPr txBox="1">
            <a:spLocks noGrp="1"/>
          </p:cNvSpPr>
          <p:nvPr>
            <p:ph type="subTitle" idx="1"/>
          </p:nvPr>
        </p:nvSpPr>
        <p:spPr>
          <a:xfrm>
            <a:off x="311700" y="2834125"/>
            <a:ext cx="8520600" cy="13671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Ashwin Rathie</a:t>
            </a:r>
            <a:endParaRPr dirty="0"/>
          </a:p>
          <a:p>
            <a:pPr marL="0" lvl="0" indent="0" algn="ctr" rtl="0">
              <a:spcBef>
                <a:spcPts val="0"/>
              </a:spcBef>
              <a:spcAft>
                <a:spcPts val="0"/>
              </a:spcAft>
              <a:buNone/>
            </a:pPr>
            <a:r>
              <a:rPr lang="en-US" dirty="0" smtClean="0"/>
              <a:t>arathie6@gatech.edu</a:t>
            </a:r>
            <a:endParaRPr dirty="0"/>
          </a:p>
          <a:p>
            <a:pPr marL="0" lvl="0" indent="0" algn="ctr" rtl="0">
              <a:spcBef>
                <a:spcPts val="0"/>
              </a:spcBef>
              <a:spcAft>
                <a:spcPts val="0"/>
              </a:spcAft>
              <a:buNone/>
            </a:pPr>
            <a:r>
              <a:rPr lang="en-US" dirty="0" smtClean="0"/>
              <a:t>903281887</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US" dirty="0" smtClean="0"/>
              <a:t>In this project, I have learned about some very important and clever concepts in deep learning. For example, I previously did not understand the concept of dropout. And while I was familiar with data augmentation and transfer learning/fine-tuning, it was still very useful to implement them in code.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6" name="Google Shape;106;p23"/>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7" name="Google Shape;107;p23"/>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8" name="Google Shape;108;p23"/>
          <p:cNvSpPr txBox="1"/>
          <p:nvPr/>
        </p:nvSpPr>
        <p:spPr>
          <a:xfrm>
            <a:off x="588400" y="33852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9" name="Google Shape;109;p23"/>
          <p:cNvSpPr txBox="1"/>
          <p:nvPr/>
        </p:nvSpPr>
        <p:spPr>
          <a:xfrm>
            <a:off x="588400" y="40060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
        <p:nvSpPr>
          <p:cNvPr id="110" name="Google Shape;110;p23"/>
          <p:cNvSpPr txBox="1"/>
          <p:nvPr/>
        </p:nvSpPr>
        <p:spPr>
          <a:xfrm>
            <a:off x="588400" y="27638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6" name="Google Shape;11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799"/>
            <a:ext cx="8353500" cy="4471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Training History Plots</a:t>
            </a:r>
            <a:endParaRPr b="1" dirty="0"/>
          </a:p>
          <a:p>
            <a:pPr marL="0" lvl="0" indent="0" algn="l" rtl="0">
              <a:spcBef>
                <a:spcPts val="1600"/>
              </a:spcBef>
              <a:spcAft>
                <a:spcPts val="0"/>
              </a:spcAft>
              <a:buNone/>
            </a:pPr>
            <a:r>
              <a:rPr lang="en" dirty="0"/>
              <a:t>				</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spcBef>
                <a:spcPts val="1600"/>
              </a:spcBef>
              <a:buNone/>
            </a:pPr>
            <a:r>
              <a:rPr lang="en" dirty="0"/>
              <a:t>Final training accuracy value</a:t>
            </a:r>
            <a:r>
              <a:rPr lang="en-US" dirty="0"/>
              <a:t>: </a:t>
            </a:r>
            <a:r>
              <a:rPr lang="is-IS" dirty="0"/>
              <a:t>0.9386934673366835</a:t>
            </a:r>
            <a:endParaRPr lang="en-US" dirty="0"/>
          </a:p>
          <a:p>
            <a:pPr marL="0" lvl="0" indent="0">
              <a:spcBef>
                <a:spcPts val="1600"/>
              </a:spcBef>
              <a:buNone/>
            </a:pPr>
            <a:r>
              <a:rPr lang="en" dirty="0"/>
              <a:t>Final validation accuracy value: </a:t>
            </a:r>
            <a:r>
              <a:rPr lang="is-IS" dirty="0"/>
              <a:t>0.5046666666666667</a:t>
            </a:r>
            <a:endParaRPr dirty="0"/>
          </a:p>
        </p:txBody>
      </p:sp>
      <p:pic>
        <p:nvPicPr>
          <p:cNvPr id="2" name="Picture 1"/>
          <p:cNvPicPr>
            <a:picLocks noChangeAspect="1"/>
          </p:cNvPicPr>
          <p:nvPr/>
        </p:nvPicPr>
        <p:blipFill>
          <a:blip r:embed="rId3"/>
          <a:stretch>
            <a:fillRect/>
          </a:stretch>
        </p:blipFill>
        <p:spPr>
          <a:xfrm>
            <a:off x="261988" y="943652"/>
            <a:ext cx="4092115" cy="2852080"/>
          </a:xfrm>
          <a:prstGeom prst="rect">
            <a:avLst/>
          </a:prstGeom>
        </p:spPr>
      </p:pic>
      <p:pic>
        <p:nvPicPr>
          <p:cNvPr id="3" name="Picture 2"/>
          <p:cNvPicPr>
            <a:picLocks noChangeAspect="1"/>
          </p:cNvPicPr>
          <p:nvPr/>
        </p:nvPicPr>
        <p:blipFill>
          <a:blip r:embed="rId4"/>
          <a:stretch>
            <a:fillRect/>
          </a:stretch>
        </p:blipFill>
        <p:spPr>
          <a:xfrm>
            <a:off x="4627987" y="899681"/>
            <a:ext cx="4201906" cy="28960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213977" y="-49811"/>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Experiment: play around with some of the parameters in nn.Conv2d and </a:t>
            </a:r>
            <a:r>
              <a:rPr lang="en" b="1" dirty="0" err="1"/>
              <a:t>nn.Linear</a:t>
            </a:r>
            <a:r>
              <a:rPr lang="en" b="1" dirty="0"/>
              <a:t>, and report the effects for: 1. kernel size; 2. stride size; 3. dim of </a:t>
            </a:r>
            <a:r>
              <a:rPr lang="en" b="1" dirty="0" err="1"/>
              <a:t>nn.Linear</a:t>
            </a:r>
            <a:r>
              <a:rPr lang="en" b="1" dirty="0"/>
              <a:t>. Provide observations for training time and performance, and why do you see that?</a:t>
            </a:r>
            <a:endParaRPr b="1" dirty="0"/>
          </a:p>
          <a:p>
            <a:pPr marL="0" lvl="0" indent="0" algn="l" rtl="0">
              <a:spcBef>
                <a:spcPts val="1600"/>
              </a:spcBef>
              <a:spcAft>
                <a:spcPts val="0"/>
              </a:spcAft>
              <a:buNone/>
            </a:pPr>
            <a:r>
              <a:rPr lang="en" sz="1300" dirty="0"/>
              <a:t>Kernel size:</a:t>
            </a:r>
            <a:endParaRPr sz="1300" dirty="0"/>
          </a:p>
          <a:p>
            <a:pPr marL="0" lvl="0" indent="0" algn="l" rtl="0">
              <a:spcBef>
                <a:spcPts val="1600"/>
              </a:spcBef>
              <a:spcAft>
                <a:spcPts val="0"/>
              </a:spcAft>
              <a:buNone/>
            </a:pPr>
            <a:r>
              <a:rPr lang="en-US" sz="1300" dirty="0" smtClean="0"/>
              <a:t>Increasing the kernel size could improve or degrade performance depending on the situation. Too small and you may </a:t>
            </a:r>
            <a:r>
              <a:rPr lang="en-US" sz="1300" dirty="0" err="1" smtClean="0"/>
              <a:t>overfit</a:t>
            </a:r>
            <a:r>
              <a:rPr lang="en-US" sz="1300" dirty="0" smtClean="0"/>
              <a:t> the training data, but too large and you may miss the smaller details and </a:t>
            </a:r>
            <a:r>
              <a:rPr lang="en-US" sz="1300" dirty="0" err="1" smtClean="0"/>
              <a:t>underfit</a:t>
            </a:r>
            <a:r>
              <a:rPr lang="en-US" sz="1300" dirty="0" smtClean="0"/>
              <a:t>. In this case, it seems that increasing the kernel size improved performance a bit. For me, it seems that increasing kernel size without changing stride resulted in greater training time due to the greater number of multiplications needed per convolution.</a:t>
            </a:r>
            <a:endParaRPr sz="1300" dirty="0"/>
          </a:p>
          <a:p>
            <a:pPr marL="0" lvl="0" indent="0" algn="l" rtl="0">
              <a:spcBef>
                <a:spcPts val="1600"/>
              </a:spcBef>
              <a:spcAft>
                <a:spcPts val="0"/>
              </a:spcAft>
              <a:buNone/>
            </a:pPr>
            <a:r>
              <a:rPr lang="en" sz="1300" dirty="0"/>
              <a:t>Stride size:</a:t>
            </a:r>
            <a:endParaRPr sz="1300" dirty="0"/>
          </a:p>
          <a:p>
            <a:pPr marL="0" lvl="0" indent="0" algn="l" rtl="0">
              <a:spcBef>
                <a:spcPts val="1600"/>
              </a:spcBef>
              <a:spcAft>
                <a:spcPts val="0"/>
              </a:spcAft>
              <a:buNone/>
            </a:pPr>
            <a:r>
              <a:rPr lang="en-US" sz="1300" dirty="0" smtClean="0"/>
              <a:t>Decreasing stride appeared to also decrease performance and training time. The performance decreases because a greater stride means less of the pixels will be center points. The training time decreases because there will be less convolutions performed as the kernel window is shifted by a greater amount.</a:t>
            </a:r>
            <a:endParaRPr sz="1300" dirty="0"/>
          </a:p>
          <a:p>
            <a:pPr marL="0" lvl="0" indent="0" algn="l" rtl="0">
              <a:lnSpc>
                <a:spcPct val="100000"/>
              </a:lnSpc>
              <a:spcBef>
                <a:spcPts val="1600"/>
              </a:spcBef>
              <a:spcAft>
                <a:spcPts val="1600"/>
              </a:spcAft>
              <a:buNone/>
            </a:pPr>
            <a:r>
              <a:rPr lang="en" sz="1300" dirty="0"/>
              <a:t>Dim of </a:t>
            </a:r>
            <a:r>
              <a:rPr lang="en" sz="1300" dirty="0" err="1" smtClean="0"/>
              <a:t>nn.Linear</a:t>
            </a:r>
            <a:r>
              <a:rPr lang="en" sz="1300" dirty="0" smtClean="0"/>
              <a:t>:</a:t>
            </a:r>
            <a:r>
              <a:rPr lang="en-US" sz="1300" dirty="0"/>
              <a:t> </a:t>
            </a:r>
            <a:r>
              <a:rPr lang="en-US" sz="1300" dirty="0" smtClean="0"/>
              <a:t>Increasing the dimension of </a:t>
            </a:r>
            <a:r>
              <a:rPr lang="en-US" sz="1300" dirty="0" err="1" smtClean="0"/>
              <a:t>nn.Linear</a:t>
            </a:r>
            <a:r>
              <a:rPr lang="en-US" sz="1300" dirty="0" smtClean="0"/>
              <a:t> notably increases training time due to the greater amount of FC connections. However, it does seem to bump up performance; I believe this could be because there are more weights and therefore more opportunities to encode information about the data.</a:t>
            </a:r>
            <a:endParaRPr lang="en-US" sz="1300" dirty="0" smtClean="0"/>
          </a:p>
          <a:p>
            <a:pPr marL="0" lvl="0" indent="0" algn="l" rtl="0">
              <a:spcBef>
                <a:spcPts val="1600"/>
              </a:spcBef>
              <a:spcAft>
                <a:spcPts val="1600"/>
              </a:spcAft>
              <a:buNone/>
            </a:pP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Screenshot of your </a:t>
            </a:r>
            <a:r>
              <a:rPr lang="en" b="1" dirty="0" err="1"/>
              <a:t>get_data_augmentation_transforms</a:t>
            </a:r>
            <a:r>
              <a:rPr lang="en" b="1" dirty="0"/>
              <a:t>()</a:t>
            </a:r>
            <a:endParaRPr b="1" dirty="0"/>
          </a:p>
          <a:p>
            <a:pPr marL="0" lvl="0" indent="0" algn="l" rtl="0">
              <a:spcBef>
                <a:spcPts val="1600"/>
              </a:spcBef>
              <a:spcAft>
                <a:spcPts val="0"/>
              </a:spcAft>
              <a:buNone/>
            </a:pPr>
            <a:r>
              <a:rPr lang="en" dirty="0"/>
              <a:t>&lt;Screenshot here&gt;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 name="Picture 2"/>
          <p:cNvPicPr>
            <a:picLocks noChangeAspect="1"/>
          </p:cNvPicPr>
          <p:nvPr/>
        </p:nvPicPr>
        <p:blipFill>
          <a:blip r:embed="rId3"/>
          <a:stretch>
            <a:fillRect/>
          </a:stretch>
        </p:blipFill>
        <p:spPr>
          <a:xfrm>
            <a:off x="674004" y="1903812"/>
            <a:ext cx="7991196" cy="1200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311700" y="438799"/>
            <a:ext cx="8353500" cy="4522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Training History Plots</a:t>
            </a:r>
            <a:endParaRPr b="1" dirty="0"/>
          </a:p>
          <a:p>
            <a:pPr marL="0" lvl="0" indent="0" algn="l" rtl="0">
              <a:spcBef>
                <a:spcPts val="1600"/>
              </a:spcBef>
              <a:spcAft>
                <a:spcPts val="0"/>
              </a:spcAft>
              <a:buNone/>
            </a:pPr>
            <a:endParaRPr lang="en"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spcBef>
                <a:spcPts val="1600"/>
              </a:spcBef>
              <a:buNone/>
            </a:pPr>
            <a:r>
              <a:rPr lang="en" dirty="0"/>
              <a:t>Final training accuracy value: </a:t>
            </a:r>
            <a:r>
              <a:rPr lang="is-IS" dirty="0" smtClean="0"/>
              <a:t>0.6850921273031826</a:t>
            </a:r>
          </a:p>
          <a:p>
            <a:pPr marL="0" lvl="0" indent="0">
              <a:spcBef>
                <a:spcPts val="1600"/>
              </a:spcBef>
              <a:buNone/>
            </a:pPr>
            <a:r>
              <a:rPr lang="en" dirty="0" smtClean="0"/>
              <a:t>Final validation accuracy value: </a:t>
            </a:r>
            <a:r>
              <a:rPr lang="en-US" dirty="0" smtClean="0"/>
              <a:t>0.5</a:t>
            </a:r>
            <a:r>
              <a:rPr lang="is-IS" dirty="0" smtClean="0"/>
              <a:t>5</a:t>
            </a:r>
            <a:r>
              <a:rPr lang="is-IS" dirty="0" smtClean="0"/>
              <a:t>73333333333333</a:t>
            </a:r>
            <a:endParaRPr dirty="0"/>
          </a:p>
        </p:txBody>
      </p:sp>
      <p:pic>
        <p:nvPicPr>
          <p:cNvPr id="2" name="Picture 1"/>
          <p:cNvPicPr>
            <a:picLocks noChangeAspect="1"/>
          </p:cNvPicPr>
          <p:nvPr/>
        </p:nvPicPr>
        <p:blipFill>
          <a:blip r:embed="rId3"/>
          <a:stretch>
            <a:fillRect/>
          </a:stretch>
        </p:blipFill>
        <p:spPr>
          <a:xfrm>
            <a:off x="4488450" y="1115482"/>
            <a:ext cx="3681155" cy="2563662"/>
          </a:xfrm>
          <a:prstGeom prst="rect">
            <a:avLst/>
          </a:prstGeom>
        </p:spPr>
      </p:pic>
      <p:pic>
        <p:nvPicPr>
          <p:cNvPr id="3" name="Picture 2"/>
          <p:cNvPicPr>
            <a:picLocks noChangeAspect="1"/>
          </p:cNvPicPr>
          <p:nvPr/>
        </p:nvPicPr>
        <p:blipFill>
          <a:blip r:embed="rId4"/>
          <a:stretch>
            <a:fillRect/>
          </a:stretch>
        </p:blipFill>
        <p:spPr>
          <a:xfrm>
            <a:off x="422154" y="1115482"/>
            <a:ext cx="3619355" cy="25234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compare the loss and accuracy for training and testing set, how does the result compare with Part 1? How to interpret this result?</a:t>
            </a:r>
            <a:endParaRPr b="1" dirty="0"/>
          </a:p>
          <a:p>
            <a:pPr marL="0" lvl="0" indent="0" algn="l" rtl="0">
              <a:spcBef>
                <a:spcPts val="1600"/>
              </a:spcBef>
              <a:spcAft>
                <a:spcPts val="1600"/>
              </a:spcAft>
              <a:buNone/>
            </a:pPr>
            <a:r>
              <a:rPr lang="en-US" dirty="0" smtClean="0"/>
              <a:t>Compared to part 1, the training accuracy is </a:t>
            </a:r>
            <a:r>
              <a:rPr lang="en-US" i="1" dirty="0" smtClean="0"/>
              <a:t>significantly </a:t>
            </a:r>
            <a:r>
              <a:rPr lang="en-US" dirty="0" smtClean="0"/>
              <a:t>lower while the validation accuracy is a little (but still notably) better. This is the expected result.</a:t>
            </a:r>
          </a:p>
          <a:p>
            <a:pPr marL="0" lvl="0" indent="0" algn="l" rtl="0">
              <a:spcBef>
                <a:spcPts val="1600"/>
              </a:spcBef>
              <a:spcAft>
                <a:spcPts val="1600"/>
              </a:spcAft>
              <a:buNone/>
            </a:pPr>
            <a:r>
              <a:rPr lang="en-US" dirty="0" smtClean="0"/>
              <a:t>Training accuracy: The training accuracy is lower because th</a:t>
            </a:r>
            <a:r>
              <a:rPr lang="en-US" dirty="0" smtClean="0"/>
              <a:t>e use of dropout means that we are disabling some connections in our network during training and re-enabling all of them during testing (and validation) time. Intuitively, disabling connections during training time is going to reduce training accuracy.</a:t>
            </a:r>
          </a:p>
          <a:p>
            <a:pPr marL="0" lvl="0" indent="0" algn="l" rtl="0">
              <a:spcBef>
                <a:spcPts val="1600"/>
              </a:spcBef>
              <a:spcAft>
                <a:spcPts val="1600"/>
              </a:spcAft>
              <a:buNone/>
            </a:pPr>
            <a:r>
              <a:rPr lang="en-US" dirty="0" smtClean="0"/>
              <a:t>Validation Accuracy: The increase in </a:t>
            </a:r>
            <a:r>
              <a:rPr lang="en-US" dirty="0"/>
              <a:t>v</a:t>
            </a:r>
            <a:r>
              <a:rPr lang="en-US" dirty="0" smtClean="0"/>
              <a:t>alidation accuracy is expected because we are giving our network more data to train off of by using data augmentation, which is the creation of new data based on alterations of old data. Additionally, our model generalizes to validation data better because we used dropout in the training process so the network </a:t>
            </a:r>
            <a:r>
              <a:rPr lang="en-US" dirty="0" err="1" smtClean="0"/>
              <a:t>isn</a:t>
            </a:r>
            <a:r>
              <a:rPr lang="ur-PK" dirty="0" smtClean="0"/>
              <a:t>’</a:t>
            </a:r>
            <a:r>
              <a:rPr lang="en-US" dirty="0" smtClean="0"/>
              <a:t>t overly reliant on certain connections.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311700" y="438799"/>
            <a:ext cx="8353500" cy="44210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Your Training History Plots</a:t>
            </a:r>
            <a:endParaRPr b="1"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spcBef>
                <a:spcPts val="1600"/>
              </a:spcBef>
              <a:buNone/>
            </a:pPr>
            <a:r>
              <a:rPr lang="en" dirty="0"/>
              <a:t>Final training accuracy value: </a:t>
            </a:r>
            <a:r>
              <a:rPr lang="is-IS" dirty="0" smtClean="0"/>
              <a:t>0.9862646566164154</a:t>
            </a:r>
          </a:p>
          <a:p>
            <a:pPr marL="0" lvl="0" indent="0">
              <a:spcBef>
                <a:spcPts val="1600"/>
              </a:spcBef>
              <a:buNone/>
            </a:pPr>
            <a:r>
              <a:rPr lang="en" dirty="0" smtClean="0"/>
              <a:t>Final </a:t>
            </a:r>
            <a:r>
              <a:rPr lang="en" dirty="0"/>
              <a:t>validation accuracy value: </a:t>
            </a:r>
            <a:r>
              <a:rPr lang="fi-FI" dirty="0"/>
              <a:t>0.876</a:t>
            </a:r>
            <a:endParaRPr dirty="0"/>
          </a:p>
        </p:txBody>
      </p:sp>
      <p:pic>
        <p:nvPicPr>
          <p:cNvPr id="2" name="Picture 1"/>
          <p:cNvPicPr>
            <a:picLocks noChangeAspect="1"/>
          </p:cNvPicPr>
          <p:nvPr/>
        </p:nvPicPr>
        <p:blipFill>
          <a:blip r:embed="rId3"/>
          <a:stretch>
            <a:fillRect/>
          </a:stretch>
        </p:blipFill>
        <p:spPr>
          <a:xfrm>
            <a:off x="311700" y="957745"/>
            <a:ext cx="4025760" cy="2791733"/>
          </a:xfrm>
          <a:prstGeom prst="rect">
            <a:avLst/>
          </a:prstGeom>
        </p:spPr>
      </p:pic>
      <p:pic>
        <p:nvPicPr>
          <p:cNvPr id="4" name="Picture 3"/>
          <p:cNvPicPr>
            <a:picLocks noChangeAspect="1"/>
          </p:cNvPicPr>
          <p:nvPr/>
        </p:nvPicPr>
        <p:blipFill>
          <a:blip r:embed="rId4"/>
          <a:stretch>
            <a:fillRect/>
          </a:stretch>
        </p:blipFill>
        <p:spPr>
          <a:xfrm>
            <a:off x="4601326" y="957745"/>
            <a:ext cx="3990231" cy="27861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what does fine-tuning a network mean?</a:t>
            </a:r>
            <a:endParaRPr b="1" dirty="0"/>
          </a:p>
          <a:p>
            <a:pPr marL="0" lvl="0" indent="0">
              <a:spcBef>
                <a:spcPts val="1600"/>
              </a:spcBef>
              <a:spcAft>
                <a:spcPts val="1600"/>
              </a:spcAft>
              <a:buNone/>
            </a:pPr>
            <a:r>
              <a:rPr lang="en-US" dirty="0" smtClean="0"/>
              <a:t>In the context of this project, ”fine-tuning” seems to have the same meaning as what the </a:t>
            </a:r>
            <a:r>
              <a:rPr lang="en-US" dirty="0" err="1" smtClean="0"/>
              <a:t>pytorch</a:t>
            </a:r>
            <a:r>
              <a:rPr lang="en-US" dirty="0" smtClean="0"/>
              <a:t> docs refer to as feature extraction (</a:t>
            </a:r>
            <a:r>
              <a:rPr lang="en-US" dirty="0" smtClean="0">
                <a:hlinkClick r:id="rId3"/>
              </a:rPr>
              <a:t>https</a:t>
            </a:r>
            <a:r>
              <a:rPr lang="en-US" dirty="0">
                <a:hlinkClick r:id="rId3"/>
              </a:rPr>
              <a:t>://</a:t>
            </a:r>
            <a:r>
              <a:rPr lang="en-US" dirty="0" smtClean="0">
                <a:hlinkClick r:id="rId3"/>
              </a:rPr>
              <a:t>pytorch.org/tutorials/beginner/finetuning_torchvision_models_tutorial.html)</a:t>
            </a:r>
            <a:r>
              <a:rPr lang="en-US" dirty="0" smtClean="0"/>
              <a:t>. This means that we are using a </a:t>
            </a:r>
            <a:r>
              <a:rPr lang="en-US" dirty="0" err="1" smtClean="0"/>
              <a:t>pretrained</a:t>
            </a:r>
            <a:r>
              <a:rPr lang="en-US" dirty="0" smtClean="0"/>
              <a:t> model as the base of our classifier by freezing the weights of all layers except our final layer. What this does is allow us to use the </a:t>
            </a:r>
            <a:r>
              <a:rPr lang="en-US" dirty="0" err="1" smtClean="0"/>
              <a:t>pretrained</a:t>
            </a:r>
            <a:r>
              <a:rPr lang="en-US" dirty="0" smtClean="0"/>
              <a:t> model as a mechanism for performing the feature extraction, then using our final layer to complete the classification. This process is also sometimes described as transfer learning, or, put another way, this process is often used to perform ”transfer learning”.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why do we want to “freeze” the conv layers and some of the linear layers in </a:t>
            </a:r>
            <a:r>
              <a:rPr lang="en" b="1" dirty="0" err="1"/>
              <a:t>pretrained</a:t>
            </a:r>
            <a:r>
              <a:rPr lang="en" b="1" dirty="0"/>
              <a:t> </a:t>
            </a:r>
            <a:r>
              <a:rPr lang="en" b="1" dirty="0" err="1"/>
              <a:t>AlexNet</a:t>
            </a:r>
            <a:r>
              <a:rPr lang="en" b="1" dirty="0"/>
              <a:t>? Why CAN we do this?</a:t>
            </a:r>
            <a:endParaRPr b="1" dirty="0"/>
          </a:p>
          <a:p>
            <a:pPr marL="0" lvl="0" indent="0" algn="l" rtl="0">
              <a:spcBef>
                <a:spcPts val="1600"/>
              </a:spcBef>
              <a:spcAft>
                <a:spcPts val="1600"/>
              </a:spcAft>
              <a:buNone/>
            </a:pPr>
            <a:r>
              <a:rPr lang="en-US" dirty="0" smtClean="0"/>
              <a:t>We want to freeze the conv layers and some of the linear layers because the </a:t>
            </a:r>
            <a:r>
              <a:rPr lang="en-US" dirty="0" err="1" smtClean="0"/>
              <a:t>pretrained</a:t>
            </a:r>
            <a:r>
              <a:rPr lang="en-US" dirty="0" smtClean="0"/>
              <a:t> </a:t>
            </a:r>
            <a:r>
              <a:rPr lang="en-US" dirty="0" err="1" smtClean="0"/>
              <a:t>AlexNet</a:t>
            </a:r>
            <a:r>
              <a:rPr lang="en-US" dirty="0" smtClean="0"/>
              <a:t> is already a very performant model. Many of the deeper layers (the layers before the final layer(s)) do work that is generally useful for all image classification, not just image classification for a specific set of classes. I.e. extraction of image features is commonly needed regardless of what the images are of. By using </a:t>
            </a:r>
            <a:r>
              <a:rPr lang="en-US" dirty="0" err="1" smtClean="0"/>
              <a:t>AlexNet</a:t>
            </a:r>
            <a:r>
              <a:rPr lang="en-US" dirty="0" smtClean="0"/>
              <a:t> as a sort of “base”, we can ensure that feature extraction and other generalizable aspects of classification are done very well, and all we have to do is adapt the network to our dataset.</a:t>
            </a:r>
          </a:p>
          <a:p>
            <a:pPr marL="0" lvl="0" indent="0" algn="l" rtl="0">
              <a:spcBef>
                <a:spcPts val="1600"/>
              </a:spcBef>
              <a:spcAft>
                <a:spcPts val="1600"/>
              </a:spcAft>
              <a:buNone/>
            </a:pPr>
            <a:r>
              <a:rPr lang="en-US" dirty="0" smtClean="0"/>
              <a:t>We are able to do this due to the structure of such networks. The layering structure in which initial layers process very minute information and have less complex outputs (not a full car, for example) allows us to use those initial layers, because th</a:t>
            </a:r>
            <a:r>
              <a:rPr lang="en-US" dirty="0" smtClean="0"/>
              <a:t>e initial layers’ weights aren’t so specifically tailored that they only work on a specific dataset.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4421</TotalTime>
  <Words>942</Words>
  <Application>Microsoft Macintosh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and Misc. (DO NOT modify this page)</vt:lpstr>
      <vt:lpstr>Extra Credit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cp:lastModifiedBy>Rathie, Ashwin G</cp:lastModifiedBy>
  <cp:revision>16</cp:revision>
  <dcterms:modified xsi:type="dcterms:W3CDTF">2019-12-03T04:22:27Z</dcterms:modified>
</cp:coreProperties>
</file>