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303B4-3DFB-367C-C5C6-3F118E52A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C8C53D-94A8-0D3F-A570-5EAD5CABF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8D3F14-B0D5-6A49-95A9-54CF02FA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B6F8-EE1A-D447-A721-0E798BD0DCE0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C5A42B-80D7-C7C5-C4F0-23471036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A6649F-FD1D-8999-B489-9E456765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2DA-E307-B84E-8C99-401AF59A0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92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7EFD5-5C3A-DD23-9944-FE1230E9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34B3FC-70B4-5DAC-C3FA-740149AC6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C92FB2-1854-C297-760E-56293D8E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B6F8-EE1A-D447-A721-0E798BD0DCE0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872C52-2930-AD1D-9845-07998E48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416CA1-9671-6D83-4A2E-F2EF5E9D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2DA-E307-B84E-8C99-401AF59A0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71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E3C8AF-1285-4777-1707-57CE911E1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D5ADA0-8ABE-2555-0A46-6133F7187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D5DDD4-B7B3-AB50-8190-A852E51A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B6F8-EE1A-D447-A721-0E798BD0DCE0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F67694-A2F4-EDC7-FCDA-211F2CB7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21F949-BF5B-3D48-5AC2-1AA31528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2DA-E307-B84E-8C99-401AF59A0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45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09EA64-7D3F-C45D-0917-BD03A713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2D0454-54AB-D9B2-F09E-F596C3D3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E02618-CA1A-CA47-2D2A-60FC13E3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B6F8-EE1A-D447-A721-0E798BD0DCE0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F161CD-A141-D6E1-D024-4842AD18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247054-4785-1C4C-966C-4637646A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2DA-E307-B84E-8C99-401AF59A0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78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D277E-34CE-9B09-B1D6-71790328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A5BBEE-98CF-787B-5F86-4BE15E8C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74E216-9523-2FFB-C6BE-91151EF7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B6F8-EE1A-D447-A721-0E798BD0DCE0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E55C0F-154E-ACE5-45A2-25F9DABD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9EA8FF-F18D-8227-1C66-214A6509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2DA-E307-B84E-8C99-401AF59A0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67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D80F9-1C78-9597-4E04-AE81F98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154A33-FA3B-E77B-9787-8842B4053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648379-8D30-0168-7C27-68DFC4452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154488-AFF9-2690-8E48-4A3807B3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B6F8-EE1A-D447-A721-0E798BD0DCE0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2477AB-50DD-3EDD-9732-E7D2DB99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432FD5-EA70-1BFE-2513-8EC9ED01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2DA-E307-B84E-8C99-401AF59A0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31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1FE44-04BF-331C-079A-A1A56BD9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56048B-127C-43E9-DD2A-E629E3A23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338481-8FF6-79F5-E304-0900FBA5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774D15-D417-1619-CAF0-D81EC8811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7D061B-3EBF-216E-B36E-5E0884406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C3F419-B731-1F88-7C00-AF82C37F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B6F8-EE1A-D447-A721-0E798BD0DCE0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ADE161-5769-9C67-45A1-0EFE5644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47C307-0046-139B-1064-5806754F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2DA-E307-B84E-8C99-401AF59A0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3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89C33-8165-4B1C-6FAA-B96891A0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3836CE-FD53-2AAB-334C-ED7F1A6E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B6F8-EE1A-D447-A721-0E798BD0DCE0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6032D8-077D-989D-B7DD-846D49D4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4785E9-1554-899F-53D7-F2BCD8B9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2DA-E307-B84E-8C99-401AF59A0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75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84381B-D530-5AEF-B1DB-B2C3D508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B6F8-EE1A-D447-A721-0E798BD0DCE0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7D0ABC-1249-EF8D-FC01-798CAB98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C5AE7E-EAC6-D464-2A94-1BC6E015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2DA-E307-B84E-8C99-401AF59A0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4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85E3-A956-37B4-587E-DE483FA4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A32B93-F182-B5FE-8A47-A0B741D81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E4655F-AA78-13AB-CADE-A329A0538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727F5F-481C-0CB1-8541-91942EFB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B6F8-EE1A-D447-A721-0E798BD0DCE0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63957E-D05C-18F2-D991-656F996C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57B61F-21D7-84B0-B614-73F7C899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2DA-E307-B84E-8C99-401AF59A0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89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17C28-AF36-0653-14FB-0EF4D8BE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242319-3A0D-3C64-08EE-3B571A7B4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DB89F9-4177-2741-5F9A-442F08FDD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E1688D-4E66-6D06-9915-D3BB59EA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B6F8-EE1A-D447-A721-0E798BD0DCE0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5219B5-3112-6F69-ED1B-A5052A06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7BC66A-F875-471C-F360-831FC4EB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42DA-E307-B84E-8C99-401AF59A0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90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75F0D5-BAFC-1ABD-8567-A82DAA2E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BDEFCF-4D9C-33A4-06A2-FE25DBFC8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6742C2-0868-CE1F-E719-E3786BDEE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1B6F8-EE1A-D447-A721-0E798BD0DCE0}" type="datetimeFigureOut">
              <a:rPr lang="fr-FR" smtClean="0"/>
              <a:t>20/02/2023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6236F4-F568-9B2C-8206-59107C5BF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9AF44F-F04C-400C-833E-75BF41C45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242DA-E307-B84E-8C99-401AF59A0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30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a date 1">
            <a:extLst>
              <a:ext uri="{FF2B5EF4-FFF2-40B4-BE49-F238E27FC236}">
                <a16:creationId xmlns:a16="http://schemas.microsoft.com/office/drawing/2014/main" id="{85C5DF71-297E-5C75-C231-B62B24D650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200" dirty="0">
                <a:solidFill>
                  <a:schemeClr val="bg1"/>
                </a:solidFill>
                <a:latin typeface="News Gothic MT" panose="020B0503020103020203" pitchFamily="34" charset="0"/>
              </a:rPr>
              <a:t>25/08/2020</a:t>
            </a:r>
            <a:endParaRPr lang="en-US" altLang="fr-FR" sz="1200" dirty="0">
              <a:solidFill>
                <a:schemeClr val="bg1"/>
              </a:solidFill>
              <a:latin typeface="News Gothic MT" panose="020B0503020103020203" pitchFamily="34" charset="0"/>
            </a:endParaRPr>
          </a:p>
        </p:txBody>
      </p:sp>
      <p:sp>
        <p:nvSpPr>
          <p:cNvPr id="15390" name="Rectangle 6">
            <a:extLst>
              <a:ext uri="{FF2B5EF4-FFF2-40B4-BE49-F238E27FC236}">
                <a16:creationId xmlns:a16="http://schemas.microsoft.com/office/drawing/2014/main" id="{7D5E7596-EF6F-2F3E-2C40-AABB04144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878" y="305033"/>
            <a:ext cx="2245460" cy="666339"/>
          </a:xfrm>
          <a:prstGeom prst="rect">
            <a:avLst/>
          </a:prstGeom>
          <a:solidFill>
            <a:srgbClr val="0B1D37"/>
          </a:solidFill>
          <a:ln>
            <a:noFill/>
          </a:ln>
          <a:effectLst>
            <a:outerShdw blurRad="63500" dist="26940" dir="5400000" sx="100999" sy="100999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fr-FR" sz="1400" dirty="0">
                <a:solidFill>
                  <a:srgbClr val="FFFFFF"/>
                </a:solidFill>
              </a:rPr>
              <a:t>Courtier intermédiaire</a:t>
            </a:r>
          </a:p>
          <a:p>
            <a:pPr algn="ctr">
              <a:defRPr/>
            </a:pPr>
            <a:r>
              <a:rPr lang="fr-FR" sz="1400" dirty="0">
                <a:solidFill>
                  <a:srgbClr val="FFFFFF"/>
                </a:solidFill>
              </a:rPr>
              <a:t>Marc RECTON &amp; Associés </a:t>
            </a:r>
          </a:p>
        </p:txBody>
      </p:sp>
      <p:sp>
        <p:nvSpPr>
          <p:cNvPr id="16400" name="Rectangle 53">
            <a:extLst>
              <a:ext uri="{FF2B5EF4-FFF2-40B4-BE49-F238E27FC236}">
                <a16:creationId xmlns:a16="http://schemas.microsoft.com/office/drawing/2014/main" id="{07E1615F-A56D-B6DD-2831-8D3D06B72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878" y="1604881"/>
            <a:ext cx="1389062" cy="6922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dist="26940" dir="5400000" sx="100999" sy="100999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fr-FR" sz="1400" b="1" dirty="0">
                <a:solidFill>
                  <a:srgbClr val="FFFFFF"/>
                </a:solidFill>
              </a:rPr>
              <a:t>Fonds interne dédié</a:t>
            </a:r>
          </a:p>
        </p:txBody>
      </p:sp>
      <p:pic>
        <p:nvPicPr>
          <p:cNvPr id="14347" name="Picture 4" descr="http://freeflaticons.net/wp-content/uploads/2014/09/rectangular-copy-1411557285n4kg8.png">
            <a:extLst>
              <a:ext uri="{FF2B5EF4-FFF2-40B4-BE49-F238E27FC236}">
                <a16:creationId xmlns:a16="http://schemas.microsoft.com/office/drawing/2014/main" id="{73F6D53C-2D0A-384E-EFC9-50891AB10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104" y="4696824"/>
            <a:ext cx="101758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53">
            <a:extLst>
              <a:ext uri="{FF2B5EF4-FFF2-40B4-BE49-F238E27FC236}">
                <a16:creationId xmlns:a16="http://schemas.microsoft.com/office/drawing/2014/main" id="{A9ECCA4B-3EE9-2E62-639D-FCF2F602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307" y="1609645"/>
            <a:ext cx="1390650" cy="6922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dist="26940" dir="5400000" sx="100999" sy="100999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fr-FR" sz="1400" b="1" dirty="0">
                <a:solidFill>
                  <a:srgbClr val="FFFFFF"/>
                </a:solidFill>
              </a:rPr>
              <a:t>Fonds d’assurance spécialisé 1</a:t>
            </a:r>
          </a:p>
        </p:txBody>
      </p:sp>
      <p:sp>
        <p:nvSpPr>
          <p:cNvPr id="29" name="Rectangle 53">
            <a:extLst>
              <a:ext uri="{FF2B5EF4-FFF2-40B4-BE49-F238E27FC236}">
                <a16:creationId xmlns:a16="http://schemas.microsoft.com/office/drawing/2014/main" id="{F5DDB3BA-032F-B55C-336C-764884ADC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296" y="1612820"/>
            <a:ext cx="1389063" cy="6922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dist="26940" dir="5400000" sx="100999" sy="100999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altLang="fr-FR" sz="1400" b="1" dirty="0">
                <a:solidFill>
                  <a:srgbClr val="FFFFFF"/>
                </a:solidFill>
              </a:rPr>
              <a:t>Fonds d’assurance spécialisé 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7116C58-A296-9856-B60A-2B097FAB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052" y="2627669"/>
            <a:ext cx="1389064" cy="6663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dist="26940" dir="5400000" sx="100999" sy="100999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fr-FR" sz="1400" dirty="0">
                <a:solidFill>
                  <a:srgbClr val="FFFFFF"/>
                </a:solidFill>
              </a:rPr>
              <a:t>Gestion discrétionnaire du fonds</a:t>
            </a:r>
          </a:p>
        </p:txBody>
      </p:sp>
      <p:pic>
        <p:nvPicPr>
          <p:cNvPr id="13" name="Picture 4" descr="http://freeflaticons.net/wp-content/uploads/2014/09/rectangular-copy-1411557285n4kg8.png">
            <a:extLst>
              <a:ext uri="{FF2B5EF4-FFF2-40B4-BE49-F238E27FC236}">
                <a16:creationId xmlns:a16="http://schemas.microsoft.com/office/drawing/2014/main" id="{91CBAEA4-26D8-D13F-4835-ECBEF9CDE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758" y="4706192"/>
            <a:ext cx="101758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93597F4-D0BE-1503-308B-E67EE75BD4C5}"/>
              </a:ext>
            </a:extLst>
          </p:cNvPr>
          <p:cNvCxnSpPr>
            <a:cxnSpLocks noChangeShapeType="1"/>
            <a:stCxn id="9" idx="2"/>
            <a:endCxn id="16400" idx="0"/>
          </p:cNvCxnSpPr>
          <p:nvPr/>
        </p:nvCxnSpPr>
        <p:spPr bwMode="auto">
          <a:xfrm flipH="1">
            <a:off x="1924409" y="969904"/>
            <a:ext cx="5937488" cy="634977"/>
          </a:xfrm>
          <a:prstGeom prst="straightConnector1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48" name="Accolade ouvrante 47">
            <a:extLst>
              <a:ext uri="{FF2B5EF4-FFF2-40B4-BE49-F238E27FC236}">
                <a16:creationId xmlns:a16="http://schemas.microsoft.com/office/drawing/2014/main" id="{C73184BE-A422-6BDE-1743-A96661DE03E3}"/>
              </a:ext>
            </a:extLst>
          </p:cNvPr>
          <p:cNvSpPr/>
          <p:nvPr/>
        </p:nvSpPr>
        <p:spPr>
          <a:xfrm rot="16200000">
            <a:off x="3258507" y="3141827"/>
            <a:ext cx="651293" cy="4690757"/>
          </a:xfrm>
          <a:prstGeom prst="leftBrace">
            <a:avLst>
              <a:gd name="adj1" fmla="val 8333"/>
              <a:gd name="adj2" fmla="val 50228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6EE251F-0A70-843A-A7DD-36957B977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790" y="303566"/>
            <a:ext cx="3980214" cy="666338"/>
          </a:xfrm>
          <a:prstGeom prst="rect">
            <a:avLst/>
          </a:prstGeom>
          <a:solidFill>
            <a:schemeClr val="accent5">
              <a:lumMod val="60000"/>
              <a:lumOff val="40000"/>
              <a:alpha val="62000"/>
            </a:schemeClr>
          </a:solidFill>
          <a:ln>
            <a:noFill/>
          </a:ln>
          <a:effectLst>
            <a:outerShdw blurRad="63500" dist="26940" dir="5400000" sx="100999" sy="100999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fr-FR" sz="1200" b="1" dirty="0">
                <a:solidFill>
                  <a:srgbClr val="002060"/>
                </a:solidFill>
                <a:latin typeface="+mj-lt"/>
              </a:rPr>
              <a:t>Contrat d’Assurance vie</a:t>
            </a:r>
          </a:p>
          <a:p>
            <a:pPr algn="ctr">
              <a:defRPr/>
            </a:pPr>
            <a:r>
              <a:rPr lang="fr-FR" altLang="fr-FR" sz="1200" b="1" dirty="0">
                <a:solidFill>
                  <a:srgbClr val="002060"/>
                </a:solidFill>
                <a:latin typeface="+mj-lt"/>
              </a:rPr>
              <a:t>Contrat de Capitalisation</a:t>
            </a: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DF9BAAF2-8F50-4060-5A75-BD0F2C8F4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761" y="1604582"/>
            <a:ext cx="1389063" cy="692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dist="26940" dir="5400000" sx="100999" sy="100999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altLang="fr-FR" sz="1400" b="1" dirty="0">
                <a:solidFill>
                  <a:srgbClr val="FFFFFF"/>
                </a:solidFill>
              </a:rPr>
              <a:t>Fonds externe 2</a:t>
            </a:r>
          </a:p>
        </p:txBody>
      </p:sp>
      <p:sp>
        <p:nvSpPr>
          <p:cNvPr id="11" name="Rectangle 53">
            <a:extLst>
              <a:ext uri="{FF2B5EF4-FFF2-40B4-BE49-F238E27FC236}">
                <a16:creationId xmlns:a16="http://schemas.microsoft.com/office/drawing/2014/main" id="{383222FC-BDB5-9E02-2101-3440D1D3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052" y="1621056"/>
            <a:ext cx="1389063" cy="692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63500" dist="26940" dir="5400000" sx="100999" sy="100999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altLang="fr-FR" sz="1400" b="1" dirty="0">
                <a:solidFill>
                  <a:srgbClr val="FFFFFF"/>
                </a:solidFill>
              </a:rPr>
              <a:t>Fonds interne collectif</a:t>
            </a:r>
          </a:p>
        </p:txBody>
      </p:sp>
      <p:sp>
        <p:nvSpPr>
          <p:cNvPr id="12" name="Rectangle 53">
            <a:extLst>
              <a:ext uri="{FF2B5EF4-FFF2-40B4-BE49-F238E27FC236}">
                <a16:creationId xmlns:a16="http://schemas.microsoft.com/office/drawing/2014/main" id="{593A0910-DE49-3A5E-C489-4B328C330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722" y="1612818"/>
            <a:ext cx="1389063" cy="692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dist="26940" dir="5400000" sx="100999" sy="100999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altLang="fr-FR" sz="1400" b="1" dirty="0">
                <a:solidFill>
                  <a:srgbClr val="FFFFFF"/>
                </a:solidFill>
              </a:rPr>
              <a:t>Fonds externe 1</a:t>
            </a:r>
          </a:p>
        </p:txBody>
      </p:sp>
      <p:sp>
        <p:nvSpPr>
          <p:cNvPr id="14" name="Rectangle 53">
            <a:extLst>
              <a:ext uri="{FF2B5EF4-FFF2-40B4-BE49-F238E27FC236}">
                <a16:creationId xmlns:a16="http://schemas.microsoft.com/office/drawing/2014/main" id="{18115AD7-02D9-19CC-A78F-2159B82C1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800" y="1604582"/>
            <a:ext cx="1389063" cy="692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dist="26940" dir="5400000" sx="100999" sy="100999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altLang="fr-FR" sz="1400" b="1" dirty="0">
                <a:solidFill>
                  <a:srgbClr val="FFFFFF"/>
                </a:solidFill>
              </a:rPr>
              <a:t>Fonds externe 3</a:t>
            </a:r>
          </a:p>
        </p:txBody>
      </p:sp>
      <p:cxnSp>
        <p:nvCxnSpPr>
          <p:cNvPr id="16" name="Connecteur droit avec flèche 54">
            <a:extLst>
              <a:ext uri="{FF2B5EF4-FFF2-40B4-BE49-F238E27FC236}">
                <a16:creationId xmlns:a16="http://schemas.microsoft.com/office/drawing/2014/main" id="{9578DCC5-C90E-76A8-B8C1-3D511BD4BA39}"/>
              </a:ext>
            </a:extLst>
          </p:cNvPr>
          <p:cNvCxnSpPr>
            <a:cxnSpLocks noChangeShapeType="1"/>
            <a:stCxn id="15390" idx="3"/>
          </p:cNvCxnSpPr>
          <p:nvPr/>
        </p:nvCxnSpPr>
        <p:spPr bwMode="auto">
          <a:xfrm>
            <a:off x="3475338" y="638203"/>
            <a:ext cx="233905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3" name="Rectangle 6">
            <a:extLst>
              <a:ext uri="{FF2B5EF4-FFF2-40B4-BE49-F238E27FC236}">
                <a16:creationId xmlns:a16="http://schemas.microsoft.com/office/drawing/2014/main" id="{64FF98B0-0628-E0F6-8C19-6103AEF59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879" y="2649471"/>
            <a:ext cx="1382437" cy="6302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dist="26940" dir="5400000" sx="100999" sy="100999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fr-FR" sz="1400" dirty="0">
                <a:solidFill>
                  <a:srgbClr val="FFFFFF"/>
                </a:solidFill>
              </a:rPr>
              <a:t>Gestionnaire Discrétionnaire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AE35E24E-76D1-E80E-2EE7-CC0749B25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308" y="2627668"/>
            <a:ext cx="3085052" cy="652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dist="26940" dir="5400000" sx="100999" sy="100999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fr-FR" sz="1400" dirty="0">
                <a:solidFill>
                  <a:srgbClr val="FFFFFF"/>
                </a:solidFill>
              </a:rPr>
              <a:t>Choix des fonds sous-jacents par le souscripteur avec son conseiller</a:t>
            </a:r>
          </a:p>
        </p:txBody>
      </p:sp>
      <p:sp>
        <p:nvSpPr>
          <p:cNvPr id="32" name="Rectangle 53">
            <a:extLst>
              <a:ext uri="{FF2B5EF4-FFF2-40B4-BE49-F238E27FC236}">
                <a16:creationId xmlns:a16="http://schemas.microsoft.com/office/drawing/2014/main" id="{EAF7D865-E75D-948A-8DC2-6D4C5FF99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254" y="3456871"/>
            <a:ext cx="1389062" cy="69223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63500" dist="26940" dir="5400000" sx="100999" sy="100999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fr-FR" sz="1400" b="1" dirty="0">
                <a:solidFill>
                  <a:srgbClr val="FFFFFF"/>
                </a:solidFill>
              </a:rPr>
              <a:t>Gestionnaire financier 1</a:t>
            </a:r>
          </a:p>
        </p:txBody>
      </p:sp>
      <p:sp>
        <p:nvSpPr>
          <p:cNvPr id="34" name="Rectangle 53">
            <a:extLst>
              <a:ext uri="{FF2B5EF4-FFF2-40B4-BE49-F238E27FC236}">
                <a16:creationId xmlns:a16="http://schemas.microsoft.com/office/drawing/2014/main" id="{FFB95A9C-EE2D-AFBF-BDDA-042C61F0E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523" y="3460185"/>
            <a:ext cx="1389062" cy="69223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63500" dist="26940" dir="5400000" sx="100999" sy="100999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fr-FR" sz="1400" b="1" dirty="0">
                <a:solidFill>
                  <a:srgbClr val="FFFFFF"/>
                </a:solidFill>
              </a:rPr>
              <a:t>Gestion conseillée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85AFDA5-FF74-4295-2346-BB24FDC0CFA5}"/>
              </a:ext>
            </a:extLst>
          </p:cNvPr>
          <p:cNvCxnSpPr>
            <a:cxnSpLocks noChangeShapeType="1"/>
            <a:stCxn id="9" idx="2"/>
            <a:endCxn id="28" idx="0"/>
          </p:cNvCxnSpPr>
          <p:nvPr/>
        </p:nvCxnSpPr>
        <p:spPr bwMode="auto">
          <a:xfrm flipH="1">
            <a:off x="3555632" y="969904"/>
            <a:ext cx="4306265" cy="639741"/>
          </a:xfrm>
          <a:prstGeom prst="straightConnector1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AD76F9EF-48A1-37C1-1220-4D55FE47E12D}"/>
              </a:ext>
            </a:extLst>
          </p:cNvPr>
          <p:cNvCxnSpPr>
            <a:cxnSpLocks noChangeShapeType="1"/>
            <a:stCxn id="9" idx="2"/>
            <a:endCxn id="29" idx="0"/>
          </p:cNvCxnSpPr>
          <p:nvPr/>
        </p:nvCxnSpPr>
        <p:spPr bwMode="auto">
          <a:xfrm flipH="1">
            <a:off x="5250828" y="969904"/>
            <a:ext cx="2611069" cy="642916"/>
          </a:xfrm>
          <a:prstGeom prst="straightConnector1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E059E591-78F0-0ED6-10B0-9A238D32C73F}"/>
              </a:ext>
            </a:extLst>
          </p:cNvPr>
          <p:cNvSpPr txBox="1"/>
          <p:nvPr/>
        </p:nvSpPr>
        <p:spPr>
          <a:xfrm>
            <a:off x="1192697" y="4313583"/>
            <a:ext cx="141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Banque dépositaire choisie pour ce fonds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3934C55-4D78-93CE-15A0-83D91A3EFB78}"/>
              </a:ext>
            </a:extLst>
          </p:cNvPr>
          <p:cNvSpPr txBox="1"/>
          <p:nvPr/>
        </p:nvSpPr>
        <p:spPr>
          <a:xfrm>
            <a:off x="2845906" y="4316898"/>
            <a:ext cx="141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Banque dépositaire choisie pour ce fonds</a:t>
            </a:r>
          </a:p>
        </p:txBody>
      </p:sp>
      <p:pic>
        <p:nvPicPr>
          <p:cNvPr id="52" name="Picture 4" descr="http://freeflaticons.net/wp-content/uploads/2014/09/rectangular-copy-1411557285n4kg8.png">
            <a:extLst>
              <a:ext uri="{FF2B5EF4-FFF2-40B4-BE49-F238E27FC236}">
                <a16:creationId xmlns:a16="http://schemas.microsoft.com/office/drawing/2014/main" id="{01835B0C-865A-F7AA-4996-F504F188D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254" y="4700139"/>
            <a:ext cx="101758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60BAD695-A4B8-7A1F-FD74-5FB0B70F15D3}"/>
              </a:ext>
            </a:extLst>
          </p:cNvPr>
          <p:cNvSpPr txBox="1"/>
          <p:nvPr/>
        </p:nvSpPr>
        <p:spPr>
          <a:xfrm>
            <a:off x="4548811" y="4320213"/>
            <a:ext cx="141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Banque dépositaire choisie pour ce fonds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4D5E92-67FE-84A9-5D52-B36FC3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469" y="3457827"/>
            <a:ext cx="1389062" cy="69223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63500" dist="26940" dir="5400000" sx="100999" sy="100999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fr-FR" sz="1400" b="1" dirty="0">
                <a:solidFill>
                  <a:srgbClr val="FFFFFF"/>
                </a:solidFill>
              </a:rPr>
              <a:t>Gestion conseillée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695154-72B9-87DE-819D-5C07842DD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373" y="3471081"/>
            <a:ext cx="1389062" cy="69223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63500" dist="26940" dir="5400000" sx="100999" sy="100999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fr-FR" sz="1300" b="1" dirty="0">
                <a:solidFill>
                  <a:srgbClr val="FFFFFF"/>
                </a:solidFill>
              </a:rPr>
              <a:t>Gestionnaire  Financier agréé par la Compagnie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1098AF19-FA25-0C14-03C9-DC8B70D1BD8A}"/>
              </a:ext>
            </a:extLst>
          </p:cNvPr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6939584" y="969904"/>
            <a:ext cx="922313" cy="651152"/>
          </a:xfrm>
          <a:prstGeom prst="straightConnector1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28B86814-74FA-C731-58A3-9A07E70CD4E7}"/>
              </a:ext>
            </a:extLst>
          </p:cNvPr>
          <p:cNvCxnSpPr>
            <a:cxnSpLocks noChangeShapeType="1"/>
            <a:stCxn id="9" idx="2"/>
            <a:endCxn id="12" idx="0"/>
          </p:cNvCxnSpPr>
          <p:nvPr/>
        </p:nvCxnSpPr>
        <p:spPr bwMode="auto">
          <a:xfrm>
            <a:off x="7861897" y="969904"/>
            <a:ext cx="564357" cy="642914"/>
          </a:xfrm>
          <a:prstGeom prst="straightConnector1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5FEB5AB4-EC6D-7429-66BB-4B6392C037DF}"/>
              </a:ext>
            </a:extLst>
          </p:cNvPr>
          <p:cNvCxnSpPr>
            <a:cxnSpLocks noChangeShapeType="1"/>
            <a:stCxn id="9" idx="2"/>
            <a:endCxn id="10" idx="0"/>
          </p:cNvCxnSpPr>
          <p:nvPr/>
        </p:nvCxnSpPr>
        <p:spPr bwMode="auto">
          <a:xfrm>
            <a:off x="7861897" y="969904"/>
            <a:ext cx="2056396" cy="634678"/>
          </a:xfrm>
          <a:prstGeom prst="straightConnector1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4341" name="Connecteur droit avec flèche 14340">
            <a:extLst>
              <a:ext uri="{FF2B5EF4-FFF2-40B4-BE49-F238E27FC236}">
                <a16:creationId xmlns:a16="http://schemas.microsoft.com/office/drawing/2014/main" id="{C0C1A15B-9061-A32E-5C64-E9F9F8A65356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861897" y="969904"/>
            <a:ext cx="3548435" cy="634678"/>
          </a:xfrm>
          <a:prstGeom prst="straightConnector1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4344" name="ZoneTexte 14343">
            <a:extLst>
              <a:ext uri="{FF2B5EF4-FFF2-40B4-BE49-F238E27FC236}">
                <a16:creationId xmlns:a16="http://schemas.microsoft.com/office/drawing/2014/main" id="{AF29EF03-0725-D0F1-DBBD-658A33A10E9B}"/>
              </a:ext>
            </a:extLst>
          </p:cNvPr>
          <p:cNvSpPr txBox="1"/>
          <p:nvPr/>
        </p:nvSpPr>
        <p:spPr>
          <a:xfrm>
            <a:off x="6155633" y="4323528"/>
            <a:ext cx="1765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Banque dépositaire sélectionnée par la Compagnie d’Assurance</a:t>
            </a:r>
          </a:p>
        </p:txBody>
      </p:sp>
      <p:sp>
        <p:nvSpPr>
          <p:cNvPr id="14348" name="ZoneTexte 14347">
            <a:extLst>
              <a:ext uri="{FF2B5EF4-FFF2-40B4-BE49-F238E27FC236}">
                <a16:creationId xmlns:a16="http://schemas.microsoft.com/office/drawing/2014/main" id="{7D8EE2BD-5FBF-6858-379D-FE01484FB13D}"/>
              </a:ext>
            </a:extLst>
          </p:cNvPr>
          <p:cNvSpPr txBox="1"/>
          <p:nvPr/>
        </p:nvSpPr>
        <p:spPr>
          <a:xfrm>
            <a:off x="8089530" y="4472610"/>
            <a:ext cx="3767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Banque dépositaire choisie par la Compagnie d’assurance</a:t>
            </a:r>
          </a:p>
        </p:txBody>
      </p:sp>
      <p:sp>
        <p:nvSpPr>
          <p:cNvPr id="14349" name="ZoneTexte 14348">
            <a:extLst>
              <a:ext uri="{FF2B5EF4-FFF2-40B4-BE49-F238E27FC236}">
                <a16:creationId xmlns:a16="http://schemas.microsoft.com/office/drawing/2014/main" id="{71DF7068-FDD9-B6B3-9683-4A6CD014ED05}"/>
              </a:ext>
            </a:extLst>
          </p:cNvPr>
          <p:cNvSpPr txBox="1"/>
          <p:nvPr/>
        </p:nvSpPr>
        <p:spPr>
          <a:xfrm>
            <a:off x="2126974" y="5724946"/>
            <a:ext cx="3021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Multi dépositaire et multi gestionnaire</a:t>
            </a:r>
          </a:p>
        </p:txBody>
      </p:sp>
      <p:sp>
        <p:nvSpPr>
          <p:cNvPr id="14350" name="Rectangle 6">
            <a:extLst>
              <a:ext uri="{FF2B5EF4-FFF2-40B4-BE49-F238E27FC236}">
                <a16:creationId xmlns:a16="http://schemas.microsoft.com/office/drawing/2014/main" id="{C173BF5C-9973-7F8F-E520-1D817C054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721" y="2634101"/>
            <a:ext cx="4373139" cy="1515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dist="26940" dir="5400000" sx="100999" sy="100999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fr-FR" sz="1400" dirty="0">
                <a:solidFill>
                  <a:srgbClr val="FFFFFF"/>
                </a:solidFill>
              </a:rPr>
              <a:t>Choix et allocation des unités de compte par le souscripteur avec son conseiller</a:t>
            </a:r>
          </a:p>
        </p:txBody>
      </p:sp>
      <p:sp>
        <p:nvSpPr>
          <p:cNvPr id="14351" name="Accolade ouvrante 14350">
            <a:extLst>
              <a:ext uri="{FF2B5EF4-FFF2-40B4-BE49-F238E27FC236}">
                <a16:creationId xmlns:a16="http://schemas.microsoft.com/office/drawing/2014/main" id="{482C5CB0-C3EE-0879-E3EC-FACA0CD4D722}"/>
              </a:ext>
            </a:extLst>
          </p:cNvPr>
          <p:cNvSpPr/>
          <p:nvPr/>
        </p:nvSpPr>
        <p:spPr>
          <a:xfrm rot="16200000">
            <a:off x="6454202" y="652525"/>
            <a:ext cx="419711" cy="10881604"/>
          </a:xfrm>
          <a:prstGeom prst="leftBrace">
            <a:avLst>
              <a:gd name="adj1" fmla="val 0"/>
              <a:gd name="adj2" fmla="val 5013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52" name="ZoneTexte 14351">
            <a:extLst>
              <a:ext uri="{FF2B5EF4-FFF2-40B4-BE49-F238E27FC236}">
                <a16:creationId xmlns:a16="http://schemas.microsoft.com/office/drawing/2014/main" id="{7A02BD0D-A9BC-F382-859E-8ED41BD5E9D1}"/>
              </a:ext>
            </a:extLst>
          </p:cNvPr>
          <p:cNvSpPr txBox="1"/>
          <p:nvPr/>
        </p:nvSpPr>
        <p:spPr>
          <a:xfrm>
            <a:off x="2279374" y="6225214"/>
            <a:ext cx="8922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Multi supports complet comprenant des unités de compte (UC) constituées par des FID (Fonds Internes dédiés), FAS (Fonds d’Assurance Spécialisés), FIC (Fonds Internes Collectifs), FE (Fonds Externes)</a:t>
            </a:r>
          </a:p>
        </p:txBody>
      </p:sp>
    </p:spTree>
    <p:extLst>
      <p:ext uri="{BB962C8B-B14F-4D97-AF65-F5344CB8AC3E}">
        <p14:creationId xmlns:p14="http://schemas.microsoft.com/office/powerpoint/2010/main" val="20545587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152</Words>
  <Application>Microsoft Macintosh PowerPoint</Application>
  <PresentationFormat>Grand écran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News Gothic MT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 recton</dc:creator>
  <cp:lastModifiedBy>marc recton</cp:lastModifiedBy>
  <cp:revision>2</cp:revision>
  <dcterms:created xsi:type="dcterms:W3CDTF">2023-02-20T14:36:17Z</dcterms:created>
  <dcterms:modified xsi:type="dcterms:W3CDTF">2023-02-20T15:28:25Z</dcterms:modified>
</cp:coreProperties>
</file>