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51"/>
  </p:handoutMasterIdLst>
  <p:sldIdLst>
    <p:sldId id="256" r:id="rId3"/>
    <p:sldId id="277" r:id="rId4"/>
    <p:sldId id="270" r:id="rId5"/>
    <p:sldId id="264" r:id="rId6"/>
    <p:sldId id="261" r:id="rId7"/>
    <p:sldId id="258" r:id="rId9"/>
    <p:sldId id="259" r:id="rId10"/>
    <p:sldId id="279" r:id="rId11"/>
    <p:sldId id="278" r:id="rId12"/>
    <p:sldId id="257" r:id="rId13"/>
    <p:sldId id="280" r:id="rId14"/>
    <p:sldId id="281" r:id="rId15"/>
    <p:sldId id="283" r:id="rId16"/>
    <p:sldId id="290" r:id="rId17"/>
    <p:sldId id="289" r:id="rId18"/>
    <p:sldId id="292" r:id="rId19"/>
    <p:sldId id="294" r:id="rId20"/>
    <p:sldId id="295" r:id="rId21"/>
    <p:sldId id="291" r:id="rId22"/>
    <p:sldId id="296" r:id="rId23"/>
    <p:sldId id="297" r:id="rId24"/>
    <p:sldId id="299" r:id="rId25"/>
    <p:sldId id="298" r:id="rId26"/>
    <p:sldId id="301" r:id="rId27"/>
    <p:sldId id="300" r:id="rId28"/>
    <p:sldId id="302" r:id="rId29"/>
    <p:sldId id="303" r:id="rId30"/>
    <p:sldId id="306" r:id="rId31"/>
    <p:sldId id="307" r:id="rId32"/>
    <p:sldId id="309" r:id="rId33"/>
    <p:sldId id="308" r:id="rId34"/>
    <p:sldId id="310" r:id="rId35"/>
    <p:sldId id="311" r:id="rId36"/>
    <p:sldId id="312" r:id="rId37"/>
    <p:sldId id="313" r:id="rId38"/>
    <p:sldId id="315" r:id="rId39"/>
    <p:sldId id="316" r:id="rId40"/>
    <p:sldId id="314" r:id="rId41"/>
    <p:sldId id="318" r:id="rId42"/>
    <p:sldId id="319" r:id="rId43"/>
    <p:sldId id="317" r:id="rId44"/>
    <p:sldId id="321" r:id="rId45"/>
    <p:sldId id="322" r:id="rId46"/>
    <p:sldId id="323" r:id="rId47"/>
    <p:sldId id="324" r:id="rId48"/>
    <p:sldId id="320" r:id="rId49"/>
    <p:sldId id="325" r:id="rId5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DD0"/>
    <a:srgbClr val="125A65"/>
    <a:srgbClr val="0092C8"/>
    <a:srgbClr val="00A2D4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" Target="slide6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hyperlink" Target="https://openlayers.org/en/latest/apidoc/module-ol_interaction_DragZoom-DragZoom.html" TargetMode="External"/><Relationship Id="rId8" Type="http://schemas.openxmlformats.org/officeDocument/2006/relationships/hyperlink" Target="https://openlayers.org/en/latest/apidoc/module-ol_interaction_MouseWheelZoom-MouseWheelZoom.html" TargetMode="External"/><Relationship Id="rId7" Type="http://schemas.openxmlformats.org/officeDocument/2006/relationships/hyperlink" Target="https://openlayers.org/en/latest/apidoc/module-ol_interaction_KeyboardZoom-KeyboardZoom.html" TargetMode="External"/><Relationship Id="rId6" Type="http://schemas.openxmlformats.org/officeDocument/2006/relationships/hyperlink" Target="https://openlayers.org/en/latest/apidoc/module-ol_interaction_KeyboardPan-KeyboardPan.html" TargetMode="External"/><Relationship Id="rId5" Type="http://schemas.openxmlformats.org/officeDocument/2006/relationships/hyperlink" Target="https://openlayers.org/en/latest/apidoc/module-ol_interaction_PinchZoom-PinchZoom.html" TargetMode="External"/><Relationship Id="rId4" Type="http://schemas.openxmlformats.org/officeDocument/2006/relationships/hyperlink" Target="https://openlayers.org/en/latest/apidoc/module-ol_interaction_PinchRotate-PinchRotate.html" TargetMode="External"/><Relationship Id="rId3" Type="http://schemas.openxmlformats.org/officeDocument/2006/relationships/hyperlink" Target="https://openlayers.org/en/latest/apidoc/module-ol_interaction_DragPan-DragPan.html" TargetMode="External"/><Relationship Id="rId2" Type="http://schemas.openxmlformats.org/officeDocument/2006/relationships/hyperlink" Target="https://openlayers.org/en/latest/apidoc/module-ol_interaction_DoubleClickZoom-DoubleClickZoom.html" TargetMode="Externa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s://openlayers.org/en/latest/apidoc/module-ol_interaction_DragRotate-DragRotate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OL-MAPCACHE2"/>
          <p:cNvPicPr>
            <a:picLocks noChangeAspect="1"/>
          </p:cNvPicPr>
          <p:nvPr/>
        </p:nvPicPr>
        <p:blipFill>
          <a:blip r:embed="rId1"/>
          <a:srcRect l="3746" t="15133" r="29860" b="16929"/>
          <a:stretch>
            <a:fillRect/>
          </a:stretch>
        </p:blipFill>
        <p:spPr>
          <a:xfrm>
            <a:off x="-17145" y="762000"/>
            <a:ext cx="12266930" cy="60020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8735" y="4445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239010" y="3850640"/>
            <a:ext cx="9530080" cy="1938020"/>
            <a:chOff x="2686" y="6426"/>
            <a:chExt cx="15008" cy="3052"/>
          </a:xfrm>
        </p:grpSpPr>
        <p:sp>
          <p:nvSpPr>
            <p:cNvPr id="17" name="同侧圆角矩形 16"/>
            <p:cNvSpPr/>
            <p:nvPr/>
          </p:nvSpPr>
          <p:spPr>
            <a:xfrm rot="16200000">
              <a:off x="6186" y="2927"/>
              <a:ext cx="3051" cy="10051"/>
            </a:xfrm>
            <a:prstGeom prst="round2SameRect">
              <a:avLst>
                <a:gd name="adj1" fmla="val 21599"/>
                <a:gd name="adj2" fmla="val 0"/>
              </a:avLst>
            </a:prstGeom>
            <a:solidFill>
              <a:srgbClr val="125A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986" y="6426"/>
              <a:ext cx="14708" cy="30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20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ea"/>
                  <a:ea typeface="+mj-ea"/>
                </a:rPr>
                <a:t>基础实例</a:t>
              </a:r>
              <a:r>
                <a:rPr lang="zh-CN" altLang="en-US" sz="1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小标宋_GBK" panose="03000509000000000000" charset="-122"/>
                  <a:ea typeface="方正小标宋_GBK" panose="03000509000000000000" charset="-122"/>
                </a:rPr>
                <a:t>详解</a:t>
              </a:r>
              <a:endParaRPr lang="zh-CN" altLang="en-US" sz="1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小标宋_GBK" panose="03000509000000000000" charset="-122"/>
                <a:ea typeface="方正小标宋_GBK" panose="03000509000000000000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3520" y="1095375"/>
            <a:ext cx="10413365" cy="2091690"/>
            <a:chOff x="1314" y="1532"/>
            <a:chExt cx="16399" cy="3294"/>
          </a:xfrm>
        </p:grpSpPr>
        <p:sp>
          <p:nvSpPr>
            <p:cNvPr id="10" name="文本框 9"/>
            <p:cNvSpPr txBox="1"/>
            <p:nvPr/>
          </p:nvSpPr>
          <p:spPr>
            <a:xfrm>
              <a:off x="4569" y="1532"/>
              <a:ext cx="13145" cy="3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13000" i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125A6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Impact" panose="020B0806030902050204" charset="0"/>
                  <a:ea typeface="Cambria Math" panose="02040503050406030204" charset="0"/>
                  <a:cs typeface="Impact" panose="020B0806030902050204" charset="0"/>
                </a:rPr>
                <a:t>OpenLayers</a:t>
              </a:r>
              <a:endParaRPr lang="en-US" altLang="zh-CN" sz="13000" i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25A6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charset="0"/>
                <a:ea typeface="Cambria Math" panose="02040503050406030204" charset="0"/>
                <a:cs typeface="Impact" panose="020B0806030902050204" charset="0"/>
              </a:endParaRPr>
            </a:p>
          </p:txBody>
        </p:sp>
        <p:pic>
          <p:nvPicPr>
            <p:cNvPr id="12" name="图片 11" descr="openlayers ico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14" y="1532"/>
              <a:ext cx="3255" cy="325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-38735" y="6018530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：实现一个简单的气泡弹窗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772775" y="1534160"/>
            <a:ext cx="135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2.</a:t>
            </a:r>
            <a:r>
              <a:rPr lang="zh-CN" altLang="en-US"/>
              <a:t>获取坐标</a:t>
            </a:r>
            <a:endParaRPr lang="zh-CN" altLang="en-US"/>
          </a:p>
          <a:p>
            <a:pPr algn="ctr"/>
            <a:r>
              <a:rPr lang="zh-CN" altLang="en-US"/>
              <a:t>并显示</a:t>
            </a:r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790700" y="1463675"/>
            <a:ext cx="8592820" cy="4873625"/>
            <a:chOff x="877" y="2292"/>
            <a:chExt cx="13532" cy="7675"/>
          </a:xfrm>
        </p:grpSpPr>
        <p:sp>
          <p:nvSpPr>
            <p:cNvPr id="25" name="圆角矩形 24"/>
            <p:cNvSpPr/>
            <p:nvPr/>
          </p:nvSpPr>
          <p:spPr>
            <a:xfrm>
              <a:off x="877" y="2292"/>
              <a:ext cx="13532" cy="7675"/>
            </a:xfrm>
            <a:prstGeom prst="roundRect">
              <a:avLst>
                <a:gd name="adj" fmla="val 85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2400"/>
                <a:t>ol.Map</a:t>
              </a:r>
              <a:endParaRPr lang="en-US" altLang="zh-CN" sz="2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302" y="3665"/>
              <a:ext cx="3061" cy="591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ol.layer.Tile</a:t>
              </a:r>
              <a:endParaRPr lang="en-US" altLang="zh-CN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774" y="3665"/>
              <a:ext cx="3061" cy="30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462" y="5395"/>
              <a:ext cx="2740" cy="399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ol.source.TileJSON()</a:t>
              </a: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134" y="8195"/>
              <a:ext cx="5729" cy="126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zh-CN" altLang="en-US"/>
                <a:t>其它参数</a:t>
              </a: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961" y="4672"/>
              <a:ext cx="2687" cy="189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ol.view.options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8134" y="7169"/>
              <a:ext cx="5708" cy="830"/>
            </a:xfrm>
            <a:prstGeom prst="roundRect">
              <a:avLst>
                <a:gd name="adj" fmla="val 686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&lt;div id="map" &gt; &lt;/div&gt;</a:t>
              </a: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774" y="3665"/>
              <a:ext cx="3061" cy="590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961" y="5452"/>
              <a:ext cx="2687" cy="361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ol.view.options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134" y="3973"/>
              <a:ext cx="5729" cy="2734"/>
            </a:xfrm>
            <a:prstGeom prst="roundRect">
              <a:avLst>
                <a:gd name="adj" fmla="val 1331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ol.Overlay</a:t>
              </a:r>
              <a:endParaRPr lang="en-US" altLang="zh-CN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8441" y="4834"/>
              <a:ext cx="5095" cy="113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zh-CN" altLang="en-US" sz="1600">
                  <a:sym typeface="+mn-ea"/>
                </a:rPr>
                <a:t> &lt;div id="popup" class="ol-popup"</a:t>
              </a:r>
              <a:r>
                <a:rPr lang="en-US" altLang="zh-CN" sz="1600">
                  <a:sym typeface="+mn-ea"/>
                </a:rPr>
                <a:t>/</a:t>
              </a:r>
              <a:r>
                <a:rPr lang="zh-CN" altLang="en-US" sz="1600">
                  <a:sym typeface="+mn-ea"/>
                </a:rPr>
                <a:t>&gt;</a:t>
              </a:r>
              <a:endParaRPr lang="zh-CN" altLang="en-US" sz="1600">
                <a:sym typeface="+mn-ea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flipH="1">
            <a:off x="8858250" y="1709420"/>
            <a:ext cx="1978025" cy="821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9646285" y="1055370"/>
            <a:ext cx="779145" cy="394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713720" y="598805"/>
            <a:ext cx="135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1.</a:t>
            </a:r>
            <a:r>
              <a:rPr lang="zh-CN" altLang="en-US"/>
              <a:t>点击图上位置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：实现一个简单的气泡弹窗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Overlay</a:t>
            </a:r>
            <a:r>
              <a:rPr lang="zh-CN" altLang="en-US"/>
              <a:t>和</a:t>
            </a:r>
            <a:r>
              <a:rPr lang="en-US" altLang="zh-CN"/>
              <a:t>Map</a:t>
            </a:r>
            <a:r>
              <a:rPr lang="zh-CN" altLang="en-US"/>
              <a:t>分别绑定不同的容器</a:t>
            </a:r>
            <a:endParaRPr lang="zh-CN" altLang="en-US"/>
          </a:p>
          <a:p>
            <a:r>
              <a:rPr lang="en-US" altLang="zh-CN"/>
              <a:t>Overlay</a:t>
            </a:r>
            <a:r>
              <a:rPr lang="zh-CN" altLang="en-US"/>
              <a:t>的定位与地图上点的坐标绑定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：三种常见的</a:t>
            </a:r>
            <a:r>
              <a:rPr lang="en-US" altLang="zh-CN" b="1">
                <a:sym typeface="+mn-ea"/>
              </a:rPr>
              <a:t>Overlay</a:t>
            </a:r>
            <a:r>
              <a:rPr lang="zh-CN" altLang="en-US" b="1">
                <a:sym typeface="+mn-ea"/>
              </a:rPr>
              <a:t>用法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：三种常见的</a:t>
            </a:r>
            <a:r>
              <a:rPr lang="en-US" altLang="zh-CN">
                <a:sym typeface="+mn-ea"/>
              </a:rPr>
              <a:t>Overlay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弹出气泡</a:t>
            </a:r>
            <a:r>
              <a:rPr lang="en-US" altLang="zh-CN"/>
              <a:t>popup</a:t>
            </a:r>
            <a:endParaRPr lang="zh-CN" altLang="en-US"/>
          </a:p>
          <a:p>
            <a:r>
              <a:rPr lang="en-US"/>
              <a:t>marker</a:t>
            </a:r>
            <a:endParaRPr lang="en-US"/>
          </a:p>
          <a:p>
            <a:r>
              <a:rPr lang="zh-CN" altLang="en-US"/>
              <a:t>文字标签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buClrTx/>
              <a:buSzTx/>
              <a:buFontTx/>
            </a:pPr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：限制地图的缩放级别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：限制地图的缩放级别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8107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344930" y="2926080"/>
            <a:ext cx="2790825" cy="318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90980" y="3858895"/>
            <a:ext cx="2497455" cy="2155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ol.source.Bingmaps()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036560" y="4272915"/>
            <a:ext cx="2790825" cy="1427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/>
              <a:t>其它参数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680585" y="3469005"/>
            <a:ext cx="2449195" cy="1020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592060" y="3204845"/>
            <a:ext cx="3680460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509770" y="2926080"/>
            <a:ext cx="2790825" cy="2871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ol.view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80585" y="3890010"/>
            <a:ext cx="2449195" cy="1760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ym typeface="+mn-ea"/>
              </a:rPr>
              <a:t>options:{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zoom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minZoom         	maxZoom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：限制地图的缩放级别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地图分辨率</a:t>
            </a:r>
            <a:endParaRPr lang="zh-CN" altLang="en-US"/>
          </a:p>
          <a:p>
            <a:pPr lvl="1"/>
            <a:r>
              <a:rPr lang="zh-CN" altLang="en-US"/>
              <a:t>地图图像</a:t>
            </a:r>
            <a:r>
              <a:rPr lang="en-US" altLang="zh-CN"/>
              <a:t>1</a:t>
            </a:r>
            <a:r>
              <a:rPr lang="zh-CN" altLang="en-US"/>
              <a:t>像素宽度与实地距离的比值</a:t>
            </a:r>
            <a:endParaRPr lang="zh-CN" altLang="en-US"/>
          </a:p>
          <a:p>
            <a:pPr lvl="1"/>
            <a:r>
              <a:rPr lang="zh-CN" altLang="en-US"/>
              <a:t>体现的是视图坐标系与地理坐标系之间的关系</a:t>
            </a:r>
            <a:endParaRPr lang="zh-CN" altLang="en-US"/>
          </a:p>
          <a:p>
            <a:pPr lvl="0"/>
            <a:r>
              <a:rPr lang="zh-CN" altLang="en-US"/>
              <a:t>对应每一个分辨率，有一个缩放等级</a:t>
            </a:r>
            <a:endParaRPr lang="zh-CN" altLang="en-US"/>
          </a:p>
          <a:p>
            <a:pPr lvl="1"/>
            <a:r>
              <a:rPr lang="en-US" altLang="zh-CN"/>
              <a:t>Openlayers</a:t>
            </a:r>
            <a:r>
              <a:rPr lang="zh-CN" altLang="en-US"/>
              <a:t>最大支持</a:t>
            </a:r>
            <a:r>
              <a:rPr lang="en-US" altLang="zh-CN"/>
              <a:t>29</a:t>
            </a:r>
            <a:r>
              <a:rPr lang="zh-CN" altLang="en-US"/>
              <a:t>级分辨率</a:t>
            </a:r>
            <a:endParaRPr lang="zh-CN" altLang="en-US"/>
          </a:p>
          <a:p>
            <a:pPr lvl="1"/>
            <a:r>
              <a:rPr lang="zh-CN" altLang="en-US"/>
              <a:t>不是每种地图都有</a:t>
            </a:r>
            <a:r>
              <a:rPr lang="en-US" altLang="zh-CN"/>
              <a:t>29</a:t>
            </a:r>
            <a:r>
              <a:rPr lang="zh-CN" altLang="en-US"/>
              <a:t>级分辨率，一般最精细到</a:t>
            </a:r>
            <a:r>
              <a:rPr lang="en-US" altLang="zh-CN"/>
              <a:t>20</a:t>
            </a:r>
            <a:r>
              <a:rPr lang="zh-CN" altLang="en-US"/>
              <a:t>级</a:t>
            </a:r>
            <a:r>
              <a:rPr lang="en-US" altLang="zh-CN"/>
              <a:t>(google</a:t>
            </a:r>
            <a:r>
              <a:rPr lang="zh-CN" altLang="en-US"/>
              <a:t>、</a:t>
            </a:r>
            <a:r>
              <a:rPr lang="en-US" altLang="zh-CN"/>
              <a:t>OSM)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3775" y="1945005"/>
            <a:ext cx="5634355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>
              <a:buClrTx/>
              <a:buSzTx/>
              <a:buFontTx/>
            </a:pPr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：使用网页上的按钮控制地图缩放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：使用网页上的按钮控制地图缩放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8107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344930" y="2926080"/>
            <a:ext cx="2790825" cy="318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90980" y="3858895"/>
            <a:ext cx="2497455" cy="2155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ol.source.BingMaps()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036560" y="4272915"/>
            <a:ext cx="2790825" cy="1427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ol.Map.getView()</a:t>
            </a:r>
            <a:endParaRPr lang="zh-CN" altLang="en-US"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80585" y="3469005"/>
            <a:ext cx="2449195" cy="1020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592060" y="3204845"/>
            <a:ext cx="3680460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509770" y="2926080"/>
            <a:ext cx="2790825" cy="2871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ol.view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80585" y="3890010"/>
            <a:ext cx="2449195" cy="1760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>
                <a:sym typeface="+mn-ea"/>
              </a:rPr>
              <a:t>ol.view.</a:t>
            </a:r>
            <a:r>
              <a:rPr lang="en-US" altLang="zh-CN">
                <a:sym typeface="+mn-ea"/>
              </a:rPr>
              <a:t>setZoom()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ol.view.</a:t>
            </a:r>
            <a:r>
              <a:rPr lang="en-US" altLang="zh-CN">
                <a:sym typeface="+mn-ea"/>
              </a:rPr>
              <a:t>getZoom()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：使用网页上的按钮控制地图缩放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setZoom()</a:t>
            </a:r>
            <a:endParaRPr lang="en-US" altLang="zh-CN"/>
          </a:p>
          <a:p>
            <a:r>
              <a:rPr lang="en-US" altLang="zh-CN"/>
              <a:t>getZoom()</a:t>
            </a:r>
            <a:endParaRPr lang="en-US" altLang="zh-CN"/>
          </a:p>
          <a:p>
            <a:r>
              <a:rPr lang="en-US" altLang="zh-CN"/>
              <a:t>getView()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hlinkClick r:id="rId1" action="ppaction://hlinksldjump"/>
              </a:rPr>
              <a:t>前言</a:t>
            </a:r>
            <a:endParaRPr lang="zh-CN" altLang="en-US">
              <a:hlinkClick r:id="rId2" action="ppaction://hlinksldjump"/>
            </a:endParaRPr>
          </a:p>
          <a:p>
            <a:r>
              <a:rPr lang="zh-CN" altLang="en-US">
                <a:hlinkClick r:id="rId2" action="ppaction://hlinksldjump"/>
              </a:rPr>
              <a:t>第一个地图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>
              <a:buClrTx/>
              <a:buSzTx/>
              <a:buFontTx/>
            </a:pPr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6</a:t>
            </a:r>
            <a:r>
              <a:rPr lang="zh-CN" altLang="en-US" b="1">
                <a:sym typeface="+mn-ea"/>
              </a:rPr>
              <a:t>：单击激活地图启用交互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：单击激活地图启用交互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8107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344930" y="2926080"/>
            <a:ext cx="2790825" cy="318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layers: 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90980" y="3858895"/>
            <a:ext cx="2497455" cy="2155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source: ol.source.OSM()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644765" y="4051935"/>
            <a:ext cx="3446145" cy="1427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interactions: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ol.</a:t>
            </a:r>
            <a:r>
              <a:rPr lang="en-US">
                <a:sym typeface="+mn-ea"/>
              </a:rPr>
              <a:t>inteactions.defaults()</a:t>
            </a:r>
            <a:endParaRPr lang="en-US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559040" y="2974975"/>
            <a:ext cx="3680460" cy="9080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tabindex="1" id="map" class="map"&gt;&lt;/div&gt;</a:t>
            </a:r>
            <a:endParaRPr lang="en-US" altLang="zh-CN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509770" y="2926080"/>
            <a:ext cx="2790825" cy="318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view: ol.view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680585" y="3890010"/>
            <a:ext cx="2449195" cy="1760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>
                <a:sym typeface="+mn-ea"/>
              </a:rPr>
              <a:t>center: [0, 0],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zoom: 2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：单击激活地图启用交互</a:t>
            </a:r>
            <a:endParaRPr lang="zh-CN" altLang="en-US"/>
          </a:p>
        </p:txBody>
      </p:sp>
      <p:graphicFrame>
        <p:nvGraphicFramePr>
          <p:cNvPr id="7" name="内容占位符 6"/>
          <p:cNvGraphicFramePr/>
          <p:nvPr>
            <p:ph idx="1"/>
          </p:nvPr>
        </p:nvGraphicFramePr>
        <p:xfrm>
          <a:off x="647700" y="1825625"/>
          <a:ext cx="10515600" cy="34385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 marL="119380" indent="0">
                        <a:buNone/>
                      </a:pPr>
                      <a:r>
                        <a:rPr lang="en-US" sz="1400" b="0">
                          <a:hlinkClick r:id="rId1" tooltip="https://openlayers.org/en/latest/apidoc/module-ol_interaction_DragRotate-DragRotate.html"/>
                        </a:rPr>
                        <a:t>module:ol/interaction/DragRotate~DragRotate</a:t>
                      </a:r>
                      <a:endParaRPr lang="en-US" altLang="en-US" sz="1400" b="0">
                        <a:hlinkClick r:id="rId1" tooltip="https://openlayers.org/en/latest/apidoc/module-ol_interaction_DragRotate-DragRotate.html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0"/>
                        <a:t>拖拽旋转（需要按住</a:t>
                      </a:r>
                      <a:r>
                        <a:rPr lang="en-US" altLang="zh-CN" sz="1400" b="0"/>
                        <a:t>Alt+shift</a:t>
                      </a:r>
                      <a:r>
                        <a:rPr lang="zh-CN" altLang="en-US" sz="1400" b="0"/>
                        <a:t>）</a:t>
                      </a:r>
                      <a:endParaRPr lang="zh-CN" altLang="en-US" sz="14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marL="119380" indent="0">
                        <a:buNone/>
                      </a:pPr>
                      <a:r>
                        <a:rPr lang="en-US" sz="1400">
                          <a:hlinkClick r:id="rId2" tooltip="https://openlayers.org/en/latest/apidoc/module-ol_interaction_DoubleClickZoom-DoubleClickZoom.html"/>
                        </a:rPr>
                        <a:t>module:ol/interaction/DoubleClickZoom~DoubleClickZoom</a:t>
                      </a:r>
                      <a:endParaRPr lang="en-US" altLang="en-US" sz="1400">
                        <a:hlinkClick r:id="rId2" tooltip="https://openlayers.org/en/latest/apidoc/module-ol_interaction_DoubleClickZoom-DoubleClickZoom.html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双击缩放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marL="119380" indent="0">
                        <a:buNone/>
                      </a:pPr>
                      <a:r>
                        <a:rPr lang="en-US" sz="1400">
                          <a:hlinkClick r:id="rId3" tooltip="https://openlayers.org/en/latest/apidoc/module-ol_interaction_DragPan-DragPan.html"/>
                        </a:rPr>
                        <a:t>module:ol/interaction/DragPan~DragPan</a:t>
                      </a:r>
                      <a:endParaRPr lang="en-US" altLang="en-US" sz="1400">
                        <a:hlinkClick r:id="rId3" tooltip="https://openlayers.org/en/latest/apidoc/module-ol_interaction_DragPan-DragPan.html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拖拽平移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marL="119380" indent="0">
                        <a:buNone/>
                      </a:pPr>
                      <a:r>
                        <a:rPr lang="en-US" sz="1400" i="1">
                          <a:hlinkClick r:id="rId4" tooltip="https://openlayers.org/en/latest/apidoc/module-ol_interaction_PinchRotate-PinchRotate.html"/>
                        </a:rPr>
                        <a:t>module:ol/interaction/PinchRotate~PinchRotate</a:t>
                      </a:r>
                      <a:endParaRPr lang="en-US" altLang="en-US" sz="1400" i="1">
                        <a:hlinkClick r:id="rId4" tooltip="https://openlayers.org/en/latest/apidoc/module-ol_interaction_PinchRotate-PinchRotate.html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i="1"/>
                        <a:t>多点触摸旋转</a:t>
                      </a:r>
                      <a:endParaRPr lang="zh-CN" altLang="en-US" sz="1400" i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marL="119380" indent="0">
                        <a:buNone/>
                      </a:pPr>
                      <a:r>
                        <a:rPr lang="en-US" sz="1400" i="1">
                          <a:hlinkClick r:id="rId5" tooltip="https://openlayers.org/en/latest/apidoc/module-ol_interaction_PinchZoom-PinchZoom.html"/>
                        </a:rPr>
                        <a:t>module:ol/interaction/PinchZoom~PinchZoom</a:t>
                      </a:r>
                      <a:endParaRPr lang="en-US" altLang="en-US" sz="1400" i="1">
                        <a:hlinkClick r:id="rId5" tooltip="https://openlayers.org/en/latest/apidoc/module-ol_interaction_PinchZoom-PinchZoom.html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i="1"/>
                        <a:t>多点触摸缩放</a:t>
                      </a:r>
                      <a:endParaRPr lang="zh-CN" altLang="en-US" sz="1400" i="1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 marL="119380" indent="0">
                        <a:buNone/>
                      </a:pPr>
                      <a:r>
                        <a:rPr lang="en-US" sz="1400">
                          <a:hlinkClick r:id="rId6" tooltip="https://openlayers.org/en/latest/apidoc/module-ol_interaction_KeyboardPan-KeyboardPan.html"/>
                        </a:rPr>
                        <a:t>module:ol/interaction/KeyboardPan~KeyboardPan</a:t>
                      </a:r>
                      <a:endParaRPr lang="en-US" altLang="en-US" sz="1400">
                        <a:hlinkClick r:id="rId6" tooltip="https://openlayers.org/en/latest/apidoc/module-ol_interaction_KeyboardPan-KeyboardPan.html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键盘方向键控制平移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marL="119380" indent="0">
                        <a:buNone/>
                      </a:pPr>
                      <a:r>
                        <a:rPr lang="en-US" sz="1400">
                          <a:hlinkClick r:id="rId7" tooltip="https://openlayers.org/en/latest/apidoc/module-ol_interaction_KeyboardZoom-KeyboardZoom.html"/>
                        </a:rPr>
                        <a:t>module:ol/interaction/KeyboardZoom~KeyboardZoom</a:t>
                      </a:r>
                      <a:endParaRPr lang="en-US" altLang="en-US" sz="1400">
                        <a:hlinkClick r:id="rId7" tooltip="https://openlayers.org/en/latest/apidoc/module-ol_interaction_KeyboardZoom-KeyboardZoom.html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键盘</a:t>
                      </a:r>
                      <a:r>
                        <a:rPr lang="en-US" altLang="zh-CN" sz="1400"/>
                        <a:t>“+”“-”</a:t>
                      </a:r>
                      <a:r>
                        <a:rPr lang="zh-CN" altLang="en-US" sz="1400"/>
                        <a:t>键缩放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marL="119380" indent="0">
                        <a:buNone/>
                      </a:pPr>
                      <a:r>
                        <a:rPr lang="en-US" sz="1400">
                          <a:hlinkClick r:id="rId8" tooltip="https://openlayers.org/en/latest/apidoc/module-ol_interaction_MouseWheelZoom-MouseWheelZoom.html"/>
                        </a:rPr>
                        <a:t>module:ol/interaction/MouseWheelZoom~MouseWheelZoom</a:t>
                      </a:r>
                      <a:endParaRPr lang="en-US" altLang="en-US" sz="1400">
                        <a:hlinkClick r:id="rId8" tooltip="https://openlayers.org/en/latest/apidoc/module-ol_interaction_MouseWheelZoom-MouseWheelZoom.html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鼠标滚轮缩放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marL="119380" indent="0">
                        <a:buNone/>
                      </a:pPr>
                      <a:r>
                        <a:rPr lang="en-US" sz="1400">
                          <a:hlinkClick r:id="rId9" tooltip="https://openlayers.org/en/latest/apidoc/module-ol_interaction_DragZoom-DragZoom.html"/>
                        </a:rPr>
                        <a:t>module:ol/interaction/DragZoom~DragZoom</a:t>
                      </a:r>
                      <a:endParaRPr lang="en-US" altLang="en-US" sz="1400">
                        <a:hlinkClick r:id="rId9" tooltip="https://openlayers.org/en/latest/apidoc/module-ol_interaction_DragZoom-DragZoom.html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拖拽缩放（需要按住</a:t>
                      </a:r>
                      <a:r>
                        <a:rPr lang="en-US" altLang="zh-CN" sz="1400"/>
                        <a:t>shift</a:t>
                      </a:r>
                      <a:r>
                        <a:rPr lang="zh-CN" altLang="en-US" sz="1400"/>
                        <a:t>）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：单击激活地图启用交互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通过定义tabindex使地图容器处于失去焦点状态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ol.interactions</a:t>
            </a:r>
            <a:r>
              <a:rPr lang="zh-CN" altLang="en-US"/>
              <a:t>的默认配置项onFocusOnly控制是否响应交互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890" y="2769235"/>
            <a:ext cx="6362700" cy="3692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>
              <a:buClrTx/>
              <a:buSzTx/>
              <a:buFontTx/>
            </a:pPr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7</a:t>
            </a:r>
            <a:r>
              <a:rPr lang="zh-CN" altLang="en-US" b="1">
                <a:sym typeface="+mn-ea"/>
              </a:rPr>
              <a:t>：外部按钮切换地图容器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：外部按钮切换地图容器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8107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344930" y="2926080"/>
            <a:ext cx="2790825" cy="318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layers: 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90980" y="3858895"/>
            <a:ext cx="2497455" cy="2155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source: ol.source.OSM()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482840" y="4021455"/>
            <a:ext cx="3680460" cy="937260"/>
          </a:xfrm>
          <a:prstGeom prst="roundRect">
            <a:avLst>
              <a:gd name="adj" fmla="val 6863"/>
            </a:avLst>
          </a:prstGeom>
          <a:ln>
            <a:prstDash val="dash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&lt;div id="map2" class="map"&gt;&lt;/div&gt;  </a:t>
            </a:r>
            <a:endParaRPr lang="en-US" altLang="zh-CN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509770" y="2926080"/>
            <a:ext cx="2790825" cy="318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view: ol.view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80585" y="3890010"/>
            <a:ext cx="2449195" cy="1760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>
                <a:sym typeface="+mn-ea"/>
              </a:rPr>
              <a:t>center: [0, 0],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zoom: 2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482840" y="2991485"/>
            <a:ext cx="3680460" cy="898525"/>
          </a:xfrm>
          <a:prstGeom prst="roundRect">
            <a:avLst>
              <a:gd name="adj" fmla="val 6863"/>
            </a:avLst>
          </a:prstGeom>
          <a:ln>
            <a:prstDash val="dash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   &lt;div id="map1" class="map"&gt;&lt;/div&gt;</a:t>
            </a:r>
            <a:endParaRPr lang="en-US" altLang="zh-CN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482840" y="5118735"/>
            <a:ext cx="3603625" cy="995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ol.Map.getTarget()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ol.Map.setTarget()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：外部按钮切换地图容器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setTarget修改</a:t>
            </a:r>
            <a:r>
              <a:rPr lang="en-US" altLang="zh-CN"/>
              <a:t>map</a:t>
            </a:r>
            <a:r>
              <a:rPr lang="zh-CN" altLang="en-US"/>
              <a:t>的</a:t>
            </a:r>
            <a:r>
              <a:rPr lang="en-US" altLang="zh-CN"/>
              <a:t>target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en-US" altLang="zh-CN"/>
              <a:t>getTarget</a:t>
            </a:r>
            <a:r>
              <a:rPr lang="zh-CN" altLang="en-US"/>
              <a:t>获取</a:t>
            </a:r>
            <a:r>
              <a:rPr lang="en-US" altLang="zh-CN"/>
              <a:t>map</a:t>
            </a:r>
            <a:r>
              <a:rPr lang="zh-CN" altLang="en-US"/>
              <a:t>的</a:t>
            </a:r>
            <a:r>
              <a:rPr lang="en-US" altLang="zh-CN"/>
              <a:t>target</a:t>
            </a:r>
            <a:r>
              <a:rPr lang="zh-CN" altLang="en-US"/>
              <a:t>属性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>
              <a:buClrTx/>
              <a:buSzTx/>
              <a:buFontTx/>
            </a:pPr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8</a:t>
            </a:r>
            <a:r>
              <a:rPr lang="zh-CN" altLang="en-US" b="1">
                <a:sym typeface="+mn-ea"/>
              </a:rPr>
              <a:t>：视图同步的两个地图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视图同步的两个地图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12420" y="1976755"/>
            <a:ext cx="5612130" cy="3896995"/>
            <a:chOff x="1726" y="3442"/>
            <a:chExt cx="9386" cy="6518"/>
          </a:xfrm>
        </p:grpSpPr>
        <p:sp>
          <p:nvSpPr>
            <p:cNvPr id="15" name="圆角矩形 14"/>
            <p:cNvSpPr/>
            <p:nvPr/>
          </p:nvSpPr>
          <p:spPr>
            <a:xfrm>
              <a:off x="1726" y="3442"/>
              <a:ext cx="9387" cy="6518"/>
            </a:xfrm>
            <a:prstGeom prst="roundRect">
              <a:avLst>
                <a:gd name="adj" fmla="val 85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2400"/>
                <a:t>ol.Map</a:t>
              </a:r>
              <a:endParaRPr lang="en-US" altLang="zh-CN" sz="24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867" y="4608"/>
              <a:ext cx="4395" cy="314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layers: ol.layer.Tile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097" y="6077"/>
              <a:ext cx="3933" cy="12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/>
                <a:t>source: ol.source.OSM()</a:t>
              </a: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489" y="4608"/>
              <a:ext cx="4395" cy="240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 ol.view</a:t>
              </a:r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758" y="5561"/>
              <a:ext cx="3857" cy="11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l"/>
              <a:r>
                <a:rPr lang="en-US" altLang="zh-CN">
                  <a:sym typeface="+mn-ea"/>
                </a:rPr>
                <a:t>center: [0, 0],</a:t>
              </a:r>
              <a:endParaRPr lang="en-US" altLang="zh-CN">
                <a:sym typeface="+mn-ea"/>
              </a:endParaRPr>
            </a:p>
            <a:p>
              <a:pPr algn="l"/>
              <a:r>
                <a:rPr lang="en-US" altLang="zh-CN">
                  <a:sym typeface="+mn-ea"/>
                </a:rPr>
                <a:t>zoom: 2</a:t>
              </a:r>
              <a:endParaRPr lang="en-US" altLang="zh-CN">
                <a:sym typeface="+mn-ea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536" y="8053"/>
              <a:ext cx="5796" cy="1415"/>
            </a:xfrm>
            <a:prstGeom prst="roundRect">
              <a:avLst>
                <a:gd name="adj" fmla="val 6863"/>
              </a:avLst>
            </a:prstGeom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   &lt;div id="OSM" class="map"&gt;&lt;/div&gt;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16040" y="1976755"/>
            <a:ext cx="5612130" cy="3896995"/>
            <a:chOff x="1726" y="3442"/>
            <a:chExt cx="9386" cy="6518"/>
          </a:xfrm>
        </p:grpSpPr>
        <p:sp>
          <p:nvSpPr>
            <p:cNvPr id="19" name="圆角矩形 18"/>
            <p:cNvSpPr/>
            <p:nvPr/>
          </p:nvSpPr>
          <p:spPr>
            <a:xfrm>
              <a:off x="1726" y="3442"/>
              <a:ext cx="9387" cy="6518"/>
            </a:xfrm>
            <a:prstGeom prst="roundRect">
              <a:avLst>
                <a:gd name="adj" fmla="val 85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2400"/>
                <a:t>ol.Map</a:t>
              </a:r>
              <a:endParaRPr lang="en-US" altLang="zh-CN" sz="240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867" y="4608"/>
              <a:ext cx="4395" cy="314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layers: ol.layer.Tile</a:t>
              </a:r>
              <a:endParaRPr lang="en-US" altLang="zh-CN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097" y="6077"/>
              <a:ext cx="3933" cy="12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/>
                <a:t>source: ol.source.BingMaps()</a:t>
              </a: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489" y="4608"/>
              <a:ext cx="4395" cy="240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 ol.view</a:t>
              </a: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758" y="5561"/>
              <a:ext cx="3857" cy="11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l"/>
              <a:r>
                <a:rPr lang="en-US" altLang="zh-CN">
                  <a:sym typeface="+mn-ea"/>
                </a:rPr>
                <a:t>center: [0, 0],</a:t>
              </a:r>
              <a:endParaRPr lang="en-US" altLang="zh-CN">
                <a:sym typeface="+mn-ea"/>
              </a:endParaRPr>
            </a:p>
            <a:p>
              <a:pPr algn="l"/>
              <a:r>
                <a:rPr lang="en-US" altLang="zh-CN">
                  <a:sym typeface="+mn-ea"/>
                </a:rPr>
                <a:t>zoom: 2</a:t>
              </a:r>
              <a:endParaRPr lang="en-US" altLang="zh-CN">
                <a:sym typeface="+mn-ea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536" y="8053"/>
              <a:ext cx="5796" cy="1415"/>
            </a:xfrm>
            <a:prstGeom prst="roundRect">
              <a:avLst>
                <a:gd name="adj" fmla="val 6863"/>
              </a:avLst>
            </a:prstGeom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   &lt;div id="Bing" class="map"&gt;&lt;/div&gt;</a:t>
              </a:r>
              <a:endParaRPr lang="en-US" altLang="zh-CN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视图同步的两个地图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view</a:t>
            </a:r>
            <a:r>
              <a:rPr lang="zh-CN" altLang="en-US"/>
              <a:t>负责地图的中心定位, 分辨率</a:t>
            </a:r>
            <a:r>
              <a:rPr lang="en-US" altLang="zh-CN"/>
              <a:t>(</a:t>
            </a:r>
            <a:r>
              <a:rPr lang="zh-CN" altLang="en-US"/>
              <a:t>缩放等级</a:t>
            </a:r>
            <a:r>
              <a:rPr lang="en-US" altLang="zh-CN"/>
              <a:t>)</a:t>
            </a:r>
            <a:r>
              <a:rPr lang="zh-CN" altLang="en-US"/>
              <a:t>, 旋转等</a:t>
            </a:r>
            <a:endParaRPr lang="zh-CN" altLang="en-US"/>
          </a:p>
          <a:p>
            <a:r>
              <a:rPr lang="en-US" altLang="zh-CN"/>
              <a:t>view</a:t>
            </a:r>
            <a:r>
              <a:rPr lang="zh-CN" altLang="en-US"/>
              <a:t>管理地图显示，但不包括对显示的数据进行控制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400"/>
              <a:t>讲在前面的话</a:t>
            </a:r>
            <a:r>
              <a:rPr lang="en-US" altLang="zh-CN" sz="4400"/>
              <a:t>——</a:t>
            </a:r>
            <a:r>
              <a:rPr lang="zh-CN" altLang="en-US" sz="4400"/>
              <a:t>本课程的内容</a:t>
            </a:r>
            <a:endParaRPr lang="en-US" altLang="zh-CN" sz="44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40000"/>
              </a:lnSpc>
              <a:buClrTx/>
              <a:buSzTx/>
            </a:pPr>
            <a:r>
              <a:rPr lang="en-US" altLang="zh-CN" sz="3600" b="1"/>
              <a:t>100+精选实例</a:t>
            </a:r>
            <a:endParaRPr lang="en-US" altLang="zh-CN" sz="3600" b="1"/>
          </a:p>
          <a:p>
            <a:pPr marL="228600" lvl="1" algn="l">
              <a:lnSpc>
                <a:spcPct val="140000"/>
              </a:lnSpc>
              <a:spcBef>
                <a:spcPts val="1000"/>
              </a:spcBef>
              <a:buClrTx/>
              <a:buSzTx/>
            </a:pPr>
            <a:r>
              <a:rPr lang="zh-CN" altLang="en-US" sz="3600" b="1">
                <a:sym typeface="+mn-ea"/>
              </a:rPr>
              <a:t>内容短小精悍</a:t>
            </a:r>
            <a:endParaRPr lang="en-US" altLang="zh-CN" sz="3600" b="1"/>
          </a:p>
          <a:p>
            <a:pPr marL="228600" lvl="1" algn="l">
              <a:lnSpc>
                <a:spcPct val="140000"/>
              </a:lnSpc>
              <a:spcBef>
                <a:spcPts val="1000"/>
              </a:spcBef>
              <a:buClrTx/>
              <a:buSzTx/>
            </a:pPr>
            <a:r>
              <a:rPr lang="en-US" altLang="zh-CN" sz="3600" b="1"/>
              <a:t>面向初学</a:t>
            </a:r>
            <a:endParaRPr lang="en-US" altLang="zh-CN" sz="3600" b="1"/>
          </a:p>
          <a:p>
            <a:pPr marL="228600" lvl="1" algn="l">
              <a:lnSpc>
                <a:spcPct val="140000"/>
              </a:lnSpc>
              <a:spcBef>
                <a:spcPts val="1000"/>
              </a:spcBef>
              <a:buClrTx/>
              <a:buSzTx/>
            </a:pPr>
            <a:endParaRPr lang="en-US" altLang="zh-CN" sz="3600" b="1"/>
          </a:p>
          <a:p>
            <a:pPr lvl="0" algn="l">
              <a:lnSpc>
                <a:spcPct val="140000"/>
              </a:lnSpc>
              <a:buClrTx/>
              <a:buSzTx/>
            </a:pPr>
            <a:endParaRPr lang="en-US" altLang="zh-CN" sz="3600" b="1"/>
          </a:p>
          <a:p>
            <a:pPr lvl="0" algn="l">
              <a:lnSpc>
                <a:spcPct val="140000"/>
              </a:lnSpc>
              <a:buClrTx/>
              <a:buSzTx/>
            </a:pPr>
            <a:endParaRPr lang="en-US" altLang="zh-CN" sz="3600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>
              <a:buClrTx/>
              <a:buSzTx/>
              <a:buFontTx/>
            </a:pPr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9</a:t>
            </a:r>
            <a:r>
              <a:rPr lang="zh-CN" altLang="en-US" b="1">
                <a:sym typeface="+mn-ea"/>
              </a:rPr>
              <a:t>：使用瓦片预读技术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：使用瓦片预读技术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12420" y="1976755"/>
            <a:ext cx="5612728" cy="3896995"/>
            <a:chOff x="1726" y="3442"/>
            <a:chExt cx="9387" cy="6518"/>
          </a:xfrm>
        </p:grpSpPr>
        <p:sp>
          <p:nvSpPr>
            <p:cNvPr id="15" name="圆角矩形 14"/>
            <p:cNvSpPr/>
            <p:nvPr/>
          </p:nvSpPr>
          <p:spPr>
            <a:xfrm>
              <a:off x="1726" y="3442"/>
              <a:ext cx="9387" cy="6518"/>
            </a:xfrm>
            <a:prstGeom prst="roundRect">
              <a:avLst>
                <a:gd name="adj" fmla="val 85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2400"/>
                <a:t>ol.Map</a:t>
              </a:r>
              <a:endParaRPr lang="en-US" altLang="zh-CN" sz="24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867" y="4608"/>
              <a:ext cx="4395" cy="314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layers: ol.layer.Tile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  <a:sym typeface="+mn-ea"/>
                </a:rPr>
                <a:t>preload:infinity</a:t>
              </a:r>
              <a:endParaRPr lang="en-US" altLang="zh-CN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097" y="6077"/>
              <a:ext cx="3933" cy="12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/>
                <a:t>source: ol.source.</a:t>
              </a:r>
              <a:r>
                <a:rPr lang="en-US" altLang="zh-CN">
                  <a:sym typeface="+mn-ea"/>
                </a:rPr>
                <a:t>BingMaps</a:t>
              </a:r>
              <a:r>
                <a:rPr lang="en-US" altLang="zh-CN"/>
                <a:t>()</a:t>
              </a: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489" y="4608"/>
              <a:ext cx="4395" cy="240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 ol.view</a:t>
              </a:r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758" y="5561"/>
              <a:ext cx="3857" cy="11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l"/>
              <a:r>
                <a:rPr lang="en-US" altLang="zh-CN">
                  <a:sym typeface="+mn-ea"/>
                </a:rPr>
                <a:t>center:</a:t>
              </a:r>
              <a:endParaRPr lang="en-US" altLang="zh-CN">
                <a:sym typeface="+mn-ea"/>
              </a:endParaRPr>
            </a:p>
            <a:p>
              <a:pPr algn="l"/>
              <a:r>
                <a:rPr lang="en-US" altLang="zh-CN">
                  <a:sym typeface="+mn-ea"/>
                </a:rPr>
                <a:t>zoom: </a:t>
              </a:r>
              <a:endParaRPr lang="en-US" altLang="zh-CN">
                <a:sym typeface="+mn-ea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867" y="8052"/>
              <a:ext cx="9016" cy="1415"/>
            </a:xfrm>
            <a:prstGeom prst="roundRect">
              <a:avLst>
                <a:gd name="adj" fmla="val 6863"/>
              </a:avLst>
            </a:prstGeom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   &lt;div id="map1" class="map"&gt;&lt;/div&gt;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71260" y="1980565"/>
            <a:ext cx="5612728" cy="3896995"/>
            <a:chOff x="1726" y="3442"/>
            <a:chExt cx="9387" cy="6518"/>
          </a:xfrm>
        </p:grpSpPr>
        <p:sp>
          <p:nvSpPr>
            <p:cNvPr id="19" name="圆角矩形 18"/>
            <p:cNvSpPr/>
            <p:nvPr/>
          </p:nvSpPr>
          <p:spPr>
            <a:xfrm>
              <a:off x="1726" y="3442"/>
              <a:ext cx="9387" cy="6518"/>
            </a:xfrm>
            <a:prstGeom prst="roundRect">
              <a:avLst>
                <a:gd name="adj" fmla="val 85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2400"/>
                <a:t>ol.Map</a:t>
              </a:r>
              <a:endParaRPr lang="en-US" altLang="zh-CN" sz="240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867" y="4608"/>
              <a:ext cx="4395" cy="314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layers: ol.layer.Tile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  <a:sym typeface="+mn-ea"/>
                </a:rPr>
                <a:t>preload:</a:t>
              </a:r>
              <a:r>
                <a:rPr lang="en-US">
                  <a:solidFill>
                    <a:srgbClr val="FF0000"/>
                  </a:solidFill>
                  <a:sym typeface="+mn-ea"/>
                </a:rPr>
                <a:t>0</a:t>
              </a:r>
              <a:endParaRPr lang="en-US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097" y="6077"/>
              <a:ext cx="3933" cy="12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/>
                <a:t>source: ol.source.BingMaps()</a:t>
              </a: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489" y="4608"/>
              <a:ext cx="4395" cy="240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 ol.view</a:t>
              </a: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758" y="5561"/>
              <a:ext cx="3857" cy="11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l"/>
              <a:r>
                <a:rPr lang="en-US" altLang="zh-CN">
                  <a:sym typeface="+mn-ea"/>
                </a:rPr>
                <a:t>center:</a:t>
              </a:r>
              <a:endParaRPr lang="en-US" altLang="zh-CN">
                <a:sym typeface="+mn-ea"/>
              </a:endParaRPr>
            </a:p>
            <a:p>
              <a:pPr algn="l"/>
              <a:r>
                <a:rPr lang="en-US" altLang="zh-CN">
                  <a:sym typeface="+mn-ea"/>
                </a:rPr>
                <a:t>zoom: </a:t>
              </a:r>
              <a:endParaRPr lang="en-US" altLang="zh-CN">
                <a:sym typeface="+mn-ea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867" y="8052"/>
              <a:ext cx="9016" cy="1415"/>
            </a:xfrm>
            <a:prstGeom prst="roundRect">
              <a:avLst>
                <a:gd name="adj" fmla="val 6863"/>
              </a:avLst>
            </a:prstGeom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   &lt;div id="map2" class="map"&gt;&lt;/div&gt;</a:t>
              </a:r>
              <a:endParaRPr lang="en-US" altLang="zh-CN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：使用瓦片预读技术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42770"/>
            <a:ext cx="10515600" cy="4351338"/>
          </a:xfrm>
        </p:spPr>
        <p:txBody>
          <a:bodyPr/>
          <a:p>
            <a:r>
              <a:rPr lang="en-US" altLang="zh-CN"/>
              <a:t>preload</a:t>
            </a:r>
            <a:r>
              <a:rPr lang="zh-CN" altLang="en-US"/>
              <a:t>参数：</a:t>
            </a:r>
            <a:r>
              <a:rPr lang="en-US" altLang="zh-CN"/>
              <a:t>0-Infinity</a:t>
            </a:r>
            <a:r>
              <a:rPr lang="zh-CN" altLang="en-US"/>
              <a:t>，定义了预加载低分辨率瓦片的级别，</a:t>
            </a:r>
            <a:r>
              <a:rPr lang="en-US" altLang="zh-CN"/>
              <a:t>0</a:t>
            </a:r>
            <a:r>
              <a:rPr lang="zh-CN" altLang="en-US"/>
              <a:t>是默认值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preload</a:t>
            </a:r>
            <a:r>
              <a:rPr lang="zh-CN" altLang="en-US"/>
              <a:t>参数可以避免地图在缩放时出现大量白色空白区域，提升用户体验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>
              <a:buClrTx/>
              <a:buSzTx/>
              <a:buFontTx/>
            </a:pPr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10</a:t>
            </a:r>
            <a:r>
              <a:rPr lang="zh-CN" altLang="en-US" b="1">
                <a:sym typeface="+mn-ea"/>
              </a:rPr>
              <a:t>：高级视图定位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1530985" y="1713230"/>
            <a:ext cx="8748395" cy="443357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615440" y="2299335"/>
            <a:ext cx="2627630" cy="3044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53870" y="3245485"/>
            <a:ext cx="2351405" cy="13690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source: ol.source.</a:t>
            </a:r>
            <a:r>
              <a:rPr lang="en-US" altLang="zh-CN">
                <a:sym typeface="+mn-ea"/>
              </a:rPr>
              <a:t>OSM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437755" y="2388235"/>
            <a:ext cx="2627630" cy="23444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view: ol.view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598410" y="2957830"/>
            <a:ext cx="2306320" cy="14484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>
                <a:sym typeface="+mn-ea"/>
              </a:rPr>
              <a:t>center: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zoom: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ol.view.fit()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ol.view.centerOn() 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25850" y="5441315"/>
            <a:ext cx="5391150" cy="607060"/>
          </a:xfrm>
          <a:prstGeom prst="roundRect">
            <a:avLst>
              <a:gd name="adj" fmla="val 6863"/>
            </a:avLst>
          </a:prstGeom>
          <a:ln>
            <a:prstDash val="dash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   &lt;div id="map" class="map"&gt;&lt;/div&gt;</a:t>
            </a:r>
            <a:endParaRPr lang="en-US" altLang="zh-CN">
              <a:sym typeface="+mn-ea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：高级视图定位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457065" y="2299335"/>
            <a:ext cx="2627630" cy="3044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94225" y="2889250"/>
            <a:ext cx="2351405" cy="14592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source: ol.source.</a:t>
            </a:r>
            <a:r>
              <a:rPr lang="en-US" altLang="zh-CN">
                <a:sym typeface="+mn-ea"/>
              </a:rPr>
              <a:t>vector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661535" y="3642995"/>
            <a:ext cx="2218690" cy="647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 sz="1200">
                <a:sym typeface="+mn-ea"/>
              </a:rPr>
              <a:t>url:</a:t>
            </a:r>
            <a:endParaRPr lang="en-US" altLang="zh-CN" sz="1200">
              <a:sym typeface="+mn-ea"/>
            </a:endParaRPr>
          </a:p>
          <a:p>
            <a:pPr algn="l"/>
            <a:r>
              <a:rPr lang="en-US" altLang="zh-CN" sz="1200">
                <a:sym typeface="+mn-ea"/>
              </a:rPr>
              <a:t>format:ol.format.GeoJSON() </a:t>
            </a:r>
            <a:endParaRPr lang="en-US" altLang="zh-CN" sz="1200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94225" y="4578985"/>
            <a:ext cx="2351405" cy="5226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style: ol.style.Style()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：高级视图定位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view.fit</a:t>
            </a:r>
            <a:endParaRPr lang="en-US" altLang="zh-CN"/>
          </a:p>
          <a:p>
            <a:pPr lvl="1"/>
            <a:r>
              <a:rPr lang="zh-CN" altLang="en-US"/>
              <a:t>将某多边形区域适配到某个范围内</a:t>
            </a:r>
            <a:r>
              <a:rPr lang="en-US" altLang="zh-CN"/>
              <a:t>(</a:t>
            </a:r>
            <a:r>
              <a:rPr lang="zh-CN" altLang="en-US"/>
              <a:t>外接</a:t>
            </a:r>
            <a:r>
              <a:rPr lang="zh-CN" altLang="en-US"/>
              <a:t>、最匹配范围、最佳分辨率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按某点以某分辨率居中</a:t>
            </a:r>
            <a:endParaRPr lang="en-US" altLang="zh-CN"/>
          </a:p>
          <a:p>
            <a:r>
              <a:rPr lang="en-US" altLang="zh-CN"/>
              <a:t>view.centerOn</a:t>
            </a:r>
            <a:r>
              <a:rPr lang="zh-CN" altLang="en-US"/>
              <a:t>：将某点定位到某屏幕坐标的相对位置，定位时分辨率不变。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>
              <a:buClrTx/>
              <a:buSzTx/>
              <a:buFontTx/>
            </a:pPr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11</a:t>
            </a:r>
            <a:r>
              <a:rPr lang="zh-CN" altLang="en-US" b="1">
                <a:sym typeface="+mn-ea"/>
              </a:rPr>
              <a:t>：使用地图切换动画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1530985" y="1694180"/>
            <a:ext cx="8748395" cy="443357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964690" y="2388235"/>
            <a:ext cx="4015740" cy="26193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103120" y="3334385"/>
            <a:ext cx="3594100" cy="13690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source: ol.source.</a:t>
            </a:r>
            <a:r>
              <a:rPr lang="en-US" altLang="zh-CN">
                <a:sym typeface="+mn-ea"/>
              </a:rPr>
              <a:t>OSM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475095" y="2388235"/>
            <a:ext cx="3590290" cy="26200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view: ol.view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753860" y="2957830"/>
            <a:ext cx="3150870" cy="6819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>
                <a:sym typeface="+mn-ea"/>
              </a:rPr>
              <a:t>center: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zoom: 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25850" y="5219700"/>
            <a:ext cx="5391150" cy="607060"/>
          </a:xfrm>
          <a:prstGeom prst="roundRect">
            <a:avLst>
              <a:gd name="adj" fmla="val 6863"/>
            </a:avLst>
          </a:prstGeom>
          <a:ln>
            <a:prstDash val="dash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   &lt;div id="map" class="map"&gt;&lt;/div&gt;</a:t>
            </a:r>
            <a:endParaRPr lang="en-US" altLang="zh-CN">
              <a:sym typeface="+mn-ea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：使用地图切换动画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802120" y="3918585"/>
            <a:ext cx="3109595" cy="791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ol.view</a:t>
            </a:r>
            <a:r>
              <a:rPr lang="en-US" altLang="zh-CN">
                <a:solidFill>
                  <a:srgbClr val="FF0000"/>
                </a:solidFill>
              </a:rPr>
              <a:t>.animate()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：使用地图切换动画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核心是</a:t>
            </a:r>
            <a:r>
              <a:rPr lang="en-US" altLang="zh-CN"/>
              <a:t>animate</a:t>
            </a:r>
            <a:r>
              <a:rPr lang="zh-CN" altLang="en-US"/>
              <a:t>的使用</a:t>
            </a:r>
            <a:endParaRPr lang="zh-CN" altLang="en-US"/>
          </a:p>
          <a:p>
            <a:pPr lvl="1"/>
            <a:r>
              <a:rPr lang="zh-CN" altLang="en-US"/>
              <a:t>同一</a:t>
            </a:r>
            <a:r>
              <a:rPr lang="en-US" altLang="zh-CN"/>
              <a:t>animate</a:t>
            </a:r>
            <a:r>
              <a:rPr lang="zh-CN" altLang="en-US"/>
              <a:t>过程可分入场出场动画</a:t>
            </a:r>
            <a:endParaRPr lang="zh-CN" altLang="en-US"/>
          </a:p>
          <a:p>
            <a:pPr lvl="1"/>
            <a:r>
              <a:rPr lang="zh-CN" altLang="en-US"/>
              <a:t>多个</a:t>
            </a:r>
            <a:r>
              <a:rPr lang="en-US" altLang="zh-CN"/>
              <a:t>animate</a:t>
            </a:r>
            <a:r>
              <a:rPr lang="zh-CN" altLang="en-US"/>
              <a:t>过程并发执行</a:t>
            </a:r>
            <a:endParaRPr lang="zh-CN" altLang="en-US"/>
          </a:p>
          <a:p>
            <a:pPr lvl="0"/>
            <a:r>
              <a:rPr lang="en-US" altLang="zh-CN"/>
              <a:t>easing</a:t>
            </a:r>
            <a:r>
              <a:rPr lang="zh-CN" altLang="en-US"/>
              <a:t>可以自定义过渡效果，返回值为</a:t>
            </a:r>
            <a:r>
              <a:rPr lang="en-US" altLang="zh-CN"/>
              <a:t>0-1</a:t>
            </a:r>
            <a:r>
              <a:rPr lang="zh-CN" altLang="en-US"/>
              <a:t>之间的小数，代表起点到终点的变化进度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>
              <a:buClrTx/>
              <a:buSzTx/>
              <a:buFontTx/>
            </a:pPr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12</a:t>
            </a:r>
            <a:r>
              <a:rPr lang="zh-CN" altLang="en-US" b="1">
                <a:sym typeface="+mn-ea"/>
              </a:rPr>
              <a:t>：</a:t>
            </a:r>
            <a:r>
              <a:rPr lang="zh-CN" altLang="en-US" b="1">
                <a:sym typeface="+mn-ea"/>
              </a:rPr>
              <a:t>旋转</a:t>
            </a:r>
            <a:r>
              <a:rPr lang="zh-CN" altLang="en-US" b="1">
                <a:sym typeface="+mn-ea"/>
              </a:rPr>
              <a:t>地图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400"/>
              <a:t>讲在前面的话</a:t>
            </a:r>
            <a:r>
              <a:rPr lang="en-US" altLang="zh-CN" sz="4400"/>
              <a:t>——</a:t>
            </a:r>
            <a:r>
              <a:rPr lang="zh-CN" altLang="en-US" sz="4400"/>
              <a:t>本课程怎么学</a:t>
            </a:r>
            <a:endParaRPr lang="zh-CN" altLang="en-US" sz="44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sz="3600" b="1"/>
              <a:t>“</a:t>
            </a:r>
            <a:r>
              <a:rPr lang="zh-CN" altLang="en-US" sz="3600" b="1"/>
              <a:t>不求甚解</a:t>
            </a:r>
            <a:r>
              <a:rPr lang="en-US" sz="3600" b="1"/>
              <a:t>”</a:t>
            </a:r>
            <a:r>
              <a:rPr lang="zh-CN" altLang="en-US" sz="3600" b="1"/>
              <a:t>，体会过程</a:t>
            </a:r>
            <a:endParaRPr lang="en-US" sz="3600"/>
          </a:p>
          <a:p>
            <a:pPr lvl="1" algn="l">
              <a:lnSpc>
                <a:spcPct val="90000"/>
              </a:lnSpc>
              <a:buClrTx/>
              <a:buSzTx/>
            </a:pPr>
            <a:endParaRPr lang="zh-CN" altLang="en-US" sz="2400"/>
          </a:p>
          <a:p>
            <a:pPr lvl="1" algn="l">
              <a:lnSpc>
                <a:spcPct val="90000"/>
              </a:lnSpc>
              <a:buClrTx/>
              <a:buSzTx/>
            </a:pPr>
            <a:r>
              <a:rPr lang="zh-CN" altLang="en-US" sz="2400"/>
              <a:t>重在感性认识，目标是快速解决一般问题，在实例中完善知识体系</a:t>
            </a:r>
            <a:endParaRPr lang="zh-CN" altLang="en-US" sz="2400"/>
          </a:p>
          <a:p>
            <a:pPr lvl="1" algn="l">
              <a:buClrTx/>
              <a:buSzTx/>
            </a:pPr>
            <a:endParaRPr lang="zh-CN" altLang="en-US" sz="2400"/>
          </a:p>
          <a:p>
            <a:r>
              <a:rPr lang="zh-CN" altLang="en-US" sz="3600" b="1"/>
              <a:t>掌握一些套路</a:t>
            </a:r>
            <a:endParaRPr lang="zh-CN" altLang="en-US" sz="3600"/>
          </a:p>
          <a:p>
            <a:pPr lvl="1" algn="l">
              <a:buClrTx/>
              <a:buSzTx/>
            </a:pPr>
            <a:endParaRPr lang="zh-CN" altLang="en-US" sz="2400"/>
          </a:p>
          <a:p>
            <a:pPr lvl="1" algn="l">
              <a:buClrTx/>
              <a:buSzTx/>
            </a:pPr>
            <a:r>
              <a:rPr lang="zh-CN" altLang="en-US" sz="2400"/>
              <a:t>学习方法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：旋转地图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530985" y="1694180"/>
            <a:ext cx="8748395" cy="443357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964690" y="2388235"/>
            <a:ext cx="4015740" cy="26193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103120" y="3334385"/>
            <a:ext cx="3594100" cy="13690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source: ol.source.</a:t>
            </a:r>
            <a:r>
              <a:rPr lang="en-US" altLang="zh-CN">
                <a:sym typeface="+mn-ea"/>
              </a:rPr>
              <a:t>OSM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475095" y="2388235"/>
            <a:ext cx="3590290" cy="26200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view: ol.view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753860" y="2957830"/>
            <a:ext cx="3150870" cy="8883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>
                <a:sym typeface="+mn-ea"/>
              </a:rPr>
              <a:t>center: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zoom: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rotation: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25850" y="5219700"/>
            <a:ext cx="5391150" cy="607060"/>
          </a:xfrm>
          <a:prstGeom prst="roundRect">
            <a:avLst>
              <a:gd name="adj" fmla="val 6863"/>
            </a:avLst>
          </a:prstGeom>
          <a:ln>
            <a:prstDash val="dash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   &lt;div id="map" class="map"&gt;&lt;/div&gt;</a:t>
            </a:r>
            <a:endParaRPr lang="en-US" altLang="zh-CN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02120" y="3918585"/>
            <a:ext cx="3109595" cy="791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setRotate()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：旋转地图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rotation</a:t>
            </a:r>
            <a:r>
              <a:rPr lang="zh-CN" altLang="en-US"/>
              <a:t>属性初始化地图的旋转角度</a:t>
            </a:r>
            <a:endParaRPr lang="zh-CN" altLang="en-US"/>
          </a:p>
          <a:p>
            <a:r>
              <a:rPr lang="en-US" altLang="zh-CN"/>
              <a:t>setRotate</a:t>
            </a:r>
            <a:r>
              <a:rPr lang="zh-CN" altLang="en-US"/>
              <a:t>方法设置地图旋转角度</a:t>
            </a:r>
            <a:endParaRPr lang="zh-CN" altLang="en-US"/>
          </a:p>
          <a:p>
            <a:r>
              <a:rPr lang="zh-CN" altLang="en-US"/>
              <a:t>思考：和</a:t>
            </a:r>
            <a:r>
              <a:rPr lang="en-US" altLang="zh-CN"/>
              <a:t>animate</a:t>
            </a:r>
            <a:r>
              <a:rPr lang="zh-CN" altLang="en-US"/>
              <a:t>有什么区别？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>
              <a:buClrTx/>
              <a:buSzTx/>
              <a:buFontTx/>
            </a:pPr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13</a:t>
            </a:r>
            <a:r>
              <a:rPr lang="zh-CN" altLang="en-US" b="1">
                <a:sym typeface="+mn-ea"/>
              </a:rPr>
              <a:t>：使用地图坐标网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051560" y="1750060"/>
            <a:ext cx="9106535" cy="4618355"/>
          </a:xfrm>
          <a:prstGeom prst="roundRect">
            <a:avLst>
              <a:gd name="adj" fmla="val 97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ol.Graticule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：使用地图坐标网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310005" y="2487295"/>
            <a:ext cx="5462270" cy="3690620"/>
            <a:chOff x="2411" y="2720"/>
            <a:chExt cx="9363" cy="6982"/>
          </a:xfrm>
        </p:grpSpPr>
        <p:sp>
          <p:nvSpPr>
            <p:cNvPr id="15" name="圆角矩形 14"/>
            <p:cNvSpPr/>
            <p:nvPr/>
          </p:nvSpPr>
          <p:spPr>
            <a:xfrm>
              <a:off x="2411" y="2720"/>
              <a:ext cx="9363" cy="6982"/>
            </a:xfrm>
            <a:prstGeom prst="roundRect">
              <a:avLst>
                <a:gd name="adj" fmla="val 85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2400"/>
                <a:t>ol.Map</a:t>
              </a:r>
              <a:endParaRPr lang="en-US" altLang="zh-CN" sz="24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611" y="3761"/>
              <a:ext cx="3964" cy="41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ol.layer.Tile</a:t>
              </a:r>
              <a:endParaRPr lang="en-US" altLang="zh-CN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29" y="5251"/>
              <a:ext cx="3548" cy="21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/>
                <a:t>source: ol.source.</a:t>
              </a:r>
              <a:r>
                <a:rPr lang="en-US" altLang="zh-CN">
                  <a:sym typeface="+mn-ea"/>
                </a:rPr>
                <a:t>OSM</a:t>
              </a:r>
              <a:r>
                <a:rPr lang="en-US" altLang="zh-CN"/>
                <a:t>()</a:t>
              </a: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763" y="3800"/>
              <a:ext cx="4313" cy="412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 ol.view</a:t>
              </a:r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027" y="5338"/>
              <a:ext cx="3786" cy="206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l"/>
              <a:r>
                <a:rPr lang="en-US" altLang="zh-CN">
                  <a:sym typeface="+mn-ea"/>
                </a:rPr>
                <a:t>center:</a:t>
              </a:r>
              <a:endParaRPr lang="en-US" altLang="zh-CN">
                <a:sym typeface="+mn-ea"/>
              </a:endParaRPr>
            </a:p>
            <a:p>
              <a:pPr algn="l"/>
              <a:r>
                <a:rPr lang="en-US" altLang="zh-CN">
                  <a:sym typeface="+mn-ea"/>
                </a:rPr>
                <a:t>zoom:</a:t>
              </a:r>
              <a:endParaRPr lang="en-US" altLang="zh-CN">
                <a:sym typeface="+mn-ea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32" y="8233"/>
              <a:ext cx="8490" cy="956"/>
            </a:xfrm>
            <a:prstGeom prst="roundRect">
              <a:avLst>
                <a:gd name="adj" fmla="val 6863"/>
              </a:avLst>
            </a:prstGeom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   &lt;div id="map" class="map"&gt;&lt;/div&gt;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7091680" y="3228975"/>
            <a:ext cx="2760345" cy="1798320"/>
          </a:xfrm>
          <a:prstGeom prst="roundRect">
            <a:avLst>
              <a:gd name="adj" fmla="val 151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strokeStyle：</a:t>
            </a:r>
            <a:endParaRPr lang="zh-CN" altLang="en-US"/>
          </a:p>
          <a:p>
            <a:pPr algn="ctr"/>
            <a:r>
              <a:rPr lang="zh-CN" altLang="en-US"/>
              <a:t>showLabels：</a:t>
            </a:r>
            <a:endParaRPr lang="zh-CN" altLang="en-US"/>
          </a:p>
          <a:p>
            <a:pPr algn="ctr"/>
            <a:r>
              <a:rPr lang="en-US" altLang="zh-CN"/>
              <a:t>setMap()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：使用地图坐标网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strokeStyle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showLabels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setMap()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>
              <a:buClrTx/>
              <a:buSzTx/>
              <a:buFontTx/>
            </a:pPr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14</a:t>
            </a:r>
            <a:r>
              <a:rPr lang="zh-CN" altLang="en-US" b="1">
                <a:sym typeface="+mn-ea"/>
              </a:rPr>
              <a:t>：实现一个地震热力图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14</a:t>
            </a:r>
            <a:r>
              <a:rPr lang="zh-CN" altLang="en-US">
                <a:sym typeface="+mn-ea"/>
              </a:rPr>
              <a:t>：实现一个地震热力图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530985" y="1694180"/>
            <a:ext cx="8748395" cy="443357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717675" y="2388870"/>
            <a:ext cx="2082800" cy="26193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56105" y="3335020"/>
            <a:ext cx="1863725" cy="13690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source: ol.source.</a:t>
            </a:r>
            <a:r>
              <a:rPr lang="en-US" altLang="zh-CN">
                <a:sym typeface="+mn-ea"/>
              </a:rPr>
              <a:t>stamen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472045" y="2388235"/>
            <a:ext cx="2593340" cy="26200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view: ol.view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628255" y="2966085"/>
            <a:ext cx="2276475" cy="6819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>
                <a:sym typeface="+mn-ea"/>
              </a:rPr>
              <a:t>center: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zoom: 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25850" y="5441315"/>
            <a:ext cx="5391150" cy="607060"/>
          </a:xfrm>
          <a:prstGeom prst="roundRect">
            <a:avLst>
              <a:gd name="adj" fmla="val 6863"/>
            </a:avLst>
          </a:prstGeom>
          <a:ln>
            <a:prstDash val="dash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   &lt;div id="map" class="map"&gt;&lt;/div&gt;</a:t>
            </a:r>
            <a:endParaRPr lang="en-US" altLang="zh-CN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37025" y="2388870"/>
            <a:ext cx="3155315" cy="26193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ol.layer.Heatmap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312285" y="2908935"/>
            <a:ext cx="2804160" cy="19310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source: ol.source.</a:t>
            </a:r>
            <a:r>
              <a:rPr lang="en-US" altLang="zh-CN">
                <a:sym typeface="+mn-ea"/>
              </a:rPr>
              <a:t>vector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502150" y="3722370"/>
            <a:ext cx="2504440" cy="9798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format:</a:t>
            </a:r>
            <a:endParaRPr lang="en-US" altLang="zh-CN"/>
          </a:p>
          <a:p>
            <a:pPr algn="ctr"/>
            <a:r>
              <a:rPr lang="en-US" altLang="zh-CN"/>
              <a:t>ol.format.kml</a:t>
            </a:r>
            <a:endParaRPr lang="en-US" altLang="zh-CN"/>
          </a:p>
        </p:txBody>
      </p:sp>
      <p:sp>
        <p:nvSpPr>
          <p:cNvPr id="12" name="折角形 11"/>
          <p:cNvSpPr/>
          <p:nvPr/>
        </p:nvSpPr>
        <p:spPr>
          <a:xfrm rot="10800000">
            <a:off x="6520815" y="4147820"/>
            <a:ext cx="264160" cy="306705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14</a:t>
            </a:r>
            <a:r>
              <a:rPr lang="zh-CN" altLang="en-US">
                <a:sym typeface="+mn-ea"/>
              </a:rPr>
              <a:t>：实现一个地震热力图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kml</a:t>
            </a:r>
            <a:r>
              <a:rPr lang="zh-CN" altLang="en-US"/>
              <a:t>文件读取</a:t>
            </a:r>
            <a:r>
              <a:rPr lang="en-US" altLang="zh-CN"/>
              <a:t>feature</a:t>
            </a:r>
            <a:r>
              <a:rPr lang="zh-CN" altLang="en-US"/>
              <a:t>，数据源除了</a:t>
            </a:r>
            <a:r>
              <a:rPr lang="en-US" altLang="zh-CN"/>
              <a:t>kml</a:t>
            </a:r>
            <a:r>
              <a:rPr lang="zh-CN" altLang="en-US"/>
              <a:t>也可以用其它的例如</a:t>
            </a:r>
            <a:r>
              <a:rPr lang="en-US" altLang="zh-CN"/>
              <a:t>G</a:t>
            </a:r>
            <a:r>
              <a:rPr lang="en-US" altLang="zh-CN"/>
              <a:t>eoJSON</a:t>
            </a:r>
            <a:endParaRPr lang="en-US" altLang="zh-CN"/>
          </a:p>
          <a:p>
            <a:r>
              <a:rPr lang="zh-CN" altLang="en-US"/>
              <a:t>用</a:t>
            </a:r>
            <a:r>
              <a:rPr lang="en-US" altLang="zh-CN"/>
              <a:t>heatmap</a:t>
            </a:r>
            <a:r>
              <a:rPr lang="zh-CN" altLang="en-US"/>
              <a:t>层渲染</a:t>
            </a:r>
            <a:r>
              <a:rPr lang="en-US" altLang="zh-CN"/>
              <a:t>feature</a:t>
            </a:r>
            <a:endParaRPr lang="en-US" altLang="zh-CN"/>
          </a:p>
          <a:p>
            <a:r>
              <a:rPr lang="zh-CN" altLang="en-US"/>
              <a:t>根据震级渲染不同的颜色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400"/>
              <a:t>讲在前面的话</a:t>
            </a:r>
            <a:r>
              <a:rPr lang="en-US" altLang="zh-CN" sz="4400"/>
              <a:t>——</a:t>
            </a:r>
            <a:r>
              <a:rPr lang="zh-CN" altLang="en-US" sz="4400"/>
              <a:t>我会教你哪些东西</a:t>
            </a:r>
            <a:endParaRPr lang="zh-CN" altLang="en-US" sz="44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3600" b="1"/>
              <a:t>openlayers</a:t>
            </a:r>
            <a:r>
              <a:rPr lang="zh-CN" altLang="en-US" sz="3600" b="1"/>
              <a:t>的基础知识</a:t>
            </a:r>
            <a:endParaRPr lang="zh-CN" altLang="en-US" sz="3600" b="1"/>
          </a:p>
          <a:p>
            <a:pPr>
              <a:lnSpc>
                <a:spcPct val="140000"/>
              </a:lnSpc>
            </a:pPr>
            <a:r>
              <a:rPr lang="zh-CN" altLang="en-US" sz="3600" b="1"/>
              <a:t>一点</a:t>
            </a:r>
            <a:r>
              <a:rPr lang="en-US" altLang="zh-CN" sz="3600" b="1"/>
              <a:t>GIS</a:t>
            </a:r>
            <a:r>
              <a:rPr lang="zh-CN" altLang="en-US" sz="3600" b="1"/>
              <a:t>基础知识</a:t>
            </a:r>
            <a:endParaRPr lang="zh-CN" altLang="en-US" sz="3600" b="1"/>
          </a:p>
          <a:p>
            <a:pPr>
              <a:lnSpc>
                <a:spcPct val="140000"/>
              </a:lnSpc>
            </a:pPr>
            <a:r>
              <a:rPr lang="zh-CN" altLang="en-US" sz="3600" b="1"/>
              <a:t>如何查阅</a:t>
            </a:r>
            <a:r>
              <a:rPr lang="en-US" altLang="zh-CN" sz="3600" b="1"/>
              <a:t>openlayers</a:t>
            </a:r>
            <a:r>
              <a:rPr lang="zh-CN" altLang="en-US" sz="3600" b="1"/>
              <a:t>的</a:t>
            </a:r>
            <a:r>
              <a:rPr lang="en-US" altLang="zh-CN" sz="3600" b="1"/>
              <a:t>API</a:t>
            </a:r>
            <a:endParaRPr lang="en-US" altLang="zh-CN" sz="3600" b="1"/>
          </a:p>
          <a:p>
            <a:pPr>
              <a:lnSpc>
                <a:spcPct val="140000"/>
              </a:lnSpc>
            </a:pPr>
            <a:r>
              <a:rPr lang="zh-CN" altLang="en-US" sz="3600" b="1"/>
              <a:t>如何搭建环境调试实例程序的源码</a:t>
            </a:r>
            <a:endParaRPr lang="zh-CN" altLang="en-US" sz="360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动作按钮: 第一张 2">
            <a:hlinkClick r:id="" action="ppaction://hlinkshowjump?jump=firstslide"/>
          </p:cNvPr>
          <p:cNvSpPr/>
          <p:nvPr/>
        </p:nvSpPr>
        <p:spPr>
          <a:xfrm>
            <a:off x="11399520" y="6170295"/>
            <a:ext cx="415290" cy="4152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：第一个地图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实例一：第一个地图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实现思路</a:t>
            </a:r>
            <a:endParaRPr lang="zh-CN" altLang="en-US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8107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344930" y="2926080"/>
            <a:ext cx="2790825" cy="318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90980" y="3858895"/>
            <a:ext cx="2497455" cy="2155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ol.source.OSM()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036560" y="4272915"/>
            <a:ext cx="2790825" cy="1427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/>
              <a:t>其它参数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680585" y="3469005"/>
            <a:ext cx="2449195" cy="1020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592060" y="3204845"/>
            <a:ext cx="3680460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509770" y="2926080"/>
            <a:ext cx="2790825" cy="2871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ol.view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680585" y="3890010"/>
            <a:ext cx="2449195" cy="1760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实例一：第一个地图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重点掌握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</a:t>
            </a:r>
            <a:r>
              <a:rPr lang="en-US" altLang="zh-CN"/>
              <a:t>OpenLayers</a:t>
            </a:r>
            <a:r>
              <a:rPr lang="zh-CN" altLang="en-US"/>
              <a:t>地图的基本要素</a:t>
            </a:r>
            <a:endParaRPr lang="zh-CN" altLang="en-US"/>
          </a:p>
          <a:p>
            <a:pPr lvl="1"/>
            <a:r>
              <a:rPr lang="en-US" altLang="zh-CN"/>
              <a:t>map</a:t>
            </a:r>
            <a:endParaRPr lang="en-US" altLang="zh-CN"/>
          </a:p>
          <a:p>
            <a:pPr lvl="1"/>
            <a:r>
              <a:rPr lang="en-US" altLang="zh-CN"/>
              <a:t>layer</a:t>
            </a:r>
            <a:endParaRPr lang="en-US" altLang="zh-CN"/>
          </a:p>
          <a:p>
            <a:pPr lvl="1"/>
            <a:r>
              <a:rPr lang="en-US" altLang="zh-CN"/>
              <a:t>view</a:t>
            </a:r>
            <a:endParaRPr lang="en-US" altLang="zh-CN"/>
          </a:p>
          <a:p>
            <a:pPr lvl="1"/>
            <a:r>
              <a:rPr lang="en-US" altLang="zh-CN"/>
              <a:t>control(</a:t>
            </a:r>
            <a:r>
              <a:rPr lang="zh-CN" altLang="en-US"/>
              <a:t>可选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attribution(</a:t>
            </a:r>
            <a:r>
              <a:rPr lang="zh-CN" altLang="en-US"/>
              <a:t>可选。商用必选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：实现一个简单的气泡弹窗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4255</Words>
  <Application>WPS 演示</Application>
  <PresentationFormat>宽屏</PresentationFormat>
  <Paragraphs>481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Arial</vt:lpstr>
      <vt:lpstr>宋体</vt:lpstr>
      <vt:lpstr>Wingdings</vt:lpstr>
      <vt:lpstr>方正小标宋_GBK</vt:lpstr>
      <vt:lpstr>微软雅黑</vt:lpstr>
      <vt:lpstr>Impact</vt:lpstr>
      <vt:lpstr>Cambria Math</vt:lpstr>
      <vt:lpstr>Arial Unicode MS</vt:lpstr>
      <vt:lpstr>Arial Black</vt:lpstr>
      <vt:lpstr>黑体</vt:lpstr>
      <vt:lpstr>Calibri</vt:lpstr>
      <vt:lpstr>方正小标宋_GBK</vt:lpstr>
      <vt:lpstr>Consolas</vt:lpstr>
      <vt:lpstr>Office 主题​​</vt:lpstr>
      <vt:lpstr>PowerPoint 演示文稿</vt:lpstr>
      <vt:lpstr>目录</vt:lpstr>
      <vt:lpstr>讲在前面的话——本课程的内容</vt:lpstr>
      <vt:lpstr>讲在前面的话——本课程怎么学</vt:lpstr>
      <vt:lpstr>讲在前面的话——我会教你哪些东西</vt:lpstr>
      <vt:lpstr>实例1：第一个地图</vt:lpstr>
      <vt:lpstr>实例一：第一个地图——实现思路</vt:lpstr>
      <vt:lpstr>实例一：第一个地图——重点掌握</vt:lpstr>
      <vt:lpstr>实例2：实现一个简单的气泡弹窗</vt:lpstr>
      <vt:lpstr>实例2：实现一个简单的气泡弹窗</vt:lpstr>
      <vt:lpstr>实例2：实现一个简单的气泡弹窗</vt:lpstr>
      <vt:lpstr>实例3：三种常见的Overlay用法</vt:lpstr>
      <vt:lpstr>实例3：三种常见的Overlay用法</vt:lpstr>
      <vt:lpstr>实例4：限制地图的缩放级别</vt:lpstr>
      <vt:lpstr>实例4：限制地图的缩放级别</vt:lpstr>
      <vt:lpstr>实例4：限制地图的缩放级别</vt:lpstr>
      <vt:lpstr>实例4：限制地图的缩放级别</vt:lpstr>
      <vt:lpstr>实例4：限制地图的缩放级别</vt:lpstr>
      <vt:lpstr>PowerPoint 演示文稿</vt:lpstr>
      <vt:lpstr>实例5：使用网页上的按钮控制地图缩放</vt:lpstr>
      <vt:lpstr>实例5：使用网页上的按钮控制地图缩放</vt:lpstr>
      <vt:lpstr>实例6：单击激活地图启动滚轮缩放</vt:lpstr>
      <vt:lpstr>PowerPoint 演示文稿</vt:lpstr>
      <vt:lpstr>实例6：单击激活地图启动滚轮缩放</vt:lpstr>
      <vt:lpstr>PowerPoint 演示文稿</vt:lpstr>
      <vt:lpstr>PowerPoint 演示文稿</vt:lpstr>
      <vt:lpstr>实例7：外部按钮切换地图容器</vt:lpstr>
      <vt:lpstr>实例7：外部按钮切换地图容器</vt:lpstr>
      <vt:lpstr>实例7：视图同步的两个地图</vt:lpstr>
      <vt:lpstr>实例8：视图同步的两个地图</vt:lpstr>
      <vt:lpstr>PowerPoint 演示文稿</vt:lpstr>
      <vt:lpstr>PowerPoint 演示文稿</vt:lpstr>
      <vt:lpstr>实例9：使用瓦片预读技术</vt:lpstr>
      <vt:lpstr>实例9：使用瓦片预读技术</vt:lpstr>
      <vt:lpstr>PowerPoint 演示文稿</vt:lpstr>
      <vt:lpstr>实例10：高级视图定位</vt:lpstr>
      <vt:lpstr>实例10：高级视图定位</vt:lpstr>
      <vt:lpstr>PowerPoint 演示文稿</vt:lpstr>
      <vt:lpstr>实例11：使用地图切换动画</vt:lpstr>
      <vt:lpstr>PowerPoint 演示文稿</vt:lpstr>
      <vt:lpstr>PowerPoint 演示文稿</vt:lpstr>
      <vt:lpstr>实例12：旋转地图</vt:lpstr>
      <vt:lpstr>实例12：旋转地图</vt:lpstr>
      <vt:lpstr>PowerPoint 演示文稿</vt:lpstr>
      <vt:lpstr>实例13：使用地图坐标网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huhao</dc:creator>
  <cp:lastModifiedBy>耗✌</cp:lastModifiedBy>
  <cp:revision>92</cp:revision>
  <dcterms:created xsi:type="dcterms:W3CDTF">2019-08-09T09:43:00Z</dcterms:created>
  <dcterms:modified xsi:type="dcterms:W3CDTF">2019-08-11T17:46:00Z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