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9" r:id="rId17"/>
    <p:sldId id="280" r:id="rId18"/>
    <p:sldId id="281" r:id="rId19"/>
    <p:sldId id="282" r:id="rId20"/>
    <p:sldId id="287" r:id="rId21"/>
    <p:sldId id="288" r:id="rId22"/>
    <p:sldId id="289" r:id="rId23"/>
    <p:sldId id="290" r:id="rId24"/>
    <p:sldId id="295" r:id="rId25"/>
    <p:sldId id="296" r:id="rId26"/>
    <p:sldId id="268" r:id="rId27"/>
    <p:sldId id="297" r:id="rId28"/>
    <p:sldId id="298" r:id="rId29"/>
    <p:sldId id="269" r:id="rId30"/>
    <p:sldId id="299" r:id="rId31"/>
    <p:sldId id="300" r:id="rId32"/>
    <p:sldId id="301" r:id="rId33"/>
    <p:sldId id="303" r:id="rId34"/>
    <p:sldId id="304" r:id="rId35"/>
    <p:sldId id="305" r:id="rId36"/>
    <p:sldId id="306" r:id="rId37"/>
    <p:sldId id="302" r:id="rId38"/>
    <p:sldId id="307" r:id="rId39"/>
    <p:sldId id="308" r:id="rId40"/>
    <p:sldId id="270" r:id="rId41"/>
    <p:sldId id="309" r:id="rId42"/>
    <p:sldId id="310" r:id="rId43"/>
    <p:sldId id="311" r:id="rId44"/>
    <p:sldId id="322" r:id="rId45"/>
    <p:sldId id="323" r:id="rId46"/>
    <p:sldId id="318" r:id="rId47"/>
    <p:sldId id="319" r:id="rId48"/>
    <p:sldId id="321" r:id="rId49"/>
    <p:sldId id="324" r:id="rId50"/>
    <p:sldId id="325" r:id="rId51"/>
    <p:sldId id="330" r:id="rId52"/>
    <p:sldId id="331" r:id="rId53"/>
    <p:sldId id="33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0"/>
        <p:guide pos="39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32</a:t>
            </a:r>
            <a:r>
              <a:rPr>
                <a:sym typeface="+mn-ea"/>
              </a:rPr>
              <a:t>：点要素的聚合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33385" y="28581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002270" y="3443605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764790"/>
            <a:ext cx="6494145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584325" y="3122930"/>
            <a:ext cx="2790825" cy="2634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731010" y="4382770"/>
            <a:ext cx="249745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700270" y="3122930"/>
            <a:ext cx="2790825" cy="263398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08220" y="3627120"/>
            <a:ext cx="2591435" cy="1987550"/>
          </a:xfrm>
          <a:prstGeom prst="roundRect">
            <a:avLst>
              <a:gd name="adj" fmla="val 7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ol.source.Cluster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948555" y="4103370"/>
            <a:ext cx="2311400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149850" y="4526915"/>
            <a:ext cx="1925320" cy="9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ol.Feature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63210" y="4986020"/>
            <a:ext cx="1576070" cy="3943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600"/>
              <a:t>ol.geom.Point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33</a:t>
            </a:r>
            <a:r>
              <a:rPr lang="zh-CN" altLang="en-US" b="1">
                <a:sym typeface="+mn-ea"/>
              </a:rPr>
              <a:t>：地震信息的要素聚合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33</a:t>
            </a:r>
            <a:r>
              <a:rPr>
                <a:sym typeface="+mn-ea"/>
              </a:rPr>
              <a:t>：地震信息的要素聚合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33385" y="28581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002270" y="3443605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764790"/>
            <a:ext cx="6494145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584325" y="3122930"/>
            <a:ext cx="2790825" cy="2634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731010" y="4382770"/>
            <a:ext cx="249745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ol.source.Stamen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700270" y="3122930"/>
            <a:ext cx="2790825" cy="263398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08220" y="3627120"/>
            <a:ext cx="2591435" cy="1987550"/>
          </a:xfrm>
          <a:prstGeom prst="roundRect">
            <a:avLst>
              <a:gd name="adj" fmla="val 7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ol.source.Cluster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948555" y="4103370"/>
            <a:ext cx="2311400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187950" y="4688840"/>
            <a:ext cx="1925320" cy="62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zh-CN"/>
              <a:t>format.KML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34</a:t>
            </a:r>
            <a:r>
              <a:rPr lang="zh-CN" altLang="en-US" b="1">
                <a:sym typeface="+mn-ea"/>
              </a:rPr>
              <a:t>：矢量世界地图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34</a:t>
            </a:r>
            <a:r>
              <a:rPr>
                <a:sym typeface="+mn-ea"/>
              </a:rPr>
              <a:t>：矢量世界地图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742378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5400040" y="32899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68925" y="3875405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764790"/>
            <a:ext cx="3691890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677670" y="3270885"/>
            <a:ext cx="2825750" cy="248666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857375" y="3941445"/>
            <a:ext cx="2464435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1515" y="4526915"/>
            <a:ext cx="2264410" cy="62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zh-CN"/>
              <a:t>format.GeoJSON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989695" y="2185670"/>
            <a:ext cx="2825750" cy="248666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322435" y="2856230"/>
            <a:ext cx="2311400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891780" y="2607310"/>
            <a:ext cx="1371600" cy="41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35</a:t>
            </a:r>
            <a:r>
              <a:rPr lang="zh-CN" altLang="en-US" b="1">
                <a:sym typeface="+mn-ea"/>
              </a:rPr>
              <a:t>：鼠标悬停查看矢量瓦片的信息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35</a:t>
            </a:r>
            <a:r>
              <a:rPr>
                <a:sym typeface="+mn-ea"/>
              </a:rPr>
              <a:t>：鼠标悬停查看矢量瓦片的信息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74495" y="2210435"/>
            <a:ext cx="9268460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616190" y="28829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85075" y="346837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850515" y="2858135"/>
            <a:ext cx="3972560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23920" y="3364230"/>
            <a:ext cx="2825750" cy="248666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ol.layer.VectorTile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603625" y="4034790"/>
            <a:ext cx="2464435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ol.source.VectorTile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707765" y="4620260"/>
            <a:ext cx="2264410" cy="62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zh-CN"/>
              <a:t>format.MVT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36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单选或多选矢量瓦片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36</a:t>
            </a:r>
            <a:r>
              <a:rPr>
                <a:sym typeface="+mn-ea"/>
              </a:rPr>
              <a:t>：单选或多选矢量瓦片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74495" y="2210435"/>
            <a:ext cx="9268460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616190" y="28829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85075" y="346837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850515" y="2858135"/>
            <a:ext cx="3972560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23920" y="3364230"/>
            <a:ext cx="2825750" cy="248666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ol.layer.VectorTile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603625" y="4034790"/>
            <a:ext cx="2464435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ol.source.VectorTile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707765" y="4620260"/>
            <a:ext cx="2264410" cy="62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zh-CN"/>
              <a:t>format.MVT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</a:t>
            </a:r>
            <a:r>
              <a:rPr lang="en-US" b="1">
                <a:sym typeface="+mn-ea"/>
              </a:rPr>
              <a:t>7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矢量标签显示</a:t>
            </a:r>
            <a:r>
              <a:rPr b="1">
                <a:sym typeface="+mn-ea"/>
              </a:rPr>
              <a:t>控制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29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实现一个简单的标记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</a:t>
            </a:r>
            <a:r>
              <a:rPr lang="en-US">
                <a:sym typeface="+mn-ea"/>
              </a:rPr>
              <a:t>7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矢量标签显示</a:t>
            </a:r>
            <a:r>
              <a:rPr>
                <a:sym typeface="+mn-ea"/>
              </a:rPr>
              <a:t>控制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74495" y="2210435"/>
            <a:ext cx="9268460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616190" y="28829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85075" y="346837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850515" y="2858135"/>
            <a:ext cx="3972560" cy="31369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23920" y="3364230"/>
            <a:ext cx="2825750" cy="248666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603625" y="4034790"/>
            <a:ext cx="2464435" cy="1414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707765" y="4620260"/>
            <a:ext cx="2264410" cy="62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zh-CN"/>
              <a:t>format.GeoJSON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</a:t>
            </a:r>
            <a:r>
              <a:rPr lang="en-US" b="1">
                <a:sym typeface="+mn-ea"/>
              </a:rPr>
              <a:t>8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绘制常规形状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</a:t>
            </a:r>
            <a:r>
              <a:rPr lang="en-US">
                <a:sym typeface="+mn-ea"/>
              </a:rPr>
              <a:t>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绘制常规形状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74495" y="1467485"/>
            <a:ext cx="9268460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616190" y="232537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616190" y="297561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261235" y="2325370"/>
            <a:ext cx="4553585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600960" y="2778125"/>
            <a:ext cx="3874770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757805" y="3397885"/>
            <a:ext cx="356108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001010" y="3910330"/>
            <a:ext cx="3192145" cy="198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</a:t>
            </a:r>
            <a:r>
              <a:rPr lang="en-US" altLang="en-US"/>
              <a:t>Featrue</a:t>
            </a:r>
            <a:endParaRPr lang="en-US" altLang="en-US"/>
          </a:p>
        </p:txBody>
      </p:sp>
      <p:sp>
        <p:nvSpPr>
          <p:cNvPr id="6" name="圆角矩形 18"/>
          <p:cNvSpPr/>
          <p:nvPr/>
        </p:nvSpPr>
        <p:spPr>
          <a:xfrm>
            <a:off x="3212465" y="4347845"/>
            <a:ext cx="2804160" cy="449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ol.geom.Point</a:t>
            </a:r>
            <a:endParaRPr altLang="en-US"/>
          </a:p>
        </p:txBody>
      </p:sp>
      <p:sp>
        <p:nvSpPr>
          <p:cNvPr id="7" name="圆角矩形 18"/>
          <p:cNvSpPr/>
          <p:nvPr/>
        </p:nvSpPr>
        <p:spPr>
          <a:xfrm>
            <a:off x="3212465" y="4884420"/>
            <a:ext cx="2804160" cy="924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ol.style.Style</a:t>
            </a:r>
            <a:endParaRPr altLang="en-US"/>
          </a:p>
        </p:txBody>
      </p:sp>
      <p:sp>
        <p:nvSpPr>
          <p:cNvPr id="9" name="圆角矩形 18"/>
          <p:cNvSpPr/>
          <p:nvPr/>
        </p:nvSpPr>
        <p:spPr>
          <a:xfrm>
            <a:off x="3350260" y="5297805"/>
            <a:ext cx="2529205" cy="441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ol.style.RegularShape</a:t>
            </a:r>
            <a:endParaRPr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</a:t>
            </a:r>
            <a:r>
              <a:rPr lang="en-US" b="1">
                <a:sym typeface="+mn-ea"/>
              </a:rPr>
              <a:t>9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渲染沿街道方向的街道名称标签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</a:t>
            </a:r>
            <a:r>
              <a:rPr lang="en-US">
                <a:sym typeface="+mn-ea"/>
              </a:rPr>
              <a:t>9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渲染沿街道方向的街道名称标签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1050" y="1467485"/>
            <a:ext cx="1102169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731250" y="232537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731250" y="297561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009015" y="2325370"/>
            <a:ext cx="7348220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844415" y="2787015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001260" y="3406775"/>
            <a:ext cx="3041650" cy="1195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159375" y="3919855"/>
            <a:ext cx="2726055" cy="57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format.GeoJSON</a:t>
            </a:r>
            <a:endParaRPr lang="en-US" altLang="en-US"/>
          </a:p>
        </p:txBody>
      </p:sp>
      <p:sp>
        <p:nvSpPr>
          <p:cNvPr id="7" name="圆角矩形 18"/>
          <p:cNvSpPr/>
          <p:nvPr/>
        </p:nvSpPr>
        <p:spPr>
          <a:xfrm>
            <a:off x="5001260" y="4725035"/>
            <a:ext cx="3054985" cy="1264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ol.style.Style</a:t>
            </a:r>
            <a:endParaRPr altLang="en-US"/>
          </a:p>
        </p:txBody>
      </p:sp>
      <p:sp>
        <p:nvSpPr>
          <p:cNvPr id="9" name="圆角矩形 18"/>
          <p:cNvSpPr/>
          <p:nvPr/>
        </p:nvSpPr>
        <p:spPr>
          <a:xfrm>
            <a:off x="5118735" y="5283200"/>
            <a:ext cx="2755265" cy="441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ol.style.Text</a:t>
            </a:r>
            <a:endParaRPr altLang="en-US"/>
          </a:p>
        </p:txBody>
      </p:sp>
      <p:sp>
        <p:nvSpPr>
          <p:cNvPr id="10" name="圆角矩形 9"/>
          <p:cNvSpPr/>
          <p:nvPr/>
        </p:nvSpPr>
        <p:spPr>
          <a:xfrm>
            <a:off x="1237615" y="2787015"/>
            <a:ext cx="2827020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394460" y="3406775"/>
            <a:ext cx="2597785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</a:t>
            </a:r>
            <a:r>
              <a:rPr lang="en-US">
                <a:sym typeface="+mn-ea"/>
              </a:rPr>
              <a:t>9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渲染沿街道方向的街道名称标签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ol.style.Text</a:t>
            </a:r>
            <a:r>
              <a:rPr lang="en-US" altLang="zh-CN">
                <a:sym typeface="+mn-ea"/>
              </a:rPr>
              <a:t>:placement</a:t>
            </a:r>
            <a:endParaRPr lang="en-US" altLang="zh-CN">
              <a:sym typeface="+mn-ea"/>
            </a:endParaRPr>
          </a:p>
          <a:p>
            <a:pPr lvl="1"/>
            <a:r>
              <a:rPr altLang="en-US"/>
              <a:t>有两种值：</a:t>
            </a:r>
            <a:r>
              <a:rPr lang="en-US" altLang="zh-CN"/>
              <a:t>point</a:t>
            </a:r>
            <a:r>
              <a:t>和</a:t>
            </a:r>
            <a:r>
              <a:rPr lang="en-US" altLang="zh-CN"/>
              <a:t>line</a:t>
            </a:r>
            <a:endParaRPr lang="en-US" altLang="zh-CN"/>
          </a:p>
          <a:p>
            <a:pPr lvl="1"/>
            <a:r>
              <a:t>当使用</a:t>
            </a:r>
            <a:r>
              <a:rPr lang="en-US" altLang="zh-CN"/>
              <a:t>line</a:t>
            </a:r>
            <a:r>
              <a:t>类型时，</a:t>
            </a:r>
            <a:r>
              <a:rPr lang="en-US" altLang="zh-CN"/>
              <a:t>geometry</a:t>
            </a:r>
            <a:r>
              <a:t>必须是以下几种类型之一：</a:t>
            </a:r>
            <a:r>
              <a:rPr lang="en-US" altLang="zh-CN"/>
              <a:t>lineString</a:t>
            </a:r>
            <a:r>
              <a:t>、</a:t>
            </a:r>
            <a:r>
              <a:rPr lang="en-US" altLang="zh-CN"/>
              <a:t>polygon</a:t>
            </a:r>
            <a:r>
              <a:t>、</a:t>
            </a:r>
            <a:r>
              <a:rPr lang="en-US" altLang="zh-CN"/>
              <a:t>multiLineString</a:t>
            </a:r>
            <a:r>
              <a:t>、</a:t>
            </a:r>
            <a:r>
              <a:rPr lang="en-US" altLang="zh-CN"/>
              <a:t>multiPolygon</a:t>
            </a:r>
            <a:endParaRPr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40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使用WebGL渲染海量图标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40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使用WebGL渲染海量图标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51890" y="1518285"/>
            <a:ext cx="988885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ol.WebGLMap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994650" y="285877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994650" y="350901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325370" y="2376170"/>
            <a:ext cx="5269865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298825" y="2858770"/>
            <a:ext cx="3308985" cy="30003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455670" y="3478530"/>
            <a:ext cx="3041650" cy="2169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639820" y="3999230"/>
            <a:ext cx="2726055" cy="1482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Feature</a:t>
            </a:r>
            <a:endParaRPr lang="en-US" altLang="en-US"/>
          </a:p>
        </p:txBody>
      </p:sp>
      <p:sp>
        <p:nvSpPr>
          <p:cNvPr id="7" name="圆角矩形 18"/>
          <p:cNvSpPr/>
          <p:nvPr/>
        </p:nvSpPr>
        <p:spPr>
          <a:xfrm>
            <a:off x="3805555" y="4572635"/>
            <a:ext cx="2395220" cy="6724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altLang="en-US"/>
              <a:t>ol.style.Style</a:t>
            </a:r>
            <a:endParaRPr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40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使用WebGL渲染海量图标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ol.Map:canvas</a:t>
            </a:r>
            <a:r>
              <a:t>方式渲染</a:t>
            </a:r>
          </a:p>
          <a:p>
            <a:r>
              <a:rPr lang="en-US" altLang="zh-CN"/>
              <a:t>ol.WebGLMap:WebGL</a:t>
            </a:r>
            <a:r>
              <a:t>方式渲染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41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使用WebGL渲染海量</a:t>
            </a:r>
            <a:r>
              <a:rPr b="1">
                <a:sym typeface="+mn-ea"/>
              </a:rPr>
              <a:t>矢量要素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29</a:t>
            </a:r>
            <a:r>
              <a:rPr>
                <a:sym typeface="+mn-ea"/>
              </a:rPr>
              <a:t>：实现一个简单的标记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33385" y="2858135"/>
            <a:ext cx="2790825" cy="102616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033385" y="4312285"/>
            <a:ext cx="2790190" cy="1329690"/>
            <a:chOff x="2034" y="7745"/>
            <a:chExt cx="4394" cy="2094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209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673350"/>
            <a:ext cx="6494145" cy="338137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584325" y="3122930"/>
            <a:ext cx="2790825" cy="1285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786255" y="3627120"/>
            <a:ext cx="249745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ol.source.TileJSON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00270" y="3122930"/>
            <a:ext cx="2790825" cy="28352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902200" y="3627120"/>
            <a:ext cx="2497455" cy="2208530"/>
          </a:xfrm>
          <a:prstGeom prst="roundRect">
            <a:avLst>
              <a:gd name="adj" fmla="val 7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ol.source.Vector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15560" y="4071620"/>
            <a:ext cx="2198370" cy="164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ol.Feature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294630" y="4548505"/>
            <a:ext cx="1848485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ol.style.Style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290820" y="5107305"/>
            <a:ext cx="1848485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ol.geom.Point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41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使用WebGL渲染海量</a:t>
            </a:r>
            <a:r>
              <a:rPr>
                <a:sym typeface="+mn-ea"/>
              </a:rPr>
              <a:t>矢量要素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51890" y="1518285"/>
            <a:ext cx="988885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969250" y="237617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969250" y="302641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325370" y="2376170"/>
            <a:ext cx="5269865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298825" y="2858770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455670" y="3478530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698875" y="3990975"/>
            <a:ext cx="2726055" cy="198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Feature</a:t>
            </a:r>
            <a:endParaRPr lang="en-US" altLang="en-US"/>
          </a:p>
        </p:txBody>
      </p:sp>
      <p:sp>
        <p:nvSpPr>
          <p:cNvPr id="7" name="圆角矩形 18"/>
          <p:cNvSpPr/>
          <p:nvPr/>
        </p:nvSpPr>
        <p:spPr>
          <a:xfrm>
            <a:off x="3828415" y="4453890"/>
            <a:ext cx="2497455" cy="1264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ol.style.Style</a:t>
            </a:r>
            <a:endParaRPr altLang="en-US"/>
          </a:p>
        </p:txBody>
      </p:sp>
      <p:sp>
        <p:nvSpPr>
          <p:cNvPr id="6" name="圆角矩形 18"/>
          <p:cNvSpPr/>
          <p:nvPr/>
        </p:nvSpPr>
        <p:spPr>
          <a:xfrm>
            <a:off x="3913505" y="4963795"/>
            <a:ext cx="965200" cy="6432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 sz="1400"/>
              <a:t>ol.style.</a:t>
            </a:r>
            <a:r>
              <a:rPr lang="en-US" sz="1400"/>
              <a:t>Circle</a:t>
            </a:r>
            <a:endParaRPr lang="en-US" sz="1400"/>
          </a:p>
        </p:txBody>
      </p:sp>
      <p:sp>
        <p:nvSpPr>
          <p:cNvPr id="9" name="圆角矩形 18"/>
          <p:cNvSpPr/>
          <p:nvPr/>
        </p:nvSpPr>
        <p:spPr>
          <a:xfrm>
            <a:off x="5010150" y="4963795"/>
            <a:ext cx="1230630" cy="6432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 sz="1400"/>
              <a:t>ol.style.</a:t>
            </a:r>
            <a:r>
              <a:rPr lang="en-US" sz="1400"/>
              <a:t>RegularShape</a:t>
            </a:r>
            <a:endParaRPr lang="en-US" sz="1400"/>
          </a:p>
          <a:p>
            <a:pPr algn="ctr"/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41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使用WebGL渲染海量</a:t>
            </a:r>
            <a:r>
              <a:rPr>
                <a:sym typeface="+mn-ea"/>
              </a:rPr>
              <a:t>矢量要素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ol.WebGLMap:WebGL</a:t>
            </a:r>
            <a:r>
              <a:t>方式渲染</a:t>
            </a:r>
          </a:p>
          <a:p>
            <a:r>
              <a:rPr lang="en-US" altLang="zh-CN"/>
              <a:t>ol.style.AtlasManager</a:t>
            </a:r>
            <a:r>
              <a:t>：</a:t>
            </a:r>
          </a:p>
          <a:p>
            <a:pPr lvl="1"/>
            <a:r>
              <a:t>生成一个大号的</a:t>
            </a:r>
            <a:r>
              <a:rPr lang="en-US" altLang="zh-CN"/>
              <a:t>canvas</a:t>
            </a:r>
            <a:r>
              <a:t>，用以装载海量的要素</a:t>
            </a:r>
          </a:p>
          <a:p>
            <a:pPr lvl="1"/>
            <a:r>
              <a:t>对</a:t>
            </a:r>
            <a:r>
              <a:rPr lang="en-US" altLang="zh-CN"/>
              <a:t>ol.style.Icon</a:t>
            </a:r>
            <a:r>
              <a:t>类型的对象无效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7420" y="1858010"/>
            <a:ext cx="341185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42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要</a:t>
            </a:r>
            <a:r>
              <a:rPr b="1">
                <a:sym typeface="+mn-ea"/>
              </a:rPr>
              <a:t>素的点击容差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42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要</a:t>
            </a:r>
            <a:r>
              <a:rPr>
                <a:sym typeface="+mn-ea"/>
              </a:rPr>
              <a:t>素的点击容差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599170" y="28708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99170" y="3521075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107440" y="2376170"/>
            <a:ext cx="7178040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236980" y="2901315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393825" y="3521075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637030" y="4033520"/>
            <a:ext cx="2726055" cy="198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Feature</a:t>
            </a:r>
            <a:endParaRPr lang="en-US" altLang="en-US"/>
          </a:p>
        </p:txBody>
      </p:sp>
      <p:sp>
        <p:nvSpPr>
          <p:cNvPr id="7" name="圆角矩形 18"/>
          <p:cNvSpPr/>
          <p:nvPr/>
        </p:nvSpPr>
        <p:spPr>
          <a:xfrm>
            <a:off x="1766570" y="4496435"/>
            <a:ext cx="2497455" cy="514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ol.style.Style</a:t>
            </a:r>
            <a:endParaRPr altLang="en-US"/>
          </a:p>
        </p:txBody>
      </p:sp>
      <p:sp>
        <p:nvSpPr>
          <p:cNvPr id="10" name="圆角矩形 9"/>
          <p:cNvSpPr/>
          <p:nvPr/>
        </p:nvSpPr>
        <p:spPr>
          <a:xfrm>
            <a:off x="4848860" y="2875280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005705" y="4121785"/>
            <a:ext cx="3041650" cy="1304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/>
          </a:p>
        </p:txBody>
      </p:sp>
      <p:sp>
        <p:nvSpPr>
          <p:cNvPr id="21" name="圆角矩形 18"/>
          <p:cNvSpPr/>
          <p:nvPr/>
        </p:nvSpPr>
        <p:spPr>
          <a:xfrm>
            <a:off x="1751330" y="5178425"/>
            <a:ext cx="2497455" cy="514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altLang="en-US"/>
              <a:t> ol.geom.LineString</a:t>
            </a:r>
            <a:endParaRPr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43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使</a:t>
            </a:r>
            <a:r>
              <a:rPr b="1">
                <a:sym typeface="+mn-ea"/>
              </a:rPr>
              <a:t>用</a:t>
            </a:r>
            <a:r>
              <a:rPr lang="en-US" altLang="zh-CN" b="1">
                <a:sym typeface="+mn-ea"/>
              </a:rPr>
              <a:t>canvas</a:t>
            </a:r>
            <a:r>
              <a:rPr b="1">
                <a:sym typeface="+mn-ea"/>
              </a:rPr>
              <a:t>编程样式化要素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43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</a:t>
            </a:r>
            <a:r>
              <a:rPr>
                <a:sym typeface="+mn-ea"/>
              </a:rPr>
              <a:t>用</a:t>
            </a:r>
            <a:r>
              <a:rPr lang="en-US" altLang="zh-CN">
                <a:sym typeface="+mn-ea"/>
              </a:rPr>
              <a:t>canvas</a:t>
            </a:r>
            <a:r>
              <a:rPr>
                <a:sym typeface="+mn-ea"/>
              </a:rPr>
              <a:t>编程样式化要素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50975" y="1518285"/>
            <a:ext cx="931735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338695" y="294894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338695" y="3599180"/>
            <a:ext cx="2790825" cy="1083310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223135" y="2385060"/>
            <a:ext cx="4289425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846070" y="2979420"/>
            <a:ext cx="3308985" cy="313499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002915" y="3599180"/>
            <a:ext cx="3041650" cy="1501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246120" y="4111625"/>
            <a:ext cx="27260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format.GeoJSON</a:t>
            </a:r>
            <a:endParaRPr lang="en-US" altLang="en-US"/>
          </a:p>
        </p:txBody>
      </p:sp>
      <p:sp>
        <p:nvSpPr>
          <p:cNvPr id="6" name="圆角矩形 18"/>
          <p:cNvSpPr/>
          <p:nvPr/>
        </p:nvSpPr>
        <p:spPr>
          <a:xfrm>
            <a:off x="3065145" y="5332730"/>
            <a:ext cx="2870835" cy="514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ol.layer~style</a:t>
            </a:r>
            <a:endParaRPr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43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</a:t>
            </a:r>
            <a:r>
              <a:rPr>
                <a:sym typeface="+mn-ea"/>
              </a:rPr>
              <a:t>用</a:t>
            </a:r>
            <a:r>
              <a:rPr lang="en-US" altLang="zh-CN">
                <a:sym typeface="+mn-ea"/>
              </a:rPr>
              <a:t>canvas</a:t>
            </a:r>
            <a:r>
              <a:rPr>
                <a:sym typeface="+mn-ea"/>
              </a:rPr>
              <a:t>编程样式化要素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canvas</a:t>
            </a:r>
            <a:r>
              <a:t>的</a:t>
            </a:r>
            <a:r>
              <a:rPr lang="zh-CN" altLang="en-US"/>
              <a:t>createLinearGradient和createPattern</a:t>
            </a:r>
            <a:endParaRPr lang="zh-CN" altLang="en-US"/>
          </a:p>
          <a:p>
            <a:r>
              <a:rPr lang="zh-CN" altLang="en-US"/>
              <a:t>使用不同的</a:t>
            </a:r>
            <a:r>
              <a:rPr lang="en-US" altLang="zh-CN"/>
              <a:t>ol.style.Color</a:t>
            </a:r>
            <a:r>
              <a:t>样式化不同的要素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44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GeoJSON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44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GeoJSON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99170" y="28708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99170" y="3521075"/>
            <a:ext cx="2790825" cy="1083310"/>
            <a:chOff x="2034" y="7745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36980" y="2901315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393825" y="3521075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551940" y="4096385"/>
            <a:ext cx="2726055" cy="198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format.GeoJSON</a:t>
            </a:r>
            <a:endParaRPr lang="en-US" altLang="en-US"/>
          </a:p>
        </p:txBody>
      </p:sp>
      <p:sp>
        <p:nvSpPr>
          <p:cNvPr id="23" name="圆角矩形 22"/>
          <p:cNvSpPr/>
          <p:nvPr/>
        </p:nvSpPr>
        <p:spPr>
          <a:xfrm>
            <a:off x="4848860" y="2875280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05705" y="3495040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44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GeoJSON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Point、LineString、Polygon、MultiLineString、MultiPolygon、GeometryCollection六种类型</a:t>
            </a:r>
            <a:endParaRPr lang="zh-CN" altLang="en-US"/>
          </a:p>
          <a:p>
            <a:r>
              <a:rPr lang="zh-CN" altLang="en-US"/>
              <a:t>结构：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2427605"/>
            <a:ext cx="299085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30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定义标记的颜色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45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WKT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45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WKT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99170" y="28708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99170" y="3521075"/>
            <a:ext cx="2790825" cy="1083310"/>
            <a:chOff x="2034" y="7745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92874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36980" y="2901315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393825" y="3521075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551940" y="4096385"/>
            <a:ext cx="2726055" cy="143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format.WKT</a:t>
            </a:r>
            <a:endParaRPr lang="en-US" altLang="en-US"/>
          </a:p>
        </p:txBody>
      </p:sp>
      <p:sp>
        <p:nvSpPr>
          <p:cNvPr id="23" name="圆角矩形 22"/>
          <p:cNvSpPr/>
          <p:nvPr/>
        </p:nvSpPr>
        <p:spPr>
          <a:xfrm>
            <a:off x="4848860" y="2875280"/>
            <a:ext cx="3308985" cy="334708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05705" y="3495040"/>
            <a:ext cx="3041650" cy="258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45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WKT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WKT(Well-known text)是一种文本标记语言，用于表示矢量几何对象、空间参照系统及空间参照系统之间的转换</a:t>
            </a:r>
            <a:endParaRPr lang="zh-CN" altLang="en-US"/>
          </a:p>
          <a:p>
            <a:r>
              <a:rPr lang="zh-CN" altLang="en-US"/>
              <a:t>结构：</a:t>
            </a:r>
            <a:endParaRPr lang="zh-CN" altLang="en-US"/>
          </a:p>
          <a:p>
            <a:pPr lvl="1"/>
            <a:r>
              <a:rPr lang="zh-CN" altLang="en-US"/>
              <a:t>POINT(6 10)</a:t>
            </a:r>
            <a:endParaRPr lang="zh-CN" altLang="en-US"/>
          </a:p>
          <a:p>
            <a:pPr lvl="1"/>
            <a:r>
              <a:rPr lang="zh-CN" altLang="en-US"/>
              <a:t>LINESTRING(3 4,10 50,20 25)</a:t>
            </a:r>
            <a:endParaRPr lang="zh-CN" altLang="en-US"/>
          </a:p>
          <a:p>
            <a:pPr lvl="1"/>
            <a:r>
              <a:rPr lang="zh-CN" altLang="en-US"/>
              <a:t>POLYGON((1 1,5 1,5 5,1 5,1 1),(2 2,2 3,3 3,3 2,2 2))</a:t>
            </a:r>
            <a:endParaRPr lang="zh-CN" altLang="en-US"/>
          </a:p>
          <a:p>
            <a:pPr lvl="1"/>
            <a:r>
              <a:rPr lang="zh-CN" altLang="en-US"/>
              <a:t>MULTIPOINT(3.5 5.6, 4.8 10.5)</a:t>
            </a:r>
            <a:endParaRPr lang="zh-CN" altLang="en-US"/>
          </a:p>
          <a:p>
            <a:pPr lvl="1"/>
            <a:r>
              <a:rPr lang="zh-CN" altLang="en-US"/>
              <a:t>MULTILINESTRING((3 4,10 50,20 25),(-5 -8,-10 -8,-15 -4))</a:t>
            </a:r>
            <a:endParaRPr lang="zh-CN" altLang="en-US"/>
          </a:p>
          <a:p>
            <a:pPr lvl="1"/>
            <a:r>
              <a:rPr lang="zh-CN" altLang="en-US"/>
              <a:t>MULTIPOLYGON(((1 1,5 1,5 5,1 5,1 1),(2 2,2 3,3 3,3 2,2 2)),((6 3,9 2,9 4,6 3)))</a:t>
            </a:r>
            <a:endParaRPr lang="zh-CN" altLang="en-US"/>
          </a:p>
          <a:p>
            <a:pPr lvl="1"/>
            <a:r>
              <a:rPr lang="zh-CN" altLang="en-US"/>
              <a:t>GEOMETRYCOLLECTION(POINT(4 6),LINESTRING(4 6,7 10))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46</a:t>
            </a:r>
            <a:r>
              <a:rPr b="1">
                <a:sym typeface="+mn-ea"/>
              </a:rPr>
              <a:t>：使用KML文件渲染</a:t>
            </a:r>
            <a:br>
              <a:rPr b="1">
                <a:sym typeface="+mn-ea"/>
              </a:rPr>
            </a:br>
            <a:r>
              <a:rPr b="1">
                <a:sym typeface="+mn-ea"/>
              </a:rPr>
              <a:t>要素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46</a:t>
            </a:r>
            <a:r>
              <a:rPr>
                <a:sym typeface="+mn-ea"/>
              </a:rPr>
              <a:t>：使用KML文件渲染要素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42655" y="237045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42655" y="3016885"/>
            <a:ext cx="2790825" cy="1083310"/>
            <a:chOff x="2034" y="7745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59840" y="287528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42085" y="3308985"/>
            <a:ext cx="3041650" cy="1301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8070" y="2887980"/>
            <a:ext cx="3308985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4915" y="3507740"/>
            <a:ext cx="3041650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37995" y="3888105"/>
            <a:ext cx="2449195" cy="460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 ol.format.KML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47</a:t>
            </a:r>
            <a:r>
              <a:rPr b="1">
                <a:sym typeface="+mn-ea"/>
              </a:rPr>
              <a:t>：加载KML地震图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47</a:t>
            </a:r>
            <a:r>
              <a:rPr>
                <a:sym typeface="+mn-ea"/>
              </a:rPr>
              <a:t>：加载KML地震图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42655" y="237045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42655" y="3016885"/>
            <a:ext cx="2790825" cy="1083310"/>
            <a:chOff x="2034" y="7745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59840" y="287528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42085" y="3308985"/>
            <a:ext cx="3041650" cy="1301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8070" y="2887980"/>
            <a:ext cx="3308985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4915" y="3507740"/>
            <a:ext cx="3041650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ol.source.Stamen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37995" y="3888105"/>
            <a:ext cx="2449195" cy="460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 ol.format.KML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47</a:t>
            </a:r>
            <a:r>
              <a:rPr>
                <a:sym typeface="+mn-ea"/>
              </a:rPr>
              <a:t>：加载KML地震图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KML</a:t>
            </a:r>
            <a:r>
              <a:rPr sz="2000"/>
              <a:t>源，数据处理方式和前例相同</a:t>
            </a:r>
            <a:endParaRPr sz="2000"/>
          </a:p>
          <a:p>
            <a:r>
              <a:rPr sz="2000"/>
              <a:t>信息弹窗使用了</a:t>
            </a:r>
            <a:r>
              <a:rPr lang="en-US" altLang="zh-CN" sz="2000"/>
              <a:t>bootstrap</a:t>
            </a:r>
            <a:r>
              <a:rPr sz="2000"/>
              <a:t>的</a:t>
            </a:r>
            <a:r>
              <a:rPr lang="en-US" altLang="zh-CN" sz="2000"/>
              <a:t>tooltip</a:t>
            </a:r>
            <a:endParaRPr sz="2000"/>
          </a:p>
          <a:p>
            <a:r>
              <a:rPr sz="2000"/>
              <a:t>注意：引用</a:t>
            </a:r>
            <a:r>
              <a:rPr lang="en-US" altLang="zh-CN" sz="2000"/>
              <a:t>bootstrap</a:t>
            </a:r>
            <a:r>
              <a:rPr sz="2000"/>
              <a:t>之前要先引用</a:t>
            </a:r>
            <a:r>
              <a:rPr lang="en-US" altLang="zh-CN" sz="2000"/>
              <a:t>jQuery</a:t>
            </a:r>
            <a:endParaRPr lang="en-US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48</a:t>
            </a:r>
            <a:r>
              <a:rPr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使用GPX数据渲染</a:t>
            </a:r>
            <a:br>
              <a:rPr lang="en-US" altLang="zh-CN" b="1">
                <a:sym typeface="+mn-ea"/>
              </a:rPr>
            </a:br>
            <a:r>
              <a:rPr lang="en-US" altLang="zh-CN" b="1">
                <a:sym typeface="+mn-ea"/>
              </a:rPr>
              <a:t>要素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使用GPX数据渲染要素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42655" y="288798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42655" y="3769360"/>
            <a:ext cx="2790825" cy="1083310"/>
            <a:chOff x="2034" y="6833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83970" y="340868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66215" y="3842385"/>
            <a:ext cx="3041650" cy="1301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06950" y="3408680"/>
            <a:ext cx="3308985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963795" y="4028440"/>
            <a:ext cx="3041650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62125" y="4421505"/>
            <a:ext cx="2449195" cy="460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 ol.format.GPX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30</a:t>
            </a:r>
            <a:r>
              <a:rPr>
                <a:sym typeface="+mn-ea"/>
              </a:rPr>
              <a:t>：定义标记的颜色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33385" y="2858135"/>
            <a:ext cx="2790825" cy="102616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033385" y="4312285"/>
            <a:ext cx="2790190" cy="1329690"/>
            <a:chOff x="2034" y="7745"/>
            <a:chExt cx="4394" cy="2094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209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673350"/>
            <a:ext cx="6494145" cy="338137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584325" y="3122930"/>
            <a:ext cx="2790825" cy="1285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786255" y="3627120"/>
            <a:ext cx="249745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ol.source.TileJSON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00270" y="3122930"/>
            <a:ext cx="2790825" cy="28352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08220" y="3627120"/>
            <a:ext cx="2591435" cy="2208530"/>
          </a:xfrm>
          <a:prstGeom prst="roundRect">
            <a:avLst>
              <a:gd name="adj" fmla="val 7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ol.source.Vector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48555" y="4103370"/>
            <a:ext cx="2311400" cy="164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ol.Feature X 3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Feature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Style</a:t>
            </a:r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180330" y="4987925"/>
            <a:ext cx="1848485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ol.geom.Point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49</a:t>
            </a:r>
            <a:r>
              <a:rPr b="1">
                <a:sym typeface="+mn-ea"/>
              </a:rPr>
              <a:t>：拖放数据文件渲染</a:t>
            </a:r>
            <a:br>
              <a:rPr b="1">
                <a:sym typeface="+mn-ea"/>
              </a:rPr>
            </a:br>
            <a:r>
              <a:rPr b="1">
                <a:sym typeface="+mn-ea"/>
              </a:rPr>
              <a:t>要素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49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拖放数据文件渲染要素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42655" y="237045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42655" y="3020695"/>
            <a:ext cx="2790825" cy="1083310"/>
            <a:chOff x="2034" y="7745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07440" y="2376170"/>
            <a:ext cx="7178040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259840" y="2875280"/>
            <a:ext cx="3308985" cy="260350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393825" y="3521075"/>
            <a:ext cx="3041650" cy="463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48860" y="2875280"/>
            <a:ext cx="3308985" cy="275780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05705" y="3495040"/>
            <a:ext cx="3041650" cy="1326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ol.source.BingMaps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8573770" y="4243070"/>
            <a:ext cx="2790825" cy="2068195"/>
            <a:chOff x="2034" y="7745"/>
            <a:chExt cx="4395" cy="1706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400"/>
                <a:t>ol.interaction.DragAndDrop</a:t>
              </a:r>
              <a:endParaRPr lang="en-US" altLang="zh-CN" sz="14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03" y="8144"/>
              <a:ext cx="3857" cy="125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400">
                  <a:sym typeface="+mn-ea"/>
                </a:rPr>
                <a:t>formatConstructors: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ol.format.GPX,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ol.format.GeoJSON,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ol.format.IGC,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ol.format.KML,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ol.format.TopoJSON</a:t>
              </a:r>
              <a:endParaRPr lang="en-US" altLang="zh-CN" sz="14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49</a:t>
            </a:r>
            <a:r>
              <a:rPr>
                <a:sym typeface="+mn-ea"/>
              </a:rPr>
              <a:t>：拖放数据文件渲染要素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sz="2000"/>
              <a:t>向</a:t>
            </a:r>
            <a:r>
              <a:rPr lang="en-US" altLang="zh-CN" sz="2000"/>
              <a:t>map</a:t>
            </a:r>
            <a:r>
              <a:rPr sz="2000"/>
              <a:t>添加</a:t>
            </a:r>
            <a:r>
              <a:rPr lang="en-US" altLang="zh-CN" sz="2000">
                <a:sym typeface="+mn-ea"/>
              </a:rPr>
              <a:t>ol.interaction.DragAndDrop</a:t>
            </a:r>
            <a:endParaRPr lang="en-US" altLang="zh-CN" sz="2000"/>
          </a:p>
          <a:p>
            <a:pPr marL="0" lvl="1"/>
            <a:r>
              <a:rPr sz="2000"/>
              <a:t>拖拽文件到</a:t>
            </a:r>
            <a:r>
              <a:rPr lang="en-US" altLang="zh-CN" sz="2000"/>
              <a:t>map</a:t>
            </a:r>
            <a:r>
              <a:rPr sz="2000"/>
              <a:t>时，会触发</a:t>
            </a:r>
            <a:r>
              <a:rPr lang="en-US" altLang="zh-CN" sz="2000">
                <a:sym typeface="+mn-ea"/>
              </a:rPr>
              <a:t>ol.interaction.DragAndDrop</a:t>
            </a:r>
            <a:r>
              <a:rPr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addfeature</a:t>
            </a:r>
            <a:r>
              <a:rPr sz="2000">
                <a:sym typeface="+mn-ea"/>
              </a:rPr>
              <a:t>事件，通过绑定的</a:t>
            </a:r>
            <a:r>
              <a:rPr lang="en-US" altLang="zh-CN" sz="2000">
                <a:sym typeface="+mn-ea"/>
              </a:rPr>
              <a:t>function</a:t>
            </a:r>
            <a:r>
              <a:rPr sz="2000">
                <a:sym typeface="+mn-ea"/>
              </a:rPr>
              <a:t>获取到事件对象</a:t>
            </a:r>
            <a:r>
              <a:rPr lang="en-US" altLang="zh-CN" sz="2000">
                <a:sym typeface="+mn-ea"/>
              </a:rPr>
              <a:t>event</a:t>
            </a:r>
            <a:r>
              <a:rPr sz="2000">
                <a:sym typeface="+mn-ea"/>
              </a:rPr>
              <a:t>所包含的要素数组。</a:t>
            </a:r>
            <a:endParaRPr sz="2000">
              <a:sym typeface="+mn-ea"/>
            </a:endParaRPr>
          </a:p>
          <a:p>
            <a:pPr marL="0" lvl="1"/>
            <a:r>
              <a:rPr sz="2000">
                <a:sym typeface="+mn-ea"/>
              </a:rPr>
              <a:t>将要素数组添加到矢量图层。</a:t>
            </a:r>
            <a:endParaRPr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31</a:t>
            </a:r>
            <a:r>
              <a:rPr lang="zh-CN" altLang="en-US" b="1">
                <a:sym typeface="+mn-ea"/>
              </a:rPr>
              <a:t>：更改标记图标的选中颜色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31</a:t>
            </a:r>
            <a:r>
              <a:rPr>
                <a:sym typeface="+mn-ea"/>
              </a:rPr>
              <a:t>：更改标记图标的选中颜色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170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33385" y="285813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002270" y="3443605"/>
            <a:ext cx="2821940" cy="1936115"/>
            <a:chOff x="2034" y="7745"/>
            <a:chExt cx="4444" cy="3049"/>
          </a:xfrm>
        </p:grpSpPr>
        <p:sp>
          <p:nvSpPr>
            <p:cNvPr id="3" name="圆角矩形 2"/>
            <p:cNvSpPr/>
            <p:nvPr/>
          </p:nvSpPr>
          <p:spPr>
            <a:xfrm>
              <a:off x="2034" y="7745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52" y="8539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083" y="9610"/>
              <a:ext cx="4395" cy="118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interactions</a:t>
              </a:r>
              <a:r>
                <a:rPr lang="en-US" altLang="zh-CN"/>
                <a:t>:</a:t>
              </a:r>
              <a:endParaRPr lang="en-US" altLang="zh-CN"/>
            </a:p>
            <a:p>
              <a:pPr algn="ctr"/>
              <a:r>
                <a:rPr lang="en-US" altLang="zh-CN"/>
                <a:t>ol.interaction.Select</a:t>
              </a:r>
              <a:endParaRPr lang="en-US" altLang="zh-CN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316990" y="2764790"/>
            <a:ext cx="6494145" cy="328993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584325" y="3122930"/>
            <a:ext cx="2790825" cy="1285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786255" y="3627120"/>
            <a:ext cx="2497455" cy="47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ol.source.Stamen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700270" y="3122930"/>
            <a:ext cx="2790825" cy="28352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08220" y="3627120"/>
            <a:ext cx="2591435" cy="2208530"/>
          </a:xfrm>
          <a:prstGeom prst="roundRect">
            <a:avLst>
              <a:gd name="adj" fmla="val 7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ol.source.Vector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48555" y="4103370"/>
            <a:ext cx="2311400" cy="164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ol.Feature </a:t>
            </a:r>
            <a:r>
              <a:rPr lang="zh-CN" altLang="en-US">
                <a:sym typeface="+mn-ea"/>
              </a:rPr>
              <a:t>ol.</a:t>
            </a:r>
            <a:r>
              <a:rPr lang="en-US" altLang="zh-CN">
                <a:sym typeface="+mn-ea"/>
              </a:rPr>
              <a:t>Feature</a:t>
            </a:r>
            <a:r>
              <a:rPr lang="zh-CN" altLang="en-US">
                <a:sym typeface="+mn-ea"/>
              </a:rPr>
              <a:t>.</a:t>
            </a:r>
            <a:r>
              <a:rPr>
                <a:sym typeface="+mn-ea"/>
              </a:rPr>
              <a:t>set</a:t>
            </a:r>
            <a:endParaRPr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180330" y="4987925"/>
            <a:ext cx="1848485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ol.geom.Point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063230" y="5451475"/>
            <a:ext cx="2768600" cy="5797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ol.Map.on()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31</a:t>
            </a:r>
            <a:r>
              <a:rPr>
                <a:sym typeface="+mn-ea"/>
              </a:rPr>
              <a:t>：更改标记图标的选中颜色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使用</a:t>
            </a:r>
            <a:r>
              <a:rPr lang="en-US" altLang="zh-CN"/>
              <a:t>Interaction</a:t>
            </a:r>
            <a:r>
              <a:t>处理点选图标的交互</a:t>
            </a:r>
          </a:p>
          <a:p>
            <a:r>
              <a:t>使用</a:t>
            </a:r>
            <a:r>
              <a:rPr lang="en-US" altLang="zh-CN"/>
              <a:t>on</a:t>
            </a:r>
            <a:r>
              <a:t>监听鼠标事件动态修改鼠标指针样式</a:t>
            </a:r>
          </a:p>
          <a:p>
            <a:pPr lvl="1"/>
            <a:r>
              <a:t>通过hasFeatureAtPixel判断鼠标位置是否为图标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32</a:t>
            </a:r>
            <a:r>
              <a:rPr lang="zh-CN" altLang="en-US" b="1">
                <a:sym typeface="+mn-ea"/>
              </a:rPr>
              <a:t>：点要素的聚合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4743</Words>
  <Application>WPS 演示</Application>
  <PresentationFormat>宽屏</PresentationFormat>
  <Paragraphs>615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Office 主题​​</vt:lpstr>
      <vt:lpstr>PowerPoint 演示文稿</vt:lpstr>
      <vt:lpstr>实例29：实现一个简单的标记</vt:lpstr>
      <vt:lpstr>实例29：实现一个简单的标记</vt:lpstr>
      <vt:lpstr>实例30：定义标记的颜色</vt:lpstr>
      <vt:lpstr>实例30：定义标记的颜色</vt:lpstr>
      <vt:lpstr>实例31：更改标记图标的选中颜色</vt:lpstr>
      <vt:lpstr>实例31：更改标记图标的选中颜色</vt:lpstr>
      <vt:lpstr>实例31：更改标记图标的选中颜色</vt:lpstr>
      <vt:lpstr>实例32：点要素的聚合</vt:lpstr>
      <vt:lpstr>实例32：点要素的聚合</vt:lpstr>
      <vt:lpstr>实例33：地震信息的要素聚合</vt:lpstr>
      <vt:lpstr>实例33：地震信息的要素聚合</vt:lpstr>
      <vt:lpstr>实例34：矢量世界地图</vt:lpstr>
      <vt:lpstr>实例34：矢量世界地图</vt:lpstr>
      <vt:lpstr>实例35：鼠标悬停查看矢量瓦片的信息</vt:lpstr>
      <vt:lpstr>实例35：鼠标悬停查看矢量瓦片的信息</vt:lpstr>
      <vt:lpstr>实例36：单选或多选矢量瓦片</vt:lpstr>
      <vt:lpstr>实例36：单选或多选矢量瓦片</vt:lpstr>
      <vt:lpstr>实例37：矢量标签显示控制</vt:lpstr>
      <vt:lpstr>实例37：矢量标签显示控制</vt:lpstr>
      <vt:lpstr>实例38：绘制常规形状</vt:lpstr>
      <vt:lpstr>实例38：绘制常规形状</vt:lpstr>
      <vt:lpstr>实例39：渲染沿街道方向的街道名称标签</vt:lpstr>
      <vt:lpstr>实例39：渲染沿街道方向的街道名称标签</vt:lpstr>
      <vt:lpstr>实例39：渲染沿街道方向的街道名称标签</vt:lpstr>
      <vt:lpstr>实例40：使用WebGL渲染海量图标</vt:lpstr>
      <vt:lpstr>实例40：使用WebGL渲染海量图标</vt:lpstr>
      <vt:lpstr>实例40：使用WebGL渲染海量图标</vt:lpstr>
      <vt:lpstr>实例41：使用WebGL渲染海量矢量要素</vt:lpstr>
      <vt:lpstr>实例41：使用WebGL渲染海量矢量要素</vt:lpstr>
      <vt:lpstr>实例41：使用WebGL渲染海量矢量要素</vt:lpstr>
      <vt:lpstr>实例42：要素的点击容差</vt:lpstr>
      <vt:lpstr>实例42：要素的点击容差</vt:lpstr>
      <vt:lpstr>实例43：使用canvas编程样式化要素</vt:lpstr>
      <vt:lpstr>实例43：使用canvas编程样式化要素</vt:lpstr>
      <vt:lpstr>实例43：使用canvas编程样式化要素</vt:lpstr>
      <vt:lpstr>实例44：GeoJSON</vt:lpstr>
      <vt:lpstr>实例44：GeoJSON</vt:lpstr>
      <vt:lpstr>实例44：GeoJSON</vt:lpstr>
      <vt:lpstr>实例45：WKT</vt:lpstr>
      <vt:lpstr>实例45：WKT</vt:lpstr>
      <vt:lpstr>实例45：WKT</vt:lpstr>
      <vt:lpstr>实例47：使用KML文件渲染要素</vt:lpstr>
      <vt:lpstr>实例47：使用KML文件渲染要素</vt:lpstr>
      <vt:lpstr>实例48：加载KML地震图</vt:lpstr>
      <vt:lpstr>实例48：加载KML地震图</vt:lpstr>
      <vt:lpstr>实例48：加载KML地震图</vt:lpstr>
      <vt:lpstr>实例49：使用GPX数据渲染要素</vt:lpstr>
      <vt:lpstr>实例49：使用GPX数据渲染要素</vt:lpstr>
      <vt:lpstr>实例46：拖放数据文件渲染 要素</vt:lpstr>
      <vt:lpstr>实例46：拖放数据文件渲染要素</vt:lpstr>
      <vt:lpstr>实例46：拖放数据文件渲染要素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耗✌</cp:lastModifiedBy>
  <cp:revision>76</cp:revision>
  <dcterms:created xsi:type="dcterms:W3CDTF">2019-09-23T07:24:00Z</dcterms:created>
  <dcterms:modified xsi:type="dcterms:W3CDTF">2019-09-28T17:26:22Z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