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7" r:id="rId3"/>
    <p:sldId id="260" r:id="rId4"/>
    <p:sldId id="259" r:id="rId5"/>
    <p:sldId id="275" r:id="rId6"/>
    <p:sldId id="276" r:id="rId7"/>
    <p:sldId id="274" r:id="rId8"/>
    <p:sldId id="277" r:id="rId9"/>
    <p:sldId id="278" r:id="rId10"/>
    <p:sldId id="279" r:id="rId11"/>
    <p:sldId id="280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90" r:id="rId20"/>
    <p:sldId id="291" r:id="rId21"/>
    <p:sldId id="292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6" r:id="rId31"/>
    <p:sldId id="307" r:id="rId32"/>
    <p:sldId id="308" r:id="rId33"/>
    <p:sldId id="309" r:id="rId34"/>
    <p:sldId id="310" r:id="rId35"/>
    <p:sldId id="311" r:id="rId36"/>
    <p:sldId id="313" r:id="rId37"/>
    <p:sldId id="314" r:id="rId38"/>
    <p:sldId id="316" r:id="rId39"/>
    <p:sldId id="317" r:id="rId40"/>
    <p:sldId id="289" r:id="rId41"/>
    <p:sldId id="321" r:id="rId42"/>
    <p:sldId id="322" r:id="rId43"/>
    <p:sldId id="323" r:id="rId44"/>
    <p:sldId id="324" r:id="rId45"/>
    <p:sldId id="325" r:id="rId46"/>
    <p:sldId id="327" r:id="rId47"/>
    <p:sldId id="328" r:id="rId48"/>
    <p:sldId id="329" r:id="rId49"/>
    <p:sldId id="330" r:id="rId50"/>
    <p:sldId id="331" r:id="rId51"/>
    <p:sldId id="333" r:id="rId52"/>
    <p:sldId id="334" r:id="rId53"/>
    <p:sldId id="335" r:id="rId5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2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handoutMaster" Target="handoutMasters/handoutMaster1.xml"/><Relationship Id="rId55" Type="http://schemas.openxmlformats.org/officeDocument/2006/relationships/notesMaster" Target="notesMasters/notesMaster1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>
            <a:alphaModFix amt="2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OL-MAPCACHE2"/>
          <p:cNvPicPr>
            <a:picLocks noChangeAspect="1"/>
          </p:cNvPicPr>
          <p:nvPr/>
        </p:nvPicPr>
        <p:blipFill>
          <a:blip r:embed="rId1"/>
          <a:srcRect l="3746" t="15133" r="29860" b="16929"/>
          <a:stretch>
            <a:fillRect/>
          </a:stretch>
        </p:blipFill>
        <p:spPr>
          <a:xfrm>
            <a:off x="-17145" y="762000"/>
            <a:ext cx="12266930" cy="60020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38735" y="4445"/>
            <a:ext cx="12287250" cy="833120"/>
          </a:xfrm>
          <a:prstGeom prst="rect">
            <a:avLst/>
          </a:prstGeom>
          <a:solidFill>
            <a:srgbClr val="2FBDD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239010" y="3850640"/>
            <a:ext cx="9530080" cy="1938020"/>
            <a:chOff x="2686" y="6426"/>
            <a:chExt cx="15008" cy="3052"/>
          </a:xfrm>
        </p:grpSpPr>
        <p:sp>
          <p:nvSpPr>
            <p:cNvPr id="17" name="同侧圆角矩形 16"/>
            <p:cNvSpPr/>
            <p:nvPr/>
          </p:nvSpPr>
          <p:spPr>
            <a:xfrm rot="16200000">
              <a:off x="6186" y="2927"/>
              <a:ext cx="3051" cy="10051"/>
            </a:xfrm>
            <a:prstGeom prst="round2SameRect">
              <a:avLst>
                <a:gd name="adj1" fmla="val 21599"/>
                <a:gd name="adj2" fmla="val 0"/>
              </a:avLst>
            </a:prstGeom>
            <a:solidFill>
              <a:srgbClr val="125A6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986" y="6426"/>
              <a:ext cx="14708" cy="305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120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+mj-ea"/>
                  <a:ea typeface="+mj-ea"/>
                </a:rPr>
                <a:t>基础实例</a:t>
              </a:r>
              <a:r>
                <a:rPr lang="zh-CN" altLang="en-US" sz="120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详解</a:t>
              </a:r>
              <a:endParaRPr lang="zh-CN" altLang="en-US" sz="1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23520" y="1095375"/>
            <a:ext cx="10413365" cy="2091690"/>
            <a:chOff x="1314" y="1532"/>
            <a:chExt cx="16399" cy="3294"/>
          </a:xfrm>
        </p:grpSpPr>
        <p:sp>
          <p:nvSpPr>
            <p:cNvPr id="10" name="文本框 9"/>
            <p:cNvSpPr txBox="1"/>
            <p:nvPr/>
          </p:nvSpPr>
          <p:spPr>
            <a:xfrm>
              <a:off x="4569" y="1532"/>
              <a:ext cx="13145" cy="329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en-US" altLang="zh-CN" sz="13000" i="1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125A6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Impact" panose="020B0806030902050204" charset="0"/>
                  <a:ea typeface="Cambria Math" panose="02040503050406030204" charset="0"/>
                  <a:cs typeface="Impact" panose="020B0806030902050204" charset="0"/>
                </a:rPr>
                <a:t>OpenLayers</a:t>
              </a:r>
              <a:endParaRPr lang="en-US" altLang="zh-CN" sz="13000" i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125A6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charset="0"/>
                <a:ea typeface="Cambria Math" panose="02040503050406030204" charset="0"/>
                <a:cs typeface="Impact" panose="020B0806030902050204" charset="0"/>
              </a:endParaRPr>
            </a:p>
          </p:txBody>
        </p:sp>
        <p:pic>
          <p:nvPicPr>
            <p:cNvPr id="12" name="图片 11" descr="openlayers icon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14" y="1532"/>
              <a:ext cx="3255" cy="3255"/>
            </a:xfrm>
            <a:prstGeom prst="rect">
              <a:avLst/>
            </a:prstGeom>
          </p:spPr>
        </p:pic>
      </p:grpSp>
      <p:sp>
        <p:nvSpPr>
          <p:cNvPr id="13" name="矩形 12"/>
          <p:cNvSpPr/>
          <p:nvPr/>
        </p:nvSpPr>
        <p:spPr>
          <a:xfrm>
            <a:off x="-38735" y="6018530"/>
            <a:ext cx="12287250" cy="833120"/>
          </a:xfrm>
          <a:prstGeom prst="rect">
            <a:avLst/>
          </a:prstGeom>
          <a:solidFill>
            <a:srgbClr val="2FBDD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63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：使用WMS栅格瓦片源</a:t>
            </a:r>
            <a:endParaRPr lang="en-US" altLang="zh-CN"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27075" y="1523365"/>
            <a:ext cx="10944225" cy="488188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494395" y="2599690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430260" y="3240405"/>
            <a:ext cx="2791460" cy="1083310"/>
            <a:chOff x="2034" y="6833"/>
            <a:chExt cx="4396" cy="1706"/>
          </a:xfrm>
        </p:grpSpPr>
        <p:sp>
          <p:nvSpPr>
            <p:cNvPr id="12" name="圆角矩形 11"/>
            <p:cNvSpPr/>
            <p:nvPr/>
          </p:nvSpPr>
          <p:spPr>
            <a:xfrm>
              <a:off x="2034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303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2035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ol.view</a:t>
              </a:r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2304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1283335" y="2459990"/>
            <a:ext cx="6616065" cy="3682365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2264410" y="3357245"/>
            <a:ext cx="4653280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ol.layer.Tile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2820035" y="4112895"/>
            <a:ext cx="3542665" cy="1183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ol.source.TileWMS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101600" tIns="38100" rIns="25400" bIns="38100" rtlCol="0" anchor="t" anchorCtr="0">
            <a:noAutofit/>
          </a:bodyPr>
          <a:p>
            <a:pPr lvl="0" algn="ctr">
              <a:buClrTx/>
              <a:buSzTx/>
              <a:buFontTx/>
            </a:pP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实例64：使用自定义大小的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MS瓦片</a:t>
            </a:r>
            <a:endParaRPr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64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使用自定义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大小的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WMS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瓦片</a:t>
            </a:r>
            <a:endParaRPr lang="en-US" altLang="zh-CN"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27075" y="1523365"/>
            <a:ext cx="10944225" cy="488188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710295" y="2607945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710295" y="3248660"/>
            <a:ext cx="2791460" cy="1083310"/>
            <a:chOff x="2034" y="6833"/>
            <a:chExt cx="4396" cy="1706"/>
          </a:xfrm>
        </p:grpSpPr>
        <p:sp>
          <p:nvSpPr>
            <p:cNvPr id="12" name="圆角矩形 11"/>
            <p:cNvSpPr/>
            <p:nvPr/>
          </p:nvSpPr>
          <p:spPr>
            <a:xfrm>
              <a:off x="2034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303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2035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ol.view</a:t>
              </a:r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2304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1021080" y="2459990"/>
            <a:ext cx="7419975" cy="3682365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1332230" y="3402965"/>
            <a:ext cx="1874520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ol.layer.Tile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1548765" y="4166870"/>
            <a:ext cx="1403350" cy="1183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ol.source.TileWMS</a:t>
            </a:r>
            <a:endParaRPr lang="en-US" altLang="zh-CN"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719830" y="3402965"/>
            <a:ext cx="1874520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ol.layer.Tile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3936365" y="4166870"/>
            <a:ext cx="1403350" cy="1183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ol.source.TileDebug</a:t>
            </a:r>
            <a:endParaRPr lang="en-US" altLang="zh-CN"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217285" y="3402965"/>
            <a:ext cx="1874520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ol.layer.Tile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6433820" y="4166870"/>
            <a:ext cx="1403350" cy="1183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ol.source.OSM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101600" tIns="38100" rIns="25400" bIns="38100" rtlCol="0" anchor="t" anchorCtr="0">
            <a:noAutofit/>
          </a:bodyPr>
          <a:p>
            <a:pPr lvl="0" algn="ctr">
              <a:buClrTx/>
              <a:buSzTx/>
              <a:buFontTx/>
            </a:pP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实例6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：使用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WMTS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图层</a:t>
            </a:r>
            <a:endParaRPr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实例6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：使用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WMTS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图层</a:t>
            </a:r>
            <a:endParaRPr lang="en-US" altLang="zh-CN"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27075" y="1523365"/>
            <a:ext cx="10944225" cy="488188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710295" y="2607945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710295" y="3248660"/>
            <a:ext cx="2791460" cy="1083310"/>
            <a:chOff x="2034" y="6833"/>
            <a:chExt cx="4396" cy="1706"/>
          </a:xfrm>
        </p:grpSpPr>
        <p:sp>
          <p:nvSpPr>
            <p:cNvPr id="12" name="圆角矩形 11"/>
            <p:cNvSpPr/>
            <p:nvPr/>
          </p:nvSpPr>
          <p:spPr>
            <a:xfrm>
              <a:off x="2034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303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2035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ol.view</a:t>
              </a:r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2304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1198880" y="2459990"/>
            <a:ext cx="5828030" cy="3682365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1831340" y="3402965"/>
            <a:ext cx="1874520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ol.layer.Tile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2047875" y="4166870"/>
            <a:ext cx="1403350" cy="1183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ol.source.WMTS</a:t>
            </a:r>
            <a:endParaRPr lang="en-US" altLang="zh-CN"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464685" y="3402965"/>
            <a:ext cx="1874520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ol.layer.Tile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4681220" y="4166870"/>
            <a:ext cx="1403350" cy="1183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ol.source.OSM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101600" tIns="38100" rIns="25400" bIns="38100" rtlCol="0" anchor="t" anchorCtr="0">
            <a:noAutofit/>
          </a:bodyPr>
          <a:p>
            <a:pPr lvl="0" algn="ctr">
              <a:buClrTx/>
              <a:buSzTx/>
              <a:buFontTx/>
            </a:pP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实例6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：读取Capability配置文件加载WMTS图层</a:t>
            </a:r>
            <a:endParaRPr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实例6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：读取Capability配置文件加载WMTS图层</a:t>
            </a:r>
            <a:endParaRPr lang="en-US" altLang="zh-CN"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27075" y="1523365"/>
            <a:ext cx="10944225" cy="488188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710295" y="2607945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710295" y="3248660"/>
            <a:ext cx="2791460" cy="1083310"/>
            <a:chOff x="2034" y="6833"/>
            <a:chExt cx="4396" cy="1706"/>
          </a:xfrm>
        </p:grpSpPr>
        <p:sp>
          <p:nvSpPr>
            <p:cNvPr id="12" name="圆角矩形 11"/>
            <p:cNvSpPr/>
            <p:nvPr/>
          </p:nvSpPr>
          <p:spPr>
            <a:xfrm>
              <a:off x="2034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303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2035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ol.view</a:t>
              </a:r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2304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1198880" y="2459990"/>
            <a:ext cx="5828030" cy="3682365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1831340" y="3402965"/>
            <a:ext cx="1874520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ol.layer.Tile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2047875" y="4166870"/>
            <a:ext cx="1403350" cy="1183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ol.source.WMTS</a:t>
            </a:r>
            <a:endParaRPr lang="en-US" altLang="zh-CN"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464685" y="3402965"/>
            <a:ext cx="1874520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ol.layer.Tile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4681220" y="4166870"/>
            <a:ext cx="1403350" cy="1183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ol.source.OSM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实例6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：读取Capability配置文件加载WMTS图层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使用了</a:t>
            </a:r>
            <a:r>
              <a:rPr lang="en-US" altLang="zh-CN"/>
              <a:t>jQuery</a:t>
            </a:r>
            <a:r>
              <a:rPr lang="zh-CN" altLang="en-US"/>
              <a:t>来获取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Capability配置文件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101600" tIns="38100" rIns="25400" bIns="38100" rtlCol="0" anchor="t" anchorCtr="0">
            <a:noAutofit/>
          </a:bodyPr>
          <a:p>
            <a:pPr lvl="0" algn="ctr">
              <a:buClrTx/>
              <a:buSzTx/>
              <a:buFontTx/>
            </a:pP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实例6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：使用ArcGIS的地图图像服务</a:t>
            </a:r>
            <a:endParaRPr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实例6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：使用ArcGIS的地图图像服务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27075" y="1523365"/>
            <a:ext cx="10944225" cy="488188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710295" y="2607945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710295" y="3248660"/>
            <a:ext cx="2791460" cy="1083310"/>
            <a:chOff x="2034" y="6833"/>
            <a:chExt cx="4396" cy="1706"/>
          </a:xfrm>
        </p:grpSpPr>
        <p:sp>
          <p:nvSpPr>
            <p:cNvPr id="12" name="圆角矩形 11"/>
            <p:cNvSpPr/>
            <p:nvPr/>
          </p:nvSpPr>
          <p:spPr>
            <a:xfrm>
              <a:off x="2034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303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2035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ol.view</a:t>
              </a:r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2304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1189990" y="2459990"/>
            <a:ext cx="5828030" cy="3682365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1378585" y="3402965"/>
            <a:ext cx="2620010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ol.layer.Image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1662430" y="4166870"/>
            <a:ext cx="2040255" cy="1183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ol.source.ImageArcGISRest</a:t>
            </a:r>
            <a:endParaRPr lang="en-US" altLang="zh-CN"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238625" y="3402965"/>
            <a:ext cx="2578735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ol.layer.Tile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4564380" y="4166870"/>
            <a:ext cx="1931035" cy="1183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ol.source.OSM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60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：使用XYZ格式的瓦片数据</a:t>
            </a:r>
            <a:endParaRPr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实例6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：使用ArcGIS的地图图像服务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3740" y="1475105"/>
            <a:ext cx="4229100" cy="43243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101600" tIns="38100" rIns="25400" bIns="38100" rtlCol="0" anchor="t" anchorCtr="0">
            <a:noAutofit/>
          </a:bodyPr>
          <a:p>
            <a:pPr lvl="0" algn="ctr">
              <a:buClrTx/>
              <a:buSzTx/>
              <a:buFontTx/>
            </a:pP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实例6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：使用ArcGIS的</a:t>
            </a:r>
            <a:b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要素服务</a:t>
            </a:r>
            <a:endParaRPr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实例6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：使用ArcGIS的要素服务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27075" y="1523365"/>
            <a:ext cx="10944225" cy="488188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710295" y="2607945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710295" y="3248660"/>
            <a:ext cx="2791460" cy="1083310"/>
            <a:chOff x="2034" y="6833"/>
            <a:chExt cx="4396" cy="1706"/>
          </a:xfrm>
        </p:grpSpPr>
        <p:sp>
          <p:nvSpPr>
            <p:cNvPr id="12" name="圆角矩形 11"/>
            <p:cNvSpPr/>
            <p:nvPr/>
          </p:nvSpPr>
          <p:spPr>
            <a:xfrm>
              <a:off x="2034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303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2035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ol.view</a:t>
              </a:r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2304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1189990" y="2459990"/>
            <a:ext cx="5828030" cy="3682365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1378585" y="3402965"/>
            <a:ext cx="2620010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ol.layer.Vector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1662430" y="4166870"/>
            <a:ext cx="2040255" cy="1183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ol.source.Vector</a:t>
            </a:r>
            <a:endParaRPr lang="en-US" altLang="zh-CN"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238625" y="3402965"/>
            <a:ext cx="2578735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ol.layer.Tile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4564380" y="4166870"/>
            <a:ext cx="1931035" cy="1183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ol.source.XYZ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实例6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：使用ArcGIS的要素服务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en-US" altLang="zh-CN"/>
              <a:t>loader</a:t>
            </a:r>
            <a:r>
              <a:rPr lang="zh-CN" altLang="en-US"/>
              <a:t>函数的应用：</a:t>
            </a:r>
            <a:endParaRPr lang="zh-CN" altLang="en-US"/>
          </a:p>
          <a:p>
            <a:pPr lvl="1"/>
            <a:r>
              <a:rPr lang="zh-CN" altLang="en-US"/>
              <a:t>官方文档：The loader function used to load features, from a remote source for example. If this is not set and url is set, the source will create and use an XMLHttpRequest feature loader.</a:t>
            </a:r>
            <a:endParaRPr lang="zh-CN" altLang="en-US"/>
          </a:p>
          <a:p>
            <a:pPr lvl="1"/>
            <a:r>
              <a:rPr lang="zh-CN" altLang="en-US"/>
              <a:t>如果没有定义</a:t>
            </a:r>
            <a:r>
              <a:rPr lang="en-US" altLang="zh-CN"/>
              <a:t>loader</a:t>
            </a:r>
            <a:r>
              <a:rPr lang="zh-CN" altLang="en-US"/>
              <a:t>函数，默认使用XMLHttpRequest方式从</a:t>
            </a:r>
            <a:r>
              <a:rPr lang="en-US" altLang="zh-CN"/>
              <a:t>url</a:t>
            </a:r>
            <a:r>
              <a:rPr lang="zh-CN" altLang="en-US"/>
              <a:t>指定的源请求数据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101600" tIns="38100" rIns="25400" bIns="38100" rtlCol="0" anchor="t" anchorCtr="0">
            <a:noAutofit/>
          </a:bodyPr>
          <a:p>
            <a:pPr lvl="0" algn="ctr">
              <a:buClrTx/>
              <a:buSzTx/>
              <a:buFontTx/>
            </a:pP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69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：使用自定义瓦片大小调用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ArcGIS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的REST地图服务</a:t>
            </a:r>
            <a:endParaRPr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640080" y="298450"/>
            <a:ext cx="10515600" cy="1325563"/>
          </a:xfrm>
        </p:spPr>
        <p:txBody>
          <a:bodyPr/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69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使用自定义瓦片大小调用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ArcGIS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的REST地图服务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27075" y="1523365"/>
            <a:ext cx="10944225" cy="488188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710295" y="2607945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710295" y="3248660"/>
            <a:ext cx="2791460" cy="1083310"/>
            <a:chOff x="2034" y="6833"/>
            <a:chExt cx="4396" cy="1706"/>
          </a:xfrm>
        </p:grpSpPr>
        <p:sp>
          <p:nvSpPr>
            <p:cNvPr id="12" name="圆角矩形 11"/>
            <p:cNvSpPr/>
            <p:nvPr/>
          </p:nvSpPr>
          <p:spPr>
            <a:xfrm>
              <a:off x="2034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303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2035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ol.view</a:t>
              </a:r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2304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1189990" y="2459990"/>
            <a:ext cx="5828030" cy="3682365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2639695" y="3193415"/>
            <a:ext cx="2578735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ol.layer.Tile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2965450" y="3957320"/>
            <a:ext cx="1931035" cy="1183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ol.source.XYZ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69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使用自定义瓦片大小调用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ArcGIS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的REST地图服务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en-US" altLang="zh-CN"/>
              <a:t>512</a:t>
            </a:r>
            <a:r>
              <a:rPr lang="zh-CN" altLang="en-US"/>
              <a:t>大小可以根据服务器性能动态调整。如果服务器的计算性能足够，可以把瓦片放大一些，如果服务器的计算性能不足，就可以减小瓦片大小，但网络的延迟影响将会更大。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101600" tIns="38100" rIns="25400" bIns="38100" rtlCol="0" anchor="t" anchorCtr="0">
            <a:noAutofit/>
          </a:bodyPr>
          <a:p>
            <a:pPr lvl="0" algn="ctr">
              <a:buClrTx/>
              <a:buSzTx/>
              <a:buFontTx/>
            </a:pP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70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：Mapbox矢量瓦片</a:t>
            </a:r>
            <a:endParaRPr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70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：Mapbox矢量瓦片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27075" y="1523365"/>
            <a:ext cx="10944225" cy="488188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416925" y="2552700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416925" y="3193415"/>
            <a:ext cx="2791460" cy="1083310"/>
            <a:chOff x="2034" y="6833"/>
            <a:chExt cx="4396" cy="1706"/>
          </a:xfrm>
        </p:grpSpPr>
        <p:sp>
          <p:nvSpPr>
            <p:cNvPr id="12" name="圆角矩形 11"/>
            <p:cNvSpPr/>
            <p:nvPr/>
          </p:nvSpPr>
          <p:spPr>
            <a:xfrm>
              <a:off x="2034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303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2035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ol.view</a:t>
              </a:r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2304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1189990" y="2459990"/>
            <a:ext cx="6750685" cy="3682365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2226945" y="3260725"/>
            <a:ext cx="4604385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ol.layer.VectorTile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2778760" y="4024630"/>
            <a:ext cx="3286125" cy="15595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ol.source.VectorTile</a:t>
            </a:r>
            <a:endParaRPr lang="en-US" altLang="zh-CN"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173095" y="4704715"/>
            <a:ext cx="2498090" cy="5530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ol.format.MVT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70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：Mapbox矢量瓦片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MVT</a:t>
            </a:r>
            <a:r>
              <a:rPr lang="zh-CN" altLang="en-US"/>
              <a:t>是</a:t>
            </a:r>
            <a:r>
              <a:rPr lang="en-US" altLang="zh-CN"/>
              <a:t>Mapbox</a:t>
            </a:r>
            <a:r>
              <a:rPr lang="zh-CN" altLang="en-US"/>
              <a:t>的开源矢量图格式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60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：使用XYZ格式的瓦片数据</a:t>
            </a:r>
            <a:endParaRPr lang="en-US" altLang="zh-CN"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27075" y="1523365"/>
            <a:ext cx="10944225" cy="488188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494395" y="2599690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430260" y="3240405"/>
            <a:ext cx="2791460" cy="1083310"/>
            <a:chOff x="2034" y="6833"/>
            <a:chExt cx="4396" cy="1706"/>
          </a:xfrm>
        </p:grpSpPr>
        <p:sp>
          <p:nvSpPr>
            <p:cNvPr id="12" name="圆角矩形 11"/>
            <p:cNvSpPr/>
            <p:nvPr/>
          </p:nvSpPr>
          <p:spPr>
            <a:xfrm>
              <a:off x="2034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303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2035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ol.view</a:t>
              </a:r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2304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1283335" y="2459990"/>
            <a:ext cx="6616065" cy="3682365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2264410" y="3357245"/>
            <a:ext cx="4653280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Tile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2858135" y="4121150"/>
            <a:ext cx="3542665" cy="1183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ol.source.XYZ</a:t>
            </a:r>
            <a:endParaRPr lang="en-US" altLang="zh-CN"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912235" y="4651375"/>
            <a:ext cx="1434465" cy="4603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url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101600" tIns="38100" rIns="25400" bIns="38100" rtlCol="0" anchor="t" anchorCtr="0">
            <a:noAutofit/>
          </a:bodyPr>
          <a:p>
            <a:pPr lvl="0" algn="ctr">
              <a:buClrTx/>
              <a:buSzTx/>
              <a:buFontTx/>
            </a:pP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71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：自定义加载Mapbox</a:t>
            </a:r>
            <a:b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矢量瓦片</a:t>
            </a:r>
            <a:endParaRPr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71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自定义加载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Mapbox矢量瓦片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27075" y="1523365"/>
            <a:ext cx="10944225" cy="488188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416925" y="2552700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416925" y="3193415"/>
            <a:ext cx="2791460" cy="1083310"/>
            <a:chOff x="2034" y="6833"/>
            <a:chExt cx="4396" cy="1706"/>
          </a:xfrm>
        </p:grpSpPr>
        <p:sp>
          <p:nvSpPr>
            <p:cNvPr id="12" name="圆角矩形 11"/>
            <p:cNvSpPr/>
            <p:nvPr/>
          </p:nvSpPr>
          <p:spPr>
            <a:xfrm>
              <a:off x="2034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303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2035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ol.view</a:t>
              </a:r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2304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1189990" y="2459990"/>
            <a:ext cx="6750685" cy="3682365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2226945" y="3260725"/>
            <a:ext cx="4604385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ol.layer.VectorTile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2778760" y="4024630"/>
            <a:ext cx="3286125" cy="15595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ol.source.VectorTile</a:t>
            </a:r>
            <a:endParaRPr lang="en-US" altLang="zh-CN"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173095" y="4704715"/>
            <a:ext cx="2498090" cy="5530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ol.format.MVT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71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自定义加载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Mapbox矢量瓦片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使用</a:t>
            </a:r>
            <a:r>
              <a:rPr lang="en-US" altLang="zh-CN"/>
              <a:t>tileGrid</a:t>
            </a:r>
            <a:r>
              <a:rPr lang="zh-CN" altLang="en-US"/>
              <a:t>和</a:t>
            </a:r>
            <a:r>
              <a:rPr lang="en-US" altLang="zh-CN"/>
              <a:t>tileUrlFunction</a:t>
            </a:r>
            <a:r>
              <a:rPr lang="zh-CN" altLang="en-US"/>
              <a:t>自定义瓦片加载方式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101600" tIns="38100" rIns="25400" bIns="38100" rtlCol="0" anchor="t" anchorCtr="0">
            <a:noAutofit/>
          </a:bodyPr>
          <a:p>
            <a:pPr lvl="0" algn="ctr">
              <a:buClrTx/>
              <a:buSzTx/>
              <a:buFontTx/>
            </a:pP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72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：使用Mapbox的TileJSON格式地图</a:t>
            </a:r>
            <a:endParaRPr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72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：使用Mapbox的TileJSON格式地图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27075" y="1523365"/>
            <a:ext cx="10944225" cy="488188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416925" y="2552700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416925" y="3193415"/>
            <a:ext cx="2791460" cy="1083310"/>
            <a:chOff x="2034" y="6833"/>
            <a:chExt cx="4396" cy="1706"/>
          </a:xfrm>
        </p:grpSpPr>
        <p:sp>
          <p:nvSpPr>
            <p:cNvPr id="12" name="圆角矩形 11"/>
            <p:cNvSpPr/>
            <p:nvPr/>
          </p:nvSpPr>
          <p:spPr>
            <a:xfrm>
              <a:off x="2034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303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2035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ol.view</a:t>
              </a:r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2304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1189990" y="2459990"/>
            <a:ext cx="6750685" cy="3682365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2226945" y="3260725"/>
            <a:ext cx="4604385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ol.layer.Tile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2778760" y="4024630"/>
            <a:ext cx="3286125" cy="15595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ol.source.TileJSON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101600" tIns="38100" rIns="25400" bIns="38100" rtlCol="0" anchor="t" anchorCtr="0">
            <a:noAutofit/>
          </a:bodyPr>
          <a:p>
            <a:pPr lvl="0" algn="ctr">
              <a:buClrTx/>
              <a:buSzTx/>
              <a:buFontTx/>
            </a:pP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73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：OSM专题图层</a:t>
            </a:r>
            <a:endParaRPr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73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：OSM专题图层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27075" y="1523365"/>
            <a:ext cx="10944225" cy="488188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483600" y="3164205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483600" y="3804920"/>
            <a:ext cx="2791460" cy="1083310"/>
            <a:chOff x="2034" y="6833"/>
            <a:chExt cx="4396" cy="1706"/>
          </a:xfrm>
        </p:grpSpPr>
        <p:sp>
          <p:nvSpPr>
            <p:cNvPr id="12" name="圆角矩形 11"/>
            <p:cNvSpPr/>
            <p:nvPr/>
          </p:nvSpPr>
          <p:spPr>
            <a:xfrm>
              <a:off x="2034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303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2035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ol.view</a:t>
              </a:r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2304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1189990" y="2459990"/>
            <a:ext cx="6750685" cy="3682365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1472565" y="3462020"/>
            <a:ext cx="2609215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ol.layer.Tile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1686560" y="4205605"/>
            <a:ext cx="2152650" cy="15595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ol.source.OSM</a:t>
            </a:r>
            <a:endParaRPr lang="en-US" altLang="zh-CN"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717415" y="3444875"/>
            <a:ext cx="2609215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ol.layer.Tile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4931410" y="4188460"/>
            <a:ext cx="2152650" cy="15595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ol.source.OSM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101600" tIns="38100" rIns="25400" bIns="38100" rtlCol="0" anchor="t" anchorCtr="0">
            <a:noAutofit/>
          </a:bodyPr>
          <a:p>
            <a:pPr lvl="0" algn="ctr">
              <a:buClrTx/>
              <a:buSzTx/>
              <a:buFontTx/>
            </a:pP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74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：静态图片源</a:t>
            </a:r>
            <a:endParaRPr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74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：静态图片源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27075" y="1523365"/>
            <a:ext cx="10944225" cy="488188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483600" y="3164205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483600" y="3804920"/>
            <a:ext cx="2791460" cy="1083310"/>
            <a:chOff x="2034" y="6833"/>
            <a:chExt cx="4396" cy="1706"/>
          </a:xfrm>
        </p:grpSpPr>
        <p:sp>
          <p:nvSpPr>
            <p:cNvPr id="12" name="圆角矩形 11"/>
            <p:cNvSpPr/>
            <p:nvPr/>
          </p:nvSpPr>
          <p:spPr>
            <a:xfrm>
              <a:off x="2034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303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2035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ol.view</a:t>
              </a:r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2304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2053590" y="2505710"/>
            <a:ext cx="5149850" cy="3682365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2583180" y="3300095"/>
            <a:ext cx="4192905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ol.layer.Image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217545" y="4031615"/>
            <a:ext cx="2924175" cy="15595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ol.source.ImageStatic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74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：静态图片源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需要自定义投影坐标系</a:t>
            </a:r>
            <a:endParaRPr lang="zh-CN" altLang="en-US"/>
          </a:p>
          <a:p>
            <a:r>
              <a:rPr lang="zh-CN" altLang="en-US"/>
              <a:t>利用这个机制可以做一些很有趣的应用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61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：使用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tileDebug</a:t>
            </a:r>
            <a:endParaRPr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101600" tIns="38100" rIns="25400" bIns="38100" rtlCol="0" anchor="t" anchorCtr="0">
            <a:noAutofit/>
          </a:bodyPr>
          <a:p>
            <a:pPr lvl="0" algn="ctr">
              <a:buClrTx/>
              <a:buSzTx/>
              <a:buFontTx/>
            </a:pP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75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：Stamen地图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75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：Stamen地图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27075" y="1523365"/>
            <a:ext cx="10944225" cy="488188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483600" y="3164205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483600" y="3804920"/>
            <a:ext cx="2791460" cy="1083310"/>
            <a:chOff x="2034" y="6833"/>
            <a:chExt cx="4396" cy="1706"/>
          </a:xfrm>
        </p:grpSpPr>
        <p:sp>
          <p:nvSpPr>
            <p:cNvPr id="12" name="圆角矩形 11"/>
            <p:cNvSpPr/>
            <p:nvPr/>
          </p:nvSpPr>
          <p:spPr>
            <a:xfrm>
              <a:off x="2034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303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2035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ol.view</a:t>
              </a:r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2304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1181735" y="2494915"/>
            <a:ext cx="3515360" cy="3682365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1393190" y="3357880"/>
            <a:ext cx="3088640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ol.layer.Tile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1877695" y="4180205"/>
            <a:ext cx="2136140" cy="11315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>
              <a:buClrTx/>
              <a:buSzTx/>
              <a:buFontTx/>
            </a:pPr>
            <a:r>
              <a:rPr lang="en-US" altLang="zh-CN">
                <a:sym typeface="+mn-ea"/>
              </a:rPr>
              <a:t>ol.source.Stamen</a:t>
            </a:r>
            <a:endParaRPr lang="en-US" altLang="zh-CN"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918075" y="2494915"/>
            <a:ext cx="3515360" cy="3682365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5129530" y="3357880"/>
            <a:ext cx="3088640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ol.layer.Tile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5614035" y="4180205"/>
            <a:ext cx="2136140" cy="11315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>
              <a:buClrTx/>
              <a:buSzTx/>
              <a:buFontTx/>
            </a:pPr>
            <a:r>
              <a:rPr lang="en-US" altLang="zh-CN">
                <a:sym typeface="+mn-ea"/>
              </a:rPr>
              <a:t>ol.source.Stamen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75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：Stamen地图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892300"/>
            <a:ext cx="5514975" cy="3462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710" y="1892300"/>
            <a:ext cx="5453380" cy="350583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101600" tIns="38100" rIns="25400" bIns="38100" rtlCol="0" anchor="t" anchorCtr="0">
            <a:noAutofit/>
          </a:bodyPr>
          <a:p>
            <a:pPr lvl="0" algn="ctr">
              <a:buClrTx/>
              <a:buSzTx/>
              <a:buFontTx/>
            </a:pP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76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Bing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地图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76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Bing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地图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27075" y="1523365"/>
            <a:ext cx="10944225" cy="488188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483600" y="3164205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483600" y="3804920"/>
            <a:ext cx="2791460" cy="1083310"/>
            <a:chOff x="2034" y="6833"/>
            <a:chExt cx="4396" cy="1706"/>
          </a:xfrm>
        </p:grpSpPr>
        <p:sp>
          <p:nvSpPr>
            <p:cNvPr id="12" name="圆角矩形 11"/>
            <p:cNvSpPr/>
            <p:nvPr/>
          </p:nvSpPr>
          <p:spPr>
            <a:xfrm>
              <a:off x="2034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303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2035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ol.view</a:t>
              </a:r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2304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2288540" y="2494915"/>
            <a:ext cx="5108575" cy="3682365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3026410" y="3240405"/>
            <a:ext cx="3507740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ol.layer.Tile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552825" y="4163695"/>
            <a:ext cx="2580005" cy="11315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>
              <a:buClrTx/>
              <a:buSzTx/>
              <a:buFontTx/>
            </a:pPr>
            <a:r>
              <a:rPr lang="en-US" altLang="zh-CN">
                <a:sym typeface="+mn-ea"/>
              </a:rPr>
              <a:t>ol.source.BingMaps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101600" tIns="38100" rIns="25400" bIns="38100" rtlCol="0" anchor="t" anchorCtr="0">
            <a:noAutofit/>
          </a:bodyPr>
          <a:p>
            <a:pPr lvl="0" algn="ctr">
              <a:buClrTx/>
              <a:buSzTx/>
              <a:buFontTx/>
            </a:pP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77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：通过对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source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赋值改变地图</a:t>
            </a:r>
            <a:endParaRPr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77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：通过对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source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赋值改变地图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27075" y="1523365"/>
            <a:ext cx="10944225" cy="488188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483600" y="3164205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483600" y="3804920"/>
            <a:ext cx="2791460" cy="1083310"/>
            <a:chOff x="2034" y="6833"/>
            <a:chExt cx="4396" cy="1706"/>
          </a:xfrm>
        </p:grpSpPr>
        <p:sp>
          <p:nvSpPr>
            <p:cNvPr id="12" name="圆角矩形 11"/>
            <p:cNvSpPr/>
            <p:nvPr/>
          </p:nvSpPr>
          <p:spPr>
            <a:xfrm>
              <a:off x="2034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303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2035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ol.view</a:t>
              </a:r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2304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2288540" y="2494915"/>
            <a:ext cx="5108575" cy="3682365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3026410" y="3240405"/>
            <a:ext cx="3507740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ol.layer.Tile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552825" y="4163695"/>
            <a:ext cx="2580005" cy="11315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>
              <a:buClrTx/>
              <a:buSzTx/>
              <a:buFontTx/>
            </a:pPr>
            <a:r>
              <a:rPr lang="en-US" altLang="zh-CN">
                <a:sym typeface="+mn-ea"/>
              </a:rPr>
              <a:t>ol.source.XYZ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77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：通过对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source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赋值改变地图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核心：</a:t>
            </a:r>
            <a:r>
              <a:t>source.setUrl</a:t>
            </a:r>
            <a:r>
              <a:rPr lang="en-US"/>
              <a:t>()</a:t>
            </a:r>
            <a:r>
              <a:rPr lang="zh-CN" altLang="en-US"/>
              <a:t>的使用</a:t>
            </a:r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101600" tIns="38100" rIns="25400" bIns="38100" rtlCol="0" anchor="t" anchorCtr="0">
            <a:noAutofit/>
          </a:bodyPr>
          <a:p>
            <a:pPr lvl="0" algn="ctr">
              <a:buClrTx/>
              <a:buSzTx/>
              <a:buFontTx/>
            </a:pP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78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：使用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TopoJSON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78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：使用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TopoJSON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27075" y="1523365"/>
            <a:ext cx="10944225" cy="488188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483600" y="3164205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483600" y="3804920"/>
            <a:ext cx="2791460" cy="1083310"/>
            <a:chOff x="2034" y="6833"/>
            <a:chExt cx="4396" cy="1706"/>
          </a:xfrm>
        </p:grpSpPr>
        <p:sp>
          <p:nvSpPr>
            <p:cNvPr id="12" name="圆角矩形 11"/>
            <p:cNvSpPr/>
            <p:nvPr/>
          </p:nvSpPr>
          <p:spPr>
            <a:xfrm>
              <a:off x="2034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303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2035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ol.view</a:t>
              </a:r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2304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1264285" y="2494915"/>
            <a:ext cx="6776085" cy="3682365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1629410" y="3375025"/>
            <a:ext cx="2517775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ol.layer.Tile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1962785" y="4298315"/>
            <a:ext cx="1851660" cy="11315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>
              <a:buClrTx/>
              <a:buSzTx/>
              <a:buFontTx/>
            </a:pPr>
            <a:r>
              <a:rPr lang="en-US" altLang="zh-CN">
                <a:sym typeface="+mn-ea"/>
              </a:rPr>
              <a:t>ol.source.TileJSON</a:t>
            </a:r>
            <a:endParaRPr lang="en-US" altLang="zh-CN"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940300" y="3375025"/>
            <a:ext cx="2517775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ol.layer.Vector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5273675" y="4298315"/>
            <a:ext cx="1994535" cy="13093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>
              <a:buClrTx/>
              <a:buSzTx/>
              <a:buFontTx/>
            </a:pPr>
            <a:r>
              <a:rPr lang="en-US" altLang="zh-CN">
                <a:sym typeface="+mn-ea"/>
              </a:rPr>
              <a:t>ol.source.Vector</a:t>
            </a:r>
            <a:endParaRPr lang="en-US" altLang="zh-CN">
              <a:sym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402580" y="4712970"/>
            <a:ext cx="1736725" cy="7169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p>
            <a:pPr algn="ctr">
              <a:buClrTx/>
              <a:buSzTx/>
              <a:buFontTx/>
            </a:pPr>
            <a:r>
              <a:rPr lang="en-US" altLang="zh-CN">
                <a:sym typeface="+mn-ea"/>
              </a:rPr>
              <a:t>ol.format.TopoJSON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61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：使用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tileDebug</a:t>
            </a:r>
            <a:endParaRPr lang="en-US" altLang="zh-CN"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27075" y="1523365"/>
            <a:ext cx="10944225" cy="488188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494395" y="2599690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430260" y="3240405"/>
            <a:ext cx="2791460" cy="1083310"/>
            <a:chOff x="2034" y="6833"/>
            <a:chExt cx="4396" cy="1706"/>
          </a:xfrm>
        </p:grpSpPr>
        <p:sp>
          <p:nvSpPr>
            <p:cNvPr id="12" name="圆角矩形 11"/>
            <p:cNvSpPr/>
            <p:nvPr/>
          </p:nvSpPr>
          <p:spPr>
            <a:xfrm>
              <a:off x="2034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303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2035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ol.view</a:t>
              </a:r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2304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1283335" y="2459990"/>
            <a:ext cx="6616065" cy="3682365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1579880" y="3557270"/>
            <a:ext cx="2304415" cy="182880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Tile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1743710" y="4194175"/>
            <a:ext cx="1963420" cy="7886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ol.source.OSM</a:t>
            </a:r>
            <a:endParaRPr lang="en-US" altLang="zh-CN"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745990" y="3557270"/>
            <a:ext cx="2822575" cy="182880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Tile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4923790" y="4194175"/>
            <a:ext cx="2466975" cy="7886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ol.source.TileDebug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101600" tIns="38100" rIns="25400" bIns="38100" rtlCol="0" anchor="t" anchorCtr="0">
            <a:noAutofit/>
          </a:bodyPr>
          <a:p>
            <a:pPr lvl="0" algn="ctr">
              <a:buClrTx/>
              <a:buSzTx/>
              <a:buFontTx/>
            </a:pP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79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：将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GeoJSON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转换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为矢量图层源来使用</a:t>
            </a:r>
            <a:endParaRPr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79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GeoJSON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转换为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矢量图层源来使用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27075" y="1523365"/>
            <a:ext cx="10944225" cy="488188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483600" y="3164205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483600" y="3804920"/>
            <a:ext cx="2791460" cy="1083310"/>
            <a:chOff x="2034" y="6833"/>
            <a:chExt cx="4396" cy="1706"/>
          </a:xfrm>
        </p:grpSpPr>
        <p:sp>
          <p:nvSpPr>
            <p:cNvPr id="12" name="圆角矩形 11"/>
            <p:cNvSpPr/>
            <p:nvPr/>
          </p:nvSpPr>
          <p:spPr>
            <a:xfrm>
              <a:off x="2034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303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2035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ol.view</a:t>
              </a:r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2304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1264285" y="2494915"/>
            <a:ext cx="6776085" cy="3682365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1629410" y="3375025"/>
            <a:ext cx="2517775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ol.layer.Tile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1962785" y="4298315"/>
            <a:ext cx="1851660" cy="11315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>
              <a:buClrTx/>
              <a:buSzTx/>
              <a:buFontTx/>
            </a:pPr>
            <a:r>
              <a:rPr lang="en-US" altLang="zh-CN">
                <a:sym typeface="+mn-ea"/>
              </a:rPr>
              <a:t>ol.source.OSM</a:t>
            </a:r>
            <a:endParaRPr lang="en-US" altLang="zh-CN"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940300" y="3375025"/>
            <a:ext cx="2517775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ol.layer.VectorTile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5118735" y="3973830"/>
            <a:ext cx="2177415" cy="16338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>
              <a:buClrTx/>
              <a:buSzTx/>
              <a:buFontTx/>
            </a:pPr>
            <a:r>
              <a:rPr lang="en-US" altLang="zh-CN">
                <a:sym typeface="+mn-ea"/>
              </a:rPr>
              <a:t>ol.source.VectorTile</a:t>
            </a:r>
            <a:endParaRPr lang="en-US" altLang="zh-CN">
              <a:sym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248275" y="4712970"/>
            <a:ext cx="1884680" cy="7169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p>
            <a:pPr algn="ctr">
              <a:buClrTx/>
              <a:buSzTx/>
              <a:buFontTx/>
            </a:pPr>
            <a:r>
              <a:rPr lang="en-US" altLang="zh-CN">
                <a:sym typeface="+mn-ea"/>
              </a:rPr>
              <a:t>ol.format.GeoJSON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79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GeoJSON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转换为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矢量图层源来使用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GeoJSON-vt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是一个将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GeoJSON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文件（主要用于存储要素信息）转换为矢量瓦片的库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同样是加载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GeoJSON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文件，区别是以前的渲染方式是将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JSON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表示的要素作为要素渲染到地图上，现在是的区别是矢量信息作为矢量瓦片渲染到地图上。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61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：使用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tileDebug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可以应用</a:t>
            </a:r>
            <a:r>
              <a:rPr lang="en-US" altLang="zh-CN"/>
              <a:t>tileDebug</a:t>
            </a:r>
            <a:r>
              <a:rPr lang="zh-CN" altLang="en-US"/>
              <a:t>的几个类</a:t>
            </a:r>
            <a:endParaRPr lang="zh-CN" altLang="en-US"/>
          </a:p>
          <a:p>
            <a:pPr lvl="1"/>
            <a:r>
              <a:rPr lang="zh-CN" altLang="en-US"/>
              <a:t>ol/source/VectorTile~VectorTile</a:t>
            </a:r>
            <a:endParaRPr lang="zh-CN" altLang="en-US"/>
          </a:p>
          <a:p>
            <a:pPr lvl="1"/>
            <a:r>
              <a:rPr lang="zh-CN" altLang="en-US"/>
              <a:t>ol/source/TileDebug~TileDebug</a:t>
            </a:r>
            <a:endParaRPr lang="zh-CN" altLang="en-US"/>
          </a:p>
          <a:p>
            <a:pPr lvl="1"/>
            <a:r>
              <a:rPr lang="zh-CN" altLang="en-US"/>
              <a:t>ol/source/Tile~TileSource</a:t>
            </a:r>
            <a:endParaRPr lang="zh-CN" altLang="en-US"/>
          </a:p>
          <a:p>
            <a:pPr lvl="1"/>
            <a:r>
              <a:rPr lang="zh-CN" altLang="en-US"/>
              <a:t>ol/source/UTFGrid~UTFGrid</a:t>
            </a:r>
            <a:endParaRPr lang="zh-CN" altLang="en-US"/>
          </a:p>
          <a:p>
            <a:pPr lvl="1"/>
            <a:r>
              <a:rPr lang="zh-CN" altLang="en-US"/>
              <a:t>ol/source/UrlTile~UrlTile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62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：使用WMS图像源</a:t>
            </a:r>
            <a:endParaRPr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62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：使用WMS图像源</a:t>
            </a:r>
            <a:endParaRPr lang="en-US" altLang="zh-CN"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10565" y="1523365"/>
            <a:ext cx="10944225" cy="488188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373110" y="3110865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372475" y="4212590"/>
            <a:ext cx="2790825" cy="1083310"/>
            <a:chOff x="2303" y="8207"/>
            <a:chExt cx="4395" cy="1706"/>
          </a:xfrm>
        </p:grpSpPr>
        <p:sp>
          <p:nvSpPr>
            <p:cNvPr id="12" name="圆角矩形 11"/>
            <p:cNvSpPr/>
            <p:nvPr/>
          </p:nvSpPr>
          <p:spPr>
            <a:xfrm>
              <a:off x="2303" y="8207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2573" y="8984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1283335" y="2459990"/>
            <a:ext cx="6616065" cy="3682365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2264410" y="3357245"/>
            <a:ext cx="4653280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ol.layer.Image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2820035" y="4112895"/>
            <a:ext cx="3542665" cy="1183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ol.source.ImageWMS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63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：使用WMS栅格瓦片源</a:t>
            </a:r>
            <a:endParaRPr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3980</Words>
  <Application>WPS 演示</Application>
  <PresentationFormat>宽屏</PresentationFormat>
  <Paragraphs>545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1" baseType="lpstr">
      <vt:lpstr>Arial</vt:lpstr>
      <vt:lpstr>宋体</vt:lpstr>
      <vt:lpstr>Wingdings</vt:lpstr>
      <vt:lpstr>微软雅黑</vt:lpstr>
      <vt:lpstr>Impact</vt:lpstr>
      <vt:lpstr>Cambria Math</vt:lpstr>
      <vt:lpstr>Arial Unicode MS</vt:lpstr>
      <vt:lpstr>Arial Black</vt:lpstr>
      <vt:lpstr>Office 主题​​</vt:lpstr>
      <vt:lpstr>PowerPoint 演示文稿</vt:lpstr>
      <vt:lpstr>实例60：使用XYZ格式的瓦片数据</vt:lpstr>
      <vt:lpstr>实例60：使用XYZ格式的瓦片数据</vt:lpstr>
      <vt:lpstr>实例61：使用tileDebug</vt:lpstr>
      <vt:lpstr>实例61：使用tileDebug</vt:lpstr>
      <vt:lpstr>实例61：使用tileDebug</vt:lpstr>
      <vt:lpstr>实例62：使用WMS图像源</vt:lpstr>
      <vt:lpstr>实例62：使用WMS图像源</vt:lpstr>
      <vt:lpstr>实例63：使用WMS栅格瓦片源</vt:lpstr>
      <vt:lpstr>实例63：使用WMS栅格瓦片源</vt:lpstr>
      <vt:lpstr>实例64：使用自定义大小的WMS瓦片</vt:lpstr>
      <vt:lpstr>实例64：使用自定义大小的WMS瓦片</vt:lpstr>
      <vt:lpstr>实例65：使用WMTS图层</vt:lpstr>
      <vt:lpstr>实例65：使用WMTS图层</vt:lpstr>
      <vt:lpstr>实例66：读取Capability配置文件加载WMTS图层</vt:lpstr>
      <vt:lpstr>实例66：读取Capability配置文件加载WMTS图层</vt:lpstr>
      <vt:lpstr>实例66：读取Capability配置文件加载WMTS图层</vt:lpstr>
      <vt:lpstr>实例67：使用ArcGIS的地图图像服务</vt:lpstr>
      <vt:lpstr>实例67：使用ArcGIS的地图图像服务</vt:lpstr>
      <vt:lpstr>实例67：使用ArcGIS的地图图像服务</vt:lpstr>
      <vt:lpstr>实例68：使用ArcGIS的 要素服务</vt:lpstr>
      <vt:lpstr>实例68：使用ArcGIS的要素服务</vt:lpstr>
      <vt:lpstr>实例68：使用ArcGIS的要素服务</vt:lpstr>
      <vt:lpstr>实例69：使用自定义瓦片大小调用ArcGIS的REST地图服务</vt:lpstr>
      <vt:lpstr>实例69：使用自定义瓦片大小调用ArcGIS的REST地图服务</vt:lpstr>
      <vt:lpstr>实例69：使用自定义瓦片大小调用ArcGIS的REST地图服务</vt:lpstr>
      <vt:lpstr>实例70：Mapbox矢量瓦片</vt:lpstr>
      <vt:lpstr>实例70：Mapbox矢量瓦片</vt:lpstr>
      <vt:lpstr>实例70：Mapbox矢量瓦片</vt:lpstr>
      <vt:lpstr>实例71：自定义加载Mapbox 矢量瓦片</vt:lpstr>
      <vt:lpstr>实例71：自定义加载Mapbox矢量瓦片</vt:lpstr>
      <vt:lpstr>实例71：自定义加载Mapbox矢量瓦片</vt:lpstr>
      <vt:lpstr>实例72：使用Mapbox的TileJSON格式地图</vt:lpstr>
      <vt:lpstr>实例72：使用Mapbox的TileJSON格式地图</vt:lpstr>
      <vt:lpstr>实例73：OSM专题图层</vt:lpstr>
      <vt:lpstr>实例73：OSM专题图层</vt:lpstr>
      <vt:lpstr>实例74：静态图片源</vt:lpstr>
      <vt:lpstr>实例74：静态图片源</vt:lpstr>
      <vt:lpstr>实例74：静态图片源</vt:lpstr>
      <vt:lpstr>实例75：Stamen地图</vt:lpstr>
      <vt:lpstr>实例75：Stamen地图</vt:lpstr>
      <vt:lpstr>实例75：Stamen地图</vt:lpstr>
      <vt:lpstr>实例76：Bing地图</vt:lpstr>
      <vt:lpstr>实例76：Bing地图</vt:lpstr>
      <vt:lpstr>实例77：通过对source赋值改变地图</vt:lpstr>
      <vt:lpstr>实例77：通过对source赋值改变地图</vt:lpstr>
      <vt:lpstr>实例77：通过对source赋值改变地图</vt:lpstr>
      <vt:lpstr>实例78：使用TopoJSON</vt:lpstr>
      <vt:lpstr>实例78：使用TopoJSON</vt:lpstr>
      <vt:lpstr>实例79：将GeoJSON作为矢量图层源来使用</vt:lpstr>
      <vt:lpstr>实例79：将GeoJSON作为矢量图层源来使用</vt:lpstr>
      <vt:lpstr>实例79：将GeoJSON作为矢量图层源来使用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huhao</dc:creator>
  <cp:lastModifiedBy>耗✌</cp:lastModifiedBy>
  <cp:revision>97</cp:revision>
  <dcterms:created xsi:type="dcterms:W3CDTF">2019-09-21T11:11:00Z</dcterms:created>
  <dcterms:modified xsi:type="dcterms:W3CDTF">2019-10-04T15:57:25Z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