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3"/>
    <p:sldId id="260" r:id="rId4"/>
    <p:sldId id="259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7" r:id="rId26"/>
    <p:sldId id="358" r:id="rId27"/>
    <p:sldId id="361" r:id="rId28"/>
    <p:sldId id="360" r:id="rId2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2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OL-MAPCACHE2"/>
          <p:cNvPicPr>
            <a:picLocks noChangeAspect="1"/>
          </p:cNvPicPr>
          <p:nvPr/>
        </p:nvPicPr>
        <p:blipFill>
          <a:blip r:embed="rId1"/>
          <a:srcRect l="3746" t="15133" r="29860" b="16929"/>
          <a:stretch>
            <a:fillRect/>
          </a:stretch>
        </p:blipFill>
        <p:spPr>
          <a:xfrm>
            <a:off x="-17145" y="762000"/>
            <a:ext cx="12266930" cy="60020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8735" y="4445"/>
            <a:ext cx="12287250" cy="833120"/>
          </a:xfrm>
          <a:prstGeom prst="rect">
            <a:avLst/>
          </a:prstGeom>
          <a:solidFill>
            <a:srgbClr val="2FBDD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239010" y="3850640"/>
            <a:ext cx="9530080" cy="1938020"/>
            <a:chOff x="2686" y="6426"/>
            <a:chExt cx="15008" cy="3052"/>
          </a:xfrm>
        </p:grpSpPr>
        <p:sp>
          <p:nvSpPr>
            <p:cNvPr id="17" name="同侧圆角矩形 16"/>
            <p:cNvSpPr/>
            <p:nvPr/>
          </p:nvSpPr>
          <p:spPr>
            <a:xfrm rot="16200000">
              <a:off x="6186" y="2927"/>
              <a:ext cx="3051" cy="10051"/>
            </a:xfrm>
            <a:prstGeom prst="round2SameRect">
              <a:avLst>
                <a:gd name="adj1" fmla="val 21599"/>
                <a:gd name="adj2" fmla="val 0"/>
              </a:avLst>
            </a:prstGeom>
            <a:solidFill>
              <a:srgbClr val="125A6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986" y="6426"/>
              <a:ext cx="14708" cy="305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120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+mj-ea"/>
                  <a:ea typeface="+mj-ea"/>
                </a:rPr>
                <a:t>基础实例</a:t>
              </a:r>
              <a:r>
                <a:rPr lang="zh-CN" altLang="en-US" sz="120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详解</a:t>
              </a:r>
              <a:endParaRPr lang="zh-CN" altLang="en-US" sz="1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3520" y="1095375"/>
            <a:ext cx="10413365" cy="2091690"/>
            <a:chOff x="1314" y="1532"/>
            <a:chExt cx="16399" cy="3294"/>
          </a:xfrm>
        </p:grpSpPr>
        <p:sp>
          <p:nvSpPr>
            <p:cNvPr id="10" name="文本框 9"/>
            <p:cNvSpPr txBox="1"/>
            <p:nvPr/>
          </p:nvSpPr>
          <p:spPr>
            <a:xfrm>
              <a:off x="4569" y="1532"/>
              <a:ext cx="13145" cy="329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altLang="zh-CN" sz="13000" i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125A6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Impact" panose="020B0806030902050204" charset="0"/>
                  <a:ea typeface="Cambria Math" panose="02040503050406030204" charset="0"/>
                  <a:cs typeface="Impact" panose="020B0806030902050204" charset="0"/>
                </a:rPr>
                <a:t>OpenLayers</a:t>
              </a:r>
              <a:endParaRPr lang="en-US" altLang="zh-CN" sz="13000" i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125A6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charset="0"/>
                <a:ea typeface="Cambria Math" panose="02040503050406030204" charset="0"/>
                <a:cs typeface="Impact" panose="020B0806030902050204" charset="0"/>
              </a:endParaRPr>
            </a:p>
          </p:txBody>
        </p:sp>
        <p:pic>
          <p:nvPicPr>
            <p:cNvPr id="12" name="图片 11" descr="openlayers icon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14" y="1532"/>
              <a:ext cx="3255" cy="3255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-38735" y="6018530"/>
            <a:ext cx="12287250" cy="833120"/>
          </a:xfrm>
          <a:prstGeom prst="rect">
            <a:avLst/>
          </a:prstGeom>
          <a:solidFill>
            <a:srgbClr val="2FBDD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82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：水纹效果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核心技术点：</a:t>
            </a:r>
            <a:endParaRPr lang="zh-CN" altLang="en-US"/>
          </a:p>
          <a:p>
            <a:pPr lvl="1"/>
            <a:r>
              <a:rPr lang="en-US" altLang="zh-CN"/>
              <a:t>map</a:t>
            </a:r>
            <a:r>
              <a:rPr lang="zh-CN" altLang="en-US"/>
              <a:t>.on('postcompose', function(event) {</a:t>
            </a:r>
            <a:r>
              <a:rPr lang="en-US" altLang="zh-CN"/>
              <a:t>})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绑定了</a:t>
            </a:r>
            <a:r>
              <a:rPr lang="en-US" altLang="zh-CN">
                <a:sym typeface="+mn-ea"/>
              </a:rPr>
              <a:t>layer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'postcompose'事件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根据</a:t>
            </a:r>
            <a:r>
              <a:rPr lang="en-US" altLang="zh-CN">
                <a:sym typeface="+mn-ea"/>
              </a:rPr>
              <a:t>framestate</a:t>
            </a:r>
            <a:r>
              <a:rPr lang="zh-CN" altLang="en-US">
                <a:sym typeface="+mn-ea"/>
              </a:rPr>
              <a:t>的时间计算波纹半径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83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：航班轨迹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83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：航班轨迹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94395" y="259969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30260" y="3240405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283335" y="2459990"/>
            <a:ext cx="661606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1595755" y="3340100"/>
            <a:ext cx="2503805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1894205" y="4078605"/>
            <a:ext cx="1906270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ol.source.Stamen</a:t>
            </a:r>
            <a:endParaRPr lang="en-US" altLang="zh-CN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947285" y="3297555"/>
            <a:ext cx="2503805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Vector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245735" y="4036060"/>
            <a:ext cx="2038350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83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：航班轨迹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核心技术点：</a:t>
            </a:r>
            <a:endParaRPr lang="zh-CN" altLang="en-US"/>
          </a:p>
          <a:p>
            <a:pPr lvl="1"/>
            <a:r>
              <a:rPr lang="en-US" altLang="zh-CN"/>
              <a:t>map</a:t>
            </a:r>
            <a:r>
              <a:rPr lang="zh-CN" altLang="en-US"/>
              <a:t>.on('postcompose', animateFlights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>
                <a:sym typeface="+mn-ea"/>
              </a:rPr>
              <a:t>frameState.time</a:t>
            </a:r>
            <a:r>
              <a:rPr lang="zh-CN">
                <a:sym typeface="+mn-ea"/>
              </a:rPr>
              <a:t>控制时间</a:t>
            </a:r>
            <a:endParaRPr lang="zh-CN">
              <a:sym typeface="+mn-ea"/>
            </a:endParaRPr>
          </a:p>
          <a:p>
            <a:pPr lvl="1"/>
            <a:r>
              <a:rPr lang="zh-CN">
                <a:sym typeface="+mn-ea"/>
              </a:rPr>
              <a:t>使用</a:t>
            </a:r>
            <a:r>
              <a:rPr lang="en-US" altLang="zh-CN">
                <a:sym typeface="+mn-ea"/>
              </a:rPr>
              <a:t>arc.js</a:t>
            </a:r>
            <a:r>
              <a:rPr lang="zh-CN" altLang="en-US">
                <a:sym typeface="+mn-ea"/>
              </a:rPr>
              <a:t>生成曲线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84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：图层遮罩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84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：图层遮罩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94395" y="259969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30260" y="3240405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283335" y="2459990"/>
            <a:ext cx="661606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1595755" y="3340100"/>
            <a:ext cx="2503805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1894205" y="4078605"/>
            <a:ext cx="1906270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ol.source.BingMaps</a:t>
            </a:r>
            <a:endParaRPr lang="en-US" altLang="zh-CN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947285" y="3297555"/>
            <a:ext cx="2503805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ol.layer.Tile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245735" y="4036060"/>
            <a:ext cx="2038350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ol.source.BingMaps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84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：图层遮罩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核心技术点：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参考：https://developer.mozilla.org/zh-CN/docs/Web/API/CanvasRenderingContext2D</a:t>
            </a:r>
            <a:endParaRPr lang="zh-CN" altLang="en-US"/>
          </a:p>
          <a:p>
            <a:pPr lvl="1"/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3445" y="2398395"/>
            <a:ext cx="693420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85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：路径回放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85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：路径回放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94395" y="259969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30260" y="3240405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283335" y="2459990"/>
            <a:ext cx="661606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1595755" y="3340100"/>
            <a:ext cx="2503805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1894205" y="4078605"/>
            <a:ext cx="1906270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ol.source.BingMaps</a:t>
            </a:r>
            <a:endParaRPr lang="en-US" altLang="zh-CN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947285" y="3297555"/>
            <a:ext cx="2503805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Vector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245735" y="4036060"/>
            <a:ext cx="2038350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85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：路径回放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核心技术点：</a:t>
            </a:r>
            <a:endParaRPr lang="zh-CN" altLang="en-US"/>
          </a:p>
          <a:p>
            <a:pPr lvl="1"/>
            <a:r>
              <a:rPr lang="zh-CN" altLang="en-US"/>
              <a:t>通过frameState.time和</a:t>
            </a:r>
            <a:r>
              <a:rPr lang="en-US" altLang="zh-CN"/>
              <a:t>speed</a:t>
            </a:r>
            <a:r>
              <a:rPr lang="zh-CN" altLang="en-US"/>
              <a:t>计算得到当前点位的</a:t>
            </a:r>
            <a:r>
              <a:rPr lang="en-US" altLang="zh-CN"/>
              <a:t>index</a:t>
            </a:r>
            <a:endParaRPr lang="en-US" altLang="zh-CN"/>
          </a:p>
          <a:p>
            <a:pPr lvl="1"/>
            <a:r>
              <a:rPr lang="zh-CN" altLang="en-US"/>
              <a:t>根据</a:t>
            </a:r>
            <a:r>
              <a:rPr lang="en-US" altLang="zh-CN"/>
              <a:t>index</a:t>
            </a:r>
            <a:r>
              <a:rPr lang="zh-CN" altLang="en-US"/>
              <a:t>渲染对应的</a:t>
            </a:r>
            <a:r>
              <a:rPr lang="en-US" altLang="zh-CN"/>
              <a:t>feature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80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：动态点的效果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86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：放大镜效果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86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：放大镜效果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94395" y="259969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30260" y="3240405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283335" y="2459990"/>
            <a:ext cx="661606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2552700" y="3331210"/>
            <a:ext cx="3865245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3188970" y="4069715"/>
            <a:ext cx="2803525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ol.source.BingMaps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86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：放大镜效果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核心技术点：</a:t>
            </a:r>
            <a:endParaRPr lang="zh-CN" altLang="en-US"/>
          </a:p>
          <a:p>
            <a:pPr lvl="1"/>
            <a:r>
              <a:t>放大2倍之后，将方形的图像保存在ImageData：dest里面，然后针对每一个像素进行放大和平移</a:t>
            </a:r>
          </a:p>
          <a:p>
            <a:pPr lvl="1"/>
            <a:r>
              <a:rPr lang="zh-CN" altLang="en-US">
                <a:sym typeface="+mn-ea"/>
              </a:rPr>
              <a:t>原来的一个像素，变成新的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个像素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87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：绘制几何体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87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：绘制几何体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核心技术点：</a:t>
            </a:r>
            <a:endParaRPr lang="zh-CN" altLang="en-US"/>
          </a:p>
          <a:p>
            <a:pPr lvl="1"/>
          </a:p>
          <a:p>
            <a:pPr lvl="1"/>
            <a:r>
              <a:rPr>
                <a:sym typeface="+mn-ea"/>
              </a:rPr>
              <a:t>ol.render.toContext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drawGeometry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88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：导出地图为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png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88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：导出地图为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png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94395" y="259969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30260" y="3240405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283335" y="2459990"/>
            <a:ext cx="661606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1595755" y="3340100"/>
            <a:ext cx="2503805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1894205" y="4078605"/>
            <a:ext cx="1906270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ol.source.OSM</a:t>
            </a:r>
            <a:endParaRPr lang="en-US" altLang="zh-CN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947285" y="3297555"/>
            <a:ext cx="2503805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Vector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245735" y="4036060"/>
            <a:ext cx="2038350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88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：导出地图为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核心技术点：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将</a:t>
            </a:r>
            <a:r>
              <a:rPr lang="en-US" altLang="zh-CN">
                <a:sym typeface="+mn-ea"/>
              </a:rPr>
              <a:t>canvas</a:t>
            </a:r>
            <a:r>
              <a:rPr lang="zh-CN" altLang="en-US">
                <a:sym typeface="+mn-ea"/>
              </a:rPr>
              <a:t>的内容变为</a:t>
            </a:r>
            <a:r>
              <a:rPr lang="en-US" altLang="zh-CN">
                <a:sym typeface="+mn-ea"/>
              </a:rPr>
              <a:t>Blob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Blob</a:t>
            </a:r>
            <a:r>
              <a:rPr lang="zh-CN" altLang="en-US">
                <a:sym typeface="+mn-ea"/>
              </a:rPr>
              <a:t>保存为</a:t>
            </a:r>
            <a:r>
              <a:rPr lang="en-US" altLang="zh-CN">
                <a:sym typeface="+mn-ea"/>
              </a:rPr>
              <a:t>png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利用了第三方库</a:t>
            </a:r>
            <a:r>
              <a:rPr lang="en-US" altLang="zh-CN">
                <a:sym typeface="+mn-ea"/>
              </a:rPr>
              <a:t>FileSaver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80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：动态点的效果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94395" y="259969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30260" y="3240405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283335" y="2459990"/>
            <a:ext cx="661606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2264410" y="3357245"/>
            <a:ext cx="4653280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2858135" y="4121150"/>
            <a:ext cx="3542665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ol.source.OSM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80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：动态点的效果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核心技术点：</a:t>
            </a:r>
            <a:endParaRPr lang="zh-CN" altLang="en-US"/>
          </a:p>
          <a:p>
            <a:pPr lvl="1"/>
            <a:r>
              <a:rPr lang="zh-CN" altLang="en-US"/>
              <a:t>map.on('postcompose', function(event) {</a:t>
            </a:r>
            <a:r>
              <a:rPr lang="en-US" altLang="zh-CN"/>
              <a:t>})</a:t>
            </a:r>
            <a:endParaRPr lang="en-US" altLang="zh-CN"/>
          </a:p>
          <a:p>
            <a:pPr lvl="1"/>
            <a:r>
              <a:rPr lang="en-US" altLang="zh-CN"/>
              <a:t>map</a:t>
            </a:r>
            <a:r>
              <a:rPr lang="zh-CN" altLang="en-US"/>
              <a:t>在渲染之后会触发一个</a:t>
            </a:r>
            <a:r>
              <a:rPr lang="zh-CN" altLang="en-US">
                <a:sym typeface="+mn-ea"/>
              </a:rPr>
              <a:t>postcompose消息，在这个监听函数中，使用</a:t>
            </a:r>
            <a:r>
              <a:rPr lang="en-US" altLang="zh-CN">
                <a:sym typeface="+mn-ea"/>
              </a:rPr>
              <a:t>cavas</a:t>
            </a:r>
            <a:r>
              <a:rPr lang="zh-CN" altLang="en-US">
                <a:sym typeface="+mn-ea"/>
              </a:rPr>
              <a:t>绘制好此次渲染的每个点的位置以及样式，最后再调用一次</a:t>
            </a:r>
            <a:r>
              <a:rPr lang="en-US" altLang="zh-CN">
                <a:sym typeface="+mn-ea"/>
              </a:rPr>
              <a:t>render()</a:t>
            </a:r>
            <a:r>
              <a:rPr lang="zh-CN" altLang="en-US">
                <a:sym typeface="+mn-ea"/>
              </a:rPr>
              <a:t>，继续触发</a:t>
            </a:r>
            <a:r>
              <a:rPr lang="zh-CN" altLang="en-US">
                <a:sym typeface="+mn-ea"/>
              </a:rPr>
              <a:t>postcompose，如此形成不间断的</a:t>
            </a:r>
            <a:r>
              <a:rPr lang="en-US" altLang="zh-CN">
                <a:sym typeface="+mn-ea"/>
              </a:rPr>
              <a:t>cavas</a:t>
            </a:r>
            <a:r>
              <a:rPr lang="zh-CN" altLang="en-US">
                <a:sym typeface="+mn-ea"/>
              </a:rPr>
              <a:t>的重绘。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81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：图像滤镜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81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：图像滤镜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94395" y="259969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30260" y="3240405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283335" y="2459990"/>
            <a:ext cx="661606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2264410" y="3357245"/>
            <a:ext cx="4653280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2858135" y="4121150"/>
            <a:ext cx="3542665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ol.source.BingMaps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81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：图像滤镜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核心技术点：</a:t>
            </a:r>
            <a:endParaRPr lang="zh-CN" altLang="en-US"/>
          </a:p>
          <a:p>
            <a:pPr lvl="1"/>
            <a:r>
              <a:rPr lang="en-US" altLang="zh-CN"/>
              <a:t>layer</a:t>
            </a:r>
            <a:r>
              <a:rPr lang="zh-CN" altLang="en-US"/>
              <a:t>.on('postcompose', function(event) {</a:t>
            </a:r>
            <a:r>
              <a:rPr lang="en-US" altLang="zh-CN"/>
              <a:t>})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绑定了</a:t>
            </a:r>
            <a:r>
              <a:rPr lang="en-US" altLang="zh-CN">
                <a:sym typeface="+mn-ea"/>
              </a:rPr>
              <a:t>layer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'postcompose'事件，并在渲染后进行图像的处理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82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：水纹效果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82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：水纹效果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94395" y="259969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30260" y="3240405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283335" y="2459990"/>
            <a:ext cx="661606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1595755" y="3340100"/>
            <a:ext cx="2503805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1894205" y="4078605"/>
            <a:ext cx="1906270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ol.source.OSM</a:t>
            </a:r>
            <a:endParaRPr lang="en-US" altLang="zh-CN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947285" y="3297555"/>
            <a:ext cx="2503805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Vector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245735" y="4036060"/>
            <a:ext cx="2038350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1905</Words>
  <Application>WPS 演示</Application>
  <PresentationFormat>宽屏</PresentationFormat>
  <Paragraphs>264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Impact</vt:lpstr>
      <vt:lpstr>Cambria Math</vt:lpstr>
      <vt:lpstr>Arial Unicode MS</vt:lpstr>
      <vt:lpstr>Arial Black</vt:lpstr>
      <vt:lpstr>Office 主题​​</vt:lpstr>
      <vt:lpstr>PowerPoint 演示文稿</vt:lpstr>
      <vt:lpstr>实例80：动态点的效果</vt:lpstr>
      <vt:lpstr>实例80：动态点的效果</vt:lpstr>
      <vt:lpstr>实例80：动态点的效果</vt:lpstr>
      <vt:lpstr>实例81：图像滤镜</vt:lpstr>
      <vt:lpstr>实例81：图像滤镜</vt:lpstr>
      <vt:lpstr>实例81：图像滤镜</vt:lpstr>
      <vt:lpstr>实例82：水纹效果</vt:lpstr>
      <vt:lpstr>实例82：水纹效果</vt:lpstr>
      <vt:lpstr>实例82：水纹效果</vt:lpstr>
      <vt:lpstr>实例83：航班轨迹</vt:lpstr>
      <vt:lpstr>实例83：航班轨迹</vt:lpstr>
      <vt:lpstr>实例83：航班轨迹</vt:lpstr>
      <vt:lpstr>实例84：图层遮罩</vt:lpstr>
      <vt:lpstr>实例84：图层遮罩</vt:lpstr>
      <vt:lpstr>实例84：图层遮罩</vt:lpstr>
      <vt:lpstr>实例85：路径回放</vt:lpstr>
      <vt:lpstr>实例85：路径回放</vt:lpstr>
      <vt:lpstr>实例85：路径回放</vt:lpstr>
      <vt:lpstr>实例86：放大镜效果</vt:lpstr>
      <vt:lpstr>实例86：放大镜效果</vt:lpstr>
      <vt:lpstr>实例86：放大镜效果</vt:lpstr>
      <vt:lpstr>实例87：绘制几何体</vt:lpstr>
      <vt:lpstr>实例87：绘制几何体</vt:lpstr>
      <vt:lpstr>实例88：导出地图为png</vt:lpstr>
      <vt:lpstr>实例88：导出地图为png</vt:lpstr>
      <vt:lpstr>实例88：导出地图为png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huhao</dc:creator>
  <cp:lastModifiedBy>耗✌</cp:lastModifiedBy>
  <cp:revision>116</cp:revision>
  <dcterms:created xsi:type="dcterms:W3CDTF">2019-09-21T11:11:00Z</dcterms:created>
  <dcterms:modified xsi:type="dcterms:W3CDTF">2019-10-05T16:32:14Z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