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3"/>
    <p:sldId id="260" r:id="rId4"/>
    <p:sldId id="259" r:id="rId5"/>
    <p:sldId id="336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OL-MAPCACHE2"/>
          <p:cNvPicPr>
            <a:picLocks noChangeAspect="1"/>
          </p:cNvPicPr>
          <p:nvPr/>
        </p:nvPicPr>
        <p:blipFill>
          <a:blip r:embed="rId1"/>
          <a:srcRect l="3746" t="15133" r="29860" b="16929"/>
          <a:stretch>
            <a:fillRect/>
          </a:stretch>
        </p:blipFill>
        <p:spPr>
          <a:xfrm>
            <a:off x="-17145" y="762000"/>
            <a:ext cx="12266930" cy="6002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8735" y="4445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39010" y="3850640"/>
            <a:ext cx="9530080" cy="1938020"/>
            <a:chOff x="2686" y="6426"/>
            <a:chExt cx="15008" cy="3052"/>
          </a:xfrm>
        </p:grpSpPr>
        <p:sp>
          <p:nvSpPr>
            <p:cNvPr id="17" name="同侧圆角矩形 16"/>
            <p:cNvSpPr/>
            <p:nvPr/>
          </p:nvSpPr>
          <p:spPr>
            <a:xfrm rot="16200000">
              <a:off x="6186" y="2927"/>
              <a:ext cx="3051" cy="10051"/>
            </a:xfrm>
            <a:prstGeom prst="round2SameRect">
              <a:avLst>
                <a:gd name="adj1" fmla="val 21599"/>
                <a:gd name="adj2" fmla="val 0"/>
              </a:avLst>
            </a:prstGeom>
            <a:solidFill>
              <a:srgbClr val="125A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986" y="6426"/>
              <a:ext cx="14708" cy="30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0" b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ea"/>
                  <a:ea typeface="+mj-ea"/>
                </a:rPr>
                <a:t>基础实例</a:t>
              </a:r>
              <a:r>
                <a:rPr lang="zh-CN" altLang="en-US" sz="12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详解</a:t>
              </a:r>
              <a:endParaRPr lang="zh-CN" altLang="en-US" sz="1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3520" y="1095375"/>
            <a:ext cx="10413365" cy="2091690"/>
            <a:chOff x="1314" y="1532"/>
            <a:chExt cx="16399" cy="3294"/>
          </a:xfrm>
        </p:grpSpPr>
        <p:sp>
          <p:nvSpPr>
            <p:cNvPr id="10" name="文本框 9"/>
            <p:cNvSpPr txBox="1"/>
            <p:nvPr/>
          </p:nvSpPr>
          <p:spPr>
            <a:xfrm>
              <a:off x="4569" y="1532"/>
              <a:ext cx="13145" cy="3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altLang="zh-CN" sz="13000" i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125A6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Impact" panose="020B0806030902050204" charset="0"/>
                  <a:ea typeface="Cambria Math" panose="02040503050406030204" charset="0"/>
                  <a:cs typeface="Impact" panose="020B0806030902050204" charset="0"/>
                </a:rPr>
                <a:t>OpenLayers</a:t>
              </a:r>
              <a:endParaRPr lang="en-US" altLang="zh-CN" sz="13000" i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125A6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Impact" panose="020B0806030902050204" charset="0"/>
                <a:ea typeface="Cambria Math" panose="02040503050406030204" charset="0"/>
                <a:cs typeface="Impact" panose="020B0806030902050204" charset="0"/>
              </a:endParaRPr>
            </a:p>
          </p:txBody>
        </p:sp>
        <p:pic>
          <p:nvPicPr>
            <p:cNvPr id="12" name="图片 11" descr="openlayers ico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14" y="1532"/>
              <a:ext cx="3255" cy="325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-38735" y="6018530"/>
            <a:ext cx="12287250" cy="833120"/>
          </a:xfrm>
          <a:prstGeom prst="rect">
            <a:avLst/>
          </a:prstGeom>
          <a:solidFill>
            <a:srgbClr val="2FBDD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98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turf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openlayers</a:t>
            </a:r>
            <a:r>
              <a:rPr lang="zh-CN" altLang="en-US">
                <a:sym typeface="+mn-ea"/>
              </a:rPr>
              <a:t>的几何体转换成</a:t>
            </a:r>
            <a:r>
              <a:rPr lang="en-US" altLang="zh-CN">
                <a:sym typeface="+mn-ea"/>
              </a:rPr>
              <a:t>turf</a:t>
            </a:r>
            <a:r>
              <a:rPr lang="zh-CN" altLang="en-US">
                <a:sym typeface="+mn-ea"/>
              </a:rPr>
              <a:t>库的几何体，计算之后再转换回</a:t>
            </a:r>
            <a:r>
              <a:rPr lang="en-US" altLang="zh-CN">
                <a:sym typeface="+mn-ea"/>
              </a:rPr>
              <a:t>openlayers</a:t>
            </a:r>
            <a:r>
              <a:rPr lang="zh-CN" altLang="en-US">
                <a:sym typeface="+mn-ea"/>
              </a:rPr>
              <a:t>的要素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99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：保存地图为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pdf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99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：保存地图为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pdf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764665" y="3434080"/>
            <a:ext cx="251904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008505" y="4253865"/>
            <a:ext cx="200533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83150" y="3416935"/>
            <a:ext cx="267843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313045" y="4253865"/>
            <a:ext cx="203073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</a:t>
            </a:r>
            <a:r>
              <a:rPr lang="en-US" altLang="zh-CN">
                <a:sym typeface="+mn-ea"/>
              </a:rPr>
              <a:t>Vector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99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：保存地图为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pdf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canvas</a:t>
            </a:r>
            <a:r>
              <a:rPr lang="zh-CN" altLang="en-US">
                <a:sym typeface="+mn-ea"/>
              </a:rPr>
              <a:t>将当前的地图转换为</a:t>
            </a:r>
            <a:r>
              <a:rPr lang="en-US" altLang="zh-CN">
                <a:sym typeface="+mn-ea"/>
              </a:rPr>
              <a:t>jpg</a:t>
            </a:r>
            <a:r>
              <a:rPr lang="zh-CN" altLang="en-US">
                <a:sym typeface="+mn-ea"/>
              </a:rPr>
              <a:t>图像，再利用</a:t>
            </a:r>
            <a:r>
              <a:rPr lang="en-US">
                <a:sym typeface="+mn-ea"/>
              </a:rPr>
              <a:t>jdpdf</a:t>
            </a:r>
            <a:r>
              <a:rPr lang="zh-CN" altLang="en-US">
                <a:sym typeface="+mn-ea"/>
              </a:rPr>
              <a:t>库生成</a:t>
            </a:r>
            <a:r>
              <a:rPr lang="en-US" altLang="zh-CN">
                <a:sym typeface="+mn-ea"/>
              </a:rPr>
              <a:t>pdf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96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D3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96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764665" y="3434080"/>
            <a:ext cx="2425065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008505" y="4253865"/>
            <a:ext cx="192913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19295" y="3416935"/>
            <a:ext cx="313563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Image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4737100" y="4236720"/>
            <a:ext cx="2755265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ol.source.ImageCanvas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96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D3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>
                <a:sym typeface="+mn-ea"/>
              </a:rPr>
              <a:t>d3</a:t>
            </a:r>
            <a:r>
              <a:rPr lang="zh-CN">
                <a:sym typeface="+mn-ea"/>
              </a:rPr>
              <a:t>的</a:t>
            </a:r>
            <a:r>
              <a:rPr>
                <a:sym typeface="+mn-ea"/>
              </a:rPr>
              <a:t>geo</a:t>
            </a:r>
            <a:r>
              <a:rPr lang="zh-CN">
                <a:sym typeface="+mn-ea"/>
              </a:rPr>
              <a:t>相关功能</a:t>
            </a:r>
            <a:endParaRPr 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topojson</a:t>
            </a:r>
            <a:r>
              <a:rPr lang="zh-CN" altLang="en-US">
                <a:sym typeface="+mn-ea"/>
              </a:rPr>
              <a:t>库读取要素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97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sts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库进行缓冲区分析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97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jsts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库进行缓冲区分析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764665" y="3434080"/>
            <a:ext cx="259461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008505" y="4253865"/>
            <a:ext cx="203962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83150" y="3416935"/>
            <a:ext cx="271272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425440" y="4253865"/>
            <a:ext cx="193802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</a:t>
            </a:r>
            <a:r>
              <a:rPr lang="en-US" altLang="zh-CN">
                <a:sym typeface="+mn-ea"/>
              </a:rPr>
              <a:t>Vector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97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jsts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库进行缓冲区分析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核心技术点：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openlayers</a:t>
            </a:r>
            <a:r>
              <a:rPr lang="zh-CN" altLang="en-US">
                <a:sym typeface="+mn-ea"/>
              </a:rPr>
              <a:t>的几何体转换成</a:t>
            </a:r>
            <a:r>
              <a:rPr lang="en-US" altLang="zh-CN">
                <a:sym typeface="+mn-ea"/>
              </a:rPr>
              <a:t>JSTS</a:t>
            </a:r>
            <a:r>
              <a:rPr lang="zh-CN" altLang="en-US">
                <a:sym typeface="+mn-ea"/>
              </a:rPr>
              <a:t>库的几何体，进行缓冲区分析之后生成缓冲区的要素数据，再转换回</a:t>
            </a:r>
            <a:r>
              <a:rPr lang="en-US" altLang="zh-CN">
                <a:sym typeface="+mn-ea"/>
              </a:rPr>
              <a:t>openlayers</a:t>
            </a:r>
            <a:r>
              <a:rPr lang="zh-CN" altLang="en-US">
                <a:sym typeface="+mn-ea"/>
              </a:rPr>
              <a:t>的要素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98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turf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98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turf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库</a:t>
            </a:r>
            <a:endParaRPr lang="en-US" altLang="zh-CN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075" y="1523365"/>
            <a:ext cx="10944225" cy="4881880"/>
          </a:xfrm>
          <a:prstGeom prst="roundRect">
            <a:avLst>
              <a:gd name="adj" fmla="val 8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/>
              <a:t>ol.Map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494395" y="2599690"/>
            <a:ext cx="2790825" cy="412750"/>
          </a:xfrm>
          <a:prstGeom prst="roundRect">
            <a:avLst>
              <a:gd name="adj" fmla="val 686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&lt;div id="map" &gt; &lt;/div&gt;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430260" y="3240405"/>
            <a:ext cx="2791460" cy="1083310"/>
            <a:chOff x="2034" y="6833"/>
            <a:chExt cx="4396" cy="1706"/>
          </a:xfrm>
        </p:grpSpPr>
        <p:sp>
          <p:nvSpPr>
            <p:cNvPr id="12" name="圆角矩形 11"/>
            <p:cNvSpPr/>
            <p:nvPr/>
          </p:nvSpPr>
          <p:spPr>
            <a:xfrm>
              <a:off x="2034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view:ol.view</a:t>
              </a: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303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035" y="6833"/>
              <a:ext cx="4395" cy="1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/>
                <a:t>ol.view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304" y="7610"/>
              <a:ext cx="3857" cy="7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>
                  <a:sym typeface="+mn-ea"/>
                </a:rPr>
                <a:t>options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283335" y="2459990"/>
            <a:ext cx="6616065" cy="3682365"/>
          </a:xfrm>
          <a:prstGeom prst="roundRect">
            <a:avLst>
              <a:gd name="adj" fmla="val 90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/>
              <a:t>layer: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764665" y="3434080"/>
            <a:ext cx="204470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Tile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008505" y="4253865"/>
            <a:ext cx="155702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ol.source.OSM</a:t>
            </a:r>
            <a:endParaRPr lang="en-US" altLang="zh-CN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83150" y="3416935"/>
            <a:ext cx="2044700" cy="2457450"/>
          </a:xfrm>
          <a:prstGeom prst="roundRect">
            <a:avLst>
              <a:gd name="adj" fmla="val 905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ol.layer.</a:t>
            </a:r>
            <a:r>
              <a:rPr lang="en-US" altLang="zh-CN">
                <a:sym typeface="+mn-ea"/>
              </a:rPr>
              <a:t>Vector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126990" y="4236720"/>
            <a:ext cx="1557020" cy="1183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>
                <a:sym typeface="+mn-ea"/>
              </a:rPr>
              <a:t>ol.source.</a:t>
            </a:r>
            <a:r>
              <a:rPr lang="en-US" altLang="zh-CN">
                <a:sym typeface="+mn-ea"/>
              </a:rPr>
              <a:t>Vector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演示</Application>
  <PresentationFormat>宽屏</PresentationFormat>
  <Paragraphs>129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Impact</vt:lpstr>
      <vt:lpstr>Cambria Math</vt:lpstr>
      <vt:lpstr>Arial Unicode MS</vt:lpstr>
      <vt:lpstr>Arial Black</vt:lpstr>
      <vt:lpstr>Office 主题​​</vt:lpstr>
      <vt:lpstr>PowerPoint 演示文稿</vt:lpstr>
      <vt:lpstr>实例96：使用D3库</vt:lpstr>
      <vt:lpstr>实例96：鼠标移动结束事件</vt:lpstr>
      <vt:lpstr>实例96：鼠标移动结束事件</vt:lpstr>
      <vt:lpstr>实例97：使用jsts库进行缓冲区分析</vt:lpstr>
      <vt:lpstr>实例97：使用jsts库进行缓冲区分析</vt:lpstr>
      <vt:lpstr>实例97：使用jsts库进行缓冲区分析</vt:lpstr>
      <vt:lpstr>实例98：使用turf库</vt:lpstr>
      <vt:lpstr>实例98：使用turf库</vt:lpstr>
      <vt:lpstr>实例98：使用turf库</vt:lpstr>
      <vt:lpstr>实例99：保存地图为pdf</vt:lpstr>
      <vt:lpstr>实例99：保存地图为pdf</vt:lpstr>
      <vt:lpstr>实例99：保存地图为pdf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huhao</dc:creator>
  <cp:lastModifiedBy>耗✌</cp:lastModifiedBy>
  <cp:revision>155</cp:revision>
  <dcterms:created xsi:type="dcterms:W3CDTF">2019-09-21T11:11:00Z</dcterms:created>
  <dcterms:modified xsi:type="dcterms:W3CDTF">2019-10-06T18:08:20Z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