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94660"/>
  </p:normalViewPr>
  <p:slideViewPr>
    <p:cSldViewPr snapToGrid="0">
      <p:cViewPr varScale="1">
        <p:scale>
          <a:sx n="73" d="100"/>
          <a:sy n="73"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FB0558F-5A17-45B1-8529-C2864DE17703}" type="datetimeFigureOut">
              <a:rPr lang="en-US" smtClean="0"/>
              <a:t>5/20/2022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58841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0558F-5A17-45B1-8529-C2864DE17703}"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13429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0558F-5A17-45B1-8529-C2864DE17703}"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141401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0558F-5A17-45B1-8529-C2864DE17703}"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2DA95-A64C-42D0-AC98-CD60E2874925}"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2245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0558F-5A17-45B1-8529-C2864DE17703}"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238975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B0558F-5A17-45B1-8529-C2864DE17703}"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44898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B0558F-5A17-45B1-8529-C2864DE17703}"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86144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0558F-5A17-45B1-8529-C2864DE17703}"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732682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0558F-5A17-45B1-8529-C2864DE17703}"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07529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0558F-5A17-45B1-8529-C2864DE17703}"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0837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0558F-5A17-45B1-8529-C2864DE17703}"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1489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B0558F-5A17-45B1-8529-C2864DE17703}"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46674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B0558F-5A17-45B1-8529-C2864DE17703}"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94443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B0558F-5A17-45B1-8529-C2864DE17703}"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74555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0558F-5A17-45B1-8529-C2864DE17703}"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267170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0558F-5A17-45B1-8529-C2864DE17703}"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92625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0558F-5A17-45B1-8529-C2864DE17703}"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2DA95-A64C-42D0-AC98-CD60E2874925}" type="slidenum">
              <a:rPr lang="en-US" smtClean="0"/>
              <a:t>‹Nº›</a:t>
            </a:fld>
            <a:endParaRPr lang="en-US"/>
          </a:p>
        </p:txBody>
      </p:sp>
    </p:spTree>
    <p:extLst>
      <p:ext uri="{BB962C8B-B14F-4D97-AF65-F5344CB8AC3E}">
        <p14:creationId xmlns:p14="http://schemas.microsoft.com/office/powerpoint/2010/main" val="358017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B0558F-5A17-45B1-8529-C2864DE17703}" type="datetimeFigureOut">
              <a:rPr lang="en-US" smtClean="0"/>
              <a:t>5/20/2022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F2DA95-A64C-42D0-AC98-CD60E2874925}" type="slidenum">
              <a:rPr lang="en-US" smtClean="0"/>
              <a:t>‹Nº›</a:t>
            </a:fld>
            <a:endParaRPr lang="en-US"/>
          </a:p>
        </p:txBody>
      </p:sp>
    </p:spTree>
    <p:extLst>
      <p:ext uri="{BB962C8B-B14F-4D97-AF65-F5344CB8AC3E}">
        <p14:creationId xmlns:p14="http://schemas.microsoft.com/office/powerpoint/2010/main" val="19853334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image" Target="../media/image6.tmp"/><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7" Type="http://schemas.openxmlformats.org/officeDocument/2006/relationships/image" Target="../media/image17.tmp"/><Relationship Id="rId2" Type="http://schemas.openxmlformats.org/officeDocument/2006/relationships/image" Target="../media/image12.tmp"/><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73" name="Picture 2">
            <a:extLst>
              <a:ext uri="{FF2B5EF4-FFF2-40B4-BE49-F238E27FC236}">
                <a16:creationId xmlns:a16="http://schemas.microsoft.com/office/drawing/2014/main" id="{0DA9C37E-EA8F-4B2D-B3C9-EAF700005F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5" name="Group 74">
            <a:extLst>
              <a:ext uri="{FF2B5EF4-FFF2-40B4-BE49-F238E27FC236}">
                <a16:creationId xmlns:a16="http://schemas.microsoft.com/office/drawing/2014/main" id="{D8CABE40-222C-4478-B1E9-D4F0A06AF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76" name="Group 75">
              <a:extLst>
                <a:ext uri="{FF2B5EF4-FFF2-40B4-BE49-F238E27FC236}">
                  <a16:creationId xmlns:a16="http://schemas.microsoft.com/office/drawing/2014/main" id="{30550FA6-F63D-4A50-AF23-693AC5F78B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88" name="Rectangle 5">
                <a:extLst>
                  <a:ext uri="{FF2B5EF4-FFF2-40B4-BE49-F238E27FC236}">
                    <a16:creationId xmlns:a16="http://schemas.microsoft.com/office/drawing/2014/main" id="{856541D9-BA30-490A-85FA-718C880321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9" name="Freeform 6">
                <a:extLst>
                  <a:ext uri="{FF2B5EF4-FFF2-40B4-BE49-F238E27FC236}">
                    <a16:creationId xmlns:a16="http://schemas.microsoft.com/office/drawing/2014/main" id="{B2229719-755A-484A-9F53-75D6C70FFD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7">
                <a:extLst>
                  <a:ext uri="{FF2B5EF4-FFF2-40B4-BE49-F238E27FC236}">
                    <a16:creationId xmlns:a16="http://schemas.microsoft.com/office/drawing/2014/main" id="{F252E273-06CD-4724-A83A-A0C35C259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8">
                <a:extLst>
                  <a:ext uri="{FF2B5EF4-FFF2-40B4-BE49-F238E27FC236}">
                    <a16:creationId xmlns:a16="http://schemas.microsoft.com/office/drawing/2014/main" id="{693859FB-7C58-4A7E-BE2D-E7AB2652E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9">
                <a:extLst>
                  <a:ext uri="{FF2B5EF4-FFF2-40B4-BE49-F238E27FC236}">
                    <a16:creationId xmlns:a16="http://schemas.microsoft.com/office/drawing/2014/main" id="{1B5606CE-0FA3-4AD5-9569-AF6CC8777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0">
                <a:extLst>
                  <a:ext uri="{FF2B5EF4-FFF2-40B4-BE49-F238E27FC236}">
                    <a16:creationId xmlns:a16="http://schemas.microsoft.com/office/drawing/2014/main" id="{7603846F-86ED-4EE2-B91D-CDDF6CD69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1">
                <a:extLst>
                  <a:ext uri="{FF2B5EF4-FFF2-40B4-BE49-F238E27FC236}">
                    <a16:creationId xmlns:a16="http://schemas.microsoft.com/office/drawing/2014/main" id="{59AC8F8F-3DC6-4713-994A-A7B018261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2">
                <a:extLst>
                  <a:ext uri="{FF2B5EF4-FFF2-40B4-BE49-F238E27FC236}">
                    <a16:creationId xmlns:a16="http://schemas.microsoft.com/office/drawing/2014/main" id="{3B2C828C-4E94-4D65-85EB-416359228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3">
                <a:extLst>
                  <a:ext uri="{FF2B5EF4-FFF2-40B4-BE49-F238E27FC236}">
                    <a16:creationId xmlns:a16="http://schemas.microsoft.com/office/drawing/2014/main" id="{9B76F62A-C88E-4FED-9BF1-C1B4E2D5F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4">
                <a:extLst>
                  <a:ext uri="{FF2B5EF4-FFF2-40B4-BE49-F238E27FC236}">
                    <a16:creationId xmlns:a16="http://schemas.microsoft.com/office/drawing/2014/main" id="{0DA8B27C-A2A3-4831-AAA6-6D41FE6AA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5">
                <a:extLst>
                  <a:ext uri="{FF2B5EF4-FFF2-40B4-BE49-F238E27FC236}">
                    <a16:creationId xmlns:a16="http://schemas.microsoft.com/office/drawing/2014/main" id="{0531F438-04FB-4DAC-BD6E-6412847194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Line 16">
                <a:extLst>
                  <a:ext uri="{FF2B5EF4-FFF2-40B4-BE49-F238E27FC236}">
                    <a16:creationId xmlns:a16="http://schemas.microsoft.com/office/drawing/2014/main" id="{033AC26D-688C-46A4-9A0E-33721E30D7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0" name="Freeform 17">
                <a:extLst>
                  <a:ext uri="{FF2B5EF4-FFF2-40B4-BE49-F238E27FC236}">
                    <a16:creationId xmlns:a16="http://schemas.microsoft.com/office/drawing/2014/main" id="{8B9D1A6A-B6B1-412D-8FB2-5D8C9B155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8">
                <a:extLst>
                  <a:ext uri="{FF2B5EF4-FFF2-40B4-BE49-F238E27FC236}">
                    <a16:creationId xmlns:a16="http://schemas.microsoft.com/office/drawing/2014/main" id="{4FEFAEE9-E619-4E5F-8AA7-6B5AFEB8B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9">
                <a:extLst>
                  <a:ext uri="{FF2B5EF4-FFF2-40B4-BE49-F238E27FC236}">
                    <a16:creationId xmlns:a16="http://schemas.microsoft.com/office/drawing/2014/main" id="{3793ABA4-0204-4FD2-AD98-CB94E4FF5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0">
                <a:extLst>
                  <a:ext uri="{FF2B5EF4-FFF2-40B4-BE49-F238E27FC236}">
                    <a16:creationId xmlns:a16="http://schemas.microsoft.com/office/drawing/2014/main" id="{597DBC75-B162-4845-ACBC-7AC3BA3C28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Rectangle 21">
                <a:extLst>
                  <a:ext uri="{FF2B5EF4-FFF2-40B4-BE49-F238E27FC236}">
                    <a16:creationId xmlns:a16="http://schemas.microsoft.com/office/drawing/2014/main" id="{8AFADA04-E16C-485E-988F-C8D4D86350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5" name="Freeform 22">
                <a:extLst>
                  <a:ext uri="{FF2B5EF4-FFF2-40B4-BE49-F238E27FC236}">
                    <a16:creationId xmlns:a16="http://schemas.microsoft.com/office/drawing/2014/main" id="{C378D759-BA28-43E0-974D-33031B997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3">
                <a:extLst>
                  <a:ext uri="{FF2B5EF4-FFF2-40B4-BE49-F238E27FC236}">
                    <a16:creationId xmlns:a16="http://schemas.microsoft.com/office/drawing/2014/main" id="{3BE9DF64-36AB-4F13-8C8F-8CD2A22FD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4">
                <a:extLst>
                  <a:ext uri="{FF2B5EF4-FFF2-40B4-BE49-F238E27FC236}">
                    <a16:creationId xmlns:a16="http://schemas.microsoft.com/office/drawing/2014/main" id="{F4ABD706-1318-4136-85CD-D6B889210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5">
                <a:extLst>
                  <a:ext uri="{FF2B5EF4-FFF2-40B4-BE49-F238E27FC236}">
                    <a16:creationId xmlns:a16="http://schemas.microsoft.com/office/drawing/2014/main" id="{B1CC6C3D-85D8-4679-89F3-30721031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6">
                <a:extLst>
                  <a:ext uri="{FF2B5EF4-FFF2-40B4-BE49-F238E27FC236}">
                    <a16:creationId xmlns:a16="http://schemas.microsoft.com/office/drawing/2014/main" id="{27AD8CFA-DEA0-4C58-9720-7DDD3EE0F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7">
                <a:extLst>
                  <a:ext uri="{FF2B5EF4-FFF2-40B4-BE49-F238E27FC236}">
                    <a16:creationId xmlns:a16="http://schemas.microsoft.com/office/drawing/2014/main" id="{9973CEEF-9888-4EE5-AAB0-22BB3C1E8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8">
                <a:extLst>
                  <a:ext uri="{FF2B5EF4-FFF2-40B4-BE49-F238E27FC236}">
                    <a16:creationId xmlns:a16="http://schemas.microsoft.com/office/drawing/2014/main" id="{8CBB9282-4239-47E5-90E2-DC0C8F84CF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9">
                <a:extLst>
                  <a:ext uri="{FF2B5EF4-FFF2-40B4-BE49-F238E27FC236}">
                    <a16:creationId xmlns:a16="http://schemas.microsoft.com/office/drawing/2014/main" id="{7B440438-B454-40AD-960C-6999CEACB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0">
                <a:extLst>
                  <a:ext uri="{FF2B5EF4-FFF2-40B4-BE49-F238E27FC236}">
                    <a16:creationId xmlns:a16="http://schemas.microsoft.com/office/drawing/2014/main" id="{B332F086-2A5E-4DC1-86F4-2F180FDFA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31">
                <a:extLst>
                  <a:ext uri="{FF2B5EF4-FFF2-40B4-BE49-F238E27FC236}">
                    <a16:creationId xmlns:a16="http://schemas.microsoft.com/office/drawing/2014/main" id="{DAED410C-FA2D-464E-9139-DBC7576667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77" name="Group 76">
              <a:extLst>
                <a:ext uri="{FF2B5EF4-FFF2-40B4-BE49-F238E27FC236}">
                  <a16:creationId xmlns:a16="http://schemas.microsoft.com/office/drawing/2014/main" id="{68753CD3-1883-44C3-9A33-63204DA0A66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78" name="Freeform 32">
                <a:extLst>
                  <a:ext uri="{FF2B5EF4-FFF2-40B4-BE49-F238E27FC236}">
                    <a16:creationId xmlns:a16="http://schemas.microsoft.com/office/drawing/2014/main" id="{FA102FEB-23DD-405A-89A1-1F339D4EE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3">
                <a:extLst>
                  <a:ext uri="{FF2B5EF4-FFF2-40B4-BE49-F238E27FC236}">
                    <a16:creationId xmlns:a16="http://schemas.microsoft.com/office/drawing/2014/main" id="{A806EC65-81CF-465F-8FEF-E37553644E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4">
                <a:extLst>
                  <a:ext uri="{FF2B5EF4-FFF2-40B4-BE49-F238E27FC236}">
                    <a16:creationId xmlns:a16="http://schemas.microsoft.com/office/drawing/2014/main" id="{7B711B38-0BE9-47C7-A729-3BB9FC76D2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5">
                <a:extLst>
                  <a:ext uri="{FF2B5EF4-FFF2-40B4-BE49-F238E27FC236}">
                    <a16:creationId xmlns:a16="http://schemas.microsoft.com/office/drawing/2014/main" id="{032004D3-DAD0-4AC5-821A-95EEC4DF3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6">
                <a:extLst>
                  <a:ext uri="{FF2B5EF4-FFF2-40B4-BE49-F238E27FC236}">
                    <a16:creationId xmlns:a16="http://schemas.microsoft.com/office/drawing/2014/main" id="{7CF47654-7ABD-40C2-95EE-7726D4469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7">
                <a:extLst>
                  <a:ext uri="{FF2B5EF4-FFF2-40B4-BE49-F238E27FC236}">
                    <a16:creationId xmlns:a16="http://schemas.microsoft.com/office/drawing/2014/main" id="{498F9C56-D5CD-4A30-B91A-0436DE98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8">
                <a:extLst>
                  <a:ext uri="{FF2B5EF4-FFF2-40B4-BE49-F238E27FC236}">
                    <a16:creationId xmlns:a16="http://schemas.microsoft.com/office/drawing/2014/main" id="{EF229B63-3512-488C-8B9F-EFB2EEB71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9">
                <a:extLst>
                  <a:ext uri="{FF2B5EF4-FFF2-40B4-BE49-F238E27FC236}">
                    <a16:creationId xmlns:a16="http://schemas.microsoft.com/office/drawing/2014/main" id="{6FCED579-61B6-42F3-8C1A-F99ABB6CA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0">
                <a:extLst>
                  <a:ext uri="{FF2B5EF4-FFF2-40B4-BE49-F238E27FC236}">
                    <a16:creationId xmlns:a16="http://schemas.microsoft.com/office/drawing/2014/main" id="{CA1F3999-C424-4290-B3A2-CF13438F29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Rectangle 41">
                <a:extLst>
                  <a:ext uri="{FF2B5EF4-FFF2-40B4-BE49-F238E27FC236}">
                    <a16:creationId xmlns:a16="http://schemas.microsoft.com/office/drawing/2014/main" id="{E7C40A91-3475-4B25-8203-F08EC1A501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grpSp>
        <p:nvGrpSpPr>
          <p:cNvPr id="116" name="Group 115">
            <a:extLst>
              <a:ext uri="{FF2B5EF4-FFF2-40B4-BE49-F238E27FC236}">
                <a16:creationId xmlns:a16="http://schemas.microsoft.com/office/drawing/2014/main" id="{042EB5CD-8E2A-46F9-A964-51063BA793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7" name="Rectangle 116">
              <a:extLst>
                <a:ext uri="{FF2B5EF4-FFF2-40B4-BE49-F238E27FC236}">
                  <a16:creationId xmlns:a16="http://schemas.microsoft.com/office/drawing/2014/main" id="{B3782A59-216A-4761-BB23-8FAB5ED59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2">
              <a:extLst>
                <a:ext uri="{FF2B5EF4-FFF2-40B4-BE49-F238E27FC236}">
                  <a16:creationId xmlns:a16="http://schemas.microsoft.com/office/drawing/2014/main" id="{EB2CFC07-AC83-47CA-A840-37F5522F3BC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120" name="Group 119">
            <a:extLst>
              <a:ext uri="{FF2B5EF4-FFF2-40B4-BE49-F238E27FC236}">
                <a16:creationId xmlns:a16="http://schemas.microsoft.com/office/drawing/2014/main" id="{6C4C570D-BA58-4F3E-A80F-B42A96D38D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1779"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1" name="Rectangle 5">
              <a:extLst>
                <a:ext uri="{FF2B5EF4-FFF2-40B4-BE49-F238E27FC236}">
                  <a16:creationId xmlns:a16="http://schemas.microsoft.com/office/drawing/2014/main" id="{B7C8EE0D-9121-40D1-8FC6-B8A08C2D018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2" name="Freeform 6">
              <a:extLst>
                <a:ext uri="{FF2B5EF4-FFF2-40B4-BE49-F238E27FC236}">
                  <a16:creationId xmlns:a16="http://schemas.microsoft.com/office/drawing/2014/main" id="{4922CFF4-CDFC-422F-891F-6D260B4AE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7">
              <a:extLst>
                <a:ext uri="{FF2B5EF4-FFF2-40B4-BE49-F238E27FC236}">
                  <a16:creationId xmlns:a16="http://schemas.microsoft.com/office/drawing/2014/main" id="{AE0A346D-ADB8-4E2B-AF35-3583E9CFF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Rectangle 8">
              <a:extLst>
                <a:ext uri="{FF2B5EF4-FFF2-40B4-BE49-F238E27FC236}">
                  <a16:creationId xmlns:a16="http://schemas.microsoft.com/office/drawing/2014/main" id="{6E97EF8B-5B80-40E5-971C-349839F200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5" name="Freeform 9">
              <a:extLst>
                <a:ext uri="{FF2B5EF4-FFF2-40B4-BE49-F238E27FC236}">
                  <a16:creationId xmlns:a16="http://schemas.microsoft.com/office/drawing/2014/main" id="{2A9A1D44-7BD1-4070-B7E7-1DD1A22DBF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0">
              <a:extLst>
                <a:ext uri="{FF2B5EF4-FFF2-40B4-BE49-F238E27FC236}">
                  <a16:creationId xmlns:a16="http://schemas.microsoft.com/office/drawing/2014/main" id="{D9EA94AB-F056-4668-8969-1AC195DF0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1">
              <a:extLst>
                <a:ext uri="{FF2B5EF4-FFF2-40B4-BE49-F238E27FC236}">
                  <a16:creationId xmlns:a16="http://schemas.microsoft.com/office/drawing/2014/main" id="{D463DC46-8F82-437E-9736-3599C766A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2">
              <a:extLst>
                <a:ext uri="{FF2B5EF4-FFF2-40B4-BE49-F238E27FC236}">
                  <a16:creationId xmlns:a16="http://schemas.microsoft.com/office/drawing/2014/main" id="{0ED12E23-D626-4826-982C-2F810616CB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3">
              <a:extLst>
                <a:ext uri="{FF2B5EF4-FFF2-40B4-BE49-F238E27FC236}">
                  <a16:creationId xmlns:a16="http://schemas.microsoft.com/office/drawing/2014/main" id="{21991F86-8414-4C93-8CFE-81573B9F1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4">
              <a:extLst>
                <a:ext uri="{FF2B5EF4-FFF2-40B4-BE49-F238E27FC236}">
                  <a16:creationId xmlns:a16="http://schemas.microsoft.com/office/drawing/2014/main" id="{68CBBB5C-2BB7-482A-8C7A-8B7924EB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5">
              <a:extLst>
                <a:ext uri="{FF2B5EF4-FFF2-40B4-BE49-F238E27FC236}">
                  <a16:creationId xmlns:a16="http://schemas.microsoft.com/office/drawing/2014/main" id="{FF04ED21-3C82-4C11-8747-8D98EB518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6">
              <a:extLst>
                <a:ext uri="{FF2B5EF4-FFF2-40B4-BE49-F238E27FC236}">
                  <a16:creationId xmlns:a16="http://schemas.microsoft.com/office/drawing/2014/main" id="{994194F9-739E-489F-91BD-0B9497F384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7">
              <a:extLst>
                <a:ext uri="{FF2B5EF4-FFF2-40B4-BE49-F238E27FC236}">
                  <a16:creationId xmlns:a16="http://schemas.microsoft.com/office/drawing/2014/main" id="{97726FE8-044D-4B7F-9171-EE9DD0BF5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8">
              <a:extLst>
                <a:ext uri="{FF2B5EF4-FFF2-40B4-BE49-F238E27FC236}">
                  <a16:creationId xmlns:a16="http://schemas.microsoft.com/office/drawing/2014/main" id="{81C95E42-07DD-437E-8780-A9D0902850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9">
              <a:extLst>
                <a:ext uri="{FF2B5EF4-FFF2-40B4-BE49-F238E27FC236}">
                  <a16:creationId xmlns:a16="http://schemas.microsoft.com/office/drawing/2014/main" id="{DDEB5D3C-CF76-4B91-8BE1-86B89C9C7A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0">
              <a:extLst>
                <a:ext uri="{FF2B5EF4-FFF2-40B4-BE49-F238E27FC236}">
                  <a16:creationId xmlns:a16="http://schemas.microsoft.com/office/drawing/2014/main" id="{9B2626DC-52B0-45F3-9AFC-E1C631CF23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1">
              <a:extLst>
                <a:ext uri="{FF2B5EF4-FFF2-40B4-BE49-F238E27FC236}">
                  <a16:creationId xmlns:a16="http://schemas.microsoft.com/office/drawing/2014/main" id="{7CE56F71-53A9-4250-BC36-264BCAC17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2">
              <a:extLst>
                <a:ext uri="{FF2B5EF4-FFF2-40B4-BE49-F238E27FC236}">
                  <a16:creationId xmlns:a16="http://schemas.microsoft.com/office/drawing/2014/main" id="{7FE2FA58-84C9-4F56-8454-FFFD94A13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23">
              <a:extLst>
                <a:ext uri="{FF2B5EF4-FFF2-40B4-BE49-F238E27FC236}">
                  <a16:creationId xmlns:a16="http://schemas.microsoft.com/office/drawing/2014/main" id="{90013070-69C1-401F-8FD7-BCAB9BE14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4">
              <a:extLst>
                <a:ext uri="{FF2B5EF4-FFF2-40B4-BE49-F238E27FC236}">
                  <a16:creationId xmlns:a16="http://schemas.microsoft.com/office/drawing/2014/main" id="{178E61A6-3129-4F8D-B09F-39436FAC38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25">
              <a:extLst>
                <a:ext uri="{FF2B5EF4-FFF2-40B4-BE49-F238E27FC236}">
                  <a16:creationId xmlns:a16="http://schemas.microsoft.com/office/drawing/2014/main" id="{06189218-336C-4469-A755-17133A575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6">
              <a:extLst>
                <a:ext uri="{FF2B5EF4-FFF2-40B4-BE49-F238E27FC236}">
                  <a16:creationId xmlns:a16="http://schemas.microsoft.com/office/drawing/2014/main" id="{99E66B2C-F5C2-4539-B46E-2DFA4ADBDD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7">
              <a:extLst>
                <a:ext uri="{FF2B5EF4-FFF2-40B4-BE49-F238E27FC236}">
                  <a16:creationId xmlns:a16="http://schemas.microsoft.com/office/drawing/2014/main" id="{EB8FC7A0-EC44-4E46-A4A1-3C322184D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8">
              <a:extLst>
                <a:ext uri="{FF2B5EF4-FFF2-40B4-BE49-F238E27FC236}">
                  <a16:creationId xmlns:a16="http://schemas.microsoft.com/office/drawing/2014/main" id="{AB953EFF-79D1-450D-AEC0-1142488BA8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9">
              <a:extLst>
                <a:ext uri="{FF2B5EF4-FFF2-40B4-BE49-F238E27FC236}">
                  <a16:creationId xmlns:a16="http://schemas.microsoft.com/office/drawing/2014/main" id="{A62A572B-08DB-4ED1-8FB4-0E965194A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0">
              <a:extLst>
                <a:ext uri="{FF2B5EF4-FFF2-40B4-BE49-F238E27FC236}">
                  <a16:creationId xmlns:a16="http://schemas.microsoft.com/office/drawing/2014/main" id="{47D17778-F0B3-42F5-8EB5-726A010C2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1">
              <a:extLst>
                <a:ext uri="{FF2B5EF4-FFF2-40B4-BE49-F238E27FC236}">
                  <a16:creationId xmlns:a16="http://schemas.microsoft.com/office/drawing/2014/main" id="{845C1E08-B269-496F-946B-A5FE1E8C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2">
              <a:extLst>
                <a:ext uri="{FF2B5EF4-FFF2-40B4-BE49-F238E27FC236}">
                  <a16:creationId xmlns:a16="http://schemas.microsoft.com/office/drawing/2014/main" id="{20568B30-69BE-4D7F-9CF9-828022D55C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Rectangle 33">
              <a:extLst>
                <a:ext uri="{FF2B5EF4-FFF2-40B4-BE49-F238E27FC236}">
                  <a16:creationId xmlns:a16="http://schemas.microsoft.com/office/drawing/2014/main" id="{BA7897DC-29D0-4EB8-AE90-5D6E21D60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0" name="Freeform 34">
              <a:extLst>
                <a:ext uri="{FF2B5EF4-FFF2-40B4-BE49-F238E27FC236}">
                  <a16:creationId xmlns:a16="http://schemas.microsoft.com/office/drawing/2014/main" id="{F7F432A3-A1CA-4035-BF3C-F2404E170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35">
              <a:extLst>
                <a:ext uri="{FF2B5EF4-FFF2-40B4-BE49-F238E27FC236}">
                  <a16:creationId xmlns:a16="http://schemas.microsoft.com/office/drawing/2014/main" id="{D8704EE1-853A-4090-94FF-37C58C434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36">
              <a:extLst>
                <a:ext uri="{FF2B5EF4-FFF2-40B4-BE49-F238E27FC236}">
                  <a16:creationId xmlns:a16="http://schemas.microsoft.com/office/drawing/2014/main" id="{5031B681-426F-4C69-AE76-4FF1601E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37">
              <a:extLst>
                <a:ext uri="{FF2B5EF4-FFF2-40B4-BE49-F238E27FC236}">
                  <a16:creationId xmlns:a16="http://schemas.microsoft.com/office/drawing/2014/main" id="{EF4843D8-6AD0-45B4-BAE7-36B0B7C1E8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8">
              <a:extLst>
                <a:ext uri="{FF2B5EF4-FFF2-40B4-BE49-F238E27FC236}">
                  <a16:creationId xmlns:a16="http://schemas.microsoft.com/office/drawing/2014/main" id="{1050059C-2DE5-4543-BD75-C0462C7F8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9">
              <a:extLst>
                <a:ext uri="{FF2B5EF4-FFF2-40B4-BE49-F238E27FC236}">
                  <a16:creationId xmlns:a16="http://schemas.microsoft.com/office/drawing/2014/main" id="{8A0AC0DF-2208-4BF4-9FE6-5D8E83CA1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40">
              <a:extLst>
                <a:ext uri="{FF2B5EF4-FFF2-40B4-BE49-F238E27FC236}">
                  <a16:creationId xmlns:a16="http://schemas.microsoft.com/office/drawing/2014/main" id="{C67F3F98-D09B-412F-B67B-6FF483B9FF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41">
              <a:extLst>
                <a:ext uri="{FF2B5EF4-FFF2-40B4-BE49-F238E27FC236}">
                  <a16:creationId xmlns:a16="http://schemas.microsoft.com/office/drawing/2014/main" id="{E4620EBE-9023-49A3-850B-8B0D92B007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42">
              <a:extLst>
                <a:ext uri="{FF2B5EF4-FFF2-40B4-BE49-F238E27FC236}">
                  <a16:creationId xmlns:a16="http://schemas.microsoft.com/office/drawing/2014/main" id="{E40AA012-CE6C-429D-94A7-F328939BF8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43">
              <a:extLst>
                <a:ext uri="{FF2B5EF4-FFF2-40B4-BE49-F238E27FC236}">
                  <a16:creationId xmlns:a16="http://schemas.microsoft.com/office/drawing/2014/main" id="{3B63DF39-E776-45A5-9919-E201990B9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44">
              <a:extLst>
                <a:ext uri="{FF2B5EF4-FFF2-40B4-BE49-F238E27FC236}">
                  <a16:creationId xmlns:a16="http://schemas.microsoft.com/office/drawing/2014/main" id="{B60C1E92-C983-42A1-BB66-F18EDEE777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Rectangle 45">
              <a:extLst>
                <a:ext uri="{FF2B5EF4-FFF2-40B4-BE49-F238E27FC236}">
                  <a16:creationId xmlns:a16="http://schemas.microsoft.com/office/drawing/2014/main" id="{48ACF1AB-ED08-4940-AB38-9D45335DE8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2" name="Freeform 46">
              <a:extLst>
                <a:ext uri="{FF2B5EF4-FFF2-40B4-BE49-F238E27FC236}">
                  <a16:creationId xmlns:a16="http://schemas.microsoft.com/office/drawing/2014/main" id="{890E96C4-0B94-4359-BA45-9FD014061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47">
              <a:extLst>
                <a:ext uri="{FF2B5EF4-FFF2-40B4-BE49-F238E27FC236}">
                  <a16:creationId xmlns:a16="http://schemas.microsoft.com/office/drawing/2014/main" id="{308F1002-9BFB-4DC6-B6C8-D9B8205F72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48">
              <a:extLst>
                <a:ext uri="{FF2B5EF4-FFF2-40B4-BE49-F238E27FC236}">
                  <a16:creationId xmlns:a16="http://schemas.microsoft.com/office/drawing/2014/main" id="{03521010-D71B-41F5-9425-51061BF02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49">
              <a:extLst>
                <a:ext uri="{FF2B5EF4-FFF2-40B4-BE49-F238E27FC236}">
                  <a16:creationId xmlns:a16="http://schemas.microsoft.com/office/drawing/2014/main" id="{292EF10D-A3AC-493F-8ABA-558F15C3B7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50">
              <a:extLst>
                <a:ext uri="{FF2B5EF4-FFF2-40B4-BE49-F238E27FC236}">
                  <a16:creationId xmlns:a16="http://schemas.microsoft.com/office/drawing/2014/main" id="{326358A3-F8E4-4DA0-847A-CF757EDF81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51">
              <a:extLst>
                <a:ext uri="{FF2B5EF4-FFF2-40B4-BE49-F238E27FC236}">
                  <a16:creationId xmlns:a16="http://schemas.microsoft.com/office/drawing/2014/main" id="{6C5FBC4C-228F-42A2-96CD-0B64953F9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52">
              <a:extLst>
                <a:ext uri="{FF2B5EF4-FFF2-40B4-BE49-F238E27FC236}">
                  <a16:creationId xmlns:a16="http://schemas.microsoft.com/office/drawing/2014/main" id="{6C9963B5-82FA-4384-BA71-426BB6597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53">
              <a:extLst>
                <a:ext uri="{FF2B5EF4-FFF2-40B4-BE49-F238E27FC236}">
                  <a16:creationId xmlns:a16="http://schemas.microsoft.com/office/drawing/2014/main" id="{CFB9332F-2E79-4E02-A870-C7106BA30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54">
              <a:extLst>
                <a:ext uri="{FF2B5EF4-FFF2-40B4-BE49-F238E27FC236}">
                  <a16:creationId xmlns:a16="http://schemas.microsoft.com/office/drawing/2014/main" id="{78AC9B11-48B7-43EA-8D4D-C4A660CFB7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55">
              <a:extLst>
                <a:ext uri="{FF2B5EF4-FFF2-40B4-BE49-F238E27FC236}">
                  <a16:creationId xmlns:a16="http://schemas.microsoft.com/office/drawing/2014/main" id="{A0419A27-13E2-436F-956A-12DDA63F9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56">
              <a:extLst>
                <a:ext uri="{FF2B5EF4-FFF2-40B4-BE49-F238E27FC236}">
                  <a16:creationId xmlns:a16="http://schemas.microsoft.com/office/drawing/2014/main" id="{57C0BC74-F256-4490-8252-DDD04E092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57">
              <a:extLst>
                <a:ext uri="{FF2B5EF4-FFF2-40B4-BE49-F238E27FC236}">
                  <a16:creationId xmlns:a16="http://schemas.microsoft.com/office/drawing/2014/main" id="{5DFAF00B-165E-4E43-B165-30D1194A5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58">
              <a:extLst>
                <a:ext uri="{FF2B5EF4-FFF2-40B4-BE49-F238E27FC236}">
                  <a16:creationId xmlns:a16="http://schemas.microsoft.com/office/drawing/2014/main" id="{6DCDD0F3-4122-4C03-A441-F186DDABA8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2" name="Title 21">
            <a:extLst>
              <a:ext uri="{FF2B5EF4-FFF2-40B4-BE49-F238E27FC236}">
                <a16:creationId xmlns:a16="http://schemas.microsoft.com/office/drawing/2014/main" id="{F5B94A21-AD73-4BEC-BD50-5C52A23FBBAE}"/>
              </a:ext>
            </a:extLst>
          </p:cNvPr>
          <p:cNvSpPr>
            <a:spLocks noGrp="1"/>
          </p:cNvSpPr>
          <p:nvPr>
            <p:ph type="title"/>
          </p:nvPr>
        </p:nvSpPr>
        <p:spPr>
          <a:xfrm>
            <a:off x="5486830" y="2274168"/>
            <a:ext cx="5877676" cy="1478570"/>
          </a:xfrm>
        </p:spPr>
        <p:txBody>
          <a:bodyPr vert="horz" lIns="91440" tIns="45720" rIns="91440" bIns="45720" rtlCol="0" anchor="ctr">
            <a:normAutofit/>
          </a:bodyPr>
          <a:lstStyle/>
          <a:p>
            <a:r>
              <a:rPr lang="en-US"/>
              <a:t>PROBLEMA DE LA MOCHILA PARA INVERSIONES</a:t>
            </a:r>
          </a:p>
        </p:txBody>
      </p:sp>
      <p:pic>
        <p:nvPicPr>
          <p:cNvPr id="1026" name="Picture 2" descr="Trading Algorítmico: qué es y ventajas y desventajas">
            <a:extLst>
              <a:ext uri="{FF2B5EF4-FFF2-40B4-BE49-F238E27FC236}">
                <a16:creationId xmlns:a16="http://schemas.microsoft.com/office/drawing/2014/main" id="{37C492AA-1188-4A93-8B9F-0FD0BFE8CA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286" r="17663" b="-2"/>
          <a:stretch/>
        </p:blipFill>
        <p:spPr bwMode="auto">
          <a:xfrm>
            <a:off x="-5597" y="1"/>
            <a:ext cx="4635583" cy="3427413"/>
          </a:xfrm>
          <a:custGeom>
            <a:avLst/>
            <a:gdLst/>
            <a:ahLst/>
            <a:cxnLst/>
            <a:rect l="l" t="t" r="r" b="b"/>
            <a:pathLst>
              <a:path w="4635583" h="3427413">
                <a:moveTo>
                  <a:pt x="0" y="0"/>
                </a:moveTo>
                <a:lnTo>
                  <a:pt x="4635583" y="0"/>
                </a:lnTo>
                <a:lnTo>
                  <a:pt x="4635583" y="3427413"/>
                </a:lnTo>
                <a:lnTo>
                  <a:pt x="0" y="3427413"/>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Problema de la mochila - Wikipedia, la enciclopedia libre">
            <a:extLst>
              <a:ext uri="{FF2B5EF4-FFF2-40B4-BE49-F238E27FC236}">
                <a16:creationId xmlns:a16="http://schemas.microsoft.com/office/drawing/2014/main" id="{758FBBE6-CFD1-479E-AF42-421C0F4FC19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145" b="4546"/>
          <a:stretch/>
        </p:blipFill>
        <p:spPr bwMode="auto">
          <a:xfrm>
            <a:off x="-5597" y="3427414"/>
            <a:ext cx="4635583" cy="3430587"/>
          </a:xfrm>
          <a:custGeom>
            <a:avLst/>
            <a:gdLst/>
            <a:ahLst/>
            <a:cxnLst/>
            <a:rect l="l" t="t" r="r" b="b"/>
            <a:pathLst>
              <a:path w="4635583" h="3430587">
                <a:moveTo>
                  <a:pt x="0" y="0"/>
                </a:moveTo>
                <a:lnTo>
                  <a:pt x="4635583" y="0"/>
                </a:lnTo>
                <a:lnTo>
                  <a:pt x="4635583" y="3430587"/>
                </a:lnTo>
                <a:lnTo>
                  <a:pt x="0" y="3430587"/>
                </a:lnTo>
                <a:close/>
              </a:path>
            </a:pathLst>
          </a:custGeom>
          <a:noFill/>
          <a:extLst>
            <a:ext uri="{909E8E84-426E-40DD-AFC4-6F175D3DCCD1}">
              <a14:hiddenFill xmlns:a14="http://schemas.microsoft.com/office/drawing/2010/main">
                <a:solidFill>
                  <a:srgbClr val="FFFFFF"/>
                </a:solidFill>
              </a14:hiddenFill>
            </a:ext>
          </a:extLst>
        </p:spPr>
      </p:pic>
      <p:cxnSp>
        <p:nvCxnSpPr>
          <p:cNvPr id="176" name="Straight Connector 175">
            <a:extLst>
              <a:ext uri="{FF2B5EF4-FFF2-40B4-BE49-F238E27FC236}">
                <a16:creationId xmlns:a16="http://schemas.microsoft.com/office/drawing/2014/main" id="{3CCCF54D-61DC-4338-B5BF-A12B62A130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2483"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78" name="Straight Connector 177">
            <a:extLst>
              <a:ext uri="{FF2B5EF4-FFF2-40B4-BE49-F238E27FC236}">
                <a16:creationId xmlns:a16="http://schemas.microsoft.com/office/drawing/2014/main" id="{19E3E092-DFCC-479B-902D-6FC98FDA7F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4635583"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
        <p:nvSpPr>
          <p:cNvPr id="23" name="Text Placeholder 22">
            <a:extLst>
              <a:ext uri="{FF2B5EF4-FFF2-40B4-BE49-F238E27FC236}">
                <a16:creationId xmlns:a16="http://schemas.microsoft.com/office/drawing/2014/main" id="{3F18320A-E495-46C8-9186-74164CFB21DB}"/>
              </a:ext>
            </a:extLst>
          </p:cNvPr>
          <p:cNvSpPr>
            <a:spLocks noGrp="1"/>
          </p:cNvSpPr>
          <p:nvPr>
            <p:ph type="body" sz="half" idx="2"/>
          </p:nvPr>
        </p:nvSpPr>
        <p:spPr>
          <a:xfrm>
            <a:off x="5493855" y="4064916"/>
            <a:ext cx="5877677" cy="1425576"/>
          </a:xfrm>
        </p:spPr>
        <p:txBody>
          <a:bodyPr vert="horz" lIns="91440" tIns="45720" rIns="91440" bIns="45720" rtlCol="0">
            <a:normAutofit/>
          </a:bodyPr>
          <a:lstStyle/>
          <a:p>
            <a:r>
              <a:rPr lang="en-US" dirty="0"/>
              <a:t>Manuel Alejandro Rey Cruz</a:t>
            </a:r>
          </a:p>
          <a:p>
            <a:r>
              <a:rPr lang="en-US" dirty="0"/>
              <a:t>Matricula   1902128</a:t>
            </a:r>
          </a:p>
        </p:txBody>
      </p:sp>
    </p:spTree>
    <p:extLst>
      <p:ext uri="{BB962C8B-B14F-4D97-AF65-F5344CB8AC3E}">
        <p14:creationId xmlns:p14="http://schemas.microsoft.com/office/powerpoint/2010/main" val="270962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GRAFICAS DE RESULTADOS</a:t>
            </a:r>
          </a:p>
        </p:txBody>
      </p:sp>
      <p:pic>
        <p:nvPicPr>
          <p:cNvPr id="3" name="Picture 2">
            <a:extLst>
              <a:ext uri="{FF2B5EF4-FFF2-40B4-BE49-F238E27FC236}">
                <a16:creationId xmlns:a16="http://schemas.microsoft.com/office/drawing/2014/main" id="{5124206B-F06E-42B5-8717-7B1062807CBA}"/>
              </a:ext>
            </a:extLst>
          </p:cNvPr>
          <p:cNvPicPr>
            <a:picLocks noChangeAspect="1"/>
          </p:cNvPicPr>
          <p:nvPr/>
        </p:nvPicPr>
        <p:blipFill>
          <a:blip r:embed="rId2"/>
          <a:stretch>
            <a:fillRect/>
          </a:stretch>
        </p:blipFill>
        <p:spPr>
          <a:xfrm>
            <a:off x="87920" y="1224688"/>
            <a:ext cx="3909646" cy="2367888"/>
          </a:xfrm>
          <a:prstGeom prst="rect">
            <a:avLst/>
          </a:prstGeom>
        </p:spPr>
      </p:pic>
      <p:pic>
        <p:nvPicPr>
          <p:cNvPr id="4" name="Picture 3">
            <a:extLst>
              <a:ext uri="{FF2B5EF4-FFF2-40B4-BE49-F238E27FC236}">
                <a16:creationId xmlns:a16="http://schemas.microsoft.com/office/drawing/2014/main" id="{D25C25A8-AA03-4973-A928-D3C6BE935283}"/>
              </a:ext>
            </a:extLst>
          </p:cNvPr>
          <p:cNvPicPr>
            <a:picLocks noChangeAspect="1"/>
          </p:cNvPicPr>
          <p:nvPr/>
        </p:nvPicPr>
        <p:blipFill>
          <a:blip r:embed="rId3"/>
          <a:stretch>
            <a:fillRect/>
          </a:stretch>
        </p:blipFill>
        <p:spPr>
          <a:xfrm>
            <a:off x="4141177" y="1224688"/>
            <a:ext cx="3909646" cy="2367888"/>
          </a:xfrm>
          <a:prstGeom prst="rect">
            <a:avLst/>
          </a:prstGeom>
        </p:spPr>
      </p:pic>
      <p:pic>
        <p:nvPicPr>
          <p:cNvPr id="7" name="Picture 6">
            <a:extLst>
              <a:ext uri="{FF2B5EF4-FFF2-40B4-BE49-F238E27FC236}">
                <a16:creationId xmlns:a16="http://schemas.microsoft.com/office/drawing/2014/main" id="{E4EC1807-B93F-4C02-B6CC-DA1F86E866C7}"/>
              </a:ext>
            </a:extLst>
          </p:cNvPr>
          <p:cNvPicPr>
            <a:picLocks noChangeAspect="1"/>
          </p:cNvPicPr>
          <p:nvPr/>
        </p:nvPicPr>
        <p:blipFill>
          <a:blip r:embed="rId4"/>
          <a:stretch>
            <a:fillRect/>
          </a:stretch>
        </p:blipFill>
        <p:spPr>
          <a:xfrm>
            <a:off x="8194434" y="1224688"/>
            <a:ext cx="3909646" cy="2367888"/>
          </a:xfrm>
          <a:prstGeom prst="rect">
            <a:avLst/>
          </a:prstGeom>
        </p:spPr>
      </p:pic>
      <p:pic>
        <p:nvPicPr>
          <p:cNvPr id="8" name="Picture 7">
            <a:extLst>
              <a:ext uri="{FF2B5EF4-FFF2-40B4-BE49-F238E27FC236}">
                <a16:creationId xmlns:a16="http://schemas.microsoft.com/office/drawing/2014/main" id="{FEF0B38D-4183-4C9E-B556-F2707B477076}"/>
              </a:ext>
            </a:extLst>
          </p:cNvPr>
          <p:cNvPicPr>
            <a:picLocks noChangeAspect="1"/>
          </p:cNvPicPr>
          <p:nvPr/>
        </p:nvPicPr>
        <p:blipFill>
          <a:blip r:embed="rId5"/>
          <a:stretch>
            <a:fillRect/>
          </a:stretch>
        </p:blipFill>
        <p:spPr>
          <a:xfrm>
            <a:off x="88425" y="3971040"/>
            <a:ext cx="3913632" cy="2370302"/>
          </a:xfrm>
          <a:prstGeom prst="rect">
            <a:avLst/>
          </a:prstGeom>
        </p:spPr>
      </p:pic>
      <p:pic>
        <p:nvPicPr>
          <p:cNvPr id="9" name="Picture 8">
            <a:extLst>
              <a:ext uri="{FF2B5EF4-FFF2-40B4-BE49-F238E27FC236}">
                <a16:creationId xmlns:a16="http://schemas.microsoft.com/office/drawing/2014/main" id="{CB22D710-B81C-4305-9798-8D1C8816751E}"/>
              </a:ext>
            </a:extLst>
          </p:cNvPr>
          <p:cNvPicPr>
            <a:picLocks noChangeAspect="1"/>
          </p:cNvPicPr>
          <p:nvPr/>
        </p:nvPicPr>
        <p:blipFill>
          <a:blip r:embed="rId6"/>
          <a:stretch>
            <a:fillRect/>
          </a:stretch>
        </p:blipFill>
        <p:spPr>
          <a:xfrm>
            <a:off x="4137191" y="3971040"/>
            <a:ext cx="3913632" cy="2370302"/>
          </a:xfrm>
          <a:prstGeom prst="rect">
            <a:avLst/>
          </a:prstGeom>
        </p:spPr>
      </p:pic>
      <p:pic>
        <p:nvPicPr>
          <p:cNvPr id="10" name="Picture 9">
            <a:extLst>
              <a:ext uri="{FF2B5EF4-FFF2-40B4-BE49-F238E27FC236}">
                <a16:creationId xmlns:a16="http://schemas.microsoft.com/office/drawing/2014/main" id="{439C2FF6-B0AE-49A4-8D12-D5CED8213684}"/>
              </a:ext>
            </a:extLst>
          </p:cNvPr>
          <p:cNvPicPr>
            <a:picLocks noChangeAspect="1"/>
          </p:cNvPicPr>
          <p:nvPr/>
        </p:nvPicPr>
        <p:blipFill>
          <a:blip r:embed="rId7"/>
          <a:stretch>
            <a:fillRect/>
          </a:stretch>
        </p:blipFill>
        <p:spPr>
          <a:xfrm>
            <a:off x="8185957" y="3971040"/>
            <a:ext cx="3913632" cy="2370302"/>
          </a:xfrm>
          <a:prstGeom prst="rect">
            <a:avLst/>
          </a:prstGeom>
        </p:spPr>
      </p:pic>
    </p:spTree>
    <p:extLst>
      <p:ext uri="{BB962C8B-B14F-4D97-AF65-F5344CB8AC3E}">
        <p14:creationId xmlns:p14="http://schemas.microsoft.com/office/powerpoint/2010/main" val="345418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PLANTEAMIENTO DEL PROBLEMA</a:t>
            </a:r>
          </a:p>
        </p:txBody>
      </p:sp>
      <p:sp>
        <p:nvSpPr>
          <p:cNvPr id="3" name="Content Placeholder 2">
            <a:extLst>
              <a:ext uri="{FF2B5EF4-FFF2-40B4-BE49-F238E27FC236}">
                <a16:creationId xmlns:a16="http://schemas.microsoft.com/office/drawing/2014/main" id="{4D08F6D9-9687-421C-8411-3B195D6224DD}"/>
              </a:ext>
            </a:extLst>
          </p:cNvPr>
          <p:cNvSpPr>
            <a:spLocks noGrp="1"/>
          </p:cNvSpPr>
          <p:nvPr>
            <p:ph idx="1"/>
          </p:nvPr>
        </p:nvSpPr>
        <p:spPr>
          <a:xfrm>
            <a:off x="1141412" y="1168925"/>
            <a:ext cx="9905999" cy="1578146"/>
          </a:xfrm>
        </p:spPr>
        <p:txBody>
          <a:bodyPr/>
          <a:lstStyle/>
          <a:p>
            <a:pPr marL="0" indent="0">
              <a:buNone/>
            </a:pPr>
            <a:r>
              <a:rPr lang="en-US"/>
              <a:t>Tenemos cierto capital de inversion que queremos usar para comprar acciones. Cada accion tiene un puntaje de potencial de crecimiento. El objetivo es conseguir el mayor potencial sin sobrepasar el capital de inversion disponible.</a:t>
            </a:r>
          </a:p>
        </p:txBody>
      </p:sp>
      <p:pic>
        <p:nvPicPr>
          <p:cNvPr id="2050" name="Picture 2" descr="Problema de la mochila - Wikipedia, la enciclopedia libre">
            <a:extLst>
              <a:ext uri="{FF2B5EF4-FFF2-40B4-BE49-F238E27FC236}">
                <a16:creationId xmlns:a16="http://schemas.microsoft.com/office/drawing/2014/main" id="{B991C7BC-F335-4FD8-95A4-BEBF3EE94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01" y="2899470"/>
            <a:ext cx="3773798" cy="32703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65A5D7-2B8D-4603-ABD1-CCD6ADA94E76}"/>
              </a:ext>
            </a:extLst>
          </p:cNvPr>
          <p:cNvSpPr txBox="1"/>
          <p:nvPr/>
        </p:nvSpPr>
        <p:spPr>
          <a:xfrm>
            <a:off x="443060" y="3110730"/>
            <a:ext cx="2542684" cy="369332"/>
          </a:xfrm>
          <a:prstGeom prst="rect">
            <a:avLst/>
          </a:prstGeom>
          <a:noFill/>
        </p:spPr>
        <p:txBody>
          <a:bodyPr wrap="none" rtlCol="0">
            <a:spAutoFit/>
          </a:bodyPr>
          <a:lstStyle/>
          <a:p>
            <a:r>
              <a:rPr lang="en-US"/>
              <a:t>Precio de las acciones (w)</a:t>
            </a:r>
          </a:p>
        </p:txBody>
      </p:sp>
      <p:sp>
        <p:nvSpPr>
          <p:cNvPr id="6" name="TextBox 5">
            <a:extLst>
              <a:ext uri="{FF2B5EF4-FFF2-40B4-BE49-F238E27FC236}">
                <a16:creationId xmlns:a16="http://schemas.microsoft.com/office/drawing/2014/main" id="{F10F67AA-4CBC-42D5-A794-77409870791E}"/>
              </a:ext>
            </a:extLst>
          </p:cNvPr>
          <p:cNvSpPr txBox="1"/>
          <p:nvPr/>
        </p:nvSpPr>
        <p:spPr>
          <a:xfrm>
            <a:off x="9013596" y="3130427"/>
            <a:ext cx="2409634" cy="369332"/>
          </a:xfrm>
          <a:prstGeom prst="rect">
            <a:avLst/>
          </a:prstGeom>
          <a:noFill/>
        </p:spPr>
        <p:txBody>
          <a:bodyPr wrap="none" rtlCol="0">
            <a:spAutoFit/>
          </a:bodyPr>
          <a:lstStyle/>
          <a:p>
            <a:r>
              <a:rPr lang="en-US"/>
              <a:t>Puntaje de potencial (w)</a:t>
            </a:r>
          </a:p>
        </p:txBody>
      </p:sp>
      <p:sp>
        <p:nvSpPr>
          <p:cNvPr id="7" name="TextBox 6">
            <a:extLst>
              <a:ext uri="{FF2B5EF4-FFF2-40B4-BE49-F238E27FC236}">
                <a16:creationId xmlns:a16="http://schemas.microsoft.com/office/drawing/2014/main" id="{C006AAEF-9C2D-402A-A5D7-D59E1BB55E45}"/>
              </a:ext>
            </a:extLst>
          </p:cNvPr>
          <p:cNvSpPr txBox="1"/>
          <p:nvPr/>
        </p:nvSpPr>
        <p:spPr>
          <a:xfrm>
            <a:off x="7808779" y="5800511"/>
            <a:ext cx="2368149" cy="369332"/>
          </a:xfrm>
          <a:prstGeom prst="rect">
            <a:avLst/>
          </a:prstGeom>
          <a:noFill/>
        </p:spPr>
        <p:txBody>
          <a:bodyPr wrap="none" rtlCol="0">
            <a:spAutoFit/>
          </a:bodyPr>
          <a:lstStyle/>
          <a:p>
            <a:r>
              <a:rPr lang="en-US"/>
              <a:t>Capital de inversion (w)</a:t>
            </a:r>
          </a:p>
        </p:txBody>
      </p:sp>
      <p:cxnSp>
        <p:nvCxnSpPr>
          <p:cNvPr id="8" name="Straight Arrow Connector 7">
            <a:extLst>
              <a:ext uri="{FF2B5EF4-FFF2-40B4-BE49-F238E27FC236}">
                <a16:creationId xmlns:a16="http://schemas.microsoft.com/office/drawing/2014/main" id="{74919AFA-D9D4-405E-A411-3CB09CE48004}"/>
              </a:ext>
            </a:extLst>
          </p:cNvPr>
          <p:cNvCxnSpPr>
            <a:cxnSpLocks/>
            <a:stCxn id="4" idx="3"/>
          </p:cNvCxnSpPr>
          <p:nvPr/>
        </p:nvCxnSpPr>
        <p:spPr>
          <a:xfrm>
            <a:off x="2985744" y="3295396"/>
            <a:ext cx="1863093" cy="1239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3CFA4A-80D1-4180-B210-1C4FE9D832F1}"/>
              </a:ext>
            </a:extLst>
          </p:cNvPr>
          <p:cNvCxnSpPr>
            <a:cxnSpLocks/>
            <a:stCxn id="6" idx="1"/>
          </p:cNvCxnSpPr>
          <p:nvPr/>
        </p:nvCxnSpPr>
        <p:spPr>
          <a:xfrm flipH="1">
            <a:off x="7231310" y="3315093"/>
            <a:ext cx="1782286" cy="568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E6C193-DFB8-4FF2-99B9-D44FF6221495}"/>
              </a:ext>
            </a:extLst>
          </p:cNvPr>
          <p:cNvCxnSpPr>
            <a:cxnSpLocks/>
            <a:stCxn id="7" idx="1"/>
          </p:cNvCxnSpPr>
          <p:nvPr/>
        </p:nvCxnSpPr>
        <p:spPr>
          <a:xfrm flipH="1" flipV="1">
            <a:off x="6203334" y="4144161"/>
            <a:ext cx="1605445" cy="18410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26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ESPACIO DE BUSQUEDA</a:t>
            </a:r>
          </a:p>
        </p:txBody>
      </p:sp>
      <p:sp>
        <p:nvSpPr>
          <p:cNvPr id="3" name="Content Placeholder 2">
            <a:extLst>
              <a:ext uri="{FF2B5EF4-FFF2-40B4-BE49-F238E27FC236}">
                <a16:creationId xmlns:a16="http://schemas.microsoft.com/office/drawing/2014/main" id="{4D08F6D9-9687-421C-8411-3B195D6224DD}"/>
              </a:ext>
            </a:extLst>
          </p:cNvPr>
          <p:cNvSpPr>
            <a:spLocks noGrp="1"/>
          </p:cNvSpPr>
          <p:nvPr>
            <p:ph idx="1"/>
          </p:nvPr>
        </p:nvSpPr>
        <p:spPr>
          <a:xfrm>
            <a:off x="1141412" y="1168925"/>
            <a:ext cx="9905999" cy="568022"/>
          </a:xfrm>
        </p:spPr>
        <p:txBody>
          <a:bodyPr/>
          <a:lstStyle/>
          <a:p>
            <a:pPr marL="0" indent="0">
              <a:buNone/>
            </a:pPr>
            <a:r>
              <a:rPr lang="en-US"/>
              <a:t>El espacio de busqueda tendria la siguiente forma</a:t>
            </a:r>
          </a:p>
        </p:txBody>
      </p:sp>
      <p:pic>
        <p:nvPicPr>
          <p:cNvPr id="12" name="Picture 11">
            <a:extLst>
              <a:ext uri="{FF2B5EF4-FFF2-40B4-BE49-F238E27FC236}">
                <a16:creationId xmlns:a16="http://schemas.microsoft.com/office/drawing/2014/main" id="{253FCF73-722D-45A7-9213-509B3345E1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0573" y="1982918"/>
            <a:ext cx="5527675" cy="1647825"/>
          </a:xfrm>
          <a:prstGeom prst="rect">
            <a:avLst/>
          </a:prstGeom>
          <a:noFill/>
        </p:spPr>
      </p:pic>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70FDCD7A-EC11-4FAC-826A-4A969D5C528C}"/>
                  </a:ext>
                </a:extLst>
              </p:cNvPr>
              <p:cNvSpPr/>
              <p:nvPr/>
            </p:nvSpPr>
            <p:spPr>
              <a:xfrm>
                <a:off x="1337136" y="4206654"/>
                <a:ext cx="2278519"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effectLst/>
                              <a:latin typeface="Cambria Math" panose="02040503050406030204" pitchFamily="18" charset="0"/>
                              <a:cs typeface="Times New Roman" panose="02020603050405020304" pitchFamily="18" charset="0"/>
                            </a:rPr>
                          </m:ctrlPr>
                        </m:dPr>
                        <m:e>
                          <m:sSub>
                            <m:sSubPr>
                              <m:ctrlPr>
                                <a:rPr lang="en-US" i="1">
                                  <a:effectLst/>
                                  <a:latin typeface="Cambria Math" panose="02040503050406030204" pitchFamily="18" charset="0"/>
                                  <a:cs typeface="Times New Roman" panose="02020603050405020304" pitchFamily="18" charset="0"/>
                                </a:rPr>
                              </m:ctrlPr>
                            </m:sSubPr>
                            <m:e>
                              <m:r>
                                <a:rPr lang="es-MX"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MX"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s-MX"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s-MX"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MX"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s-MX"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cs typeface="Times New Roman" panose="02020603050405020304" pitchFamily="18" charset="0"/>
                                </a:rPr>
                              </m:ctrlPr>
                            </m:sSubPr>
                            <m:e>
                              <m:r>
                                <a:rPr lang="es-MX"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MX"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r>
                        <a:rPr lang="es-MX"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1800" i="1">
                  <a:effectLst/>
                  <a:latin typeface="Cambria Math" panose="02040503050406030204" pitchFamily="18" charset="0"/>
                  <a:ea typeface="Calibri" panose="020F050202020403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s-MX" sz="1800" i="1">
                          <a:effectLst/>
                          <a:latin typeface="Cambria Math" panose="02040503050406030204" pitchFamily="18" charset="0"/>
                          <a:ea typeface="Calibri" panose="020F0502020204030204" pitchFamily="34" charset="0"/>
                          <a:cs typeface="Times New Roman" panose="02020603050405020304" pitchFamily="18" charset="0"/>
                        </a:rPr>
                        <m:t>𝑥</m:t>
                      </m:r>
                      <m:r>
                        <a:rPr lang="es-MX" sz="18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a:p>
            </p:txBody>
          </p:sp>
        </mc:Choice>
        <mc:Fallback xmlns="">
          <p:sp>
            <p:nvSpPr>
              <p:cNvPr id="5" name="Oval 4">
                <a:extLst>
                  <a:ext uri="{FF2B5EF4-FFF2-40B4-BE49-F238E27FC236}">
                    <a16:creationId xmlns:a16="http://schemas.microsoft.com/office/drawing/2014/main" id="{70FDCD7A-EC11-4FAC-826A-4A969D5C528C}"/>
                  </a:ext>
                </a:extLst>
              </p:cNvPr>
              <p:cNvSpPr>
                <a:spLocks noRot="1" noChangeAspect="1" noMove="1" noResize="1" noEditPoints="1" noAdjustHandles="1" noChangeArrowheads="1" noChangeShapeType="1" noTextEdit="1"/>
              </p:cNvSpPr>
              <p:nvPr/>
            </p:nvSpPr>
            <p:spPr>
              <a:xfrm>
                <a:off x="1337136" y="4206654"/>
                <a:ext cx="2278519" cy="914400"/>
              </a:xfrm>
              <a:prstGeom prst="ellipse">
                <a:avLst/>
              </a:prstGeom>
              <a:blipFill>
                <a:blip r:embed="rId3"/>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EBC8FD4-CF04-4E73-B4EF-1C25CC5A91DF}"/>
              </a:ext>
            </a:extLst>
          </p:cNvPr>
          <p:cNvSpPr txBox="1"/>
          <p:nvPr/>
        </p:nvSpPr>
        <p:spPr>
          <a:xfrm>
            <a:off x="1786943" y="5121054"/>
            <a:ext cx="1378904" cy="369332"/>
          </a:xfrm>
          <a:prstGeom prst="rect">
            <a:avLst/>
          </a:prstGeom>
          <a:noFill/>
        </p:spPr>
        <p:txBody>
          <a:bodyPr wrap="none" rtlCol="0">
            <a:spAutoFit/>
          </a:bodyPr>
          <a:lstStyle/>
          <a:p>
            <a:r>
              <a:rPr lang="en-US"/>
              <a:t>Estado inicial</a:t>
            </a:r>
          </a:p>
        </p:txBody>
      </p: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508AA22A-77FC-4790-9822-3C554F9991D0}"/>
                  </a:ext>
                </a:extLst>
              </p:cNvPr>
              <p:cNvSpPr/>
              <p:nvPr/>
            </p:nvSpPr>
            <p:spPr>
              <a:xfrm>
                <a:off x="8576347" y="4206654"/>
                <a:ext cx="2278519"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0</m:t>
                              </m:r>
                            </m:sub>
                          </m:sSub>
                          <m:r>
                            <a:rPr lang="es-MX" i="1">
                              <a:latin typeface="Cambria Math" panose="02040503050406030204" pitchFamily="18" charset="0"/>
                            </a:rPr>
                            <m:t>,</m:t>
                          </m:r>
                          <m:sSub>
                            <m:sSubPr>
                              <m:ctrlPr>
                                <a:rPr lang="en-US" i="1">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1</m:t>
                              </m:r>
                            </m:sub>
                          </m:sSub>
                          <m:r>
                            <a:rPr lang="es-MX" i="1">
                              <a:latin typeface="Cambria Math" panose="02040503050406030204" pitchFamily="18" charset="0"/>
                            </a:rPr>
                            <m:t>,…, </m:t>
                          </m:r>
                          <m:sSub>
                            <m:sSubPr>
                              <m:ctrlPr>
                                <a:rPr lang="en-US" i="1">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𝑛</m:t>
                              </m:r>
                            </m:sub>
                          </m:sSub>
                        </m:e>
                      </m:d>
                      <m:r>
                        <a:rPr lang="es-MX" i="1">
                          <a:latin typeface="Cambria Math" panose="02040503050406030204" pitchFamily="18" charset="0"/>
                        </a:rPr>
                        <m:t>, </m:t>
                      </m:r>
                    </m:oMath>
                  </m:oMathPara>
                </a14:m>
                <a:endParaRPr lang="en-US" i="1"/>
              </a:p>
              <a:p>
                <a:pPr algn="ct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𝑥</m:t>
                      </m:r>
                      <m:r>
                        <a:rPr lang="es-MX" i="1">
                          <a:latin typeface="Cambria Math" panose="02040503050406030204" pitchFamily="18" charset="0"/>
                        </a:rPr>
                        <m:t>∈{0,1}</m:t>
                      </m:r>
                    </m:oMath>
                  </m:oMathPara>
                </a14:m>
                <a:endParaRPr lang="en-US"/>
              </a:p>
            </p:txBody>
          </p:sp>
        </mc:Choice>
        <mc:Fallback xmlns="">
          <p:sp>
            <p:nvSpPr>
              <p:cNvPr id="14" name="Oval 13">
                <a:extLst>
                  <a:ext uri="{FF2B5EF4-FFF2-40B4-BE49-F238E27FC236}">
                    <a16:creationId xmlns:a16="http://schemas.microsoft.com/office/drawing/2014/main" id="{508AA22A-77FC-4790-9822-3C554F9991D0}"/>
                  </a:ext>
                </a:extLst>
              </p:cNvPr>
              <p:cNvSpPr>
                <a:spLocks noRot="1" noChangeAspect="1" noMove="1" noResize="1" noEditPoints="1" noAdjustHandles="1" noChangeArrowheads="1" noChangeShapeType="1" noTextEdit="1"/>
              </p:cNvSpPr>
              <p:nvPr/>
            </p:nvSpPr>
            <p:spPr>
              <a:xfrm>
                <a:off x="8576347" y="4206654"/>
                <a:ext cx="2278519" cy="914400"/>
              </a:xfrm>
              <a:prstGeom prst="ellipse">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EB67036-5320-43D4-971A-F16AF942D876}"/>
              </a:ext>
            </a:extLst>
          </p:cNvPr>
          <p:cNvSpPr txBox="1"/>
          <p:nvPr/>
        </p:nvSpPr>
        <p:spPr>
          <a:xfrm>
            <a:off x="9026154" y="5121054"/>
            <a:ext cx="1265090" cy="369332"/>
          </a:xfrm>
          <a:prstGeom prst="rect">
            <a:avLst/>
          </a:prstGeom>
          <a:noFill/>
        </p:spPr>
        <p:txBody>
          <a:bodyPr wrap="none" rtlCol="0">
            <a:spAutoFit/>
          </a:bodyPr>
          <a:lstStyle/>
          <a:p>
            <a:r>
              <a:rPr lang="en-US"/>
              <a:t>Estado final</a:t>
            </a:r>
          </a:p>
        </p:txBody>
      </p:sp>
      <p:cxnSp>
        <p:nvCxnSpPr>
          <p:cNvPr id="17" name="Straight Arrow Connector 16">
            <a:extLst>
              <a:ext uri="{FF2B5EF4-FFF2-40B4-BE49-F238E27FC236}">
                <a16:creationId xmlns:a16="http://schemas.microsoft.com/office/drawing/2014/main" id="{F7A9D40F-00F3-4FBD-A07F-00F462C9507E}"/>
              </a:ext>
            </a:extLst>
          </p:cNvPr>
          <p:cNvCxnSpPr>
            <a:cxnSpLocks/>
            <a:stCxn id="5" idx="6"/>
            <a:endCxn id="14" idx="2"/>
          </p:cNvCxnSpPr>
          <p:nvPr/>
        </p:nvCxnSpPr>
        <p:spPr>
          <a:xfrm>
            <a:off x="3615655" y="4663854"/>
            <a:ext cx="496069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21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METODOS DE SOLUCION</a:t>
            </a:r>
          </a:p>
        </p:txBody>
      </p:sp>
      <p:sp>
        <p:nvSpPr>
          <p:cNvPr id="3" name="Content Placeholder 2">
            <a:extLst>
              <a:ext uri="{FF2B5EF4-FFF2-40B4-BE49-F238E27FC236}">
                <a16:creationId xmlns:a16="http://schemas.microsoft.com/office/drawing/2014/main" id="{4D08F6D9-9687-421C-8411-3B195D6224DD}"/>
              </a:ext>
            </a:extLst>
          </p:cNvPr>
          <p:cNvSpPr>
            <a:spLocks noGrp="1"/>
          </p:cNvSpPr>
          <p:nvPr>
            <p:ph idx="1"/>
          </p:nvPr>
        </p:nvSpPr>
        <p:spPr>
          <a:xfrm>
            <a:off x="1141412" y="1168925"/>
            <a:ext cx="9905999" cy="1616220"/>
          </a:xfrm>
        </p:spPr>
        <p:txBody>
          <a:bodyPr>
            <a:normAutofit fontScale="70000" lnSpcReduction="20000"/>
          </a:bodyPr>
          <a:lstStyle/>
          <a:p>
            <a:pPr marL="0" indent="0">
              <a:buNone/>
            </a:pPr>
            <a:r>
              <a:rPr lang="en-US"/>
              <a:t>Los metodos de solucion empleados fueron:</a:t>
            </a:r>
          </a:p>
          <a:p>
            <a:r>
              <a:rPr lang="en-US"/>
              <a:t>Busqueda por profundidad (DFS)</a:t>
            </a:r>
          </a:p>
          <a:p>
            <a:r>
              <a:rPr lang="en-US"/>
              <a:t>Algoritmo voraz (GA)</a:t>
            </a:r>
          </a:p>
          <a:p>
            <a:r>
              <a:rPr lang="en-US"/>
              <a:t>Recocido simulado (SA)</a:t>
            </a:r>
          </a:p>
        </p:txBody>
      </p:sp>
      <p:pic>
        <p:nvPicPr>
          <p:cNvPr id="6" name="Picture 5">
            <a:extLst>
              <a:ext uri="{FF2B5EF4-FFF2-40B4-BE49-F238E27FC236}">
                <a16:creationId xmlns:a16="http://schemas.microsoft.com/office/drawing/2014/main" id="{5BE110AF-0283-4CDC-87A8-457787D07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708" y="189453"/>
            <a:ext cx="4696694" cy="2510768"/>
          </a:xfrm>
          <a:prstGeom prst="rect">
            <a:avLst/>
          </a:prstGeom>
          <a:ln w="19050">
            <a:solidFill>
              <a:schemeClr val="bg1"/>
            </a:solidFill>
          </a:ln>
          <a:effectLst>
            <a:innerShdw blurRad="114300">
              <a:prstClr val="black"/>
            </a:innerShdw>
          </a:effectLst>
        </p:spPr>
      </p:pic>
      <p:pic>
        <p:nvPicPr>
          <p:cNvPr id="8" name="Picture 7">
            <a:extLst>
              <a:ext uri="{FF2B5EF4-FFF2-40B4-BE49-F238E27FC236}">
                <a16:creationId xmlns:a16="http://schemas.microsoft.com/office/drawing/2014/main" id="{BF7C7237-645B-4669-8688-B3B787C6D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2879331"/>
            <a:ext cx="4700316" cy="3655801"/>
          </a:xfrm>
          <a:prstGeom prst="rect">
            <a:avLst/>
          </a:prstGeom>
          <a:ln w="19050">
            <a:solidFill>
              <a:schemeClr val="bg1"/>
            </a:solidFill>
          </a:ln>
          <a:effectLst>
            <a:innerShdw blurRad="114300">
              <a:prstClr val="black"/>
            </a:innerShdw>
          </a:effectLst>
        </p:spPr>
      </p:pic>
      <p:pic>
        <p:nvPicPr>
          <p:cNvPr id="10" name="Picture 9">
            <a:extLst>
              <a:ext uri="{FF2B5EF4-FFF2-40B4-BE49-F238E27FC236}">
                <a16:creationId xmlns:a16="http://schemas.microsoft.com/office/drawing/2014/main" id="{195A88DC-1AA9-4CF6-915F-583111E8D5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708" y="2879331"/>
            <a:ext cx="4700315" cy="3648308"/>
          </a:xfrm>
          <a:prstGeom prst="rect">
            <a:avLst/>
          </a:prstGeom>
          <a:ln w="19050">
            <a:solidFill>
              <a:schemeClr val="bg1"/>
            </a:solidFill>
          </a:ln>
          <a:effectLst>
            <a:innerShdw blurRad="114300">
              <a:prstClr val="black"/>
            </a:innerShdw>
          </a:effectLst>
        </p:spPr>
      </p:pic>
      <p:pic>
        <p:nvPicPr>
          <p:cNvPr id="18" name="Picture 17">
            <a:extLst>
              <a:ext uri="{FF2B5EF4-FFF2-40B4-BE49-F238E27FC236}">
                <a16:creationId xmlns:a16="http://schemas.microsoft.com/office/drawing/2014/main" id="{EDECD405-4511-4CF4-A943-FC19A1348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4074" y="3368986"/>
            <a:ext cx="1775727" cy="417818"/>
          </a:xfrm>
          <a:prstGeom prst="rect">
            <a:avLst/>
          </a:prstGeom>
          <a:ln>
            <a:solidFill>
              <a:schemeClr val="bg1"/>
            </a:solidFill>
          </a:ln>
          <a:effectLst>
            <a:innerShdw blurRad="114300">
              <a:prstClr val="black"/>
            </a:innerShdw>
          </a:effectLst>
        </p:spPr>
      </p:pic>
      <p:pic>
        <p:nvPicPr>
          <p:cNvPr id="81" name="Picture 80">
            <a:extLst>
              <a:ext uri="{FF2B5EF4-FFF2-40B4-BE49-F238E27FC236}">
                <a16:creationId xmlns:a16="http://schemas.microsoft.com/office/drawing/2014/main" id="{3297BF14-CBF6-4BF8-A08F-7E34166DFB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074" y="3832528"/>
            <a:ext cx="1775727" cy="443931"/>
          </a:xfrm>
          <a:prstGeom prst="rect">
            <a:avLst/>
          </a:prstGeom>
          <a:ln>
            <a:solidFill>
              <a:schemeClr val="bg1"/>
            </a:solidFill>
          </a:ln>
          <a:effectLst>
            <a:innerShdw blurRad="114300">
              <a:prstClr val="black"/>
            </a:innerShdw>
          </a:effectLst>
        </p:spPr>
      </p:pic>
      <p:pic>
        <p:nvPicPr>
          <p:cNvPr id="83" name="Picture 82">
            <a:extLst>
              <a:ext uri="{FF2B5EF4-FFF2-40B4-BE49-F238E27FC236}">
                <a16:creationId xmlns:a16="http://schemas.microsoft.com/office/drawing/2014/main" id="{74C86C30-42D6-4B05-A457-DBA7CD647E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7246" y="2896109"/>
            <a:ext cx="2726156" cy="196733"/>
          </a:xfrm>
          <a:prstGeom prst="rect">
            <a:avLst/>
          </a:prstGeom>
          <a:ln>
            <a:solidFill>
              <a:schemeClr val="bg1"/>
            </a:solidFill>
          </a:ln>
          <a:effectLst>
            <a:innerShdw blurRad="114300">
              <a:prstClr val="black"/>
            </a:innerShdw>
          </a:effectLst>
        </p:spPr>
      </p:pic>
    </p:spTree>
    <p:extLst>
      <p:ext uri="{BB962C8B-B14F-4D97-AF65-F5344CB8AC3E}">
        <p14:creationId xmlns:p14="http://schemas.microsoft.com/office/powerpoint/2010/main" val="272507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instancias</a:t>
            </a:r>
          </a:p>
        </p:txBody>
      </p:sp>
      <p:sp>
        <p:nvSpPr>
          <p:cNvPr id="3" name="Content Placeholder 2">
            <a:extLst>
              <a:ext uri="{FF2B5EF4-FFF2-40B4-BE49-F238E27FC236}">
                <a16:creationId xmlns:a16="http://schemas.microsoft.com/office/drawing/2014/main" id="{4D08F6D9-9687-421C-8411-3B195D6224DD}"/>
              </a:ext>
            </a:extLst>
          </p:cNvPr>
          <p:cNvSpPr>
            <a:spLocks noGrp="1"/>
          </p:cNvSpPr>
          <p:nvPr>
            <p:ph idx="1"/>
          </p:nvPr>
        </p:nvSpPr>
        <p:spPr>
          <a:xfrm>
            <a:off x="1141412" y="1168925"/>
            <a:ext cx="9905999" cy="3495354"/>
          </a:xfrm>
        </p:spPr>
        <p:txBody>
          <a:bodyPr/>
          <a:lstStyle/>
          <a:p>
            <a:r>
              <a:rPr lang="en-US"/>
              <a:t>10 instancias creadas</a:t>
            </a:r>
          </a:p>
          <a:p>
            <a:r>
              <a:rPr lang="en-US"/>
              <a:t>Pesos generados aleatoreamente con distribucion normal</a:t>
            </a:r>
          </a:p>
          <a:p>
            <a:r>
              <a:rPr lang="en-US"/>
              <a:t>Valores generados aleatoreamente con distribucion uniforme</a:t>
            </a:r>
          </a:p>
          <a:p>
            <a:r>
              <a:rPr lang="en-US"/>
              <a:t>Capacidad de la mochila dependiente de los pesos</a:t>
            </a:r>
          </a:p>
          <a:p>
            <a:r>
              <a:rPr lang="en-US"/>
              <a:t>Numero de objetos en cada instancia fijos </a:t>
            </a:r>
            <a:r>
              <a:rPr lang="es-MX" sz="1800">
                <a:effectLst/>
                <a:latin typeface="Cambria Math" panose="02040503050406030204" pitchFamily="18" charset="0"/>
                <a:ea typeface="Calibri" panose="020F0502020204030204" pitchFamily="34" charset="0"/>
                <a:cs typeface="Times New Roman" panose="02020603050405020304" pitchFamily="18" charset="0"/>
              </a:rPr>
              <a:t>n = [5, 10, 10, 20, 20, 30, 30, 40, 40, 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97825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EXPERIMENTOS</a:t>
            </a:r>
          </a:p>
        </p:txBody>
      </p:sp>
      <p:sp>
        <p:nvSpPr>
          <p:cNvPr id="3" name="Content Placeholder 2">
            <a:extLst>
              <a:ext uri="{FF2B5EF4-FFF2-40B4-BE49-F238E27FC236}">
                <a16:creationId xmlns:a16="http://schemas.microsoft.com/office/drawing/2014/main" id="{4D08F6D9-9687-421C-8411-3B195D6224DD}"/>
              </a:ext>
            </a:extLst>
          </p:cNvPr>
          <p:cNvSpPr>
            <a:spLocks noGrp="1"/>
          </p:cNvSpPr>
          <p:nvPr>
            <p:ph idx="1"/>
          </p:nvPr>
        </p:nvSpPr>
        <p:spPr>
          <a:xfrm>
            <a:off x="1141412" y="2491529"/>
            <a:ext cx="9905999" cy="2172749"/>
          </a:xfrm>
        </p:spPr>
        <p:txBody>
          <a:bodyPr/>
          <a:lstStyle/>
          <a:p>
            <a:pPr marL="0" marR="0" indent="0" algn="ctr">
              <a:lnSpc>
                <a:spcPct val="150000"/>
              </a:lnSpc>
              <a:spcBef>
                <a:spcPts val="0"/>
              </a:spcBef>
              <a:spcAft>
                <a:spcPts val="0"/>
              </a:spcAft>
              <a:buNone/>
            </a:pPr>
            <a:r>
              <a:rPr lang="es-MX" sz="1800">
                <a:effectLst/>
                <a:latin typeface="Cambria Math" panose="02040503050406030204" pitchFamily="18" charset="0"/>
                <a:ea typeface="Calibri" panose="020F0502020204030204" pitchFamily="34" charset="0"/>
                <a:cs typeface="Times New Roman" panose="02020603050405020304" pitchFamily="18" charset="0"/>
              </a:rPr>
              <a:t>best_values = [162, 887, 1195, 2885, 1764, 2611, 2626, 4382, 4631, 6871]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a:t>Las soluciones optimas fueron encontradas con una implementacion de programacion dinamica. Cualquier estado que cumpla con esta suma total de valores se considera un estado final.</a:t>
            </a:r>
          </a:p>
        </p:txBody>
      </p:sp>
    </p:spTree>
    <p:extLst>
      <p:ext uri="{BB962C8B-B14F-4D97-AF65-F5344CB8AC3E}">
        <p14:creationId xmlns:p14="http://schemas.microsoft.com/office/powerpoint/2010/main" val="292866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RESULTADOS</a:t>
            </a:r>
          </a:p>
        </p:txBody>
      </p:sp>
      <p:pic>
        <p:nvPicPr>
          <p:cNvPr id="7" name="Picture 6">
            <a:extLst>
              <a:ext uri="{FF2B5EF4-FFF2-40B4-BE49-F238E27FC236}">
                <a16:creationId xmlns:a16="http://schemas.microsoft.com/office/drawing/2014/main" id="{56C10B5A-77DF-4CB0-8E45-DB1143711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8" y="1041353"/>
            <a:ext cx="4023360" cy="2411373"/>
          </a:xfrm>
          <a:prstGeom prst="rect">
            <a:avLst/>
          </a:prstGeom>
        </p:spPr>
      </p:pic>
      <p:pic>
        <p:nvPicPr>
          <p:cNvPr id="9" name="Picture 8">
            <a:extLst>
              <a:ext uri="{FF2B5EF4-FFF2-40B4-BE49-F238E27FC236}">
                <a16:creationId xmlns:a16="http://schemas.microsoft.com/office/drawing/2014/main" id="{1E81C946-F685-4385-9B06-6D12FA4C7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478" y="1134828"/>
            <a:ext cx="4023360" cy="2215395"/>
          </a:xfrm>
          <a:prstGeom prst="rect">
            <a:avLst/>
          </a:prstGeom>
        </p:spPr>
      </p:pic>
      <p:pic>
        <p:nvPicPr>
          <p:cNvPr id="11" name="Picture 10">
            <a:extLst>
              <a:ext uri="{FF2B5EF4-FFF2-40B4-BE49-F238E27FC236}">
                <a16:creationId xmlns:a16="http://schemas.microsoft.com/office/drawing/2014/main" id="{D90F0447-56B1-4741-ACA1-B53E1ACEC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4322" y="960272"/>
            <a:ext cx="4023360" cy="2468728"/>
          </a:xfrm>
          <a:prstGeom prst="rect">
            <a:avLst/>
          </a:prstGeom>
        </p:spPr>
      </p:pic>
      <p:pic>
        <p:nvPicPr>
          <p:cNvPr id="13" name="Picture 12">
            <a:extLst>
              <a:ext uri="{FF2B5EF4-FFF2-40B4-BE49-F238E27FC236}">
                <a16:creationId xmlns:a16="http://schemas.microsoft.com/office/drawing/2014/main" id="{EFD5AF7F-2F22-4920-89A3-7EB64B873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18" y="3736889"/>
            <a:ext cx="4015867" cy="2621930"/>
          </a:xfrm>
          <a:prstGeom prst="rect">
            <a:avLst/>
          </a:prstGeom>
        </p:spPr>
      </p:pic>
      <p:pic>
        <p:nvPicPr>
          <p:cNvPr id="15" name="Picture 14">
            <a:extLst>
              <a:ext uri="{FF2B5EF4-FFF2-40B4-BE49-F238E27FC236}">
                <a16:creationId xmlns:a16="http://schemas.microsoft.com/office/drawing/2014/main" id="{0C374D87-8B81-4770-86E6-E105D6D5A0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6478" y="3723613"/>
            <a:ext cx="4015867" cy="2635206"/>
          </a:xfrm>
          <a:prstGeom prst="rect">
            <a:avLst/>
          </a:prstGeom>
        </p:spPr>
      </p:pic>
      <p:pic>
        <p:nvPicPr>
          <p:cNvPr id="17" name="Picture 16">
            <a:extLst>
              <a:ext uri="{FF2B5EF4-FFF2-40B4-BE49-F238E27FC236}">
                <a16:creationId xmlns:a16="http://schemas.microsoft.com/office/drawing/2014/main" id="{1DD01EE0-B40E-4900-8CFC-7AFECDDD68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5003" y="3736889"/>
            <a:ext cx="3982679" cy="2608654"/>
          </a:xfrm>
          <a:prstGeom prst="rect">
            <a:avLst/>
          </a:prstGeom>
        </p:spPr>
      </p:pic>
    </p:spTree>
    <p:extLst>
      <p:ext uri="{BB962C8B-B14F-4D97-AF65-F5344CB8AC3E}">
        <p14:creationId xmlns:p14="http://schemas.microsoft.com/office/powerpoint/2010/main" val="121622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GRAFICAS DE RESULTADOS</a:t>
            </a:r>
          </a:p>
        </p:txBody>
      </p:sp>
      <p:pic>
        <p:nvPicPr>
          <p:cNvPr id="10" name="Picture 9">
            <a:extLst>
              <a:ext uri="{FF2B5EF4-FFF2-40B4-BE49-F238E27FC236}">
                <a16:creationId xmlns:a16="http://schemas.microsoft.com/office/drawing/2014/main" id="{D2207C47-BA0C-4A00-A447-CB7F1DB040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214" y="2187957"/>
            <a:ext cx="4944080" cy="3079750"/>
          </a:xfrm>
          <a:prstGeom prst="rect">
            <a:avLst/>
          </a:prstGeom>
          <a:noFill/>
        </p:spPr>
      </p:pic>
      <p:pic>
        <p:nvPicPr>
          <p:cNvPr id="12" name="Picture 11">
            <a:extLst>
              <a:ext uri="{FF2B5EF4-FFF2-40B4-BE49-F238E27FC236}">
                <a16:creationId xmlns:a16="http://schemas.microsoft.com/office/drawing/2014/main" id="{1F1D162E-315C-4CC0-9EEF-29895887D2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3063" y="2187957"/>
            <a:ext cx="4572000" cy="3079750"/>
          </a:xfrm>
          <a:prstGeom prst="rect">
            <a:avLst/>
          </a:prstGeom>
          <a:noFill/>
        </p:spPr>
      </p:pic>
    </p:spTree>
    <p:extLst>
      <p:ext uri="{BB962C8B-B14F-4D97-AF65-F5344CB8AC3E}">
        <p14:creationId xmlns:p14="http://schemas.microsoft.com/office/powerpoint/2010/main" val="250848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5D7D-D656-419B-A209-D5945AB582F5}"/>
              </a:ext>
            </a:extLst>
          </p:cNvPr>
          <p:cNvSpPr>
            <a:spLocks noGrp="1"/>
          </p:cNvSpPr>
          <p:nvPr>
            <p:ph type="title"/>
          </p:nvPr>
        </p:nvSpPr>
        <p:spPr>
          <a:xfrm>
            <a:off x="1141413" y="194312"/>
            <a:ext cx="9905998" cy="795503"/>
          </a:xfrm>
        </p:spPr>
        <p:txBody>
          <a:bodyPr/>
          <a:lstStyle/>
          <a:p>
            <a:r>
              <a:rPr lang="en-US"/>
              <a:t>GRAFICAS DE RESULTADOS</a:t>
            </a:r>
          </a:p>
        </p:txBody>
      </p:sp>
      <p:pic>
        <p:nvPicPr>
          <p:cNvPr id="5" name="Picture 4">
            <a:extLst>
              <a:ext uri="{FF2B5EF4-FFF2-40B4-BE49-F238E27FC236}">
                <a16:creationId xmlns:a16="http://schemas.microsoft.com/office/drawing/2014/main" id="{9B553348-29DE-4829-AF93-4B2752B4AB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27" y="1837261"/>
            <a:ext cx="5166594" cy="2952852"/>
          </a:xfrm>
          <a:prstGeom prst="rect">
            <a:avLst/>
          </a:prstGeom>
          <a:noFill/>
        </p:spPr>
      </p:pic>
      <p:pic>
        <p:nvPicPr>
          <p:cNvPr id="6" name="Picture 5">
            <a:extLst>
              <a:ext uri="{FF2B5EF4-FFF2-40B4-BE49-F238E27FC236}">
                <a16:creationId xmlns:a16="http://schemas.microsoft.com/office/drawing/2014/main" id="{356ACFAA-0E09-468F-A13A-CE02D6B9F3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0374" y="1835164"/>
            <a:ext cx="5166593" cy="2947111"/>
          </a:xfrm>
          <a:prstGeom prst="rect">
            <a:avLst/>
          </a:prstGeom>
          <a:noFill/>
        </p:spPr>
      </p:pic>
    </p:spTree>
    <p:extLst>
      <p:ext uri="{BB962C8B-B14F-4D97-AF65-F5344CB8AC3E}">
        <p14:creationId xmlns:p14="http://schemas.microsoft.com/office/powerpoint/2010/main" val="3992144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167</TotalTime>
  <Words>242</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Cambria Math</vt:lpstr>
      <vt:lpstr>Tw Cen MT</vt:lpstr>
      <vt:lpstr>Circuit</vt:lpstr>
      <vt:lpstr>PROBLEMA DE LA MOCHILA PARA INVERSIONES</vt:lpstr>
      <vt:lpstr>PLANTEAMIENTO DEL PROBLEMA</vt:lpstr>
      <vt:lpstr>ESPACIO DE BUSQUEDA</vt:lpstr>
      <vt:lpstr>METODOS DE SOLUCION</vt:lpstr>
      <vt:lpstr>instancias</vt:lpstr>
      <vt:lpstr>EXPERIMENTOS</vt:lpstr>
      <vt:lpstr>RESULTADOS</vt:lpstr>
      <vt:lpstr>GRAFICAS DE RESULTADOS</vt:lpstr>
      <vt:lpstr>GRAFICAS DE RESULTADOS</vt:lpstr>
      <vt:lpstr>GRAFICAS DE 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Mancilla, Eduardo (GE Corporate)</dc:creator>
  <cp:lastModifiedBy>MANUEL ALEJANDRO REY CRUZ</cp:lastModifiedBy>
  <cp:revision>11</cp:revision>
  <dcterms:created xsi:type="dcterms:W3CDTF">2022-05-21T01:33:01Z</dcterms:created>
  <dcterms:modified xsi:type="dcterms:W3CDTF">2022-05-21T04:33:14Z</dcterms:modified>
</cp:coreProperties>
</file>