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224030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2345051-2045-45DA-935E-2E3CA1A69ADC}" type="datetimeFigureOut">
              <a:rPr lang="en-US" smtClean="0"/>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461735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2345051-2045-45DA-935E-2E3CA1A69ADC}" type="datetimeFigureOut">
              <a:rPr lang="en-US" smtClean="0"/>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3327124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2345051-2045-45DA-935E-2E3CA1A69ADC}" type="datetimeFigureOut">
              <a:rPr lang="en-US" smtClean="0"/>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‹Nº›</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88483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2345051-2045-45DA-935E-2E3CA1A69ADC}" type="datetimeFigureOut">
              <a:rPr lang="en-US" smtClean="0"/>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3711160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2345051-2045-45DA-935E-2E3CA1A69ADC}" type="datetimeFigureOut">
              <a:rPr lang="en-US" smtClean="0"/>
              <a:t>11/22/2020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1631963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2345051-2045-45DA-935E-2E3CA1A69ADC}" type="datetimeFigureOut">
              <a:rPr lang="en-US" smtClean="0"/>
              <a:t>11/22/2020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2328668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1632417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239603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188994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2345051-2045-45DA-935E-2E3CA1A69ADC}" type="datetimeFigureOut">
              <a:rPr lang="en-US" smtClean="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2758946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63642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11/22/2020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3697910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11/22/2020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503016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11/22/2020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3636836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2345051-2045-45DA-935E-2E3CA1A69ADC}" type="datetimeFigureOut">
              <a:rPr lang="en-US" smtClean="0"/>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2534400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2345051-2045-45DA-935E-2E3CA1A69ADC}" type="datetimeFigureOut">
              <a:rPr lang="en-US" smtClean="0"/>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3806212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2345051-2045-45DA-935E-2E3CA1A69ADC}" type="datetimeFigureOut">
              <a:rPr lang="en-US" smtClean="0"/>
              <a:t>11/22/2020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7CD31F4-64FA-4BA0-9498-67783267A8C8}" type="slidenum">
              <a:rPr lang="en-US" smtClean="0"/>
              <a:t>‹Nº›</a:t>
            </a:fld>
            <a:endParaRPr lang="en-US" dirty="0"/>
          </a:p>
        </p:txBody>
      </p:sp>
    </p:spTree>
    <p:extLst>
      <p:ext uri="{BB962C8B-B14F-4D97-AF65-F5344CB8AC3E}">
        <p14:creationId xmlns:p14="http://schemas.microsoft.com/office/powerpoint/2010/main" val="3815141920"/>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C62B66-A46B-4E74-A8E5-46020DE2D89F}"/>
              </a:ext>
            </a:extLst>
          </p:cNvPr>
          <p:cNvPicPr>
            <a:picLocks noChangeAspect="1"/>
          </p:cNvPicPr>
          <p:nvPr/>
        </p:nvPicPr>
        <p:blipFill rotWithShape="1">
          <a:blip r:embed="rId2">
            <a:alphaModFix amt="50000"/>
          </a:blip>
          <a:srcRect t="35237" r="-1" b="8498"/>
          <a:stretch/>
        </p:blipFill>
        <p:spPr>
          <a:xfrm>
            <a:off x="20" y="10"/>
            <a:ext cx="12188931" cy="6857990"/>
          </a:xfrm>
          <a:prstGeom prst="rect">
            <a:avLst/>
          </a:prstGeom>
        </p:spPr>
      </p:pic>
      <p:sp>
        <p:nvSpPr>
          <p:cNvPr id="2" name="Título 1">
            <a:extLst>
              <a:ext uri="{FF2B5EF4-FFF2-40B4-BE49-F238E27FC236}">
                <a16:creationId xmlns:a16="http://schemas.microsoft.com/office/drawing/2014/main" id="{701F500F-9146-46A9-B508-7138AAAA8B66}"/>
              </a:ext>
            </a:extLst>
          </p:cNvPr>
          <p:cNvSpPr>
            <a:spLocks noGrp="1"/>
          </p:cNvSpPr>
          <p:nvPr>
            <p:ph type="ctrTitle"/>
          </p:nvPr>
        </p:nvSpPr>
        <p:spPr>
          <a:xfrm>
            <a:off x="1527048" y="1124712"/>
            <a:ext cx="9144000" cy="3063240"/>
          </a:xfrm>
        </p:spPr>
        <p:txBody>
          <a:bodyPr>
            <a:normAutofit fontScale="90000"/>
          </a:bodyPr>
          <a:lstStyle/>
          <a:p>
            <a:pPr algn="ctr">
              <a:lnSpc>
                <a:spcPct val="90000"/>
              </a:lnSpc>
            </a:pPr>
            <a:r>
              <a:rPr lang="es-ES" sz="6700"/>
              <a:t>Capstone Project - The Battle of the Neighborhoods</a:t>
            </a:r>
            <a:endParaRPr lang="es-CO" sz="6700"/>
          </a:p>
        </p:txBody>
      </p:sp>
      <p:sp>
        <p:nvSpPr>
          <p:cNvPr id="3" name="Subtítulo 2">
            <a:extLst>
              <a:ext uri="{FF2B5EF4-FFF2-40B4-BE49-F238E27FC236}">
                <a16:creationId xmlns:a16="http://schemas.microsoft.com/office/drawing/2014/main" id="{A7013737-909C-42D0-81F6-53BF6E3299DA}"/>
              </a:ext>
            </a:extLst>
          </p:cNvPr>
          <p:cNvSpPr>
            <a:spLocks noGrp="1"/>
          </p:cNvSpPr>
          <p:nvPr>
            <p:ph type="subTitle" idx="1"/>
          </p:nvPr>
        </p:nvSpPr>
        <p:spPr>
          <a:xfrm>
            <a:off x="1527048" y="4599432"/>
            <a:ext cx="9144000" cy="1227520"/>
          </a:xfrm>
        </p:spPr>
        <p:txBody>
          <a:bodyPr>
            <a:normAutofit/>
          </a:bodyPr>
          <a:lstStyle/>
          <a:p>
            <a:pPr algn="ctr"/>
            <a:endParaRPr lang="es-CO" sz="3200"/>
          </a:p>
        </p:txBody>
      </p:sp>
    </p:spTree>
    <p:extLst>
      <p:ext uri="{BB962C8B-B14F-4D97-AF65-F5344CB8AC3E}">
        <p14:creationId xmlns:p14="http://schemas.microsoft.com/office/powerpoint/2010/main" val="28918537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FB1F1-A849-47E3-B8EC-D359FEEABE57}"/>
              </a:ext>
            </a:extLst>
          </p:cNvPr>
          <p:cNvSpPr>
            <a:spLocks noGrp="1"/>
          </p:cNvSpPr>
          <p:nvPr>
            <p:ph type="title"/>
          </p:nvPr>
        </p:nvSpPr>
        <p:spPr/>
        <p:txBody>
          <a:bodyPr/>
          <a:lstStyle/>
          <a:p>
            <a:r>
              <a:rPr lang="es-CO" dirty="0" err="1">
                <a:effectLst/>
              </a:rPr>
              <a:t>The</a:t>
            </a:r>
            <a:r>
              <a:rPr lang="es-CO" dirty="0">
                <a:effectLst/>
              </a:rPr>
              <a:t> Real Estate Company</a:t>
            </a:r>
            <a:br>
              <a:rPr lang="es-CO" dirty="0">
                <a:effectLst/>
              </a:rPr>
            </a:br>
            <a:endParaRPr lang="es-CO" dirty="0"/>
          </a:p>
        </p:txBody>
      </p:sp>
      <p:sp>
        <p:nvSpPr>
          <p:cNvPr id="3" name="Marcador de contenido 2">
            <a:extLst>
              <a:ext uri="{FF2B5EF4-FFF2-40B4-BE49-F238E27FC236}">
                <a16:creationId xmlns:a16="http://schemas.microsoft.com/office/drawing/2014/main" id="{3CA1C125-1A8F-497E-9E1F-3D73730E103A}"/>
              </a:ext>
            </a:extLst>
          </p:cNvPr>
          <p:cNvSpPr>
            <a:spLocks noGrp="1"/>
          </p:cNvSpPr>
          <p:nvPr>
            <p:ph idx="1"/>
          </p:nvPr>
        </p:nvSpPr>
        <p:spPr/>
        <p:txBody>
          <a:bodyPr/>
          <a:lstStyle/>
          <a:p>
            <a:r>
              <a:rPr lang="en-US" dirty="0">
                <a:effectLst/>
              </a:rPr>
              <a:t>We want to create a location for our real estate company somewhere in Scarborough, so we want to get all the information possible to be as efficient as possible in locating.</a:t>
            </a:r>
          </a:p>
          <a:p>
            <a:r>
              <a:rPr lang="en-US" dirty="0">
                <a:effectLst/>
              </a:rPr>
              <a:t>Canada is a very prosperous country willing to receive people from all around the glove, and because of this it is always a great idea to be dynamically looking for the best place to move in to.</a:t>
            </a:r>
          </a:p>
          <a:p>
            <a:r>
              <a:rPr lang="en-US" dirty="0">
                <a:effectLst/>
              </a:rPr>
              <a:t>We, the company, aim to find the most populous neighborhoods using clusters so we strategically find the best location for our company.</a:t>
            </a:r>
          </a:p>
          <a:p>
            <a:endParaRPr lang="es-CO" dirty="0"/>
          </a:p>
        </p:txBody>
      </p:sp>
    </p:spTree>
    <p:extLst>
      <p:ext uri="{BB962C8B-B14F-4D97-AF65-F5344CB8AC3E}">
        <p14:creationId xmlns:p14="http://schemas.microsoft.com/office/powerpoint/2010/main" val="1764014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62F0DF-E056-41C3-9E88-17CF2CA70939}"/>
              </a:ext>
            </a:extLst>
          </p:cNvPr>
          <p:cNvSpPr>
            <a:spLocks noGrp="1"/>
          </p:cNvSpPr>
          <p:nvPr>
            <p:ph type="title"/>
          </p:nvPr>
        </p:nvSpPr>
        <p:spPr/>
        <p:txBody>
          <a:bodyPr/>
          <a:lstStyle/>
          <a:p>
            <a:r>
              <a:rPr lang="es-CO" dirty="0" err="1">
                <a:effectLst/>
              </a:rPr>
              <a:t>Location</a:t>
            </a:r>
            <a:r>
              <a:rPr lang="es-CO" dirty="0">
                <a:effectLst/>
              </a:rPr>
              <a:t> </a:t>
            </a:r>
            <a:r>
              <a:rPr lang="es-CO" dirty="0" err="1">
                <a:effectLst/>
              </a:rPr>
              <a:t>Decision</a:t>
            </a:r>
            <a:br>
              <a:rPr lang="es-CO" dirty="0">
                <a:effectLst/>
              </a:rPr>
            </a:br>
            <a:endParaRPr lang="es-CO" dirty="0"/>
          </a:p>
        </p:txBody>
      </p:sp>
      <p:sp>
        <p:nvSpPr>
          <p:cNvPr id="3" name="Marcador de contenido 2">
            <a:extLst>
              <a:ext uri="{FF2B5EF4-FFF2-40B4-BE49-F238E27FC236}">
                <a16:creationId xmlns:a16="http://schemas.microsoft.com/office/drawing/2014/main" id="{1C382F97-8371-4FD6-8B70-9EBE439FE3EC}"/>
              </a:ext>
            </a:extLst>
          </p:cNvPr>
          <p:cNvSpPr>
            <a:spLocks noGrp="1"/>
          </p:cNvSpPr>
          <p:nvPr>
            <p:ph idx="1"/>
          </p:nvPr>
        </p:nvSpPr>
        <p:spPr/>
        <p:txBody>
          <a:bodyPr/>
          <a:lstStyle/>
          <a:p>
            <a:r>
              <a:rPr lang="en-US" dirty="0">
                <a:effectLst/>
              </a:rPr>
              <a:t>We decided to </a:t>
            </a:r>
            <a:r>
              <a:rPr lang="en-US" dirty="0" err="1">
                <a:effectLst/>
              </a:rPr>
              <a:t>analyize</a:t>
            </a:r>
            <a:r>
              <a:rPr lang="en-US" dirty="0">
                <a:effectLst/>
              </a:rPr>
              <a:t> Scarborough for two reasons, we are very familiar with this dataset from previous weeks in the course, and because Scarborough is naturally a very diverse location, both religiously and culturally. These kinds of location are very popular for new immigrants to move in to.</a:t>
            </a:r>
            <a:endParaRPr lang="es-CO" dirty="0"/>
          </a:p>
        </p:txBody>
      </p:sp>
    </p:spTree>
    <p:extLst>
      <p:ext uri="{BB962C8B-B14F-4D97-AF65-F5344CB8AC3E}">
        <p14:creationId xmlns:p14="http://schemas.microsoft.com/office/powerpoint/2010/main" val="3448884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FEB889-C88F-47DE-8873-094088C78BEC}"/>
              </a:ext>
            </a:extLst>
          </p:cNvPr>
          <p:cNvSpPr>
            <a:spLocks noGrp="1"/>
          </p:cNvSpPr>
          <p:nvPr>
            <p:ph type="title"/>
          </p:nvPr>
        </p:nvSpPr>
        <p:spPr/>
        <p:txBody>
          <a:bodyPr/>
          <a:lstStyle/>
          <a:p>
            <a:r>
              <a:rPr lang="es-ES" dirty="0" err="1"/>
              <a:t>Challenge</a:t>
            </a:r>
            <a:endParaRPr lang="es-CO" dirty="0"/>
          </a:p>
        </p:txBody>
      </p:sp>
      <p:sp>
        <p:nvSpPr>
          <p:cNvPr id="3" name="Marcador de contenido 2">
            <a:extLst>
              <a:ext uri="{FF2B5EF4-FFF2-40B4-BE49-F238E27FC236}">
                <a16:creationId xmlns:a16="http://schemas.microsoft.com/office/drawing/2014/main" id="{E9B69773-7FA1-4D36-986C-BFD246F6133C}"/>
              </a:ext>
            </a:extLst>
          </p:cNvPr>
          <p:cNvSpPr>
            <a:spLocks noGrp="1"/>
          </p:cNvSpPr>
          <p:nvPr>
            <p:ph idx="1"/>
          </p:nvPr>
        </p:nvSpPr>
        <p:spPr/>
        <p:txBody>
          <a:bodyPr/>
          <a:lstStyle/>
          <a:p>
            <a:r>
              <a:rPr lang="en-US" dirty="0">
                <a:effectLst/>
              </a:rPr>
              <a:t>This project's </a:t>
            </a:r>
            <a:r>
              <a:rPr lang="en-US" dirty="0" err="1">
                <a:effectLst/>
              </a:rPr>
              <a:t>puprose</a:t>
            </a:r>
            <a:r>
              <a:rPr lang="en-US" dirty="0">
                <a:effectLst/>
              </a:rPr>
              <a:t> is to find the best neighborhoods in the city for the company to move in to, so it's more accessible to new customers looking to move to Scarborough. This is done using Wikipedia data on postal codes, so we then use the Foursquare API to find the coordinates in order to cluster the neighborhoods.</a:t>
            </a:r>
            <a:endParaRPr lang="es-CO" dirty="0"/>
          </a:p>
        </p:txBody>
      </p:sp>
    </p:spTree>
    <p:extLst>
      <p:ext uri="{BB962C8B-B14F-4D97-AF65-F5344CB8AC3E}">
        <p14:creationId xmlns:p14="http://schemas.microsoft.com/office/powerpoint/2010/main" val="1570476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14F7B5-973A-4557-BD2E-D9A41E24E21D}"/>
              </a:ext>
            </a:extLst>
          </p:cNvPr>
          <p:cNvSpPr>
            <a:spLocks noGrp="1"/>
          </p:cNvSpPr>
          <p:nvPr>
            <p:ph type="title"/>
          </p:nvPr>
        </p:nvSpPr>
        <p:spPr/>
        <p:txBody>
          <a:bodyPr/>
          <a:lstStyle/>
          <a:p>
            <a:r>
              <a:rPr lang="es-ES" dirty="0"/>
              <a:t>Foursquare api</a:t>
            </a:r>
            <a:endParaRPr lang="es-CO" dirty="0"/>
          </a:p>
        </p:txBody>
      </p:sp>
      <p:sp>
        <p:nvSpPr>
          <p:cNvPr id="3" name="Marcador de contenido 2">
            <a:extLst>
              <a:ext uri="{FF2B5EF4-FFF2-40B4-BE49-F238E27FC236}">
                <a16:creationId xmlns:a16="http://schemas.microsoft.com/office/drawing/2014/main" id="{381D078B-92CE-4254-B6BB-427C31B0AA84}"/>
              </a:ext>
            </a:extLst>
          </p:cNvPr>
          <p:cNvSpPr>
            <a:spLocks noGrp="1"/>
          </p:cNvSpPr>
          <p:nvPr>
            <p:ph idx="1"/>
          </p:nvPr>
        </p:nvSpPr>
        <p:spPr/>
        <p:txBody>
          <a:bodyPr/>
          <a:lstStyle/>
          <a:p>
            <a:r>
              <a:rPr lang="en-US" dirty="0">
                <a:effectLst/>
              </a:rPr>
              <a:t>We will be using the Foursquare API to find the coordinates (latitude, longitude) in order to cluster the neighborhoods, using the K-Means algorithm found in the </a:t>
            </a:r>
            <a:r>
              <a:rPr lang="en-US" dirty="0" err="1">
                <a:effectLst/>
              </a:rPr>
              <a:t>Scikit</a:t>
            </a:r>
            <a:r>
              <a:rPr lang="en-US" dirty="0">
                <a:effectLst/>
              </a:rPr>
              <a:t> Learn library.</a:t>
            </a:r>
            <a:endParaRPr lang="es-CO" dirty="0"/>
          </a:p>
        </p:txBody>
      </p:sp>
    </p:spTree>
    <p:extLst>
      <p:ext uri="{BB962C8B-B14F-4D97-AF65-F5344CB8AC3E}">
        <p14:creationId xmlns:p14="http://schemas.microsoft.com/office/powerpoint/2010/main" val="171269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83EBA1-41C9-4DB9-9460-149C41B4A7EA}"/>
              </a:ext>
            </a:extLst>
          </p:cNvPr>
          <p:cNvSpPr>
            <a:spLocks noGrp="1"/>
          </p:cNvSpPr>
          <p:nvPr>
            <p:ph type="title"/>
          </p:nvPr>
        </p:nvSpPr>
        <p:spPr/>
        <p:txBody>
          <a:bodyPr/>
          <a:lstStyle/>
          <a:p>
            <a:br>
              <a:rPr lang="es-CO" dirty="0">
                <a:effectLst/>
              </a:rPr>
            </a:br>
            <a:r>
              <a:rPr lang="es-CO" dirty="0">
                <a:effectLst/>
              </a:rPr>
              <a:t>Data </a:t>
            </a:r>
            <a:r>
              <a:rPr lang="es-CO" dirty="0" err="1">
                <a:effectLst/>
              </a:rPr>
              <a:t>Description</a:t>
            </a:r>
            <a:endParaRPr lang="es-CO" dirty="0"/>
          </a:p>
        </p:txBody>
      </p:sp>
      <p:sp>
        <p:nvSpPr>
          <p:cNvPr id="3" name="Marcador de contenido 2">
            <a:extLst>
              <a:ext uri="{FF2B5EF4-FFF2-40B4-BE49-F238E27FC236}">
                <a16:creationId xmlns:a16="http://schemas.microsoft.com/office/drawing/2014/main" id="{1AE4609F-9F49-47FD-B333-068FAD84DFD0}"/>
              </a:ext>
            </a:extLst>
          </p:cNvPr>
          <p:cNvSpPr>
            <a:spLocks noGrp="1"/>
          </p:cNvSpPr>
          <p:nvPr>
            <p:ph idx="1"/>
          </p:nvPr>
        </p:nvSpPr>
        <p:spPr/>
        <p:txBody>
          <a:bodyPr>
            <a:normAutofit fontScale="85000" lnSpcReduction="10000"/>
          </a:bodyPr>
          <a:lstStyle/>
          <a:p>
            <a:r>
              <a:rPr lang="en-US" dirty="0">
                <a:effectLst/>
              </a:rPr>
              <a:t>For this project, we will ne using the Scarborough dataset found in Wikipedia. We have previously used this dataset in prior weeks, so we are familiar with it.</a:t>
            </a:r>
          </a:p>
          <a:p>
            <a:r>
              <a:rPr lang="en-US" dirty="0">
                <a:effectLst/>
              </a:rPr>
              <a:t>Dataset: </a:t>
            </a:r>
            <a:r>
              <a:rPr lang="en-US" u="sng" dirty="0">
                <a:effectLst/>
                <a:hlinkClick r:id="rId2"/>
              </a:rPr>
              <a:t>https://en.wikipedia.org/wiki/List_of_postal_codes_of_Canada:_M</a:t>
            </a:r>
            <a:endParaRPr lang="en-US" dirty="0">
              <a:effectLst/>
            </a:endParaRPr>
          </a:p>
          <a:p>
            <a:r>
              <a:rPr lang="en-US" dirty="0">
                <a:effectLst/>
              </a:rPr>
              <a:t>We will use the Foursquare API in order to find the coordinates for the postal codes. This will also give us the information regarding venue names, locations and menus for local restaurants.</a:t>
            </a:r>
          </a:p>
          <a:p>
            <a:r>
              <a:rPr lang="en-US" dirty="0">
                <a:effectLst/>
              </a:rPr>
              <a:t>Foursquare is a social networking service available for common smartphones. The app's purpose is to help you discover and share information about businesses and attractions around you.</a:t>
            </a:r>
          </a:p>
          <a:p>
            <a:r>
              <a:rPr lang="en-US" dirty="0">
                <a:effectLst/>
              </a:rPr>
              <a:t>After finding the list of potential neighborhoods, we then connect to the Foursquare API to get the information about venues inside each and every neighborhood.</a:t>
            </a:r>
          </a:p>
          <a:p>
            <a:endParaRPr lang="es-CO" dirty="0"/>
          </a:p>
        </p:txBody>
      </p:sp>
    </p:spTree>
    <p:extLst>
      <p:ext uri="{BB962C8B-B14F-4D97-AF65-F5344CB8AC3E}">
        <p14:creationId xmlns:p14="http://schemas.microsoft.com/office/powerpoint/2010/main" val="3880439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7F974-250B-43BE-B9DB-6244D1F8D182}"/>
              </a:ext>
            </a:extLst>
          </p:cNvPr>
          <p:cNvSpPr>
            <a:spLocks noGrp="1"/>
          </p:cNvSpPr>
          <p:nvPr>
            <p:ph type="title"/>
          </p:nvPr>
        </p:nvSpPr>
        <p:spPr/>
        <p:txBody>
          <a:bodyPr/>
          <a:lstStyle/>
          <a:p>
            <a:r>
              <a:rPr lang="es-CO" dirty="0" err="1">
                <a:effectLst/>
              </a:rPr>
              <a:t>Analyzing</a:t>
            </a:r>
            <a:r>
              <a:rPr lang="es-CO" dirty="0">
                <a:effectLst/>
              </a:rPr>
              <a:t> </a:t>
            </a:r>
            <a:r>
              <a:rPr lang="es-CO" dirty="0" err="1">
                <a:effectLst/>
              </a:rPr>
              <a:t>the</a:t>
            </a:r>
            <a:r>
              <a:rPr lang="es-CO" dirty="0">
                <a:effectLst/>
              </a:rPr>
              <a:t> Data</a:t>
            </a:r>
            <a:br>
              <a:rPr lang="es-CO" dirty="0">
                <a:effectLst/>
              </a:rPr>
            </a:br>
            <a:endParaRPr lang="es-CO" dirty="0"/>
          </a:p>
        </p:txBody>
      </p:sp>
      <p:sp>
        <p:nvSpPr>
          <p:cNvPr id="3" name="Marcador de contenido 2">
            <a:extLst>
              <a:ext uri="{FF2B5EF4-FFF2-40B4-BE49-F238E27FC236}">
                <a16:creationId xmlns:a16="http://schemas.microsoft.com/office/drawing/2014/main" id="{62FBDF54-0D24-40C6-B849-C1563F9DCF54}"/>
              </a:ext>
            </a:extLst>
          </p:cNvPr>
          <p:cNvSpPr>
            <a:spLocks noGrp="1"/>
          </p:cNvSpPr>
          <p:nvPr>
            <p:ph idx="1"/>
          </p:nvPr>
        </p:nvSpPr>
        <p:spPr/>
        <p:txBody>
          <a:bodyPr/>
          <a:lstStyle/>
          <a:p>
            <a:r>
              <a:rPr lang="en-US" dirty="0">
                <a:effectLst/>
              </a:rPr>
              <a:t>We started preprocessing the data as we have done in previous weeks. We got the coordinates from Geocoder. We then used the Foursquare API to find the locations and venues in the city of Scarborough. This map shows the different postal codes in the city.</a:t>
            </a:r>
          </a:p>
          <a:p>
            <a:endParaRPr lang="es-CO" dirty="0"/>
          </a:p>
        </p:txBody>
      </p:sp>
      <p:pic>
        <p:nvPicPr>
          <p:cNvPr id="1028" name="Picture 4">
            <a:extLst>
              <a:ext uri="{FF2B5EF4-FFF2-40B4-BE49-F238E27FC236}">
                <a16:creationId xmlns:a16="http://schemas.microsoft.com/office/drawing/2014/main" id="{99DF8A67-5611-47D5-810E-C261B5A9A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697" y="3581074"/>
            <a:ext cx="3967345" cy="2998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007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A9437EA-2372-434F-9095-067DD0A4F6E4}"/>
              </a:ext>
            </a:extLst>
          </p:cNvPr>
          <p:cNvSpPr>
            <a:spLocks noGrp="1"/>
          </p:cNvSpPr>
          <p:nvPr>
            <p:ph idx="1"/>
          </p:nvPr>
        </p:nvSpPr>
        <p:spPr>
          <a:xfrm>
            <a:off x="354125" y="604911"/>
            <a:ext cx="11274396" cy="5922498"/>
          </a:xfrm>
        </p:spPr>
        <p:txBody>
          <a:bodyPr>
            <a:normAutofit/>
          </a:bodyPr>
          <a:lstStyle/>
          <a:p>
            <a:r>
              <a:rPr lang="en-US" dirty="0">
                <a:effectLst/>
              </a:rPr>
              <a:t>We then decided to cluster the neighborhoods in Scarborough to decide where we could use the new Real Estate location. We did this by using the K-Means clustering algorithm, with hyperparameter k = 3. This is the result:</a:t>
            </a:r>
          </a:p>
          <a:p>
            <a:endParaRPr lang="en-US" dirty="0">
              <a:effectLst/>
            </a:endParaRPr>
          </a:p>
          <a:p>
            <a:endParaRPr lang="es-CO" dirty="0"/>
          </a:p>
          <a:p>
            <a:endParaRPr lang="es-CO" dirty="0"/>
          </a:p>
          <a:p>
            <a:endParaRPr lang="es-CO" dirty="0"/>
          </a:p>
          <a:p>
            <a:endParaRPr lang="es-CO" dirty="0"/>
          </a:p>
          <a:p>
            <a:endParaRPr lang="es-CO" dirty="0"/>
          </a:p>
          <a:p>
            <a:r>
              <a:rPr lang="en-US" dirty="0">
                <a:effectLst/>
              </a:rPr>
              <a:t>As we can se the biggest clusters are the clusters == 2. These clusters have the highest rated venues, and are the closest to </a:t>
            </a:r>
            <a:r>
              <a:rPr lang="en-US" dirty="0" err="1">
                <a:effectLst/>
              </a:rPr>
              <a:t>Scarboroughs</a:t>
            </a:r>
            <a:r>
              <a:rPr lang="en-US" dirty="0">
                <a:effectLst/>
              </a:rPr>
              <a:t> three airports.</a:t>
            </a:r>
          </a:p>
          <a:p>
            <a:r>
              <a:rPr lang="en-US" dirty="0">
                <a:effectLst/>
              </a:rPr>
              <a:t>Following this, an economical analysis follows suit, but it falls out of the </a:t>
            </a:r>
            <a:r>
              <a:rPr lang="en-US" dirty="0" err="1">
                <a:effectLst/>
              </a:rPr>
              <a:t>scopre</a:t>
            </a:r>
            <a:r>
              <a:rPr lang="en-US" dirty="0">
                <a:effectLst/>
              </a:rPr>
              <a:t> of the project. After having these two, validated the project may continue.</a:t>
            </a:r>
          </a:p>
          <a:p>
            <a:endParaRPr lang="es-CO" dirty="0"/>
          </a:p>
        </p:txBody>
      </p:sp>
      <p:pic>
        <p:nvPicPr>
          <p:cNvPr id="2050" name="Picture 2">
            <a:extLst>
              <a:ext uri="{FF2B5EF4-FFF2-40B4-BE49-F238E27FC236}">
                <a16:creationId xmlns:a16="http://schemas.microsoft.com/office/drawing/2014/main" id="{9604C6DB-74DA-4EDD-932D-0321BFB10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277" y="1794656"/>
            <a:ext cx="6119446" cy="3007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216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11DF1-44BE-4F2B-BBC8-12EF1B90E19E}"/>
              </a:ext>
            </a:extLst>
          </p:cNvPr>
          <p:cNvSpPr>
            <a:spLocks noGrp="1"/>
          </p:cNvSpPr>
          <p:nvPr>
            <p:ph type="title"/>
          </p:nvPr>
        </p:nvSpPr>
        <p:spPr/>
        <p:txBody>
          <a:bodyPr/>
          <a:lstStyle/>
          <a:p>
            <a:r>
              <a:rPr lang="es-ES" dirty="0" err="1"/>
              <a:t>conclusion</a:t>
            </a:r>
            <a:endParaRPr lang="es-CO" dirty="0"/>
          </a:p>
        </p:txBody>
      </p:sp>
      <p:sp>
        <p:nvSpPr>
          <p:cNvPr id="3" name="Marcador de contenido 2">
            <a:extLst>
              <a:ext uri="{FF2B5EF4-FFF2-40B4-BE49-F238E27FC236}">
                <a16:creationId xmlns:a16="http://schemas.microsoft.com/office/drawing/2014/main" id="{ACEBCAB2-3DFA-4CAC-AF90-D1F97ADA1058}"/>
              </a:ext>
            </a:extLst>
          </p:cNvPr>
          <p:cNvSpPr>
            <a:spLocks noGrp="1"/>
          </p:cNvSpPr>
          <p:nvPr>
            <p:ph idx="1"/>
          </p:nvPr>
        </p:nvSpPr>
        <p:spPr/>
        <p:txBody>
          <a:bodyPr/>
          <a:lstStyle/>
          <a:p>
            <a:r>
              <a:rPr lang="en-US" dirty="0">
                <a:effectLst/>
              </a:rPr>
              <a:t>Using Data Science and data preprocessing we were able to map the different neighborhoods in Scarborough. Then, using the K-Means clustering algorithm, which is an unsupervised learning algorithm, we were able to find the neighborhood clusters in order to help us make the </a:t>
            </a:r>
            <a:r>
              <a:rPr lang="en-US" dirty="0" err="1">
                <a:effectLst/>
              </a:rPr>
              <a:t>decission</a:t>
            </a:r>
            <a:r>
              <a:rPr lang="en-US" dirty="0">
                <a:effectLst/>
              </a:rPr>
              <a:t> on where to place the new Real Estate location. This </a:t>
            </a:r>
            <a:r>
              <a:rPr lang="en-US" dirty="0" err="1">
                <a:effectLst/>
              </a:rPr>
              <a:t>decission</a:t>
            </a:r>
            <a:r>
              <a:rPr lang="en-US" dirty="0">
                <a:effectLst/>
              </a:rPr>
              <a:t> was also supported by the high rated venues, schools and nearby airports, as seen in the map above.</a:t>
            </a:r>
            <a:endParaRPr lang="es-CO" dirty="0"/>
          </a:p>
        </p:txBody>
      </p:sp>
    </p:spTree>
    <p:extLst>
      <p:ext uri="{BB962C8B-B14F-4D97-AF65-F5344CB8AC3E}">
        <p14:creationId xmlns:p14="http://schemas.microsoft.com/office/powerpoint/2010/main" val="3089291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3</TotalTime>
  <Words>653</Words>
  <Application>Microsoft Office PowerPoint</Application>
  <PresentationFormat>Panorámica</PresentationFormat>
  <Paragraphs>30</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Bookman Old Style</vt:lpstr>
      <vt:lpstr>Rockwell</vt:lpstr>
      <vt:lpstr>Damask</vt:lpstr>
      <vt:lpstr>Capstone Project - The Battle of the Neighborhoods</vt:lpstr>
      <vt:lpstr>The Real Estate Company </vt:lpstr>
      <vt:lpstr>Location Decision </vt:lpstr>
      <vt:lpstr>Challenge</vt:lpstr>
      <vt:lpstr>Foursquare api</vt:lpstr>
      <vt:lpstr> Data Description</vt:lpstr>
      <vt:lpstr>Analyzing the Data </vt:lpstr>
      <vt:lpstr>Presentación de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the Neighborhoods</dc:title>
  <dc:creator>Arturo Rey</dc:creator>
  <cp:lastModifiedBy>Arturo Rey</cp:lastModifiedBy>
  <cp:revision>1</cp:revision>
  <dcterms:created xsi:type="dcterms:W3CDTF">2020-11-23T01:55:53Z</dcterms:created>
  <dcterms:modified xsi:type="dcterms:W3CDTF">2020-11-23T01:59:53Z</dcterms:modified>
</cp:coreProperties>
</file>