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E164"/>
    <a:srgbClr val="D3CFCF"/>
    <a:srgbClr val="D0CCCC"/>
    <a:srgbClr val="EEEFF5"/>
    <a:srgbClr val="FF3737"/>
    <a:srgbClr val="FDE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1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/>
          <a:srcRect l="25986" t="41" r="20724" b="-41"/>
          <a:stretch/>
        </p:blipFill>
        <p:spPr>
          <a:xfrm>
            <a:off x="0" y="-3387"/>
            <a:ext cx="5486400" cy="823637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3737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Student Performance Analysis using Machine Learning</a:t>
            </a:r>
            <a:endParaRPr lang="en-US" sz="5249" dirty="0">
              <a:solidFill>
                <a:srgbClr val="FF3737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project focuses on leveraging </a:t>
            </a: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algorithms 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analyze </a:t>
            </a:r>
            <a:r>
              <a:rPr lang="en-US" sz="17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student performance data</a:t>
            </a: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319599" y="5817156"/>
            <a:ext cx="233957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by Aryan Mishra, Reg no : 2241013129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/>
          <a:srcRect l="22235" r="44432"/>
          <a:stretch/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803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4" dirty="0">
              <a:solidFill>
                <a:srgbClr val="FF0000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833199" y="40815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24176" y="4123253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>
              <a:solidFill>
                <a:srgbClr val="FF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555313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Data-Driven Insights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1555313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data to understand academic patterns and trends.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40815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5754053" y="4123253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>
              <a:solidFill>
                <a:srgbClr val="FF0000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6319599" y="41579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Educational Impact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6319599" y="4638318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Improving student outcomes through advanced analytics.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261" y="-102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4545024" y="25721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Proposed Model</a:t>
            </a:r>
            <a:endParaRPr lang="en-US" sz="4374" dirty="0">
              <a:solidFill>
                <a:srgbClr val="FF0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4545024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Algorithm Selection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545024" y="4391263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most suitable model for educational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021445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 Engineering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8021445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key factors influencing student performance.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006733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Architecture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11006733" y="4391263"/>
            <a:ext cx="33416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a robust and scalable machine learning framework.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D6E27-CE73-46CF-8DD7-6D39344CD886}"/>
              </a:ext>
            </a:extLst>
          </p:cNvPr>
          <p:cNvSpPr/>
          <p:nvPr/>
        </p:nvSpPr>
        <p:spPr>
          <a:xfrm>
            <a:off x="2838" y="0"/>
            <a:ext cx="3739239" cy="823062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63A772-8599-4058-9CD7-25258B1E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1" y="154387"/>
            <a:ext cx="2697993" cy="269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AFD1E6-6129-4A4B-B05D-9797680B5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1" y="2530673"/>
            <a:ext cx="2667613" cy="26676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C54EF4-9CEC-4A41-837E-D45C6D87E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56" y="5071717"/>
            <a:ext cx="2829618" cy="2829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/>
          <a:srcRect l="56618" r="10123"/>
          <a:stretch/>
        </p:blipFill>
        <p:spPr>
          <a:xfrm>
            <a:off x="10980961" y="0"/>
            <a:ext cx="3649440" cy="8229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CC70B2-0FAA-4555-B0C6-53701EC89EBE}"/>
              </a:ext>
            </a:extLst>
          </p:cNvPr>
          <p:cNvGrpSpPr/>
          <p:nvPr/>
        </p:nvGrpSpPr>
        <p:grpSpPr>
          <a:xfrm>
            <a:off x="837280" y="1854279"/>
            <a:ext cx="9306401" cy="4520923"/>
            <a:chOff x="4490799" y="1854279"/>
            <a:chExt cx="9306401" cy="4520923"/>
          </a:xfrm>
        </p:grpSpPr>
        <p:sp>
          <p:nvSpPr>
            <p:cNvPr id="5" name="Text 1"/>
            <p:cNvSpPr/>
            <p:nvPr/>
          </p:nvSpPr>
          <p:spPr>
            <a:xfrm>
              <a:off x="4490799" y="1854279"/>
              <a:ext cx="7772638" cy="6943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4374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Data Collection and Preparation</a:t>
              </a:r>
              <a:endParaRPr lang="en-US" sz="4374" dirty="0">
                <a:solidFill>
                  <a:srgbClr val="FF0000"/>
                </a:solidFill>
              </a:endParaRPr>
            </a:p>
          </p:txBody>
        </p:sp>
        <p:sp>
          <p:nvSpPr>
            <p:cNvPr id="6" name="Shape 2"/>
            <p:cNvSpPr/>
            <p:nvPr/>
          </p:nvSpPr>
          <p:spPr>
            <a:xfrm>
              <a:off x="4490799" y="2881908"/>
              <a:ext cx="4542115" cy="1990963"/>
            </a:xfrm>
            <a:prstGeom prst="roundRect">
              <a:avLst>
                <a:gd name="adj" fmla="val 6696"/>
              </a:avLst>
            </a:prstGeom>
            <a:solidFill>
              <a:srgbClr val="EEEFF5"/>
            </a:solidFill>
            <a:ln/>
          </p:spPr>
        </p:sp>
        <p:sp>
          <p:nvSpPr>
            <p:cNvPr id="7" name="Text 3"/>
            <p:cNvSpPr/>
            <p:nvPr/>
          </p:nvSpPr>
          <p:spPr>
            <a:xfrm>
              <a:off x="4712970" y="3104078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Data Sources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4"/>
            <p:cNvSpPr/>
            <p:nvPr/>
          </p:nvSpPr>
          <p:spPr>
            <a:xfrm>
              <a:off x="4712970" y="3584496"/>
              <a:ext cx="4097774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Exploring diverse datasets including attendance, grades, and demographics.</a:t>
              </a:r>
              <a:endParaRPr lang="en-US" sz="1750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9255085" y="2881908"/>
              <a:ext cx="4542115" cy="1990963"/>
            </a:xfrm>
            <a:prstGeom prst="roundRect">
              <a:avLst>
                <a:gd name="adj" fmla="val 6696"/>
              </a:avLst>
            </a:prstGeom>
            <a:solidFill>
              <a:srgbClr val="EEEFF5"/>
            </a:solidFill>
            <a:ln/>
          </p:spPr>
        </p:sp>
        <p:sp>
          <p:nvSpPr>
            <p:cNvPr id="10" name="Text 6"/>
            <p:cNvSpPr/>
            <p:nvPr/>
          </p:nvSpPr>
          <p:spPr>
            <a:xfrm>
              <a:off x="9477256" y="3104078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Data Cleaning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 7"/>
            <p:cNvSpPr/>
            <p:nvPr/>
          </p:nvSpPr>
          <p:spPr>
            <a:xfrm>
              <a:off x="9477256" y="3584496"/>
              <a:ext cx="4097774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Processing, cleansing, and transforming raw data into a usable format.</a:t>
              </a:r>
              <a:endParaRPr lang="en-US" sz="1750" dirty="0"/>
            </a:p>
          </p:txBody>
        </p:sp>
        <p:sp>
          <p:nvSpPr>
            <p:cNvPr id="12" name="Shape 8"/>
            <p:cNvSpPr/>
            <p:nvPr/>
          </p:nvSpPr>
          <p:spPr>
            <a:xfrm>
              <a:off x="4490799" y="5095042"/>
              <a:ext cx="9306401" cy="1280160"/>
            </a:xfrm>
            <a:prstGeom prst="roundRect">
              <a:avLst>
                <a:gd name="adj" fmla="val 10414"/>
              </a:avLst>
            </a:prstGeom>
            <a:solidFill>
              <a:srgbClr val="EEEFF5"/>
            </a:solidFill>
            <a:ln/>
          </p:spPr>
        </p:sp>
        <p:sp>
          <p:nvSpPr>
            <p:cNvPr id="13" name="Text 9"/>
            <p:cNvSpPr/>
            <p:nvPr/>
          </p:nvSpPr>
          <p:spPr>
            <a:xfrm>
              <a:off x="4712970" y="5317212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Feature Selection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 10"/>
            <p:cNvSpPr/>
            <p:nvPr/>
          </p:nvSpPr>
          <p:spPr>
            <a:xfrm>
              <a:off x="4712970" y="5797629"/>
              <a:ext cx="8862060" cy="35540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Identifying relevant variables for predictive modeling.</a:t>
              </a:r>
              <a:endParaRPr lang="en-US" sz="1750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8FFEF0B-FCF4-49C0-BF89-EF0EF11FA7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207" b="9522"/>
          <a:stretch/>
        </p:blipFill>
        <p:spPr>
          <a:xfrm>
            <a:off x="11904805" y="3190815"/>
            <a:ext cx="2725596" cy="5038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4209506" y="2269331"/>
            <a:ext cx="7281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Training and Evaluation</a:t>
            </a:r>
            <a:endParaRPr lang="en-US" sz="4374" dirty="0">
              <a:solidFill>
                <a:srgbClr val="FF0000"/>
              </a:solidFill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2" y="3408044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09506" y="4074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Training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4209506" y="455497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and fine-tuning the machine learning model.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99" y="3408044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23911" y="4074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Validation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10" name="Text 5"/>
          <p:cNvSpPr/>
          <p:nvPr/>
        </p:nvSpPr>
        <p:spPr>
          <a:xfrm>
            <a:off x="8023911" y="455497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Evaluating model performance and accuracy.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17" y="3408044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838317" y="4074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Insights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11838317" y="4554973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Deriving actionable intelligence from the analysis.</a:t>
            </a:r>
            <a:endParaRPr lang="en-US" sz="175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B3982-0142-4550-8AC8-0E5E1BB0F381}"/>
              </a:ext>
            </a:extLst>
          </p:cNvPr>
          <p:cNvCxnSpPr/>
          <p:nvPr/>
        </p:nvCxnSpPr>
        <p:spPr>
          <a:xfrm>
            <a:off x="3739243" y="0"/>
            <a:ext cx="0" cy="822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3331CEC-27A3-489C-848D-C5C7789D4F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043" r="20798"/>
          <a:stretch/>
        </p:blipFill>
        <p:spPr>
          <a:xfrm>
            <a:off x="14593" y="0"/>
            <a:ext cx="373924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780CBB-18EC-4DBF-9846-91B087146884}"/>
              </a:ext>
            </a:extLst>
          </p:cNvPr>
          <p:cNvGrpSpPr/>
          <p:nvPr/>
        </p:nvGrpSpPr>
        <p:grpSpPr>
          <a:xfrm>
            <a:off x="825037" y="2702718"/>
            <a:ext cx="9306401" cy="2824163"/>
            <a:chOff x="4490799" y="2702719"/>
            <a:chExt cx="9306401" cy="2824163"/>
          </a:xfrm>
        </p:grpSpPr>
        <p:sp>
          <p:nvSpPr>
            <p:cNvPr id="5" name="Text 1"/>
            <p:cNvSpPr/>
            <p:nvPr/>
          </p:nvSpPr>
          <p:spPr>
            <a:xfrm>
              <a:off x="4490799" y="2702719"/>
              <a:ext cx="5554980" cy="6943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4374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Conclusion</a:t>
              </a:r>
              <a:endParaRPr lang="en-US" sz="4374" dirty="0">
                <a:solidFill>
                  <a:srgbClr val="FF0000"/>
                </a:solidFill>
              </a:endParaRPr>
            </a:p>
          </p:txBody>
        </p:sp>
        <p:sp>
          <p:nvSpPr>
            <p:cNvPr id="6" name="Shape 2"/>
            <p:cNvSpPr/>
            <p:nvPr/>
          </p:nvSpPr>
          <p:spPr>
            <a:xfrm>
              <a:off x="4490799" y="3903940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EEEFF5"/>
            </a:solidFill>
            <a:ln/>
          </p:spPr>
        </p:sp>
        <p:sp>
          <p:nvSpPr>
            <p:cNvPr id="7" name="Text 3"/>
            <p:cNvSpPr/>
            <p:nvPr/>
          </p:nvSpPr>
          <p:spPr>
            <a:xfrm>
              <a:off x="4681776" y="3945612"/>
              <a:ext cx="117991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1</a:t>
              </a:r>
              <a:endParaRPr lang="en-US" sz="2624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4"/>
            <p:cNvSpPr/>
            <p:nvPr/>
          </p:nvSpPr>
          <p:spPr>
            <a:xfrm>
              <a:off x="5212913" y="398025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Impact Assessment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9" name="Text 5"/>
            <p:cNvSpPr/>
            <p:nvPr/>
          </p:nvSpPr>
          <p:spPr>
            <a:xfrm>
              <a:off x="5212913" y="4460677"/>
              <a:ext cx="382000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Evaluating the effectiveness of machine learning in educational contexts.</a:t>
              </a:r>
              <a:endParaRPr lang="en-US" sz="1750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9255085" y="3903940"/>
              <a:ext cx="499943" cy="499943"/>
            </a:xfrm>
            <a:prstGeom prst="roundRect">
              <a:avLst>
                <a:gd name="adj" fmla="val 26667"/>
              </a:avLst>
            </a:prstGeom>
            <a:solidFill>
              <a:srgbClr val="EEEFF5"/>
            </a:solidFill>
            <a:ln/>
          </p:spPr>
        </p:sp>
        <p:sp>
          <p:nvSpPr>
            <p:cNvPr id="11" name="Text 7"/>
            <p:cNvSpPr/>
            <p:nvPr/>
          </p:nvSpPr>
          <p:spPr>
            <a:xfrm>
              <a:off x="9411652" y="3945612"/>
              <a:ext cx="18669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2</a:t>
              </a:r>
              <a:endParaRPr lang="en-US" sz="2624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 8"/>
            <p:cNvSpPr/>
            <p:nvPr/>
          </p:nvSpPr>
          <p:spPr>
            <a:xfrm>
              <a:off x="9977199" y="398025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Future Developments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 9"/>
            <p:cNvSpPr/>
            <p:nvPr/>
          </p:nvSpPr>
          <p:spPr>
            <a:xfrm>
              <a:off x="9977199" y="4460677"/>
              <a:ext cx="382000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Exploring opportunities for further advancement and refinement.</a:t>
              </a:r>
              <a:endParaRPr lang="en-US" sz="175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1E8C83-6D22-42F3-AD8B-CE45994417A2}"/>
              </a:ext>
            </a:extLst>
          </p:cNvPr>
          <p:cNvGrpSpPr/>
          <p:nvPr/>
        </p:nvGrpSpPr>
        <p:grpSpPr>
          <a:xfrm>
            <a:off x="10956657" y="0"/>
            <a:ext cx="3673744" cy="8229600"/>
            <a:chOff x="0" y="0"/>
            <a:chExt cx="4201267" cy="8229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F199CE-96AF-4E86-A0F9-EAD1EBB5E442}"/>
                </a:ext>
              </a:extLst>
            </p:cNvPr>
            <p:cNvSpPr/>
            <p:nvPr/>
          </p:nvSpPr>
          <p:spPr>
            <a:xfrm>
              <a:off x="208" y="0"/>
              <a:ext cx="4201059" cy="8229600"/>
            </a:xfrm>
            <a:prstGeom prst="rect">
              <a:avLst/>
            </a:prstGeom>
            <a:solidFill>
              <a:srgbClr val="FDEC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" name="Image 1">
              <a:extLst>
                <a:ext uri="{FF2B5EF4-FFF2-40B4-BE49-F238E27FC236}">
                  <a16:creationId xmlns:a16="http://schemas.microsoft.com/office/drawing/2014/main" id="{EEFF3C04-E166-4AFB-B615-286EFC40D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8999"/>
            <a:stretch/>
          </p:blipFill>
          <p:spPr>
            <a:xfrm>
              <a:off x="0" y="64133"/>
              <a:ext cx="4201059" cy="1409173"/>
            </a:xfrm>
            <a:prstGeom prst="rect">
              <a:avLst/>
            </a:prstGeom>
          </p:spPr>
        </p:pic>
        <p:pic>
          <p:nvPicPr>
            <p:cNvPr id="4" name="Image 1"/>
            <p:cNvPicPr>
              <a:picLocks noChangeAspect="1"/>
            </p:cNvPicPr>
            <p:nvPr/>
          </p:nvPicPr>
          <p:blipFill rotWithShape="1">
            <a:blip r:embed="rId4"/>
            <a:srcRect t="30628" b="3807"/>
            <a:stretch/>
          </p:blipFill>
          <p:spPr>
            <a:xfrm>
              <a:off x="0" y="5249334"/>
              <a:ext cx="4201059" cy="2980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 rotWithShape="1">
          <a:blip r:embed="rId4"/>
          <a:srcRect r="9944"/>
          <a:stretch/>
        </p:blipFill>
        <p:spPr>
          <a:xfrm>
            <a:off x="0" y="9708"/>
            <a:ext cx="3739243" cy="82518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833351F-EF68-41F1-9006-0E5CF5D46023}"/>
              </a:ext>
            </a:extLst>
          </p:cNvPr>
          <p:cNvGrpSpPr/>
          <p:nvPr/>
        </p:nvGrpSpPr>
        <p:grpSpPr>
          <a:xfrm>
            <a:off x="4531620" y="955596"/>
            <a:ext cx="9306402" cy="6360080"/>
            <a:chOff x="833199" y="934760"/>
            <a:chExt cx="9306402" cy="6360080"/>
          </a:xfrm>
        </p:grpSpPr>
        <p:sp>
          <p:nvSpPr>
            <p:cNvPr id="5" name="Text 1"/>
            <p:cNvSpPr/>
            <p:nvPr/>
          </p:nvSpPr>
          <p:spPr>
            <a:xfrm>
              <a:off x="833199" y="934760"/>
              <a:ext cx="7980998" cy="6943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4374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Implementation and Deployment</a:t>
              </a:r>
              <a:endParaRPr lang="en-US" sz="4374" dirty="0">
                <a:solidFill>
                  <a:srgbClr val="FF0000"/>
                </a:solidFill>
              </a:endParaRPr>
            </a:p>
          </p:txBody>
        </p:sp>
        <p:pic>
          <p:nvPicPr>
            <p:cNvPr id="6" name="Image 2" descr="preencoded.png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3199" y="1962388"/>
              <a:ext cx="1110972" cy="1777484"/>
            </a:xfrm>
            <a:prstGeom prst="rect">
              <a:avLst/>
            </a:prstGeom>
          </p:spPr>
        </p:pic>
        <p:sp>
          <p:nvSpPr>
            <p:cNvPr id="7" name="Text 2"/>
            <p:cNvSpPr/>
            <p:nvPr/>
          </p:nvSpPr>
          <p:spPr>
            <a:xfrm>
              <a:off x="2277428" y="218455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Integrating Systems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8" name="Text 3"/>
            <p:cNvSpPr/>
            <p:nvPr/>
          </p:nvSpPr>
          <p:spPr>
            <a:xfrm>
              <a:off x="2277428" y="2664976"/>
              <a:ext cx="7862173" cy="71080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Embedding the model into educational platforms for real-time insights.</a:t>
              </a:r>
              <a:endParaRPr lang="en-US" sz="1750" dirty="0"/>
            </a:p>
          </p:txBody>
        </p:sp>
        <p:pic>
          <p:nvPicPr>
            <p:cNvPr id="9" name="Image 3" descr="preencoded.png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3199" y="3739872"/>
              <a:ext cx="1110972" cy="1777484"/>
            </a:xfrm>
            <a:prstGeom prst="rect">
              <a:avLst/>
            </a:prstGeom>
          </p:spPr>
        </p:pic>
        <p:sp>
          <p:nvSpPr>
            <p:cNvPr id="10" name="Text 4"/>
            <p:cNvSpPr/>
            <p:nvPr/>
          </p:nvSpPr>
          <p:spPr>
            <a:xfrm>
              <a:off x="2277428" y="3962043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Training Workshops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 5"/>
            <p:cNvSpPr/>
            <p:nvPr/>
          </p:nvSpPr>
          <p:spPr>
            <a:xfrm>
              <a:off x="2277428" y="4442460"/>
              <a:ext cx="7862173" cy="35540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Preparing educators to utilize the analytical outputs effectively.</a:t>
              </a:r>
              <a:endParaRPr lang="en-US" sz="1750" dirty="0"/>
            </a:p>
          </p:txBody>
        </p:sp>
        <p:pic>
          <p:nvPicPr>
            <p:cNvPr id="12" name="Image 4" descr="preencoded.png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3199" y="5517356"/>
              <a:ext cx="1110972" cy="1777484"/>
            </a:xfrm>
            <a:prstGeom prst="rect">
              <a:avLst/>
            </a:prstGeom>
          </p:spPr>
        </p:pic>
        <p:sp>
          <p:nvSpPr>
            <p:cNvPr id="13" name="Text 6"/>
            <p:cNvSpPr/>
            <p:nvPr/>
          </p:nvSpPr>
          <p:spPr>
            <a:xfrm>
              <a:off x="2277428" y="5739527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Continuous Monitoring</a:t>
              </a:r>
              <a:endParaRPr lang="en-US" sz="2187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 7"/>
            <p:cNvSpPr/>
            <p:nvPr/>
          </p:nvSpPr>
          <p:spPr>
            <a:xfrm>
              <a:off x="2277428" y="6219944"/>
              <a:ext cx="7862173" cy="355402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Establishing mechanisms for ongoing data collection and analysis.</a:t>
              </a:r>
              <a:endParaRPr lang="en-US" sz="17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D219EC-CF8A-49EF-82D5-7D8FABB87595}"/>
                </a:ext>
              </a:extLst>
            </p:cNvPr>
            <p:cNvSpPr/>
            <p:nvPr/>
          </p:nvSpPr>
          <p:spPr>
            <a:xfrm>
              <a:off x="1249633" y="6149519"/>
              <a:ext cx="319465" cy="434577"/>
            </a:xfrm>
            <a:prstGeom prst="rect">
              <a:avLst/>
            </a:prstGeom>
            <a:solidFill>
              <a:srgbClr val="D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2F7B62-5A75-4269-A110-C71BBF5808DD}"/>
                </a:ext>
              </a:extLst>
            </p:cNvPr>
            <p:cNvSpPr/>
            <p:nvPr/>
          </p:nvSpPr>
          <p:spPr>
            <a:xfrm>
              <a:off x="1236230" y="2664976"/>
              <a:ext cx="319465" cy="434577"/>
            </a:xfrm>
            <a:prstGeom prst="rect">
              <a:avLst/>
            </a:prstGeom>
            <a:solidFill>
              <a:srgbClr val="EEE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2EB1B-5B7F-422E-BC55-F68830E21D4E}"/>
                </a:ext>
              </a:extLst>
            </p:cNvPr>
            <p:cNvSpPr/>
            <p:nvPr/>
          </p:nvSpPr>
          <p:spPr>
            <a:xfrm>
              <a:off x="1228952" y="4442460"/>
              <a:ext cx="319465" cy="434577"/>
            </a:xfrm>
            <a:prstGeom prst="rect">
              <a:avLst/>
            </a:prstGeom>
            <a:solidFill>
              <a:srgbClr val="D3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3CB532-5A66-4B06-AB8D-2496C0CABDFB}"/>
                </a:ext>
              </a:extLst>
            </p:cNvPr>
            <p:cNvSpPr txBox="1"/>
            <p:nvPr/>
          </p:nvSpPr>
          <p:spPr>
            <a:xfrm>
              <a:off x="1194027" y="6157675"/>
              <a:ext cx="319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3</a:t>
              </a:r>
              <a:endParaRPr lang="en-AU" sz="2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D92788E-C5CE-49BB-A490-81E24290C38E}"/>
                </a:ext>
              </a:extLst>
            </p:cNvPr>
            <p:cNvSpPr txBox="1"/>
            <p:nvPr/>
          </p:nvSpPr>
          <p:spPr>
            <a:xfrm>
              <a:off x="1194027" y="4385420"/>
              <a:ext cx="319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2</a:t>
              </a:r>
              <a:endParaRPr lang="en-AU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2BEB5E-7CD9-4459-8149-E42CDFB13AAC}"/>
                </a:ext>
              </a:extLst>
            </p:cNvPr>
            <p:cNvSpPr txBox="1"/>
            <p:nvPr/>
          </p:nvSpPr>
          <p:spPr>
            <a:xfrm>
              <a:off x="1236095" y="2617551"/>
              <a:ext cx="319465" cy="523220"/>
            </a:xfrm>
            <a:prstGeom prst="rect">
              <a:avLst/>
            </a:prstGeom>
            <a:solidFill>
              <a:srgbClr val="D0CC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Barlow" pitchFamily="34" charset="0"/>
                  <a:ea typeface="Barlow" pitchFamily="34" charset="-122"/>
                  <a:cs typeface="Barlow" pitchFamily="34" charset="-120"/>
                </a:rPr>
                <a:t>1</a:t>
              </a:r>
              <a:endParaRPr lang="en-AU" sz="2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226</Words>
  <Application>Microsoft Office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ARhero</cp:lastModifiedBy>
  <cp:revision>15</cp:revision>
  <dcterms:created xsi:type="dcterms:W3CDTF">2024-03-05T18:18:37Z</dcterms:created>
  <dcterms:modified xsi:type="dcterms:W3CDTF">2024-03-06T18:10:33Z</dcterms:modified>
</cp:coreProperties>
</file>