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4" r:id="rId3"/>
    <p:sldId id="286" r:id="rId4"/>
    <p:sldId id="290" r:id="rId5"/>
    <p:sldId id="288" r:id="rId6"/>
    <p:sldId id="260" r:id="rId7"/>
    <p:sldId id="273" r:id="rId8"/>
    <p:sldId id="277" r:id="rId9"/>
    <p:sldId id="276" r:id="rId10"/>
    <p:sldId id="275" r:id="rId11"/>
    <p:sldId id="294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97" autoAdjust="0"/>
  </p:normalViewPr>
  <p:slideViewPr>
    <p:cSldViewPr>
      <p:cViewPr varScale="1">
        <p:scale>
          <a:sx n="88" d="100"/>
          <a:sy n="88" d="100"/>
        </p:scale>
        <p:origin x="-9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EDB8-41F7-4758-84D9-3488B73675DE}" type="datetimeFigureOut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5CABB-2171-499D-B584-A93AB9CC49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check the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5CABB-2171-499D-B584-A93AB9CC49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F2F4C4-1D59-4582-9AFA-3B2949011713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881D-19C7-4987-A766-1309688C8436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7C7F47-841D-45C1-95F7-F2507F31069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3A6B3A-123F-489F-9BC9-AF127A86FF6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1216B-3BFC-4F5B-954F-A84D8AAFF413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AE7E14-DF4E-4F90-9C4E-FC4617BC499F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557A5A-B86D-4682-8FEC-6A8414B173D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EA2802-148C-4C2A-AB01-BC06A79AF21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897EDD-763B-4B35-9691-CAEE06AEDBC6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93C0F61-E6C8-4A18-A57B-BB0F1E507A7F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B2D925-043D-4332-A8C6-A065C63C2957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00338B-2BFA-4B6D-8145-F962F291A958}" type="datetime1">
              <a:rPr lang="en-US" smtClean="0"/>
              <a:pPr/>
              <a:t>2/14/2011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0D9B72-CE4C-4CEB-BE7F-57A4C4A11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Geodetic Acoustic </a:t>
            </a:r>
            <a:br>
              <a:rPr lang="en-US" dirty="0" smtClean="0"/>
            </a:br>
            <a:r>
              <a:rPr lang="en-US" dirty="0" smtClean="0"/>
              <a:t>Ray Solutions in the </a:t>
            </a:r>
            <a:br>
              <a:rPr lang="en-US" dirty="0" smtClean="0"/>
            </a:br>
            <a:r>
              <a:rPr lang="en-US" dirty="0" smtClean="0"/>
              <a:t>Time 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Mr. Sean Reilly</a:t>
            </a:r>
          </a:p>
          <a:p>
            <a:r>
              <a:rPr lang="en-US" dirty="0" smtClean="0"/>
              <a:t>University of Rhode Island</a:t>
            </a:r>
          </a:p>
          <a:p>
            <a:r>
              <a:rPr lang="en-US" dirty="0" smtClean="0"/>
              <a:t>Ocean Engineering Department</a:t>
            </a:r>
          </a:p>
          <a:p>
            <a:r>
              <a:rPr lang="en-US" dirty="0" smtClean="0"/>
              <a:t>February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0" y="1557528"/>
            <a:ext cx="4495800" cy="4690872"/>
          </a:xfrm>
        </p:spPr>
        <p:txBody>
          <a:bodyPr>
            <a:normAutofit/>
          </a:bodyPr>
          <a:lstStyle/>
          <a:p>
            <a:r>
              <a:rPr lang="en-GB" dirty="0" smtClean="0"/>
              <a:t>Ray spreading estimates divergence instead of dynamic ray equations.</a:t>
            </a:r>
          </a:p>
          <a:p>
            <a:r>
              <a:rPr lang="en-GB" dirty="0" smtClean="0"/>
              <a:t>Form 2-D Gaussian beams that are </a:t>
            </a:r>
            <a:r>
              <a:rPr lang="en-GB" u="sng" dirty="0" err="1" smtClean="0"/>
              <a:t>centered</a:t>
            </a:r>
            <a:r>
              <a:rPr lang="en-GB" dirty="0" smtClean="0"/>
              <a:t> between rays.</a:t>
            </a:r>
          </a:p>
          <a:p>
            <a:r>
              <a:rPr lang="en-GB" dirty="0" smtClean="0"/>
              <a:t>Time domain wavefront </a:t>
            </a:r>
            <a:r>
              <a:rPr lang="en-GB" dirty="0" smtClean="0"/>
              <a:t>keeps contributions in phase.</a:t>
            </a:r>
          </a:p>
        </p:txBody>
      </p:sp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Hybrid Gaussian Beams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848600" y="2133600"/>
            <a:ext cx="12192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Gaussian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beam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centers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H="1">
            <a:off x="6856413" y="2438400"/>
            <a:ext cx="917575" cy="1588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5562600" y="3962400"/>
            <a:ext cx="914400" cy="381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Eigenray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Target</a:t>
            </a:r>
          </a:p>
        </p:txBody>
      </p:sp>
      <p:sp>
        <p:nvSpPr>
          <p:cNvPr id="16391" name="Line 51"/>
          <p:cNvSpPr>
            <a:spLocks noChangeShapeType="1"/>
          </p:cNvSpPr>
          <p:nvPr/>
        </p:nvSpPr>
        <p:spPr bwMode="auto">
          <a:xfrm flipV="1">
            <a:off x="6019800" y="3351213"/>
            <a:ext cx="762000" cy="612775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611938" y="1804988"/>
            <a:ext cx="554037" cy="3376612"/>
            <a:chOff x="4165" y="1373"/>
            <a:chExt cx="349" cy="2127"/>
          </a:xfrm>
        </p:grpSpPr>
        <p:sp>
          <p:nvSpPr>
            <p:cNvPr id="16530" name="Freeform 53"/>
            <p:cNvSpPr>
              <a:spLocks noChangeArrowheads="1"/>
            </p:cNvSpPr>
            <p:nvPr/>
          </p:nvSpPr>
          <p:spPr bwMode="auto">
            <a:xfrm rot="5100000">
              <a:off x="3879" y="2816"/>
              <a:ext cx="1105" cy="77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1" name="Freeform 54"/>
            <p:cNvSpPr>
              <a:spLocks noChangeArrowheads="1"/>
            </p:cNvSpPr>
            <p:nvPr/>
          </p:nvSpPr>
          <p:spPr bwMode="auto">
            <a:xfrm rot="5040000">
              <a:off x="3954" y="1719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205" y="1389"/>
              <a:ext cx="220" cy="2111"/>
              <a:chOff x="4205" y="1389"/>
              <a:chExt cx="220" cy="2111"/>
            </a:xfrm>
          </p:grpSpPr>
          <p:sp>
            <p:nvSpPr>
              <p:cNvPr id="16538" name="Freeform 56"/>
              <p:cNvSpPr>
                <a:spLocks noChangeArrowheads="1"/>
              </p:cNvSpPr>
              <p:nvPr/>
            </p:nvSpPr>
            <p:spPr bwMode="auto">
              <a:xfrm>
                <a:off x="4205" y="1389"/>
                <a:ext cx="8" cy="32"/>
              </a:xfrm>
              <a:custGeom>
                <a:avLst/>
                <a:gdLst>
                  <a:gd name="T0" fmla="*/ 12 w 12"/>
                  <a:gd name="T1" fmla="*/ 0 h 48"/>
                  <a:gd name="T2" fmla="*/ 0 w 12"/>
                  <a:gd name="T3" fmla="*/ 0 h 48"/>
                  <a:gd name="T4" fmla="*/ 0 w 12"/>
                  <a:gd name="T5" fmla="*/ 0 h 48"/>
                  <a:gd name="T6" fmla="*/ 0 w 12"/>
                  <a:gd name="T7" fmla="*/ 48 h 48"/>
                  <a:gd name="T8" fmla="*/ 12 w 12"/>
                  <a:gd name="T9" fmla="*/ 48 h 48"/>
                  <a:gd name="T10" fmla="*/ 12 w 12"/>
                  <a:gd name="T11" fmla="*/ 48 h 48"/>
                  <a:gd name="T12" fmla="*/ 12 w 1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48"/>
                  <a:gd name="T23" fmla="*/ 12 w 1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48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9" name="Freeform 57"/>
              <p:cNvSpPr>
                <a:spLocks noChangeArrowheads="1"/>
              </p:cNvSpPr>
              <p:nvPr/>
            </p:nvSpPr>
            <p:spPr bwMode="auto">
              <a:xfrm>
                <a:off x="4213" y="14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0" name="Freeform 58"/>
              <p:cNvSpPr>
                <a:spLocks noChangeArrowheads="1"/>
              </p:cNvSpPr>
              <p:nvPr/>
            </p:nvSpPr>
            <p:spPr bwMode="auto">
              <a:xfrm>
                <a:off x="4221" y="149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1" name="Freeform 59"/>
              <p:cNvSpPr>
                <a:spLocks noChangeArrowheads="1"/>
              </p:cNvSpPr>
              <p:nvPr/>
            </p:nvSpPr>
            <p:spPr bwMode="auto">
              <a:xfrm>
                <a:off x="4229" y="1547"/>
                <a:ext cx="7" cy="39"/>
              </a:xfrm>
              <a:custGeom>
                <a:avLst/>
                <a:gdLst>
                  <a:gd name="T0" fmla="*/ 11 w 11"/>
                  <a:gd name="T1" fmla="*/ 12 h 60"/>
                  <a:gd name="T2" fmla="*/ 0 w 11"/>
                  <a:gd name="T3" fmla="*/ 0 h 60"/>
                  <a:gd name="T4" fmla="*/ 0 w 11"/>
                  <a:gd name="T5" fmla="*/ 12 h 60"/>
                  <a:gd name="T6" fmla="*/ 0 w 11"/>
                  <a:gd name="T7" fmla="*/ 12 h 60"/>
                  <a:gd name="T8" fmla="*/ 0 w 11"/>
                  <a:gd name="T9" fmla="*/ 60 h 60"/>
                  <a:gd name="T10" fmla="*/ 11 w 11"/>
                  <a:gd name="T11" fmla="*/ 60 h 60"/>
                  <a:gd name="T12" fmla="*/ 11 w 11"/>
                  <a:gd name="T13" fmla="*/ 60 h 60"/>
                  <a:gd name="T14" fmla="*/ 11 w 11"/>
                  <a:gd name="T15" fmla="*/ 12 h 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60"/>
                  <a:gd name="T26" fmla="*/ 11 w 11"/>
                  <a:gd name="T27" fmla="*/ 60 h 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60">
                    <a:moveTo>
                      <a:pt x="11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1" y="6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2" name="Freeform 60"/>
              <p:cNvSpPr>
                <a:spLocks noChangeArrowheads="1"/>
              </p:cNvSpPr>
              <p:nvPr/>
            </p:nvSpPr>
            <p:spPr bwMode="auto">
              <a:xfrm>
                <a:off x="4236" y="160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36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36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3" name="Freeform 61"/>
              <p:cNvSpPr>
                <a:spLocks noChangeArrowheads="1"/>
              </p:cNvSpPr>
              <p:nvPr/>
            </p:nvSpPr>
            <p:spPr bwMode="auto">
              <a:xfrm>
                <a:off x="4244" y="1658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4" name="Freeform 62"/>
              <p:cNvSpPr>
                <a:spLocks noChangeArrowheads="1"/>
              </p:cNvSpPr>
              <p:nvPr/>
            </p:nvSpPr>
            <p:spPr bwMode="auto">
              <a:xfrm>
                <a:off x="4252" y="1713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5" name="Freeform 63"/>
              <p:cNvSpPr>
                <a:spLocks noChangeArrowheads="1"/>
              </p:cNvSpPr>
              <p:nvPr/>
            </p:nvSpPr>
            <p:spPr bwMode="auto">
              <a:xfrm>
                <a:off x="4252" y="176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36 h 60"/>
                  <a:gd name="T8" fmla="*/ 12 w 24"/>
                  <a:gd name="T9" fmla="*/ 48 h 60"/>
                  <a:gd name="T10" fmla="*/ 24 w 24"/>
                  <a:gd name="T11" fmla="*/ 60 h 60"/>
                  <a:gd name="T12" fmla="*/ 24 w 24"/>
                  <a:gd name="T13" fmla="*/ 48 h 60"/>
                  <a:gd name="T14" fmla="*/ 24 w 24"/>
                  <a:gd name="T15" fmla="*/ 36 h 60"/>
                  <a:gd name="T16" fmla="*/ 12 w 24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6" name="Freeform 64"/>
              <p:cNvSpPr>
                <a:spLocks noChangeArrowheads="1"/>
              </p:cNvSpPr>
              <p:nvPr/>
            </p:nvSpPr>
            <p:spPr bwMode="auto">
              <a:xfrm>
                <a:off x="4260" y="1824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7" name="Freeform 65"/>
              <p:cNvSpPr>
                <a:spLocks noChangeArrowheads="1"/>
              </p:cNvSpPr>
              <p:nvPr/>
            </p:nvSpPr>
            <p:spPr bwMode="auto">
              <a:xfrm>
                <a:off x="4268" y="187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8" name="Freeform 66"/>
              <p:cNvSpPr>
                <a:spLocks noChangeArrowheads="1"/>
              </p:cNvSpPr>
              <p:nvPr/>
            </p:nvSpPr>
            <p:spPr bwMode="auto">
              <a:xfrm>
                <a:off x="4276" y="193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9" name="Freeform 67"/>
              <p:cNvSpPr>
                <a:spLocks noChangeArrowheads="1"/>
              </p:cNvSpPr>
              <p:nvPr/>
            </p:nvSpPr>
            <p:spPr bwMode="auto">
              <a:xfrm>
                <a:off x="4283" y="1990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0" name="Freeform 68"/>
              <p:cNvSpPr>
                <a:spLocks noChangeArrowheads="1"/>
              </p:cNvSpPr>
              <p:nvPr/>
            </p:nvSpPr>
            <p:spPr bwMode="auto">
              <a:xfrm>
                <a:off x="4291" y="204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1" name="Freeform 69"/>
              <p:cNvSpPr>
                <a:spLocks noChangeArrowheads="1"/>
              </p:cNvSpPr>
              <p:nvPr/>
            </p:nvSpPr>
            <p:spPr bwMode="auto">
              <a:xfrm>
                <a:off x="4299" y="2101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2" name="Freeform 70"/>
              <p:cNvSpPr>
                <a:spLocks noChangeArrowheads="1"/>
              </p:cNvSpPr>
              <p:nvPr/>
            </p:nvSpPr>
            <p:spPr bwMode="auto">
              <a:xfrm>
                <a:off x="4307" y="2156"/>
                <a:ext cx="16" cy="32"/>
              </a:xfrm>
              <a:custGeom>
                <a:avLst/>
                <a:gdLst>
                  <a:gd name="T0" fmla="*/ 12 w 24"/>
                  <a:gd name="T1" fmla="*/ 0 h 48"/>
                  <a:gd name="T2" fmla="*/ 12 w 24"/>
                  <a:gd name="T3" fmla="*/ 0 h 48"/>
                  <a:gd name="T4" fmla="*/ 0 w 24"/>
                  <a:gd name="T5" fmla="*/ 0 h 48"/>
                  <a:gd name="T6" fmla="*/ 0 w 24"/>
                  <a:gd name="T7" fmla="*/ 12 h 48"/>
                  <a:gd name="T8" fmla="*/ 12 w 24"/>
                  <a:gd name="T9" fmla="*/ 48 h 48"/>
                  <a:gd name="T10" fmla="*/ 12 w 24"/>
                  <a:gd name="T11" fmla="*/ 48 h 48"/>
                  <a:gd name="T12" fmla="*/ 24 w 24"/>
                  <a:gd name="T13" fmla="*/ 48 h 48"/>
                  <a:gd name="T14" fmla="*/ 12 w 24"/>
                  <a:gd name="T15" fmla="*/ 12 h 48"/>
                  <a:gd name="T16" fmla="*/ 12 w 24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48"/>
                  <a:gd name="T29" fmla="*/ 24 w 24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48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3" name="Freeform 71"/>
              <p:cNvSpPr>
                <a:spLocks noChangeArrowheads="1"/>
              </p:cNvSpPr>
              <p:nvPr/>
            </p:nvSpPr>
            <p:spPr bwMode="auto">
              <a:xfrm>
                <a:off x="4315" y="220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4" name="Freeform 72"/>
              <p:cNvSpPr>
                <a:spLocks noChangeArrowheads="1"/>
              </p:cNvSpPr>
              <p:nvPr/>
            </p:nvSpPr>
            <p:spPr bwMode="auto">
              <a:xfrm>
                <a:off x="4323" y="2259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5" name="Freeform 73"/>
              <p:cNvSpPr>
                <a:spLocks noChangeArrowheads="1"/>
              </p:cNvSpPr>
              <p:nvPr/>
            </p:nvSpPr>
            <p:spPr bwMode="auto">
              <a:xfrm>
                <a:off x="4331" y="231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48 h 60"/>
                  <a:gd name="T8" fmla="*/ 12 w 24"/>
                  <a:gd name="T9" fmla="*/ 60 h 60"/>
                  <a:gd name="T10" fmla="*/ 12 w 24"/>
                  <a:gd name="T11" fmla="*/ 60 h 60"/>
                  <a:gd name="T12" fmla="*/ 24 w 24"/>
                  <a:gd name="T13" fmla="*/ 60 h 60"/>
                  <a:gd name="T14" fmla="*/ 24 w 24"/>
                  <a:gd name="T15" fmla="*/ 48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6" name="Freeform 74"/>
              <p:cNvSpPr>
                <a:spLocks noChangeArrowheads="1"/>
              </p:cNvSpPr>
              <p:nvPr/>
            </p:nvSpPr>
            <p:spPr bwMode="auto">
              <a:xfrm>
                <a:off x="4339" y="2370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0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7" name="Freeform 75"/>
              <p:cNvSpPr>
                <a:spLocks noChangeArrowheads="1"/>
              </p:cNvSpPr>
              <p:nvPr/>
            </p:nvSpPr>
            <p:spPr bwMode="auto">
              <a:xfrm>
                <a:off x="4347" y="2425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8" name="Freeform 76"/>
              <p:cNvSpPr>
                <a:spLocks noChangeArrowheads="1"/>
              </p:cNvSpPr>
              <p:nvPr/>
            </p:nvSpPr>
            <p:spPr bwMode="auto">
              <a:xfrm>
                <a:off x="4355" y="2480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60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9" name="Freeform 77"/>
              <p:cNvSpPr>
                <a:spLocks noChangeArrowheads="1"/>
              </p:cNvSpPr>
              <p:nvPr/>
            </p:nvSpPr>
            <p:spPr bwMode="auto">
              <a:xfrm>
                <a:off x="4363" y="25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0" name="Freeform 78"/>
              <p:cNvSpPr>
                <a:spLocks noChangeArrowheads="1"/>
              </p:cNvSpPr>
              <p:nvPr/>
            </p:nvSpPr>
            <p:spPr bwMode="auto">
              <a:xfrm>
                <a:off x="4371" y="2591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1" name="Freeform 79"/>
              <p:cNvSpPr>
                <a:spLocks noChangeArrowheads="1"/>
              </p:cNvSpPr>
              <p:nvPr/>
            </p:nvSpPr>
            <p:spPr bwMode="auto">
              <a:xfrm>
                <a:off x="4371" y="2647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24 h 60"/>
                  <a:gd name="T8" fmla="*/ 12 w 24"/>
                  <a:gd name="T9" fmla="*/ 48 h 60"/>
                  <a:gd name="T10" fmla="*/ 12 w 24"/>
                  <a:gd name="T11" fmla="*/ 60 h 60"/>
                  <a:gd name="T12" fmla="*/ 24 w 24"/>
                  <a:gd name="T13" fmla="*/ 48 h 60"/>
                  <a:gd name="T14" fmla="*/ 24 w 24"/>
                  <a:gd name="T15" fmla="*/ 24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2" name="Freeform 80"/>
              <p:cNvSpPr>
                <a:spLocks noChangeArrowheads="1"/>
              </p:cNvSpPr>
              <p:nvPr/>
            </p:nvSpPr>
            <p:spPr bwMode="auto">
              <a:xfrm>
                <a:off x="4379" y="270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Freeform 81"/>
              <p:cNvSpPr>
                <a:spLocks noChangeArrowheads="1"/>
              </p:cNvSpPr>
              <p:nvPr/>
            </p:nvSpPr>
            <p:spPr bwMode="auto">
              <a:xfrm>
                <a:off x="4379" y="2757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4" name="Freeform 82"/>
              <p:cNvSpPr>
                <a:spLocks noChangeArrowheads="1"/>
              </p:cNvSpPr>
              <p:nvPr/>
            </p:nvSpPr>
            <p:spPr bwMode="auto">
              <a:xfrm>
                <a:off x="4386" y="281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5" name="Freeform 83"/>
              <p:cNvSpPr>
                <a:spLocks noChangeArrowheads="1"/>
              </p:cNvSpPr>
              <p:nvPr/>
            </p:nvSpPr>
            <p:spPr bwMode="auto">
              <a:xfrm>
                <a:off x="4386" y="2868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6" name="Freeform 84"/>
              <p:cNvSpPr>
                <a:spLocks noChangeArrowheads="1"/>
              </p:cNvSpPr>
              <p:nvPr/>
            </p:nvSpPr>
            <p:spPr bwMode="auto">
              <a:xfrm>
                <a:off x="4394" y="292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7" name="Freeform 85"/>
              <p:cNvSpPr>
                <a:spLocks noChangeArrowheads="1"/>
              </p:cNvSpPr>
              <p:nvPr/>
            </p:nvSpPr>
            <p:spPr bwMode="auto">
              <a:xfrm>
                <a:off x="4394" y="2979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8" name="Freeform 86"/>
              <p:cNvSpPr>
                <a:spLocks noChangeArrowheads="1"/>
              </p:cNvSpPr>
              <p:nvPr/>
            </p:nvSpPr>
            <p:spPr bwMode="auto">
              <a:xfrm>
                <a:off x="4402" y="3034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0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9" name="Freeform 87"/>
              <p:cNvSpPr>
                <a:spLocks noChangeArrowheads="1"/>
              </p:cNvSpPr>
              <p:nvPr/>
            </p:nvSpPr>
            <p:spPr bwMode="auto">
              <a:xfrm>
                <a:off x="4402" y="309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0" name="Freeform 88"/>
              <p:cNvSpPr>
                <a:spLocks noChangeArrowheads="1"/>
              </p:cNvSpPr>
              <p:nvPr/>
            </p:nvSpPr>
            <p:spPr bwMode="auto">
              <a:xfrm>
                <a:off x="4402" y="3145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1" name="Freeform 89"/>
              <p:cNvSpPr>
                <a:spLocks noChangeArrowheads="1"/>
              </p:cNvSpPr>
              <p:nvPr/>
            </p:nvSpPr>
            <p:spPr bwMode="auto">
              <a:xfrm>
                <a:off x="4402" y="320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Freeform 90"/>
              <p:cNvSpPr>
                <a:spLocks noChangeArrowheads="1"/>
              </p:cNvSpPr>
              <p:nvPr/>
            </p:nvSpPr>
            <p:spPr bwMode="auto">
              <a:xfrm>
                <a:off x="4410" y="325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3" name="Freeform 91"/>
              <p:cNvSpPr>
                <a:spLocks noChangeArrowheads="1"/>
              </p:cNvSpPr>
              <p:nvPr/>
            </p:nvSpPr>
            <p:spPr bwMode="auto">
              <a:xfrm>
                <a:off x="4410" y="3311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4" name="Freeform 92"/>
              <p:cNvSpPr>
                <a:spLocks noChangeArrowheads="1"/>
              </p:cNvSpPr>
              <p:nvPr/>
            </p:nvSpPr>
            <p:spPr bwMode="auto">
              <a:xfrm>
                <a:off x="4410" y="336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5" name="Freeform 93"/>
              <p:cNvSpPr>
                <a:spLocks noChangeArrowheads="1"/>
              </p:cNvSpPr>
              <p:nvPr/>
            </p:nvSpPr>
            <p:spPr bwMode="auto">
              <a:xfrm>
                <a:off x="4410" y="342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6" name="Freeform 94"/>
              <p:cNvSpPr>
                <a:spLocks noChangeArrowheads="1"/>
              </p:cNvSpPr>
              <p:nvPr/>
            </p:nvSpPr>
            <p:spPr bwMode="auto">
              <a:xfrm>
                <a:off x="4410" y="3477"/>
                <a:ext cx="16" cy="24"/>
              </a:xfrm>
              <a:custGeom>
                <a:avLst/>
                <a:gdLst>
                  <a:gd name="T0" fmla="*/ 12 w 24"/>
                  <a:gd name="T1" fmla="*/ 0 h 36"/>
                  <a:gd name="T2" fmla="*/ 12 w 24"/>
                  <a:gd name="T3" fmla="*/ 0 h 36"/>
                  <a:gd name="T4" fmla="*/ 0 w 24"/>
                  <a:gd name="T5" fmla="*/ 0 h 36"/>
                  <a:gd name="T6" fmla="*/ 12 w 24"/>
                  <a:gd name="T7" fmla="*/ 36 h 36"/>
                  <a:gd name="T8" fmla="*/ 12 w 24"/>
                  <a:gd name="T9" fmla="*/ 36 h 36"/>
                  <a:gd name="T10" fmla="*/ 24 w 24"/>
                  <a:gd name="T11" fmla="*/ 36 h 36"/>
                  <a:gd name="T12" fmla="*/ 12 w 24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36"/>
                  <a:gd name="T23" fmla="*/ 24 w 24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36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33" name="Oval 95"/>
            <p:cNvSpPr>
              <a:spLocks noChangeArrowheads="1"/>
            </p:cNvSpPr>
            <p:nvPr/>
          </p:nvSpPr>
          <p:spPr bwMode="auto">
            <a:xfrm>
              <a:off x="4221" y="1745"/>
              <a:ext cx="86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Oval 96"/>
            <p:cNvSpPr>
              <a:spLocks noChangeArrowheads="1"/>
            </p:cNvSpPr>
            <p:nvPr/>
          </p:nvSpPr>
          <p:spPr bwMode="auto">
            <a:xfrm>
              <a:off x="4339" y="2841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5" name="Oval 97"/>
            <p:cNvSpPr>
              <a:spLocks noChangeArrowheads="1"/>
            </p:cNvSpPr>
            <p:nvPr/>
          </p:nvSpPr>
          <p:spPr bwMode="auto">
            <a:xfrm>
              <a:off x="4275" y="2157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6" name="Oval 98"/>
            <p:cNvSpPr>
              <a:spLocks noChangeArrowheads="1"/>
            </p:cNvSpPr>
            <p:nvPr/>
          </p:nvSpPr>
          <p:spPr bwMode="auto">
            <a:xfrm>
              <a:off x="4165" y="1373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7" name="Freeform 99"/>
            <p:cNvSpPr>
              <a:spLocks noChangeArrowheads="1"/>
            </p:cNvSpPr>
            <p:nvPr/>
          </p:nvSpPr>
          <p:spPr bwMode="auto">
            <a:xfrm rot="5040000">
              <a:off x="4008" y="2135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237038" y="1493838"/>
            <a:ext cx="4684712" cy="4373562"/>
            <a:chOff x="2669" y="1181"/>
            <a:chExt cx="2951" cy="2755"/>
          </a:xfrm>
        </p:grpSpPr>
        <p:sp>
          <p:nvSpPr>
            <p:cNvPr id="16453" name="Rectangle 102"/>
            <p:cNvSpPr>
              <a:spLocks noChangeArrowheads="1"/>
            </p:cNvSpPr>
            <p:nvPr/>
          </p:nvSpPr>
          <p:spPr bwMode="auto">
            <a:xfrm>
              <a:off x="2813" y="1793"/>
              <a:ext cx="150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103"/>
            <p:cNvSpPr>
              <a:spLocks noChangeArrowheads="1"/>
            </p:cNvSpPr>
            <p:nvPr/>
          </p:nvSpPr>
          <p:spPr bwMode="auto">
            <a:xfrm>
              <a:off x="2813" y="1792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55" name="Rectangle 104"/>
            <p:cNvSpPr>
              <a:spLocks noChangeArrowheads="1"/>
            </p:cNvSpPr>
            <p:nvPr/>
          </p:nvSpPr>
          <p:spPr bwMode="auto">
            <a:xfrm>
              <a:off x="2909" y="184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6" name="Rectangle 105"/>
            <p:cNvSpPr>
              <a:spLocks noChangeArrowheads="1"/>
            </p:cNvSpPr>
            <p:nvPr/>
          </p:nvSpPr>
          <p:spPr bwMode="auto">
            <a:xfrm>
              <a:off x="2940" y="1801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7" name="Rectangle 106"/>
            <p:cNvSpPr>
              <a:spLocks noChangeArrowheads="1"/>
            </p:cNvSpPr>
            <p:nvPr/>
          </p:nvSpPr>
          <p:spPr bwMode="auto">
            <a:xfrm>
              <a:off x="2924" y="188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Rectangle 107"/>
            <p:cNvSpPr>
              <a:spLocks noChangeArrowheads="1"/>
            </p:cNvSpPr>
            <p:nvPr/>
          </p:nvSpPr>
          <p:spPr bwMode="auto">
            <a:xfrm>
              <a:off x="2922" y="188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j+1</a:t>
              </a:r>
            </a:p>
          </p:txBody>
        </p:sp>
        <p:sp>
          <p:nvSpPr>
            <p:cNvPr id="16459" name="Rectangle 108"/>
            <p:cNvSpPr>
              <a:spLocks noChangeArrowheads="1"/>
            </p:cNvSpPr>
            <p:nvPr/>
          </p:nvSpPr>
          <p:spPr bwMode="auto">
            <a:xfrm>
              <a:off x="3088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0" name="Rectangle 109"/>
            <p:cNvSpPr>
              <a:spLocks noChangeArrowheads="1"/>
            </p:cNvSpPr>
            <p:nvPr/>
          </p:nvSpPr>
          <p:spPr bwMode="auto">
            <a:xfrm>
              <a:off x="3119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1" name="Rectangle 110"/>
            <p:cNvSpPr>
              <a:spLocks noChangeArrowheads="1"/>
            </p:cNvSpPr>
            <p:nvPr/>
          </p:nvSpPr>
          <p:spPr bwMode="auto">
            <a:xfrm>
              <a:off x="2813" y="2125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Rectangle 111"/>
            <p:cNvSpPr>
              <a:spLocks noChangeArrowheads="1"/>
            </p:cNvSpPr>
            <p:nvPr/>
          </p:nvSpPr>
          <p:spPr bwMode="auto">
            <a:xfrm>
              <a:off x="2813" y="2125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63" name="Rectangle 112"/>
            <p:cNvSpPr>
              <a:spLocks noChangeArrowheads="1"/>
            </p:cNvSpPr>
            <p:nvPr/>
          </p:nvSpPr>
          <p:spPr bwMode="auto">
            <a:xfrm>
              <a:off x="2909" y="217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4" name="Rectangle 113"/>
            <p:cNvSpPr>
              <a:spLocks noChangeArrowheads="1"/>
            </p:cNvSpPr>
            <p:nvPr/>
          </p:nvSpPr>
          <p:spPr bwMode="auto">
            <a:xfrm>
              <a:off x="2940" y="2133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5" name="Rectangle 114"/>
            <p:cNvSpPr>
              <a:spLocks noChangeArrowheads="1"/>
            </p:cNvSpPr>
            <p:nvPr/>
          </p:nvSpPr>
          <p:spPr bwMode="auto">
            <a:xfrm>
              <a:off x="2924" y="2212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923" y="2213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67" name="Rectangle 116"/>
            <p:cNvSpPr>
              <a:spLocks noChangeArrowheads="1"/>
            </p:cNvSpPr>
            <p:nvPr/>
          </p:nvSpPr>
          <p:spPr bwMode="auto">
            <a:xfrm>
              <a:off x="2956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8" name="Rectangle 117"/>
            <p:cNvSpPr>
              <a:spLocks noChangeArrowheads="1"/>
            </p:cNvSpPr>
            <p:nvPr/>
          </p:nvSpPr>
          <p:spPr bwMode="auto">
            <a:xfrm>
              <a:off x="2987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4205" y="3494"/>
              <a:ext cx="141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Rectangle 119"/>
            <p:cNvSpPr>
              <a:spLocks noChangeArrowheads="1"/>
            </p:cNvSpPr>
            <p:nvPr/>
          </p:nvSpPr>
          <p:spPr bwMode="auto">
            <a:xfrm>
              <a:off x="4205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471" name="Rectangle 120"/>
            <p:cNvSpPr>
              <a:spLocks noChangeArrowheads="1"/>
            </p:cNvSpPr>
            <p:nvPr/>
          </p:nvSpPr>
          <p:spPr bwMode="auto">
            <a:xfrm>
              <a:off x="4298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2" name="Rectangle 121"/>
            <p:cNvSpPr>
              <a:spLocks noChangeArrowheads="1"/>
            </p:cNvSpPr>
            <p:nvPr/>
          </p:nvSpPr>
          <p:spPr bwMode="auto">
            <a:xfrm>
              <a:off x="433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3" name="Rectangle 122"/>
            <p:cNvSpPr>
              <a:spLocks noChangeArrowheads="1"/>
            </p:cNvSpPr>
            <p:nvPr/>
          </p:nvSpPr>
          <p:spPr bwMode="auto">
            <a:xfrm>
              <a:off x="4315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Rectangle 123"/>
            <p:cNvSpPr>
              <a:spLocks noChangeArrowheads="1"/>
            </p:cNvSpPr>
            <p:nvPr/>
          </p:nvSpPr>
          <p:spPr bwMode="auto">
            <a:xfrm>
              <a:off x="4315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475" name="Rectangle 124"/>
            <p:cNvSpPr>
              <a:spLocks noChangeArrowheads="1"/>
            </p:cNvSpPr>
            <p:nvPr/>
          </p:nvSpPr>
          <p:spPr bwMode="auto">
            <a:xfrm>
              <a:off x="4376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6" name="Rectangle 125"/>
            <p:cNvSpPr>
              <a:spLocks noChangeArrowheads="1"/>
            </p:cNvSpPr>
            <p:nvPr/>
          </p:nvSpPr>
          <p:spPr bwMode="auto">
            <a:xfrm>
              <a:off x="441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7" name="Freeform 126"/>
            <p:cNvSpPr>
              <a:spLocks noChangeArrowheads="1"/>
            </p:cNvSpPr>
            <p:nvPr/>
          </p:nvSpPr>
          <p:spPr bwMode="auto">
            <a:xfrm>
              <a:off x="3335" y="1358"/>
              <a:ext cx="110" cy="2064"/>
            </a:xfrm>
            <a:custGeom>
              <a:avLst/>
              <a:gdLst>
                <a:gd name="T0" fmla="*/ 132 w 168"/>
                <a:gd name="T1" fmla="*/ 0 h 3132"/>
                <a:gd name="T2" fmla="*/ 132 w 168"/>
                <a:gd name="T3" fmla="*/ 60 h 3132"/>
                <a:gd name="T4" fmla="*/ 132 w 168"/>
                <a:gd name="T5" fmla="*/ 144 h 3132"/>
                <a:gd name="T6" fmla="*/ 132 w 168"/>
                <a:gd name="T7" fmla="*/ 228 h 3132"/>
                <a:gd name="T8" fmla="*/ 144 w 168"/>
                <a:gd name="T9" fmla="*/ 336 h 3132"/>
                <a:gd name="T10" fmla="*/ 156 w 168"/>
                <a:gd name="T11" fmla="*/ 564 h 3132"/>
                <a:gd name="T12" fmla="*/ 156 w 168"/>
                <a:gd name="T13" fmla="*/ 816 h 3132"/>
                <a:gd name="T14" fmla="*/ 168 w 168"/>
                <a:gd name="T15" fmla="*/ 1080 h 3132"/>
                <a:gd name="T16" fmla="*/ 168 w 168"/>
                <a:gd name="T17" fmla="*/ 1344 h 3132"/>
                <a:gd name="T18" fmla="*/ 168 w 168"/>
                <a:gd name="T19" fmla="*/ 1584 h 3132"/>
                <a:gd name="T20" fmla="*/ 168 w 168"/>
                <a:gd name="T21" fmla="*/ 1800 h 3132"/>
                <a:gd name="T22" fmla="*/ 132 w 168"/>
                <a:gd name="T23" fmla="*/ 2184 h 3132"/>
                <a:gd name="T24" fmla="*/ 84 w 168"/>
                <a:gd name="T25" fmla="*/ 2556 h 3132"/>
                <a:gd name="T26" fmla="*/ 60 w 168"/>
                <a:gd name="T27" fmla="*/ 2724 h 3132"/>
                <a:gd name="T28" fmla="*/ 36 w 168"/>
                <a:gd name="T29" fmla="*/ 2880 h 3132"/>
                <a:gd name="T30" fmla="*/ 12 w 168"/>
                <a:gd name="T31" fmla="*/ 3012 h 3132"/>
                <a:gd name="T32" fmla="*/ 0 w 168"/>
                <a:gd name="T33" fmla="*/ 3132 h 31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8"/>
                <a:gd name="T52" fmla="*/ 0 h 3132"/>
                <a:gd name="T53" fmla="*/ 168 w 168"/>
                <a:gd name="T54" fmla="*/ 3132 h 31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8" h="3132">
                  <a:moveTo>
                    <a:pt x="132" y="0"/>
                  </a:moveTo>
                  <a:lnTo>
                    <a:pt x="132" y="60"/>
                  </a:lnTo>
                  <a:lnTo>
                    <a:pt x="132" y="144"/>
                  </a:lnTo>
                  <a:lnTo>
                    <a:pt x="132" y="228"/>
                  </a:lnTo>
                  <a:lnTo>
                    <a:pt x="144" y="336"/>
                  </a:lnTo>
                  <a:lnTo>
                    <a:pt x="156" y="564"/>
                  </a:lnTo>
                  <a:lnTo>
                    <a:pt x="156" y="816"/>
                  </a:lnTo>
                  <a:lnTo>
                    <a:pt x="168" y="1080"/>
                  </a:lnTo>
                  <a:lnTo>
                    <a:pt x="168" y="1344"/>
                  </a:lnTo>
                  <a:lnTo>
                    <a:pt x="168" y="1584"/>
                  </a:lnTo>
                  <a:lnTo>
                    <a:pt x="168" y="1800"/>
                  </a:lnTo>
                  <a:lnTo>
                    <a:pt x="132" y="2184"/>
                  </a:lnTo>
                  <a:lnTo>
                    <a:pt x="84" y="2556"/>
                  </a:lnTo>
                  <a:lnTo>
                    <a:pt x="60" y="2724"/>
                  </a:lnTo>
                  <a:lnTo>
                    <a:pt x="36" y="2880"/>
                  </a:lnTo>
                  <a:lnTo>
                    <a:pt x="12" y="3012"/>
                  </a:lnTo>
                  <a:lnTo>
                    <a:pt x="0" y="313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Freeform 127"/>
            <p:cNvSpPr>
              <a:spLocks noChangeArrowheads="1"/>
            </p:cNvSpPr>
            <p:nvPr/>
          </p:nvSpPr>
          <p:spPr bwMode="auto">
            <a:xfrm>
              <a:off x="4094" y="1381"/>
              <a:ext cx="213" cy="2120"/>
            </a:xfrm>
            <a:custGeom>
              <a:avLst/>
              <a:gdLst>
                <a:gd name="T0" fmla="*/ 0 w 323"/>
                <a:gd name="T1" fmla="*/ 0 h 3216"/>
                <a:gd name="T2" fmla="*/ 12 w 323"/>
                <a:gd name="T3" fmla="*/ 72 h 3216"/>
                <a:gd name="T4" fmla="*/ 24 w 323"/>
                <a:gd name="T5" fmla="*/ 156 h 3216"/>
                <a:gd name="T6" fmla="*/ 36 w 323"/>
                <a:gd name="T7" fmla="*/ 252 h 3216"/>
                <a:gd name="T8" fmla="*/ 48 w 323"/>
                <a:gd name="T9" fmla="*/ 360 h 3216"/>
                <a:gd name="T10" fmla="*/ 84 w 323"/>
                <a:gd name="T11" fmla="*/ 612 h 3216"/>
                <a:gd name="T12" fmla="*/ 132 w 323"/>
                <a:gd name="T13" fmla="*/ 888 h 3216"/>
                <a:gd name="T14" fmla="*/ 168 w 323"/>
                <a:gd name="T15" fmla="*/ 1176 h 3216"/>
                <a:gd name="T16" fmla="*/ 204 w 323"/>
                <a:gd name="T17" fmla="*/ 1464 h 3216"/>
                <a:gd name="T18" fmla="*/ 239 w 323"/>
                <a:gd name="T19" fmla="*/ 1716 h 3216"/>
                <a:gd name="T20" fmla="*/ 251 w 323"/>
                <a:gd name="T21" fmla="*/ 1836 h 3216"/>
                <a:gd name="T22" fmla="*/ 263 w 323"/>
                <a:gd name="T23" fmla="*/ 1944 h 3216"/>
                <a:gd name="T24" fmla="*/ 287 w 323"/>
                <a:gd name="T25" fmla="*/ 2328 h 3216"/>
                <a:gd name="T26" fmla="*/ 311 w 323"/>
                <a:gd name="T27" fmla="*/ 2676 h 3216"/>
                <a:gd name="T28" fmla="*/ 311 w 323"/>
                <a:gd name="T29" fmla="*/ 2832 h 3216"/>
                <a:gd name="T30" fmla="*/ 311 w 323"/>
                <a:gd name="T31" fmla="*/ 2976 h 3216"/>
                <a:gd name="T32" fmla="*/ 323 w 323"/>
                <a:gd name="T33" fmla="*/ 3108 h 3216"/>
                <a:gd name="T34" fmla="*/ 323 w 323"/>
                <a:gd name="T35" fmla="*/ 3216 h 3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3"/>
                <a:gd name="T55" fmla="*/ 0 h 3216"/>
                <a:gd name="T56" fmla="*/ 323 w 323"/>
                <a:gd name="T57" fmla="*/ 3216 h 3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3" h="3216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36" y="252"/>
                  </a:lnTo>
                  <a:lnTo>
                    <a:pt x="48" y="360"/>
                  </a:lnTo>
                  <a:lnTo>
                    <a:pt x="84" y="612"/>
                  </a:lnTo>
                  <a:lnTo>
                    <a:pt x="132" y="888"/>
                  </a:lnTo>
                  <a:lnTo>
                    <a:pt x="168" y="1176"/>
                  </a:lnTo>
                  <a:lnTo>
                    <a:pt x="204" y="1464"/>
                  </a:lnTo>
                  <a:lnTo>
                    <a:pt x="239" y="1716"/>
                  </a:lnTo>
                  <a:lnTo>
                    <a:pt x="251" y="1836"/>
                  </a:lnTo>
                  <a:lnTo>
                    <a:pt x="263" y="1944"/>
                  </a:lnTo>
                  <a:lnTo>
                    <a:pt x="287" y="2328"/>
                  </a:lnTo>
                  <a:lnTo>
                    <a:pt x="311" y="2676"/>
                  </a:lnTo>
                  <a:lnTo>
                    <a:pt x="311" y="2832"/>
                  </a:lnTo>
                  <a:lnTo>
                    <a:pt x="311" y="2976"/>
                  </a:lnTo>
                  <a:lnTo>
                    <a:pt x="323" y="3108"/>
                  </a:lnTo>
                  <a:lnTo>
                    <a:pt x="323" y="3216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Freeform 128"/>
            <p:cNvSpPr>
              <a:spLocks noChangeArrowheads="1"/>
            </p:cNvSpPr>
            <p:nvPr/>
          </p:nvSpPr>
          <p:spPr bwMode="auto">
            <a:xfrm>
              <a:off x="4718" y="1302"/>
              <a:ext cx="475" cy="2184"/>
            </a:xfrm>
            <a:custGeom>
              <a:avLst/>
              <a:gdLst>
                <a:gd name="T0" fmla="*/ 0 w 720"/>
                <a:gd name="T1" fmla="*/ 0 h 3312"/>
                <a:gd name="T2" fmla="*/ 36 w 720"/>
                <a:gd name="T3" fmla="*/ 120 h 3312"/>
                <a:gd name="T4" fmla="*/ 84 w 720"/>
                <a:gd name="T5" fmla="*/ 276 h 3312"/>
                <a:gd name="T6" fmla="*/ 132 w 720"/>
                <a:gd name="T7" fmla="*/ 468 h 3312"/>
                <a:gd name="T8" fmla="*/ 204 w 720"/>
                <a:gd name="T9" fmla="*/ 684 h 3312"/>
                <a:gd name="T10" fmla="*/ 264 w 720"/>
                <a:gd name="T11" fmla="*/ 912 h 3312"/>
                <a:gd name="T12" fmla="*/ 324 w 720"/>
                <a:gd name="T13" fmla="*/ 1140 h 3312"/>
                <a:gd name="T14" fmla="*/ 384 w 720"/>
                <a:gd name="T15" fmla="*/ 1368 h 3312"/>
                <a:gd name="T16" fmla="*/ 432 w 720"/>
                <a:gd name="T17" fmla="*/ 1584 h 3312"/>
                <a:gd name="T18" fmla="*/ 480 w 720"/>
                <a:gd name="T19" fmla="*/ 1800 h 3312"/>
                <a:gd name="T20" fmla="*/ 516 w 720"/>
                <a:gd name="T21" fmla="*/ 2040 h 3312"/>
                <a:gd name="T22" fmla="*/ 600 w 720"/>
                <a:gd name="T23" fmla="*/ 2520 h 3312"/>
                <a:gd name="T24" fmla="*/ 636 w 720"/>
                <a:gd name="T25" fmla="*/ 2748 h 3312"/>
                <a:gd name="T26" fmla="*/ 672 w 720"/>
                <a:gd name="T27" fmla="*/ 2964 h 3312"/>
                <a:gd name="T28" fmla="*/ 696 w 720"/>
                <a:gd name="T29" fmla="*/ 3156 h 3312"/>
                <a:gd name="T30" fmla="*/ 720 w 720"/>
                <a:gd name="T31" fmla="*/ 3312 h 3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20"/>
                <a:gd name="T49" fmla="*/ 0 h 3312"/>
                <a:gd name="T50" fmla="*/ 720 w 720"/>
                <a:gd name="T51" fmla="*/ 3312 h 3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20" h="3312">
                  <a:moveTo>
                    <a:pt x="0" y="0"/>
                  </a:moveTo>
                  <a:lnTo>
                    <a:pt x="36" y="120"/>
                  </a:lnTo>
                  <a:lnTo>
                    <a:pt x="84" y="276"/>
                  </a:lnTo>
                  <a:lnTo>
                    <a:pt x="132" y="468"/>
                  </a:lnTo>
                  <a:lnTo>
                    <a:pt x="204" y="684"/>
                  </a:lnTo>
                  <a:lnTo>
                    <a:pt x="264" y="912"/>
                  </a:lnTo>
                  <a:lnTo>
                    <a:pt x="324" y="1140"/>
                  </a:lnTo>
                  <a:lnTo>
                    <a:pt x="384" y="1368"/>
                  </a:lnTo>
                  <a:lnTo>
                    <a:pt x="432" y="1584"/>
                  </a:lnTo>
                  <a:lnTo>
                    <a:pt x="480" y="1800"/>
                  </a:lnTo>
                  <a:lnTo>
                    <a:pt x="516" y="2040"/>
                  </a:lnTo>
                  <a:lnTo>
                    <a:pt x="600" y="2520"/>
                  </a:lnTo>
                  <a:lnTo>
                    <a:pt x="636" y="2748"/>
                  </a:lnTo>
                  <a:lnTo>
                    <a:pt x="672" y="2964"/>
                  </a:lnTo>
                  <a:lnTo>
                    <a:pt x="696" y="3156"/>
                  </a:lnTo>
                  <a:lnTo>
                    <a:pt x="720" y="331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Freeform 129"/>
            <p:cNvSpPr>
              <a:spLocks noChangeArrowheads="1"/>
            </p:cNvSpPr>
            <p:nvPr/>
          </p:nvSpPr>
          <p:spPr bwMode="auto">
            <a:xfrm>
              <a:off x="3090" y="3043"/>
              <a:ext cx="2529" cy="229"/>
            </a:xfrm>
            <a:custGeom>
              <a:avLst/>
              <a:gdLst>
                <a:gd name="T0" fmla="*/ 3837 w 3837"/>
                <a:gd name="T1" fmla="*/ 300 h 348"/>
                <a:gd name="T2" fmla="*/ 3346 w 3837"/>
                <a:gd name="T3" fmla="*/ 324 h 348"/>
                <a:gd name="T4" fmla="*/ 2842 w 3837"/>
                <a:gd name="T5" fmla="*/ 348 h 348"/>
                <a:gd name="T6" fmla="*/ 2338 w 3837"/>
                <a:gd name="T7" fmla="*/ 336 h 348"/>
                <a:gd name="T8" fmla="*/ 1846 w 3837"/>
                <a:gd name="T9" fmla="*/ 312 h 348"/>
                <a:gd name="T10" fmla="*/ 1607 w 3837"/>
                <a:gd name="T11" fmla="*/ 288 h 348"/>
                <a:gd name="T12" fmla="*/ 1343 w 3837"/>
                <a:gd name="T13" fmla="*/ 252 h 348"/>
                <a:gd name="T14" fmla="*/ 827 w 3837"/>
                <a:gd name="T15" fmla="*/ 168 h 348"/>
                <a:gd name="T16" fmla="*/ 587 w 3837"/>
                <a:gd name="T17" fmla="*/ 120 h 348"/>
                <a:gd name="T18" fmla="*/ 359 w 3837"/>
                <a:gd name="T19" fmla="*/ 72 h 348"/>
                <a:gd name="T20" fmla="*/ 167 w 3837"/>
                <a:gd name="T21" fmla="*/ 36 h 348"/>
                <a:gd name="T22" fmla="*/ 0 w 3837"/>
                <a:gd name="T23" fmla="*/ 0 h 3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37"/>
                <a:gd name="T37" fmla="*/ 0 h 348"/>
                <a:gd name="T38" fmla="*/ 3837 w 3837"/>
                <a:gd name="T39" fmla="*/ 348 h 3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37" h="348">
                  <a:moveTo>
                    <a:pt x="3837" y="300"/>
                  </a:moveTo>
                  <a:lnTo>
                    <a:pt x="3346" y="324"/>
                  </a:lnTo>
                  <a:lnTo>
                    <a:pt x="2842" y="348"/>
                  </a:lnTo>
                  <a:lnTo>
                    <a:pt x="2338" y="336"/>
                  </a:lnTo>
                  <a:lnTo>
                    <a:pt x="1846" y="312"/>
                  </a:lnTo>
                  <a:lnTo>
                    <a:pt x="1607" y="288"/>
                  </a:lnTo>
                  <a:lnTo>
                    <a:pt x="1343" y="252"/>
                  </a:lnTo>
                  <a:lnTo>
                    <a:pt x="827" y="168"/>
                  </a:lnTo>
                  <a:lnTo>
                    <a:pt x="587" y="120"/>
                  </a:lnTo>
                  <a:lnTo>
                    <a:pt x="359" y="72"/>
                  </a:lnTo>
                  <a:lnTo>
                    <a:pt x="167" y="36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1" name="Freeform 130"/>
            <p:cNvSpPr>
              <a:spLocks noChangeArrowheads="1"/>
            </p:cNvSpPr>
            <p:nvPr/>
          </p:nvSpPr>
          <p:spPr bwMode="auto">
            <a:xfrm>
              <a:off x="3113" y="2307"/>
              <a:ext cx="2419" cy="126"/>
            </a:xfrm>
            <a:custGeom>
              <a:avLst/>
              <a:gdLst>
                <a:gd name="T0" fmla="*/ 3670 w 3670"/>
                <a:gd name="T1" fmla="*/ 156 h 192"/>
                <a:gd name="T2" fmla="*/ 3610 w 3670"/>
                <a:gd name="T3" fmla="*/ 156 h 192"/>
                <a:gd name="T4" fmla="*/ 3526 w 3670"/>
                <a:gd name="T5" fmla="*/ 156 h 192"/>
                <a:gd name="T6" fmla="*/ 3347 w 3670"/>
                <a:gd name="T7" fmla="*/ 168 h 192"/>
                <a:gd name="T8" fmla="*/ 3119 w 3670"/>
                <a:gd name="T9" fmla="*/ 168 h 192"/>
                <a:gd name="T10" fmla="*/ 2867 w 3670"/>
                <a:gd name="T11" fmla="*/ 180 h 192"/>
                <a:gd name="T12" fmla="*/ 2603 w 3670"/>
                <a:gd name="T13" fmla="*/ 180 h 192"/>
                <a:gd name="T14" fmla="*/ 2339 w 3670"/>
                <a:gd name="T15" fmla="*/ 192 h 192"/>
                <a:gd name="T16" fmla="*/ 2075 w 3670"/>
                <a:gd name="T17" fmla="*/ 192 h 192"/>
                <a:gd name="T18" fmla="*/ 1835 w 3670"/>
                <a:gd name="T19" fmla="*/ 180 h 192"/>
                <a:gd name="T20" fmla="*/ 1596 w 3670"/>
                <a:gd name="T21" fmla="*/ 168 h 192"/>
                <a:gd name="T22" fmla="*/ 1344 w 3670"/>
                <a:gd name="T23" fmla="*/ 144 h 192"/>
                <a:gd name="T24" fmla="*/ 828 w 3670"/>
                <a:gd name="T25" fmla="*/ 96 h 192"/>
                <a:gd name="T26" fmla="*/ 588 w 3670"/>
                <a:gd name="T27" fmla="*/ 72 h 192"/>
                <a:gd name="T28" fmla="*/ 360 w 3670"/>
                <a:gd name="T29" fmla="*/ 36 h 192"/>
                <a:gd name="T30" fmla="*/ 168 w 3670"/>
                <a:gd name="T31" fmla="*/ 12 h 192"/>
                <a:gd name="T32" fmla="*/ 0 w 3670"/>
                <a:gd name="T33" fmla="*/ 0 h 1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70"/>
                <a:gd name="T52" fmla="*/ 0 h 192"/>
                <a:gd name="T53" fmla="*/ 3670 w 3670"/>
                <a:gd name="T54" fmla="*/ 192 h 1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70" h="192">
                  <a:moveTo>
                    <a:pt x="3670" y="156"/>
                  </a:moveTo>
                  <a:lnTo>
                    <a:pt x="3610" y="156"/>
                  </a:lnTo>
                  <a:lnTo>
                    <a:pt x="3526" y="156"/>
                  </a:lnTo>
                  <a:lnTo>
                    <a:pt x="3347" y="168"/>
                  </a:lnTo>
                  <a:lnTo>
                    <a:pt x="3119" y="168"/>
                  </a:lnTo>
                  <a:lnTo>
                    <a:pt x="2867" y="180"/>
                  </a:lnTo>
                  <a:lnTo>
                    <a:pt x="2603" y="180"/>
                  </a:lnTo>
                  <a:lnTo>
                    <a:pt x="2339" y="192"/>
                  </a:lnTo>
                  <a:lnTo>
                    <a:pt x="2075" y="192"/>
                  </a:lnTo>
                  <a:lnTo>
                    <a:pt x="1835" y="180"/>
                  </a:lnTo>
                  <a:lnTo>
                    <a:pt x="1596" y="168"/>
                  </a:lnTo>
                  <a:lnTo>
                    <a:pt x="1344" y="144"/>
                  </a:lnTo>
                  <a:lnTo>
                    <a:pt x="828" y="96"/>
                  </a:lnTo>
                  <a:lnTo>
                    <a:pt x="588" y="72"/>
                  </a:lnTo>
                  <a:lnTo>
                    <a:pt x="360" y="36"/>
                  </a:lnTo>
                  <a:lnTo>
                    <a:pt x="168" y="12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Freeform 131"/>
            <p:cNvSpPr>
              <a:spLocks noChangeArrowheads="1"/>
            </p:cNvSpPr>
            <p:nvPr/>
          </p:nvSpPr>
          <p:spPr bwMode="auto">
            <a:xfrm>
              <a:off x="3145" y="1555"/>
              <a:ext cx="2190" cy="40"/>
            </a:xfrm>
            <a:custGeom>
              <a:avLst/>
              <a:gdLst>
                <a:gd name="T0" fmla="*/ 3323 w 3323"/>
                <a:gd name="T1" fmla="*/ 0 h 60"/>
                <a:gd name="T2" fmla="*/ 3203 w 3323"/>
                <a:gd name="T3" fmla="*/ 0 h 60"/>
                <a:gd name="T4" fmla="*/ 3047 w 3323"/>
                <a:gd name="T5" fmla="*/ 12 h 60"/>
                <a:gd name="T6" fmla="*/ 2855 w 3323"/>
                <a:gd name="T7" fmla="*/ 24 h 60"/>
                <a:gd name="T8" fmla="*/ 2639 w 3323"/>
                <a:gd name="T9" fmla="*/ 36 h 60"/>
                <a:gd name="T10" fmla="*/ 2411 w 3323"/>
                <a:gd name="T11" fmla="*/ 36 h 60"/>
                <a:gd name="T12" fmla="*/ 2183 w 3323"/>
                <a:gd name="T13" fmla="*/ 48 h 60"/>
                <a:gd name="T14" fmla="*/ 1955 w 3323"/>
                <a:gd name="T15" fmla="*/ 60 h 60"/>
                <a:gd name="T16" fmla="*/ 1739 w 3323"/>
                <a:gd name="T17" fmla="*/ 60 h 60"/>
                <a:gd name="T18" fmla="*/ 1524 w 3323"/>
                <a:gd name="T19" fmla="*/ 60 h 60"/>
                <a:gd name="T20" fmla="*/ 1284 w 3323"/>
                <a:gd name="T21" fmla="*/ 60 h 60"/>
                <a:gd name="T22" fmla="*/ 804 w 3323"/>
                <a:gd name="T23" fmla="*/ 48 h 60"/>
                <a:gd name="T24" fmla="*/ 564 w 3323"/>
                <a:gd name="T25" fmla="*/ 36 h 60"/>
                <a:gd name="T26" fmla="*/ 348 w 3323"/>
                <a:gd name="T27" fmla="*/ 36 h 60"/>
                <a:gd name="T28" fmla="*/ 156 w 3323"/>
                <a:gd name="T29" fmla="*/ 24 h 60"/>
                <a:gd name="T30" fmla="*/ 0 w 3323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23"/>
                <a:gd name="T49" fmla="*/ 0 h 60"/>
                <a:gd name="T50" fmla="*/ 3323 w 332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23" h="60">
                  <a:moveTo>
                    <a:pt x="3323" y="0"/>
                  </a:moveTo>
                  <a:lnTo>
                    <a:pt x="3203" y="0"/>
                  </a:lnTo>
                  <a:lnTo>
                    <a:pt x="3047" y="12"/>
                  </a:lnTo>
                  <a:lnTo>
                    <a:pt x="2855" y="24"/>
                  </a:lnTo>
                  <a:lnTo>
                    <a:pt x="2639" y="36"/>
                  </a:lnTo>
                  <a:lnTo>
                    <a:pt x="2411" y="36"/>
                  </a:lnTo>
                  <a:lnTo>
                    <a:pt x="2183" y="48"/>
                  </a:lnTo>
                  <a:lnTo>
                    <a:pt x="1955" y="60"/>
                  </a:lnTo>
                  <a:lnTo>
                    <a:pt x="1739" y="60"/>
                  </a:lnTo>
                  <a:lnTo>
                    <a:pt x="1524" y="60"/>
                  </a:lnTo>
                  <a:lnTo>
                    <a:pt x="1284" y="60"/>
                  </a:lnTo>
                  <a:lnTo>
                    <a:pt x="804" y="48"/>
                  </a:lnTo>
                  <a:lnTo>
                    <a:pt x="564" y="36"/>
                  </a:lnTo>
                  <a:lnTo>
                    <a:pt x="348" y="36"/>
                  </a:lnTo>
                  <a:lnTo>
                    <a:pt x="156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Freeform 132"/>
            <p:cNvSpPr>
              <a:spLocks noChangeArrowheads="1"/>
            </p:cNvSpPr>
            <p:nvPr/>
          </p:nvSpPr>
          <p:spPr bwMode="auto">
            <a:xfrm>
              <a:off x="3153" y="1943"/>
              <a:ext cx="2229" cy="39"/>
            </a:xfrm>
            <a:custGeom>
              <a:avLst/>
              <a:gdLst>
                <a:gd name="T0" fmla="*/ 3382 w 3382"/>
                <a:gd name="T1" fmla="*/ 0 h 60"/>
                <a:gd name="T2" fmla="*/ 3263 w 3382"/>
                <a:gd name="T3" fmla="*/ 0 h 60"/>
                <a:gd name="T4" fmla="*/ 3107 w 3382"/>
                <a:gd name="T5" fmla="*/ 12 h 60"/>
                <a:gd name="T6" fmla="*/ 2915 w 3382"/>
                <a:gd name="T7" fmla="*/ 24 h 60"/>
                <a:gd name="T8" fmla="*/ 2699 w 3382"/>
                <a:gd name="T9" fmla="*/ 36 h 60"/>
                <a:gd name="T10" fmla="*/ 2483 w 3382"/>
                <a:gd name="T11" fmla="*/ 36 h 60"/>
                <a:gd name="T12" fmla="*/ 2243 w 3382"/>
                <a:gd name="T13" fmla="*/ 48 h 60"/>
                <a:gd name="T14" fmla="*/ 2015 w 3382"/>
                <a:gd name="T15" fmla="*/ 60 h 60"/>
                <a:gd name="T16" fmla="*/ 1799 w 3382"/>
                <a:gd name="T17" fmla="*/ 60 h 60"/>
                <a:gd name="T18" fmla="*/ 1572 w 3382"/>
                <a:gd name="T19" fmla="*/ 60 h 60"/>
                <a:gd name="T20" fmla="*/ 1332 w 3382"/>
                <a:gd name="T21" fmla="*/ 60 h 60"/>
                <a:gd name="T22" fmla="*/ 828 w 3382"/>
                <a:gd name="T23" fmla="*/ 48 h 60"/>
                <a:gd name="T24" fmla="*/ 588 w 3382"/>
                <a:gd name="T25" fmla="*/ 36 h 60"/>
                <a:gd name="T26" fmla="*/ 360 w 3382"/>
                <a:gd name="T27" fmla="*/ 36 h 60"/>
                <a:gd name="T28" fmla="*/ 168 w 3382"/>
                <a:gd name="T29" fmla="*/ 24 h 60"/>
                <a:gd name="T30" fmla="*/ 0 w 3382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82"/>
                <a:gd name="T49" fmla="*/ 0 h 60"/>
                <a:gd name="T50" fmla="*/ 3382 w 338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82" h="60">
                  <a:moveTo>
                    <a:pt x="3382" y="0"/>
                  </a:moveTo>
                  <a:lnTo>
                    <a:pt x="3263" y="0"/>
                  </a:lnTo>
                  <a:lnTo>
                    <a:pt x="3107" y="12"/>
                  </a:lnTo>
                  <a:lnTo>
                    <a:pt x="2915" y="24"/>
                  </a:lnTo>
                  <a:lnTo>
                    <a:pt x="2699" y="36"/>
                  </a:lnTo>
                  <a:lnTo>
                    <a:pt x="2483" y="36"/>
                  </a:lnTo>
                  <a:lnTo>
                    <a:pt x="2243" y="48"/>
                  </a:lnTo>
                  <a:lnTo>
                    <a:pt x="2015" y="60"/>
                  </a:lnTo>
                  <a:lnTo>
                    <a:pt x="1799" y="60"/>
                  </a:lnTo>
                  <a:lnTo>
                    <a:pt x="1572" y="60"/>
                  </a:lnTo>
                  <a:lnTo>
                    <a:pt x="1332" y="60"/>
                  </a:lnTo>
                  <a:lnTo>
                    <a:pt x="828" y="48"/>
                  </a:lnTo>
                  <a:lnTo>
                    <a:pt x="588" y="36"/>
                  </a:lnTo>
                  <a:lnTo>
                    <a:pt x="360" y="36"/>
                  </a:lnTo>
                  <a:lnTo>
                    <a:pt x="168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4" name="Freeform 133"/>
            <p:cNvSpPr>
              <a:spLocks noChangeArrowheads="1"/>
            </p:cNvSpPr>
            <p:nvPr/>
          </p:nvSpPr>
          <p:spPr bwMode="auto">
            <a:xfrm>
              <a:off x="4433" y="1381"/>
              <a:ext cx="277" cy="2136"/>
            </a:xfrm>
            <a:custGeom>
              <a:avLst/>
              <a:gdLst>
                <a:gd name="T0" fmla="*/ 0 w 420"/>
                <a:gd name="T1" fmla="*/ 0 h 3240"/>
                <a:gd name="T2" fmla="*/ 12 w 420"/>
                <a:gd name="T3" fmla="*/ 72 h 3240"/>
                <a:gd name="T4" fmla="*/ 24 w 420"/>
                <a:gd name="T5" fmla="*/ 156 h 3240"/>
                <a:gd name="T6" fmla="*/ 48 w 420"/>
                <a:gd name="T7" fmla="*/ 252 h 3240"/>
                <a:gd name="T8" fmla="*/ 72 w 420"/>
                <a:gd name="T9" fmla="*/ 372 h 3240"/>
                <a:gd name="T10" fmla="*/ 120 w 420"/>
                <a:gd name="T11" fmla="*/ 624 h 3240"/>
                <a:gd name="T12" fmla="*/ 168 w 420"/>
                <a:gd name="T13" fmla="*/ 900 h 3240"/>
                <a:gd name="T14" fmla="*/ 228 w 420"/>
                <a:gd name="T15" fmla="*/ 1188 h 3240"/>
                <a:gd name="T16" fmla="*/ 276 w 420"/>
                <a:gd name="T17" fmla="*/ 1476 h 3240"/>
                <a:gd name="T18" fmla="*/ 324 w 420"/>
                <a:gd name="T19" fmla="*/ 1740 h 3240"/>
                <a:gd name="T20" fmla="*/ 348 w 420"/>
                <a:gd name="T21" fmla="*/ 1860 h 3240"/>
                <a:gd name="T22" fmla="*/ 360 w 420"/>
                <a:gd name="T23" fmla="*/ 1968 h 3240"/>
                <a:gd name="T24" fmla="*/ 396 w 420"/>
                <a:gd name="T25" fmla="*/ 2352 h 3240"/>
                <a:gd name="T26" fmla="*/ 408 w 420"/>
                <a:gd name="T27" fmla="*/ 2544 h 3240"/>
                <a:gd name="T28" fmla="*/ 408 w 420"/>
                <a:gd name="T29" fmla="*/ 2712 h 3240"/>
                <a:gd name="T30" fmla="*/ 408 w 420"/>
                <a:gd name="T31" fmla="*/ 2868 h 3240"/>
                <a:gd name="T32" fmla="*/ 420 w 420"/>
                <a:gd name="T33" fmla="*/ 3012 h 3240"/>
                <a:gd name="T34" fmla="*/ 420 w 420"/>
                <a:gd name="T35" fmla="*/ 3132 h 3240"/>
                <a:gd name="T36" fmla="*/ 420 w 420"/>
                <a:gd name="T37" fmla="*/ 3240 h 32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0"/>
                <a:gd name="T58" fmla="*/ 0 h 3240"/>
                <a:gd name="T59" fmla="*/ 420 w 420"/>
                <a:gd name="T60" fmla="*/ 3240 h 32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0" h="3240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48" y="252"/>
                  </a:lnTo>
                  <a:lnTo>
                    <a:pt x="72" y="372"/>
                  </a:lnTo>
                  <a:lnTo>
                    <a:pt x="120" y="624"/>
                  </a:lnTo>
                  <a:lnTo>
                    <a:pt x="168" y="900"/>
                  </a:lnTo>
                  <a:lnTo>
                    <a:pt x="228" y="1188"/>
                  </a:lnTo>
                  <a:lnTo>
                    <a:pt x="276" y="1476"/>
                  </a:lnTo>
                  <a:lnTo>
                    <a:pt x="324" y="1740"/>
                  </a:lnTo>
                  <a:lnTo>
                    <a:pt x="348" y="1860"/>
                  </a:lnTo>
                  <a:lnTo>
                    <a:pt x="360" y="1968"/>
                  </a:lnTo>
                  <a:lnTo>
                    <a:pt x="396" y="2352"/>
                  </a:lnTo>
                  <a:lnTo>
                    <a:pt x="408" y="2544"/>
                  </a:lnTo>
                  <a:lnTo>
                    <a:pt x="408" y="2712"/>
                  </a:lnTo>
                  <a:lnTo>
                    <a:pt x="408" y="2868"/>
                  </a:lnTo>
                  <a:lnTo>
                    <a:pt x="420" y="3012"/>
                  </a:lnTo>
                  <a:lnTo>
                    <a:pt x="420" y="3132"/>
                  </a:lnTo>
                  <a:lnTo>
                    <a:pt x="420" y="324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Rectangle 134"/>
            <p:cNvSpPr>
              <a:spLocks noChangeArrowheads="1"/>
            </p:cNvSpPr>
            <p:nvPr/>
          </p:nvSpPr>
          <p:spPr bwMode="auto">
            <a:xfrm>
              <a:off x="2813" y="1413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Rectangle 135"/>
            <p:cNvSpPr>
              <a:spLocks noChangeArrowheads="1"/>
            </p:cNvSpPr>
            <p:nvPr/>
          </p:nvSpPr>
          <p:spPr bwMode="auto">
            <a:xfrm>
              <a:off x="2813" y="1414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87" name="Rectangle 136"/>
            <p:cNvSpPr>
              <a:spLocks noChangeArrowheads="1"/>
            </p:cNvSpPr>
            <p:nvPr/>
          </p:nvSpPr>
          <p:spPr bwMode="auto">
            <a:xfrm>
              <a:off x="2909" y="1461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8" name="Rectangle 137"/>
            <p:cNvSpPr>
              <a:spLocks noChangeArrowheads="1"/>
            </p:cNvSpPr>
            <p:nvPr/>
          </p:nvSpPr>
          <p:spPr bwMode="auto">
            <a:xfrm>
              <a:off x="2940" y="1422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9" name="Rectangle 138"/>
            <p:cNvSpPr>
              <a:spLocks noChangeArrowheads="1"/>
            </p:cNvSpPr>
            <p:nvPr/>
          </p:nvSpPr>
          <p:spPr bwMode="auto">
            <a:xfrm>
              <a:off x="2924" y="150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39"/>
            <p:cNvSpPr>
              <a:spLocks noChangeArrowheads="1"/>
            </p:cNvSpPr>
            <p:nvPr/>
          </p:nvSpPr>
          <p:spPr bwMode="auto">
            <a:xfrm>
              <a:off x="2922" y="150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j+2</a:t>
              </a:r>
            </a:p>
          </p:txBody>
        </p:sp>
        <p:sp>
          <p:nvSpPr>
            <p:cNvPr id="16491" name="Rectangle 140"/>
            <p:cNvSpPr>
              <a:spLocks noChangeArrowheads="1"/>
            </p:cNvSpPr>
            <p:nvPr/>
          </p:nvSpPr>
          <p:spPr bwMode="auto">
            <a:xfrm>
              <a:off x="3088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2" name="Rectangle 141"/>
            <p:cNvSpPr>
              <a:spLocks noChangeArrowheads="1"/>
            </p:cNvSpPr>
            <p:nvPr/>
          </p:nvSpPr>
          <p:spPr bwMode="auto">
            <a:xfrm>
              <a:off x="3119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3" name="Rectangle 142"/>
            <p:cNvSpPr>
              <a:spLocks noChangeArrowheads="1"/>
            </p:cNvSpPr>
            <p:nvPr/>
          </p:nvSpPr>
          <p:spPr bwMode="auto">
            <a:xfrm>
              <a:off x="2813" y="2908"/>
              <a:ext cx="150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Rectangle 143"/>
            <p:cNvSpPr>
              <a:spLocks noChangeArrowheads="1"/>
            </p:cNvSpPr>
            <p:nvPr/>
          </p:nvSpPr>
          <p:spPr bwMode="auto">
            <a:xfrm>
              <a:off x="2813" y="2907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95" name="Rectangle 144"/>
            <p:cNvSpPr>
              <a:spLocks noChangeArrowheads="1"/>
            </p:cNvSpPr>
            <p:nvPr/>
          </p:nvSpPr>
          <p:spPr bwMode="auto">
            <a:xfrm>
              <a:off x="2909" y="2955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6" name="Rectangle 145"/>
            <p:cNvSpPr>
              <a:spLocks noChangeArrowheads="1"/>
            </p:cNvSpPr>
            <p:nvPr/>
          </p:nvSpPr>
          <p:spPr bwMode="auto">
            <a:xfrm>
              <a:off x="2940" y="2916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7" name="Rectangle 146"/>
            <p:cNvSpPr>
              <a:spLocks noChangeArrowheads="1"/>
            </p:cNvSpPr>
            <p:nvPr/>
          </p:nvSpPr>
          <p:spPr bwMode="auto">
            <a:xfrm>
              <a:off x="2924" y="3003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8" name="Rectangle 147"/>
            <p:cNvSpPr>
              <a:spLocks noChangeArrowheads="1"/>
            </p:cNvSpPr>
            <p:nvPr/>
          </p:nvSpPr>
          <p:spPr bwMode="auto">
            <a:xfrm>
              <a:off x="2923" y="3004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99" name="Rectangle 148"/>
            <p:cNvSpPr>
              <a:spLocks noChangeArrowheads="1"/>
            </p:cNvSpPr>
            <p:nvPr/>
          </p:nvSpPr>
          <p:spPr bwMode="auto">
            <a:xfrm>
              <a:off x="2948" y="3004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00" name="Rectangle 149"/>
            <p:cNvSpPr>
              <a:spLocks noChangeArrowheads="1"/>
            </p:cNvSpPr>
            <p:nvPr/>
          </p:nvSpPr>
          <p:spPr bwMode="auto">
            <a:xfrm>
              <a:off x="2987" y="3004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01" name="Rectangle 150"/>
            <p:cNvSpPr>
              <a:spLocks noChangeArrowheads="1"/>
            </p:cNvSpPr>
            <p:nvPr/>
          </p:nvSpPr>
          <p:spPr bwMode="auto">
            <a:xfrm>
              <a:off x="305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2" name="Rectangle 151"/>
            <p:cNvSpPr>
              <a:spLocks noChangeArrowheads="1"/>
            </p:cNvSpPr>
            <p:nvPr/>
          </p:nvSpPr>
          <p:spPr bwMode="auto">
            <a:xfrm>
              <a:off x="308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3" name="Rectangle 152"/>
            <p:cNvSpPr>
              <a:spLocks noChangeArrowheads="1"/>
            </p:cNvSpPr>
            <p:nvPr/>
          </p:nvSpPr>
          <p:spPr bwMode="auto">
            <a:xfrm>
              <a:off x="4631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4" name="Rectangle 153"/>
            <p:cNvSpPr>
              <a:spLocks noChangeArrowheads="1"/>
            </p:cNvSpPr>
            <p:nvPr/>
          </p:nvSpPr>
          <p:spPr bwMode="auto">
            <a:xfrm>
              <a:off x="4632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05" name="Rectangle 154"/>
            <p:cNvSpPr>
              <a:spLocks noChangeArrowheads="1"/>
            </p:cNvSpPr>
            <p:nvPr/>
          </p:nvSpPr>
          <p:spPr bwMode="auto">
            <a:xfrm>
              <a:off x="4726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6" name="Rectangle 155"/>
            <p:cNvSpPr>
              <a:spLocks noChangeArrowheads="1"/>
            </p:cNvSpPr>
            <p:nvPr/>
          </p:nvSpPr>
          <p:spPr bwMode="auto">
            <a:xfrm>
              <a:off x="4757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7" name="Rectangle 156"/>
            <p:cNvSpPr>
              <a:spLocks noChangeArrowheads="1"/>
            </p:cNvSpPr>
            <p:nvPr/>
          </p:nvSpPr>
          <p:spPr bwMode="auto">
            <a:xfrm>
              <a:off x="4742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8" name="Rectangle 157"/>
            <p:cNvSpPr>
              <a:spLocks noChangeArrowheads="1"/>
            </p:cNvSpPr>
            <p:nvPr/>
          </p:nvSpPr>
          <p:spPr bwMode="auto">
            <a:xfrm>
              <a:off x="4742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k+1</a:t>
              </a:r>
            </a:p>
          </p:txBody>
        </p:sp>
        <p:sp>
          <p:nvSpPr>
            <p:cNvPr id="16509" name="Rectangle 158"/>
            <p:cNvSpPr>
              <a:spLocks noChangeArrowheads="1"/>
            </p:cNvSpPr>
            <p:nvPr/>
          </p:nvSpPr>
          <p:spPr bwMode="auto">
            <a:xfrm>
              <a:off x="494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0" name="Rectangle 159"/>
            <p:cNvSpPr>
              <a:spLocks noChangeArrowheads="1"/>
            </p:cNvSpPr>
            <p:nvPr/>
          </p:nvSpPr>
          <p:spPr bwMode="auto">
            <a:xfrm>
              <a:off x="497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1" name="Rectangle 160"/>
            <p:cNvSpPr>
              <a:spLocks noChangeArrowheads="1"/>
            </p:cNvSpPr>
            <p:nvPr/>
          </p:nvSpPr>
          <p:spPr bwMode="auto">
            <a:xfrm>
              <a:off x="5145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2" name="Rectangle 161"/>
            <p:cNvSpPr>
              <a:spLocks noChangeArrowheads="1"/>
            </p:cNvSpPr>
            <p:nvPr/>
          </p:nvSpPr>
          <p:spPr bwMode="auto">
            <a:xfrm>
              <a:off x="514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13" name="Rectangle 162"/>
            <p:cNvSpPr>
              <a:spLocks noChangeArrowheads="1"/>
            </p:cNvSpPr>
            <p:nvPr/>
          </p:nvSpPr>
          <p:spPr bwMode="auto">
            <a:xfrm>
              <a:off x="524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4" name="Rectangle 163"/>
            <p:cNvSpPr>
              <a:spLocks noChangeArrowheads="1"/>
            </p:cNvSpPr>
            <p:nvPr/>
          </p:nvSpPr>
          <p:spPr bwMode="auto">
            <a:xfrm>
              <a:off x="527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5" name="Rectangle 164"/>
            <p:cNvSpPr>
              <a:spLocks noChangeArrowheads="1"/>
            </p:cNvSpPr>
            <p:nvPr/>
          </p:nvSpPr>
          <p:spPr bwMode="auto">
            <a:xfrm>
              <a:off x="5264" y="3620"/>
              <a:ext cx="268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Rectangle 165"/>
            <p:cNvSpPr>
              <a:spLocks noChangeArrowheads="1"/>
            </p:cNvSpPr>
            <p:nvPr/>
          </p:nvSpPr>
          <p:spPr bwMode="auto">
            <a:xfrm>
              <a:off x="5264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k+2</a:t>
              </a:r>
            </a:p>
          </p:txBody>
        </p:sp>
        <p:sp>
          <p:nvSpPr>
            <p:cNvPr id="16517" name="Rectangle 166"/>
            <p:cNvSpPr>
              <a:spLocks noChangeArrowheads="1"/>
            </p:cNvSpPr>
            <p:nvPr/>
          </p:nvSpPr>
          <p:spPr bwMode="auto">
            <a:xfrm>
              <a:off x="546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8" name="Rectangle 167"/>
            <p:cNvSpPr>
              <a:spLocks noChangeArrowheads="1"/>
            </p:cNvSpPr>
            <p:nvPr/>
          </p:nvSpPr>
          <p:spPr bwMode="auto">
            <a:xfrm>
              <a:off x="5492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9" name="Rectangle 168"/>
            <p:cNvSpPr>
              <a:spLocks noChangeArrowheads="1"/>
            </p:cNvSpPr>
            <p:nvPr/>
          </p:nvSpPr>
          <p:spPr bwMode="auto">
            <a:xfrm>
              <a:off x="3176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0" name="Rectangle 169"/>
            <p:cNvSpPr>
              <a:spLocks noChangeArrowheads="1"/>
            </p:cNvSpPr>
            <p:nvPr/>
          </p:nvSpPr>
          <p:spPr bwMode="auto">
            <a:xfrm>
              <a:off x="317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21" name="Rectangle 170"/>
            <p:cNvSpPr>
              <a:spLocks noChangeArrowheads="1"/>
            </p:cNvSpPr>
            <p:nvPr/>
          </p:nvSpPr>
          <p:spPr bwMode="auto">
            <a:xfrm>
              <a:off x="327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2" name="Rectangle 171"/>
            <p:cNvSpPr>
              <a:spLocks noChangeArrowheads="1"/>
            </p:cNvSpPr>
            <p:nvPr/>
          </p:nvSpPr>
          <p:spPr bwMode="auto">
            <a:xfrm>
              <a:off x="3304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3" name="Rectangle 172"/>
            <p:cNvSpPr>
              <a:spLocks noChangeArrowheads="1"/>
            </p:cNvSpPr>
            <p:nvPr/>
          </p:nvSpPr>
          <p:spPr bwMode="auto">
            <a:xfrm>
              <a:off x="3287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Rectangle 173"/>
            <p:cNvSpPr>
              <a:spLocks noChangeArrowheads="1"/>
            </p:cNvSpPr>
            <p:nvPr/>
          </p:nvSpPr>
          <p:spPr bwMode="auto">
            <a:xfrm>
              <a:off x="3287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525" name="Rectangle 174"/>
            <p:cNvSpPr>
              <a:spLocks noChangeArrowheads="1"/>
            </p:cNvSpPr>
            <p:nvPr/>
          </p:nvSpPr>
          <p:spPr bwMode="auto">
            <a:xfrm>
              <a:off x="3344" y="3620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26" name="Rectangle 175"/>
            <p:cNvSpPr>
              <a:spLocks noChangeArrowheads="1"/>
            </p:cNvSpPr>
            <p:nvPr/>
          </p:nvSpPr>
          <p:spPr bwMode="auto">
            <a:xfrm>
              <a:off x="3383" y="3620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27" name="Rectangle 176"/>
            <p:cNvSpPr>
              <a:spLocks noChangeArrowheads="1"/>
            </p:cNvSpPr>
            <p:nvPr/>
          </p:nvSpPr>
          <p:spPr bwMode="auto">
            <a:xfrm>
              <a:off x="3454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28" name="Text Box 177"/>
            <p:cNvSpPr txBox="1">
              <a:spLocks noChangeArrowheads="1"/>
            </p:cNvSpPr>
            <p:nvPr/>
          </p:nvSpPr>
          <p:spPr bwMode="auto">
            <a:xfrm>
              <a:off x="2669" y="1181"/>
              <a:ext cx="65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D/E</a:t>
              </a:r>
            </a:p>
          </p:txBody>
        </p:sp>
        <p:sp>
          <p:nvSpPr>
            <p:cNvPr id="16529" name="Text Box 178"/>
            <p:cNvSpPr txBox="1">
              <a:spLocks noChangeArrowheads="1"/>
            </p:cNvSpPr>
            <p:nvPr/>
          </p:nvSpPr>
          <p:spPr bwMode="auto">
            <a:xfrm>
              <a:off x="4993" y="3744"/>
              <a:ext cx="62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AZ</a:t>
              </a:r>
            </a:p>
          </p:txBody>
        </p: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4941888" y="2841625"/>
            <a:ext cx="3825875" cy="514350"/>
            <a:chOff x="3113" y="2030"/>
            <a:chExt cx="2410" cy="32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113" y="2157"/>
              <a:ext cx="2410" cy="125"/>
              <a:chOff x="3113" y="2157"/>
              <a:chExt cx="2410" cy="125"/>
            </a:xfrm>
          </p:grpSpPr>
          <p:sp>
            <p:nvSpPr>
              <p:cNvPr id="16409" name="Freeform 4"/>
              <p:cNvSpPr>
                <a:spLocks noChangeArrowheads="1"/>
              </p:cNvSpPr>
              <p:nvPr/>
            </p:nvSpPr>
            <p:spPr bwMode="auto">
              <a:xfrm>
                <a:off x="5492" y="2259"/>
                <a:ext cx="32" cy="8"/>
              </a:xfrm>
              <a:custGeom>
                <a:avLst/>
                <a:gdLst>
                  <a:gd name="T0" fmla="*/ 48 w 48"/>
                  <a:gd name="T1" fmla="*/ 12 h 12"/>
                  <a:gd name="T2" fmla="*/ 48 w 48"/>
                  <a:gd name="T3" fmla="*/ 0 h 12"/>
                  <a:gd name="T4" fmla="*/ 48 w 48"/>
                  <a:gd name="T5" fmla="*/ 0 h 12"/>
                  <a:gd name="T6" fmla="*/ 0 w 48"/>
                  <a:gd name="T7" fmla="*/ 0 h 12"/>
                  <a:gd name="T8" fmla="*/ 0 w 48"/>
                  <a:gd name="T9" fmla="*/ 0 h 12"/>
                  <a:gd name="T10" fmla="*/ 0 w 48"/>
                  <a:gd name="T11" fmla="*/ 12 h 12"/>
                  <a:gd name="T12" fmla="*/ 48 w 48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12"/>
                  <a:gd name="T23" fmla="*/ 48 w 4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12">
                    <a:moveTo>
                      <a:pt x="48" y="12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Freeform 5"/>
              <p:cNvSpPr>
                <a:spLocks noChangeArrowheads="1"/>
              </p:cNvSpPr>
              <p:nvPr/>
            </p:nvSpPr>
            <p:spPr bwMode="auto">
              <a:xfrm>
                <a:off x="5437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Freeform 6"/>
              <p:cNvSpPr>
                <a:spLocks noChangeArrowheads="1"/>
              </p:cNvSpPr>
              <p:nvPr/>
            </p:nvSpPr>
            <p:spPr bwMode="auto">
              <a:xfrm>
                <a:off x="538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Freeform 7"/>
              <p:cNvSpPr>
                <a:spLocks noChangeArrowheads="1"/>
              </p:cNvSpPr>
              <p:nvPr/>
            </p:nvSpPr>
            <p:spPr bwMode="auto">
              <a:xfrm>
                <a:off x="5327" y="2259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0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12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Freeform 8"/>
              <p:cNvSpPr>
                <a:spLocks noChangeArrowheads="1"/>
              </p:cNvSpPr>
              <p:nvPr/>
            </p:nvSpPr>
            <p:spPr bwMode="auto">
              <a:xfrm>
                <a:off x="527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Freeform 9"/>
              <p:cNvSpPr>
                <a:spLocks noChangeArrowheads="1"/>
              </p:cNvSpPr>
              <p:nvPr/>
            </p:nvSpPr>
            <p:spPr bwMode="auto">
              <a:xfrm>
                <a:off x="5216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Freeform 10"/>
              <p:cNvSpPr>
                <a:spLocks noChangeArrowheads="1"/>
              </p:cNvSpPr>
              <p:nvPr/>
            </p:nvSpPr>
            <p:spPr bwMode="auto">
              <a:xfrm>
                <a:off x="5161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0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Freeform 11"/>
              <p:cNvSpPr>
                <a:spLocks noChangeArrowheads="1"/>
              </p:cNvSpPr>
              <p:nvPr/>
            </p:nvSpPr>
            <p:spPr bwMode="auto">
              <a:xfrm>
                <a:off x="510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Freeform 12"/>
              <p:cNvSpPr>
                <a:spLocks noChangeArrowheads="1"/>
              </p:cNvSpPr>
              <p:nvPr/>
            </p:nvSpPr>
            <p:spPr bwMode="auto">
              <a:xfrm>
                <a:off x="5050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Freeform 13"/>
              <p:cNvSpPr>
                <a:spLocks noChangeArrowheads="1"/>
              </p:cNvSpPr>
              <p:nvPr/>
            </p:nvSpPr>
            <p:spPr bwMode="auto">
              <a:xfrm>
                <a:off x="499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Freeform 14"/>
              <p:cNvSpPr>
                <a:spLocks noChangeArrowheads="1"/>
              </p:cNvSpPr>
              <p:nvPr/>
            </p:nvSpPr>
            <p:spPr bwMode="auto">
              <a:xfrm>
                <a:off x="4939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0" name="Freeform 15"/>
              <p:cNvSpPr>
                <a:spLocks noChangeArrowheads="1"/>
              </p:cNvSpPr>
              <p:nvPr/>
            </p:nvSpPr>
            <p:spPr bwMode="auto">
              <a:xfrm>
                <a:off x="4884" y="2267"/>
                <a:ext cx="39" cy="16"/>
              </a:xfrm>
              <a:custGeom>
                <a:avLst/>
                <a:gdLst>
                  <a:gd name="T0" fmla="*/ 48 w 60"/>
                  <a:gd name="T1" fmla="*/ 12 h 24"/>
                  <a:gd name="T2" fmla="*/ 60 w 60"/>
                  <a:gd name="T3" fmla="*/ 12 h 24"/>
                  <a:gd name="T4" fmla="*/ 48 w 60"/>
                  <a:gd name="T5" fmla="*/ 0 h 24"/>
                  <a:gd name="T6" fmla="*/ 0 w 60"/>
                  <a:gd name="T7" fmla="*/ 12 h 24"/>
                  <a:gd name="T8" fmla="*/ 0 w 60"/>
                  <a:gd name="T9" fmla="*/ 12 h 24"/>
                  <a:gd name="T10" fmla="*/ 0 w 60"/>
                  <a:gd name="T11" fmla="*/ 24 h 24"/>
                  <a:gd name="T12" fmla="*/ 48 w 60"/>
                  <a:gd name="T13" fmla="*/ 12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Freeform 16"/>
              <p:cNvSpPr>
                <a:spLocks noChangeArrowheads="1"/>
              </p:cNvSpPr>
              <p:nvPr/>
            </p:nvSpPr>
            <p:spPr bwMode="auto">
              <a:xfrm>
                <a:off x="482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Freeform 17"/>
              <p:cNvSpPr>
                <a:spLocks noChangeArrowheads="1"/>
              </p:cNvSpPr>
              <p:nvPr/>
            </p:nvSpPr>
            <p:spPr bwMode="auto">
              <a:xfrm>
                <a:off x="4773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Freeform 18"/>
              <p:cNvSpPr>
                <a:spLocks noChangeArrowheads="1"/>
              </p:cNvSpPr>
              <p:nvPr/>
            </p:nvSpPr>
            <p:spPr bwMode="auto">
              <a:xfrm>
                <a:off x="471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Freeform 19"/>
              <p:cNvSpPr>
                <a:spLocks noChangeArrowheads="1"/>
              </p:cNvSpPr>
              <p:nvPr/>
            </p:nvSpPr>
            <p:spPr bwMode="auto">
              <a:xfrm>
                <a:off x="466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Freeform 20"/>
              <p:cNvSpPr>
                <a:spLocks noChangeArrowheads="1"/>
              </p:cNvSpPr>
              <p:nvPr/>
            </p:nvSpPr>
            <p:spPr bwMode="auto">
              <a:xfrm>
                <a:off x="4607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Freeform 21"/>
              <p:cNvSpPr>
                <a:spLocks noChangeArrowheads="1"/>
              </p:cNvSpPr>
              <p:nvPr/>
            </p:nvSpPr>
            <p:spPr bwMode="auto">
              <a:xfrm>
                <a:off x="455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Freeform 22"/>
              <p:cNvSpPr>
                <a:spLocks noChangeArrowheads="1"/>
              </p:cNvSpPr>
              <p:nvPr/>
            </p:nvSpPr>
            <p:spPr bwMode="auto">
              <a:xfrm>
                <a:off x="449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Freeform 23"/>
              <p:cNvSpPr>
                <a:spLocks noChangeArrowheads="1"/>
              </p:cNvSpPr>
              <p:nvPr/>
            </p:nvSpPr>
            <p:spPr bwMode="auto">
              <a:xfrm>
                <a:off x="4441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Freeform 24"/>
              <p:cNvSpPr>
                <a:spLocks noChangeArrowheads="1"/>
              </p:cNvSpPr>
              <p:nvPr/>
            </p:nvSpPr>
            <p:spPr bwMode="auto">
              <a:xfrm>
                <a:off x="438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Freeform 25"/>
              <p:cNvSpPr>
                <a:spLocks noChangeArrowheads="1"/>
              </p:cNvSpPr>
              <p:nvPr/>
            </p:nvSpPr>
            <p:spPr bwMode="auto">
              <a:xfrm>
                <a:off x="4330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Freeform 26"/>
              <p:cNvSpPr>
                <a:spLocks noChangeArrowheads="1"/>
              </p:cNvSpPr>
              <p:nvPr/>
            </p:nvSpPr>
            <p:spPr bwMode="auto">
              <a:xfrm>
                <a:off x="427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Freeform 27"/>
              <p:cNvSpPr>
                <a:spLocks noChangeArrowheads="1"/>
              </p:cNvSpPr>
              <p:nvPr/>
            </p:nvSpPr>
            <p:spPr bwMode="auto">
              <a:xfrm>
                <a:off x="4220" y="2267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12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0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12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Freeform 28"/>
              <p:cNvSpPr>
                <a:spLocks noChangeArrowheads="1"/>
              </p:cNvSpPr>
              <p:nvPr/>
            </p:nvSpPr>
            <p:spPr bwMode="auto">
              <a:xfrm>
                <a:off x="4165" y="225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Freeform 29"/>
              <p:cNvSpPr>
                <a:spLocks noChangeArrowheads="1"/>
              </p:cNvSpPr>
              <p:nvPr/>
            </p:nvSpPr>
            <p:spPr bwMode="auto">
              <a:xfrm>
                <a:off x="4109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Freeform 30"/>
              <p:cNvSpPr>
                <a:spLocks noChangeArrowheads="1"/>
              </p:cNvSpPr>
              <p:nvPr/>
            </p:nvSpPr>
            <p:spPr bwMode="auto">
              <a:xfrm>
                <a:off x="4054" y="2251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Freeform 31"/>
              <p:cNvSpPr>
                <a:spLocks noChangeArrowheads="1"/>
              </p:cNvSpPr>
              <p:nvPr/>
            </p:nvSpPr>
            <p:spPr bwMode="auto">
              <a:xfrm>
                <a:off x="3999" y="2251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Freeform 32"/>
              <p:cNvSpPr>
                <a:spLocks noChangeArrowheads="1"/>
              </p:cNvSpPr>
              <p:nvPr/>
            </p:nvSpPr>
            <p:spPr bwMode="auto">
              <a:xfrm>
                <a:off x="3943" y="2243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Freeform 33"/>
              <p:cNvSpPr>
                <a:spLocks noChangeArrowheads="1"/>
              </p:cNvSpPr>
              <p:nvPr/>
            </p:nvSpPr>
            <p:spPr bwMode="auto">
              <a:xfrm>
                <a:off x="3888" y="223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Freeform 34"/>
              <p:cNvSpPr>
                <a:spLocks noChangeArrowheads="1"/>
              </p:cNvSpPr>
              <p:nvPr/>
            </p:nvSpPr>
            <p:spPr bwMode="auto">
              <a:xfrm>
                <a:off x="3832" y="2236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Freeform 35"/>
              <p:cNvSpPr>
                <a:spLocks noChangeArrowheads="1"/>
              </p:cNvSpPr>
              <p:nvPr/>
            </p:nvSpPr>
            <p:spPr bwMode="auto">
              <a:xfrm>
                <a:off x="3777" y="2228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Freeform 36"/>
              <p:cNvSpPr>
                <a:spLocks noChangeArrowheads="1"/>
              </p:cNvSpPr>
              <p:nvPr/>
            </p:nvSpPr>
            <p:spPr bwMode="auto">
              <a:xfrm>
                <a:off x="3722" y="2220"/>
                <a:ext cx="39" cy="15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Freeform 37"/>
              <p:cNvSpPr>
                <a:spLocks noChangeArrowheads="1"/>
              </p:cNvSpPr>
              <p:nvPr/>
            </p:nvSpPr>
            <p:spPr bwMode="auto">
              <a:xfrm>
                <a:off x="3666" y="2220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Freeform 38"/>
              <p:cNvSpPr>
                <a:spLocks noChangeArrowheads="1"/>
              </p:cNvSpPr>
              <p:nvPr/>
            </p:nvSpPr>
            <p:spPr bwMode="auto">
              <a:xfrm>
                <a:off x="3611" y="2212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Freeform 39"/>
              <p:cNvSpPr>
                <a:spLocks noChangeArrowheads="1"/>
              </p:cNvSpPr>
              <p:nvPr/>
            </p:nvSpPr>
            <p:spPr bwMode="auto">
              <a:xfrm>
                <a:off x="3556" y="2204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Freeform 40"/>
              <p:cNvSpPr>
                <a:spLocks noChangeArrowheads="1"/>
              </p:cNvSpPr>
              <p:nvPr/>
            </p:nvSpPr>
            <p:spPr bwMode="auto">
              <a:xfrm>
                <a:off x="3500" y="219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Freeform 41"/>
              <p:cNvSpPr>
                <a:spLocks noChangeArrowheads="1"/>
              </p:cNvSpPr>
              <p:nvPr/>
            </p:nvSpPr>
            <p:spPr bwMode="auto">
              <a:xfrm>
                <a:off x="3445" y="218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Freeform 42"/>
              <p:cNvSpPr>
                <a:spLocks noChangeArrowheads="1"/>
              </p:cNvSpPr>
              <p:nvPr/>
            </p:nvSpPr>
            <p:spPr bwMode="auto">
              <a:xfrm>
                <a:off x="3390" y="2189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Freeform 43"/>
              <p:cNvSpPr>
                <a:spLocks noChangeArrowheads="1"/>
              </p:cNvSpPr>
              <p:nvPr/>
            </p:nvSpPr>
            <p:spPr bwMode="auto">
              <a:xfrm>
                <a:off x="3334" y="2181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12 w 60"/>
                  <a:gd name="T9" fmla="*/ 0 h 12"/>
                  <a:gd name="T10" fmla="*/ 0 w 60"/>
                  <a:gd name="T11" fmla="*/ 0 h 12"/>
                  <a:gd name="T12" fmla="*/ 12 w 60"/>
                  <a:gd name="T13" fmla="*/ 12 h 12"/>
                  <a:gd name="T14" fmla="*/ 12 w 60"/>
                  <a:gd name="T15" fmla="*/ 12 h 12"/>
                  <a:gd name="T16" fmla="*/ 60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Freeform 44"/>
              <p:cNvSpPr>
                <a:spLocks noChangeArrowheads="1"/>
              </p:cNvSpPr>
              <p:nvPr/>
            </p:nvSpPr>
            <p:spPr bwMode="auto">
              <a:xfrm>
                <a:off x="3279" y="2173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Freeform 45"/>
              <p:cNvSpPr>
                <a:spLocks noChangeArrowheads="1"/>
              </p:cNvSpPr>
              <p:nvPr/>
            </p:nvSpPr>
            <p:spPr bwMode="auto">
              <a:xfrm>
                <a:off x="3224" y="2165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Freeform 46"/>
              <p:cNvSpPr>
                <a:spLocks noChangeArrowheads="1"/>
              </p:cNvSpPr>
              <p:nvPr/>
            </p:nvSpPr>
            <p:spPr bwMode="auto">
              <a:xfrm>
                <a:off x="3168" y="2157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Freeform 47"/>
              <p:cNvSpPr>
                <a:spLocks noChangeArrowheads="1"/>
              </p:cNvSpPr>
              <p:nvPr/>
            </p:nvSpPr>
            <p:spPr bwMode="auto">
              <a:xfrm>
                <a:off x="3113" y="2157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93"/>
            <p:cNvGrpSpPr>
              <a:grpSpLocks/>
            </p:cNvGrpSpPr>
            <p:nvPr/>
          </p:nvGrpSpPr>
          <p:grpSpPr bwMode="auto">
            <a:xfrm>
              <a:off x="3312" y="2030"/>
              <a:ext cx="1956" cy="324"/>
              <a:chOff x="3308" y="2030"/>
              <a:chExt cx="1956" cy="324"/>
            </a:xfrm>
          </p:grpSpPr>
          <p:sp>
            <p:nvSpPr>
              <p:cNvPr id="16401" name="Freeform 181"/>
              <p:cNvSpPr>
                <a:spLocks noChangeArrowheads="1"/>
              </p:cNvSpPr>
              <p:nvPr/>
            </p:nvSpPr>
            <p:spPr bwMode="auto">
              <a:xfrm rot="360000">
                <a:off x="3308" y="2158"/>
                <a:ext cx="1056" cy="72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Freeform 18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Rectangle 183"/>
              <p:cNvSpPr>
                <a:spLocks noChangeArrowheads="1"/>
              </p:cNvSpPr>
              <p:nvPr/>
            </p:nvSpPr>
            <p:spPr bwMode="auto">
              <a:xfrm>
                <a:off x="4323" y="2030"/>
                <a:ext cx="324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184"/>
              <p:cNvSpPr>
                <a:spLocks noChangeArrowheads="1"/>
              </p:cNvSpPr>
              <p:nvPr/>
            </p:nvSpPr>
            <p:spPr bwMode="auto">
              <a:xfrm>
                <a:off x="4378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185"/>
              <p:cNvSpPr>
                <a:spLocks noChangeArrowheads="1"/>
              </p:cNvSpPr>
              <p:nvPr/>
            </p:nvSpPr>
            <p:spPr bwMode="auto">
              <a:xfrm>
                <a:off x="4742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186"/>
              <p:cNvSpPr>
                <a:spLocks noChangeArrowheads="1"/>
              </p:cNvSpPr>
              <p:nvPr/>
            </p:nvSpPr>
            <p:spPr bwMode="auto">
              <a:xfrm>
                <a:off x="5177" y="222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Oval 187"/>
              <p:cNvSpPr>
                <a:spLocks noChangeArrowheads="1"/>
              </p:cNvSpPr>
              <p:nvPr/>
            </p:nvSpPr>
            <p:spPr bwMode="auto">
              <a:xfrm>
                <a:off x="3801" y="218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Freeform 188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6" name="Oval 189"/>
          <p:cNvSpPr>
            <a:spLocks noChangeArrowheads="1"/>
          </p:cNvSpPr>
          <p:nvPr/>
        </p:nvSpPr>
        <p:spPr bwMode="auto">
          <a:xfrm>
            <a:off x="6811963" y="3181350"/>
            <a:ext cx="138112" cy="138113"/>
          </a:xfrm>
          <a:prstGeom prst="ellipse">
            <a:avLst/>
          </a:prstGeom>
          <a:solidFill>
            <a:srgbClr val="C0C0C0"/>
          </a:solidFill>
          <a:ln w="7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8229600" y="3886200"/>
            <a:ext cx="7620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Peak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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1/width</a:t>
            </a:r>
          </a:p>
        </p:txBody>
      </p:sp>
      <p:sp>
        <p:nvSpPr>
          <p:cNvPr id="15551" name="Line 191"/>
          <p:cNvSpPr>
            <a:spLocks noChangeShapeType="1"/>
          </p:cNvSpPr>
          <p:nvPr/>
        </p:nvSpPr>
        <p:spPr bwMode="auto">
          <a:xfrm flipH="1">
            <a:off x="7085013" y="4191000"/>
            <a:ext cx="1069975" cy="1588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" name="Slide Number Placeholder 1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we create an active sonar TL model that is </a:t>
            </a:r>
            <a:r>
              <a:rPr lang="en-US" dirty="0" smtClean="0"/>
              <a:t>much faster </a:t>
            </a:r>
            <a:r>
              <a:rPr lang="en-US" dirty="0" smtClean="0"/>
              <a:t>than those currently used?</a:t>
            </a:r>
          </a:p>
          <a:p>
            <a:pPr lvl="1"/>
            <a:r>
              <a:rPr lang="en-US" dirty="0" smtClean="0"/>
              <a:t>This hypothesis is still </a:t>
            </a:r>
            <a:r>
              <a:rPr lang="en-US" u="sng" dirty="0" smtClean="0"/>
              <a:t>un-proven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ray propagator is very fast, but our eigenray estimator is pretty slow.</a:t>
            </a:r>
          </a:p>
          <a:p>
            <a:pPr lvl="1"/>
            <a:r>
              <a:rPr lang="en-US" dirty="0" smtClean="0"/>
              <a:t>Fortunately, this effect is minimized if # targets is small (hundreds).  And this is true in 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stims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But, doesn’t reverberation calc violate this?</a:t>
            </a:r>
          </a:p>
          <a:p>
            <a:pPr lvl="1"/>
            <a:r>
              <a:rPr lang="en-US" dirty="0" smtClean="0"/>
              <a:t>Instead of treating </a:t>
            </a:r>
            <a:r>
              <a:rPr lang="en-US" dirty="0" err="1" smtClean="0"/>
              <a:t>reverberators</a:t>
            </a:r>
            <a:r>
              <a:rPr lang="en-US" dirty="0" smtClean="0"/>
              <a:t> as targets, we’ll use the time domain approach to compute reverb as a natural side effect of reflection.</a:t>
            </a:r>
          </a:p>
          <a:p>
            <a:r>
              <a:rPr lang="en-US" dirty="0" smtClean="0"/>
              <a:t>This model won’t be good for all applications, but hopefully it will be much better for some applications.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Goals?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classic ray theory to uncover problems in some classic test cases.</a:t>
            </a:r>
          </a:p>
          <a:p>
            <a:pPr lvl="1"/>
            <a:r>
              <a:rPr lang="en-US" dirty="0" smtClean="0"/>
              <a:t>Refraction for Linear, N</a:t>
            </a:r>
            <a:r>
              <a:rPr lang="en-US" baseline="30000" dirty="0" smtClean="0"/>
              <a:t>2 </a:t>
            </a:r>
            <a:r>
              <a:rPr lang="en-US" dirty="0" smtClean="0"/>
              <a:t>, and DSC environments.</a:t>
            </a:r>
          </a:p>
          <a:p>
            <a:pPr lvl="1"/>
            <a:r>
              <a:rPr lang="en-US" dirty="0" smtClean="0"/>
              <a:t>Reflection from a slope</a:t>
            </a:r>
          </a:p>
          <a:p>
            <a:pPr lvl="1"/>
            <a:r>
              <a:rPr lang="en-US" dirty="0" smtClean="0"/>
              <a:t>Lloyd’s Mirror </a:t>
            </a:r>
            <a:r>
              <a:rPr lang="en-US" dirty="0" smtClean="0"/>
              <a:t>e</a:t>
            </a:r>
            <a:r>
              <a:rPr lang="en-US" dirty="0" smtClean="0"/>
              <a:t>igenrays on </a:t>
            </a:r>
            <a:r>
              <a:rPr lang="en-US" dirty="0" smtClean="0"/>
              <a:t>f</a:t>
            </a:r>
            <a:r>
              <a:rPr lang="en-US" dirty="0" smtClean="0"/>
              <a:t>lat earth</a:t>
            </a:r>
          </a:p>
          <a:p>
            <a:pPr lvl="1"/>
            <a:r>
              <a:rPr lang="en-US" dirty="0" smtClean="0"/>
              <a:t>Lloyd's Mirror e</a:t>
            </a:r>
            <a:r>
              <a:rPr lang="en-US" dirty="0" smtClean="0"/>
              <a:t>igenrays on round </a:t>
            </a:r>
            <a:r>
              <a:rPr lang="en-US" dirty="0" smtClean="0"/>
              <a:t>e</a:t>
            </a:r>
            <a:r>
              <a:rPr lang="en-US" dirty="0" smtClean="0"/>
              <a:t>arth (new)</a:t>
            </a:r>
          </a:p>
          <a:p>
            <a:pPr lvl="1"/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Linear eigenrays near caustic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0309"/>
            <a:ext cx="8229600" cy="47880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 much faster </a:t>
            </a:r>
            <a:r>
              <a:rPr lang="en-US" dirty="0" smtClean="0"/>
              <a:t>TL model </a:t>
            </a:r>
            <a:r>
              <a:rPr lang="en-US" dirty="0" smtClean="0"/>
              <a:t>for real-time, littoral, active sonar 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stims</a:t>
            </a:r>
            <a:r>
              <a:rPr lang="en-US" dirty="0" smtClean="0"/>
              <a:t> by </a:t>
            </a:r>
            <a:r>
              <a:rPr lang="en-US" dirty="0" smtClean="0"/>
              <a:t>revisiting fundamental assumptions of ray </a:t>
            </a:r>
            <a:r>
              <a:rPr lang="en-US" dirty="0" smtClean="0"/>
              <a:t>theory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Goal is to support hundreds of targets at update rates faster </a:t>
            </a:r>
            <a:r>
              <a:rPr lang="en-US" dirty="0" smtClean="0"/>
              <a:t>that the speed of </a:t>
            </a:r>
            <a:r>
              <a:rPr lang="en-US" dirty="0" smtClean="0"/>
              <a:t>sound on a single core of an average laptop.</a:t>
            </a:r>
            <a:endParaRPr lang="en-US" dirty="0" smtClean="0"/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3-D spherical coordinates (lat, long, alt) to avoid translation of environmental data into 2-DxN.</a:t>
            </a:r>
          </a:p>
          <a:p>
            <a:pPr lvl="1"/>
            <a:r>
              <a:rPr lang="en-US" dirty="0" smtClean="0"/>
              <a:t>Use time domain ray trace to improve continuity of wavefront with fewer rays.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Gaussian beams to improve performance in shadow zones and at lower frequencies.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Ray Theory Review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871788" y="1371600"/>
          <a:ext cx="3910012" cy="889000"/>
        </p:xfrm>
        <a:graphic>
          <a:graphicData uri="http://schemas.openxmlformats.org/presentationml/2006/ole">
            <p:oleObj spid="_x0000_s48130" name="Equation" r:id="rId4" imgW="1955520" imgH="444240" progId="Equation.3">
              <p:embed/>
            </p:oleObj>
          </a:graphicData>
        </a:graphic>
      </p:graphicFrame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5411788" y="2336800"/>
          <a:ext cx="2741612" cy="863600"/>
        </p:xfrm>
        <a:graphic>
          <a:graphicData uri="http://schemas.openxmlformats.org/presentationml/2006/ole">
            <p:oleObj spid="_x0000_s48131" name="Equation" r:id="rId5" imgW="1371600" imgH="431640" progId="Equation.3">
              <p:embed/>
            </p:oleObj>
          </a:graphicData>
        </a:graphic>
      </p:graphicFrame>
      <p:sp>
        <p:nvSpPr>
          <p:cNvPr id="1033" name="Text Box 22"/>
          <p:cNvSpPr txBox="1">
            <a:spLocks noChangeArrowheads="1"/>
          </p:cNvSpPr>
          <p:nvPr/>
        </p:nvSpPr>
        <p:spPr bwMode="auto">
          <a:xfrm>
            <a:off x="1371600" y="2540000"/>
            <a:ext cx="402113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Look for solutions in the form: </a:t>
            </a:r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1447800" y="3308350"/>
            <a:ext cx="2616200" cy="264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Match powers of 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O(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 baseline="30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) :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O(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) :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O(</a:t>
            </a:r>
            <a:r>
              <a:rPr lang="en-GB" sz="240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GB" sz="2400" baseline="30000">
                <a:solidFill>
                  <a:srgbClr val="000000"/>
                </a:solidFill>
                <a:latin typeface="Times New Roman" pitchFamily="18" charset="0"/>
              </a:rPr>
              <a:t>1-n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) :</a:t>
            </a:r>
          </a:p>
        </p:txBody>
      </p:sp>
      <p:graphicFrame>
        <p:nvGraphicFramePr>
          <p:cNvPr id="1028" name="Object 24"/>
          <p:cNvGraphicFramePr>
            <a:graphicFrameLocks noChangeAspect="1"/>
          </p:cNvGraphicFramePr>
          <p:nvPr/>
        </p:nvGraphicFramePr>
        <p:xfrm>
          <a:off x="4013200" y="3886200"/>
          <a:ext cx="1701800" cy="838200"/>
        </p:xfrm>
        <a:graphic>
          <a:graphicData uri="http://schemas.openxmlformats.org/presentationml/2006/ole">
            <p:oleObj spid="_x0000_s48132" name="Equation" r:id="rId6" imgW="850680" imgH="419040" progId="Equation.3">
              <p:embed/>
            </p:oleObj>
          </a:graphicData>
        </a:graphic>
      </p:graphicFrame>
      <p:graphicFrame>
        <p:nvGraphicFramePr>
          <p:cNvPr id="1029" name="Object 25"/>
          <p:cNvGraphicFramePr>
            <a:graphicFrameLocks noChangeAspect="1"/>
          </p:cNvGraphicFramePr>
          <p:nvPr/>
        </p:nvGraphicFramePr>
        <p:xfrm>
          <a:off x="2871788" y="5486400"/>
          <a:ext cx="3986212" cy="482600"/>
        </p:xfrm>
        <a:graphic>
          <a:graphicData uri="http://schemas.openxmlformats.org/presentationml/2006/ole">
            <p:oleObj spid="_x0000_s48133" name="Equation" r:id="rId7" imgW="1993680" imgH="241200" progId="Equation.3">
              <p:embed/>
            </p:oleObj>
          </a:graphicData>
        </a:graphic>
      </p:graphicFrame>
      <p:graphicFrame>
        <p:nvGraphicFramePr>
          <p:cNvPr id="1030" name="Object 26"/>
          <p:cNvGraphicFramePr>
            <a:graphicFrameLocks noChangeAspect="1"/>
          </p:cNvGraphicFramePr>
          <p:nvPr/>
        </p:nvGraphicFramePr>
        <p:xfrm>
          <a:off x="3316288" y="4749800"/>
          <a:ext cx="3097212" cy="508000"/>
        </p:xfrm>
        <a:graphic>
          <a:graphicData uri="http://schemas.openxmlformats.org/presentationml/2006/ole">
            <p:oleObj spid="_x0000_s48134" name="Equation" r:id="rId8" imgW="1549080" imgH="253800" progId="Equation.3">
              <p:embed/>
            </p:oleObj>
          </a:graphicData>
        </a:graphic>
      </p:graphicFrame>
      <p:sp>
        <p:nvSpPr>
          <p:cNvPr id="1035" name="Text Box 27"/>
          <p:cNvSpPr txBox="1">
            <a:spLocks noChangeArrowheads="1"/>
          </p:cNvSpPr>
          <p:nvPr/>
        </p:nvSpPr>
        <p:spPr bwMode="auto">
          <a:xfrm>
            <a:off x="6865938" y="4038600"/>
            <a:ext cx="1678193" cy="19411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eikonal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(transport)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(diffraction)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eikonal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characteristic </a:t>
            </a:r>
            <a:r>
              <a:rPr lang="en-GB" dirty="0" smtClean="0"/>
              <a:t>paths of the rays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transport</a:t>
            </a:r>
          </a:p>
          <a:p>
            <a:pPr lvl="1"/>
            <a:r>
              <a:rPr lang="en-GB" dirty="0" smtClean="0"/>
              <a:t>amplitude </a:t>
            </a:r>
            <a:r>
              <a:rPr lang="en-GB" dirty="0" smtClean="0">
                <a:latin typeface="Symbol" pitchFamily="18" charset="2"/>
              </a:rPr>
              <a:t>a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ray divergence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diffraction</a:t>
            </a:r>
          </a:p>
          <a:p>
            <a:pPr lvl="1"/>
            <a:r>
              <a:rPr lang="en-GB" dirty="0" smtClean="0"/>
              <a:t>small if “</a:t>
            </a:r>
            <a:r>
              <a:rPr lang="en-GB" dirty="0" err="1" smtClean="0"/>
              <a:t>c</a:t>
            </a:r>
            <a:r>
              <a:rPr lang="en-GB" dirty="0" smtClean="0"/>
              <a:t>” changes slowly over </a:t>
            </a:r>
            <a:r>
              <a:rPr lang="en-GB" dirty="0" err="1" smtClean="0">
                <a:latin typeface="Symbol" pitchFamily="18" charset="2"/>
              </a:rPr>
              <a:t>l</a:t>
            </a:r>
            <a:r>
              <a:rPr lang="en-GB" dirty="0" smtClean="0">
                <a:latin typeface="Symbol" pitchFamily="18" charset="2"/>
              </a:rPr>
              <a:t>.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Rays Characterize </a:t>
            </a:r>
            <a:r>
              <a:rPr lang="en-US" dirty="0" err="1" smtClean="0"/>
              <a:t>Wavefronts</a:t>
            </a:r>
            <a:endParaRPr lang="en-US" dirty="0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6928485" y="3841115"/>
          <a:ext cx="1574800" cy="787400"/>
        </p:xfrm>
        <a:graphic>
          <a:graphicData uri="http://schemas.openxmlformats.org/presentationml/2006/ole">
            <p:oleObj spid="_x0000_s51202" name="Equation" r:id="rId3" imgW="787320" imgH="393480" progId="Equation.3">
              <p:embed/>
            </p:oleObj>
          </a:graphicData>
        </a:graphic>
      </p:graphicFrame>
      <p:sp>
        <p:nvSpPr>
          <p:cNvPr id="18" name="Freeform 23"/>
          <p:cNvSpPr>
            <a:spLocks/>
          </p:cNvSpPr>
          <p:nvPr/>
        </p:nvSpPr>
        <p:spPr bwMode="auto">
          <a:xfrm>
            <a:off x="5917398" y="4010820"/>
            <a:ext cx="866775" cy="169862"/>
          </a:xfrm>
          <a:custGeom>
            <a:avLst/>
            <a:gdLst>
              <a:gd name="T0" fmla="*/ 0 w 546"/>
              <a:gd name="T1" fmla="*/ 107 h 107"/>
              <a:gd name="T2" fmla="*/ 126 w 546"/>
              <a:gd name="T3" fmla="*/ 3 h 107"/>
              <a:gd name="T4" fmla="*/ 546 w 546"/>
              <a:gd name="T5" fmla="*/ 87 h 107"/>
              <a:gd name="T6" fmla="*/ 0 60000 65536"/>
              <a:gd name="T7" fmla="*/ 0 60000 65536"/>
              <a:gd name="T8" fmla="*/ 0 60000 65536"/>
              <a:gd name="T9" fmla="*/ 0 w 546"/>
              <a:gd name="T10" fmla="*/ 0 h 107"/>
              <a:gd name="T11" fmla="*/ 546 w 546"/>
              <a:gd name="T12" fmla="*/ 107 h 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6" h="107">
                <a:moveTo>
                  <a:pt x="0" y="107"/>
                </a:moveTo>
                <a:cubicBezTo>
                  <a:pt x="21" y="90"/>
                  <a:pt x="35" y="6"/>
                  <a:pt x="126" y="3"/>
                </a:cubicBezTo>
                <a:cubicBezTo>
                  <a:pt x="217" y="0"/>
                  <a:pt x="459" y="70"/>
                  <a:pt x="546" y="87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>
            <a:off x="5712619" y="4127499"/>
            <a:ext cx="357982" cy="127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343400" y="1946910"/>
            <a:ext cx="2590800" cy="3429000"/>
            <a:chOff x="3352800" y="1524000"/>
            <a:chExt cx="3200400" cy="3505200"/>
          </a:xfrm>
        </p:grpSpPr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3384550" y="1524000"/>
              <a:ext cx="3092450" cy="1752600"/>
              <a:chOff x="1392" y="1680"/>
              <a:chExt cx="1392" cy="672"/>
            </a:xfrm>
          </p:grpSpPr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V="1">
                <a:off x="1392" y="2016"/>
                <a:ext cx="13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V="1">
              <a:off x="3384550" y="3276600"/>
              <a:ext cx="316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 flipV="1">
              <a:off x="3352800" y="3276600"/>
              <a:ext cx="3092450" cy="1752600"/>
              <a:chOff x="1392" y="1680"/>
              <a:chExt cx="1392" cy="672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1392" y="1680"/>
                <a:ext cx="12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V="1">
                <a:off x="1392" y="2016"/>
                <a:ext cx="13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Arc 5"/>
          <p:cNvSpPr>
            <a:spLocks/>
          </p:cNvSpPr>
          <p:nvPr/>
        </p:nvSpPr>
        <p:spPr bwMode="auto">
          <a:xfrm>
            <a:off x="4375150" y="2828925"/>
            <a:ext cx="914400" cy="1670050"/>
          </a:xfrm>
          <a:custGeom>
            <a:avLst/>
            <a:gdLst>
              <a:gd name="T0" fmla="*/ 235 w 21600"/>
              <a:gd name="T1" fmla="*/ 0 h 39447"/>
              <a:gd name="T2" fmla="*/ 235 w 21600"/>
              <a:gd name="T3" fmla="*/ 1052 h 39447"/>
              <a:gd name="T4" fmla="*/ 0 w 21600"/>
              <a:gd name="T5" fmla="*/ 526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00B0F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4343400" y="3625850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rc 9"/>
          <p:cNvSpPr>
            <a:spLocks/>
          </p:cNvSpPr>
          <p:nvPr/>
        </p:nvSpPr>
        <p:spPr bwMode="auto">
          <a:xfrm>
            <a:off x="4375150" y="2406650"/>
            <a:ext cx="1371600" cy="2505075"/>
          </a:xfrm>
          <a:custGeom>
            <a:avLst/>
            <a:gdLst>
              <a:gd name="T0" fmla="*/ 352 w 21600"/>
              <a:gd name="T1" fmla="*/ 0 h 39447"/>
              <a:gd name="T2" fmla="*/ 352 w 21600"/>
              <a:gd name="T3" fmla="*/ 1578 h 39447"/>
              <a:gd name="T4" fmla="*/ 0 w 21600"/>
              <a:gd name="T5" fmla="*/ 789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92D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rc 10"/>
          <p:cNvSpPr>
            <a:spLocks/>
          </p:cNvSpPr>
          <p:nvPr/>
        </p:nvSpPr>
        <p:spPr bwMode="auto">
          <a:xfrm>
            <a:off x="4375150" y="1997075"/>
            <a:ext cx="1828800" cy="3336925"/>
          </a:xfrm>
          <a:custGeom>
            <a:avLst/>
            <a:gdLst>
              <a:gd name="T0" fmla="*/ 470 w 21600"/>
              <a:gd name="T1" fmla="*/ 0 h 39447"/>
              <a:gd name="T2" fmla="*/ 469 w 21600"/>
              <a:gd name="T3" fmla="*/ 2102 h 39447"/>
              <a:gd name="T4" fmla="*/ 0 w 21600"/>
              <a:gd name="T5" fmla="*/ 1051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10"/>
          <p:cNvSpPr>
            <a:spLocks/>
          </p:cNvSpPr>
          <p:nvPr/>
        </p:nvSpPr>
        <p:spPr bwMode="auto">
          <a:xfrm>
            <a:off x="4419600" y="1600200"/>
            <a:ext cx="2209800" cy="4098925"/>
          </a:xfrm>
          <a:custGeom>
            <a:avLst/>
            <a:gdLst>
              <a:gd name="T0" fmla="*/ 470 w 21600"/>
              <a:gd name="T1" fmla="*/ 0 h 39447"/>
              <a:gd name="T2" fmla="*/ 469 w 21600"/>
              <a:gd name="T3" fmla="*/ 2102 h 39447"/>
              <a:gd name="T4" fmla="*/ 0 w 21600"/>
              <a:gd name="T5" fmla="*/ 1051 h 39447"/>
              <a:gd name="T6" fmla="*/ 0 60000 65536"/>
              <a:gd name="T7" fmla="*/ 0 60000 65536"/>
              <a:gd name="T8" fmla="*/ 0 60000 65536"/>
              <a:gd name="T9" fmla="*/ 0 w 21600"/>
              <a:gd name="T10" fmla="*/ 0 h 39447"/>
              <a:gd name="T11" fmla="*/ 21600 w 21600"/>
              <a:gd name="T12" fmla="*/ 39447 h 3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447" fill="none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</a:path>
              <a:path w="21600" h="39447" stroke="0" extrusionOk="0">
                <a:moveTo>
                  <a:pt x="8808" y="-1"/>
                </a:moveTo>
                <a:cubicBezTo>
                  <a:pt x="16589" y="3474"/>
                  <a:pt x="21600" y="11200"/>
                  <a:pt x="21600" y="19722"/>
                </a:cubicBezTo>
                <a:cubicBezTo>
                  <a:pt x="21600" y="28246"/>
                  <a:pt x="16586" y="35973"/>
                  <a:pt x="8802" y="39447"/>
                </a:cubicBezTo>
                <a:lnTo>
                  <a:pt x="0" y="19722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5063490" y="3078480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5203985" y="3326601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5257800" y="3624723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5200648" y="3927607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060153" y="4183857"/>
            <a:ext cx="76200" cy="76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5426867" y="4456774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5629292" y="4079085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707857" y="3629028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638800" y="3178963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5434018" y="2812233"/>
            <a:ext cx="76200" cy="762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798343" y="2538410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6162668" y="228601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060285" y="3028944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6172200" y="3624258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069809" y="4224334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5962" y="4726789"/>
            <a:ext cx="76200" cy="76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6146017" y="4979191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6469857" y="436721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6584153" y="3629052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6477000" y="2890886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086600" y="47244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Ray theory plugs this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eikonal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" name="Object 21"/>
          <p:cNvGraphicFramePr>
            <a:graphicFrameLocks noChangeAspect="1"/>
          </p:cNvGraphicFramePr>
          <p:nvPr>
            <p:ph idx="1"/>
          </p:nvPr>
        </p:nvGraphicFramePr>
        <p:xfrm>
          <a:off x="838200" y="2130425"/>
          <a:ext cx="1709738" cy="841375"/>
        </p:xfrm>
        <a:graphic>
          <a:graphicData uri="http://schemas.openxmlformats.org/presentationml/2006/ole">
            <p:oleObj spid="_x0000_s50185" name="Equation" r:id="rId4" imgW="850680" imgH="419040" progId="Equation.3">
              <p:embed/>
            </p:oleObj>
          </a:graphicData>
        </a:graphic>
      </p:graphicFrame>
      <p:sp>
        <p:nvSpPr>
          <p:cNvPr id="308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Rays in Time Domain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0" y="2057400"/>
          <a:ext cx="2589213" cy="863600"/>
        </p:xfrm>
        <a:graphic>
          <a:graphicData uri="http://schemas.openxmlformats.org/presentationml/2006/ole">
            <p:oleObj spid="_x0000_s50178" name="Equation" r:id="rId5" imgW="1295280" imgH="4316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62588" y="3657600"/>
          <a:ext cx="1700212" cy="863600"/>
        </p:xfrm>
        <a:graphic>
          <a:graphicData uri="http://schemas.openxmlformats.org/presentationml/2006/ole">
            <p:oleObj spid="_x0000_s50179" r:id="rId6" imgW="850320" imgH="43128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102100" y="3695700"/>
          <a:ext cx="1244600" cy="787400"/>
        </p:xfrm>
        <a:graphic>
          <a:graphicData uri="http://schemas.openxmlformats.org/presentationml/2006/ole">
            <p:oleObj spid="_x0000_s50180" r:id="rId7" imgW="622080" imgH="39348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24000" y="4114800"/>
          <a:ext cx="1293812" cy="787400"/>
        </p:xfrm>
        <a:graphic>
          <a:graphicData uri="http://schemas.openxmlformats.org/presentationml/2006/ole">
            <p:oleObj spid="_x0000_s50181" r:id="rId8" imgW="647280" imgH="39348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461000" y="4699000"/>
          <a:ext cx="1574800" cy="863600"/>
        </p:xfrm>
        <a:graphic>
          <a:graphicData uri="http://schemas.openxmlformats.org/presentationml/2006/ole">
            <p:oleObj spid="_x0000_s50182" r:id="rId9" imgW="787320" imgH="43164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013200" y="4737100"/>
          <a:ext cx="1344613" cy="787400"/>
        </p:xfrm>
        <a:graphic>
          <a:graphicData uri="http://schemas.openxmlformats.org/presentationml/2006/ole">
            <p:oleObj spid="_x0000_s50183" r:id="rId10" imgW="672840" imgH="393480" progId="Equation.3">
              <p:embed/>
            </p:oleObj>
          </a:graphicData>
        </a:graphic>
      </p:graphicFrame>
      <p:sp>
        <p:nvSpPr>
          <p:cNvPr id="11272" name="AutoShape 8"/>
          <p:cNvSpPr>
            <a:spLocks noChangeArrowheads="1"/>
          </p:cNvSpPr>
          <p:nvPr/>
        </p:nvSpPr>
        <p:spPr bwMode="auto">
          <a:xfrm flipH="1">
            <a:off x="3127375" y="4038600"/>
            <a:ext cx="733425" cy="1214438"/>
          </a:xfrm>
          <a:prstGeom prst="curvedLeftArrow">
            <a:avLst>
              <a:gd name="adj1" fmla="val 32197"/>
              <a:gd name="adj2" fmla="val 65927"/>
              <a:gd name="adj3" fmla="val 66667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419600" y="3048000"/>
            <a:ext cx="485775" cy="533400"/>
          </a:xfrm>
          <a:prstGeom prst="downArrow">
            <a:avLst>
              <a:gd name="adj1" fmla="val 43139"/>
              <a:gd name="adj2" fmla="val 58821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2"/>
          <p:cNvSpPr>
            <a:spLocks noChangeArrowheads="1"/>
          </p:cNvSpPr>
          <p:nvPr/>
        </p:nvSpPr>
        <p:spPr bwMode="auto">
          <a:xfrm rot="-5400000">
            <a:off x="2689225" y="2262188"/>
            <a:ext cx="485775" cy="533400"/>
          </a:xfrm>
          <a:prstGeom prst="downArrow">
            <a:avLst>
              <a:gd name="adj1" fmla="val 43139"/>
              <a:gd name="adj2" fmla="val 58821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973112" y="1447800"/>
            <a:ext cx="1419277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1)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eikonal</a:t>
            </a: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088" name="Text Box 14"/>
          <p:cNvSpPr txBox="1">
            <a:spLocks noChangeArrowheads="1"/>
          </p:cNvSpPr>
          <p:nvPr/>
        </p:nvSpPr>
        <p:spPr bwMode="auto">
          <a:xfrm>
            <a:off x="3399360" y="1447800"/>
            <a:ext cx="3001440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2)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use rays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along paths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018049" y="3027363"/>
            <a:ext cx="9255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3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) use</a:t>
            </a: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09600" y="4267200"/>
            <a:ext cx="925551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4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) use</a:t>
            </a:r>
            <a:endParaRPr lang="en-GB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019800" y="2844800"/>
          <a:ext cx="1397000" cy="863600"/>
        </p:xfrm>
        <a:graphic>
          <a:graphicData uri="http://schemas.openxmlformats.org/presentationml/2006/ole">
            <p:oleObj spid="_x0000_s50184" name="Equation" r:id="rId11" imgW="698400" imgH="431640" progId="Equation.3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871912" y="5720022"/>
            <a:ext cx="4967288" cy="8331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Coupled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ODEs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 = Initial Conditions + Marching Solution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5051" y="4992469"/>
            <a:ext cx="216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departure point for this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33400" y="5029200"/>
            <a:ext cx="457200" cy="457200"/>
          </a:xfrm>
          <a:prstGeom prst="star5">
            <a:avLst/>
          </a:prstGeom>
          <a:solidFill>
            <a:srgbClr val="FFFF00"/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3086" grpId="0" animBg="1"/>
      <p:bldP spid="3088" grpId="0"/>
      <p:bldP spid="11279" grpId="0"/>
      <p:bldP spid="11280" grpId="0"/>
      <p:bldP spid="11283" grpId="0"/>
      <p:bldP spid="24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>
                <a:solidFill>
                  <a:schemeClr val="bg2">
                    <a:lumMod val="25000"/>
                  </a:schemeClr>
                </a:solidFill>
              </a:rPr>
              <a:pPr/>
              <a:t>6</a:t>
            </a:fld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Rays in Geodetic Coordinates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66725" y="2247900"/>
          <a:ext cx="1192212" cy="787400"/>
        </p:xfrm>
        <a:graphic>
          <a:graphicData uri="http://schemas.openxmlformats.org/presentationml/2006/ole">
            <p:oleObj spid="_x0000_s1026" r:id="rId3" imgW="596520" imgH="39348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7400" y="2197100"/>
          <a:ext cx="1219200" cy="838200"/>
        </p:xfrm>
        <a:graphic>
          <a:graphicData uri="http://schemas.openxmlformats.org/presentationml/2006/ole">
            <p:oleObj spid="_x0000_s1027" r:id="rId4" imgW="609480" imgH="41904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810000" y="2197100"/>
          <a:ext cx="1522413" cy="838200"/>
        </p:xfrm>
        <a:graphic>
          <a:graphicData uri="http://schemas.openxmlformats.org/presentationml/2006/ole">
            <p:oleObj spid="_x0000_s1028" r:id="rId5" imgW="761400" imgH="41868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66725" y="3106738"/>
          <a:ext cx="3249612" cy="838200"/>
        </p:xfrm>
        <a:graphic>
          <a:graphicData uri="http://schemas.openxmlformats.org/presentationml/2006/ole">
            <p:oleObj spid="_x0000_s1029" r:id="rId6" imgW="1625400" imgH="4190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6725" y="4016375"/>
          <a:ext cx="3884612" cy="914400"/>
        </p:xfrm>
        <a:graphic>
          <a:graphicData uri="http://schemas.openxmlformats.org/presentationml/2006/ole">
            <p:oleObj spid="_x0000_s1030" r:id="rId7" imgW="1942920" imgH="4572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66725" y="5003800"/>
          <a:ext cx="2260600" cy="863600"/>
        </p:xfrm>
        <a:graphic>
          <a:graphicData uri="http://schemas.openxmlformats.org/presentationml/2006/ole">
            <p:oleObj spid="_x0000_s1031" r:id="rId8" imgW="1130040" imgH="43164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743200" y="4959350"/>
          <a:ext cx="2309813" cy="838200"/>
        </p:xfrm>
        <a:graphic>
          <a:graphicData uri="http://schemas.openxmlformats.org/presentationml/2006/ole">
            <p:oleObj spid="_x0000_s1032" r:id="rId9" imgW="1155600" imgH="419040" progId="Equation.3">
              <p:embed/>
            </p:oleObj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4609914" y="2819400"/>
            <a:ext cx="4293455" cy="2806244"/>
            <a:chOff x="4609914" y="2743200"/>
            <a:chExt cx="4293455" cy="2806244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09914" y="3695700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5486400" y="3124200"/>
              <a:ext cx="2582862" cy="2128838"/>
            </a:xfrm>
            <a:custGeom>
              <a:avLst/>
              <a:gdLst/>
              <a:ahLst/>
              <a:cxnLst>
                <a:cxn ang="0">
                  <a:pos x="731" y="2"/>
                </a:cxn>
                <a:cxn ang="0">
                  <a:pos x="610" y="21"/>
                </a:cxn>
                <a:cxn ang="0">
                  <a:pos x="497" y="52"/>
                </a:cxn>
                <a:cxn ang="0">
                  <a:pos x="391" y="96"/>
                </a:cxn>
                <a:cxn ang="0">
                  <a:pos x="297" y="151"/>
                </a:cxn>
                <a:cxn ang="0">
                  <a:pos x="211" y="219"/>
                </a:cxn>
                <a:cxn ang="0">
                  <a:pos x="140" y="295"/>
                </a:cxn>
                <a:cxn ang="0">
                  <a:pos x="80" y="378"/>
                </a:cxn>
                <a:cxn ang="0">
                  <a:pos x="36" y="470"/>
                </a:cxn>
                <a:cxn ang="0">
                  <a:pos x="9" y="568"/>
                </a:cxn>
                <a:cxn ang="0">
                  <a:pos x="0" y="670"/>
                </a:cxn>
                <a:cxn ang="0">
                  <a:pos x="9" y="771"/>
                </a:cxn>
                <a:cxn ang="0">
                  <a:pos x="36" y="869"/>
                </a:cxn>
                <a:cxn ang="0">
                  <a:pos x="80" y="961"/>
                </a:cxn>
                <a:cxn ang="0">
                  <a:pos x="140" y="1046"/>
                </a:cxn>
                <a:cxn ang="0">
                  <a:pos x="211" y="1120"/>
                </a:cxn>
                <a:cxn ang="0">
                  <a:pos x="297" y="1188"/>
                </a:cxn>
                <a:cxn ang="0">
                  <a:pos x="391" y="1243"/>
                </a:cxn>
                <a:cxn ang="0">
                  <a:pos x="497" y="1287"/>
                </a:cxn>
                <a:cxn ang="0">
                  <a:pos x="610" y="1318"/>
                </a:cxn>
                <a:cxn ang="0">
                  <a:pos x="731" y="1337"/>
                </a:cxn>
                <a:cxn ang="0">
                  <a:pos x="856" y="1339"/>
                </a:cxn>
                <a:cxn ang="0">
                  <a:pos x="979" y="1326"/>
                </a:cxn>
                <a:cxn ang="0">
                  <a:pos x="1094" y="1299"/>
                </a:cxn>
                <a:cxn ang="0">
                  <a:pos x="1201" y="1259"/>
                </a:cxn>
                <a:cxn ang="0">
                  <a:pos x="1301" y="1207"/>
                </a:cxn>
                <a:cxn ang="0">
                  <a:pos x="1389" y="1143"/>
                </a:cxn>
                <a:cxn ang="0">
                  <a:pos x="1466" y="1071"/>
                </a:cxn>
                <a:cxn ang="0">
                  <a:pos x="1529" y="990"/>
                </a:cxn>
                <a:cxn ang="0">
                  <a:pos x="1577" y="900"/>
                </a:cxn>
                <a:cxn ang="0">
                  <a:pos x="1612" y="806"/>
                </a:cxn>
                <a:cxn ang="0">
                  <a:pos x="1625" y="704"/>
                </a:cxn>
                <a:cxn ang="0">
                  <a:pos x="1623" y="600"/>
                </a:cxn>
                <a:cxn ang="0">
                  <a:pos x="1602" y="503"/>
                </a:cxn>
                <a:cxn ang="0">
                  <a:pos x="1564" y="409"/>
                </a:cxn>
                <a:cxn ang="0">
                  <a:pos x="1510" y="322"/>
                </a:cxn>
                <a:cxn ang="0">
                  <a:pos x="1441" y="244"/>
                </a:cxn>
                <a:cxn ang="0">
                  <a:pos x="1361" y="173"/>
                </a:cxn>
                <a:cxn ang="0">
                  <a:pos x="1268" y="113"/>
                </a:cxn>
                <a:cxn ang="0">
                  <a:pos x="1167" y="65"/>
                </a:cxn>
                <a:cxn ang="0">
                  <a:pos x="1055" y="29"/>
                </a:cxn>
                <a:cxn ang="0">
                  <a:pos x="938" y="8"/>
                </a:cxn>
                <a:cxn ang="0">
                  <a:pos x="814" y="0"/>
                </a:cxn>
              </a:cxnLst>
              <a:rect l="0" t="0" r="r" b="b"/>
              <a:pathLst>
                <a:path w="1627" h="1341">
                  <a:moveTo>
                    <a:pt x="814" y="0"/>
                  </a:moveTo>
                  <a:lnTo>
                    <a:pt x="771" y="0"/>
                  </a:lnTo>
                  <a:lnTo>
                    <a:pt x="731" y="2"/>
                  </a:lnTo>
                  <a:lnTo>
                    <a:pt x="691" y="8"/>
                  </a:lnTo>
                  <a:lnTo>
                    <a:pt x="649" y="13"/>
                  </a:lnTo>
                  <a:lnTo>
                    <a:pt x="610" y="21"/>
                  </a:lnTo>
                  <a:lnTo>
                    <a:pt x="572" y="29"/>
                  </a:lnTo>
                  <a:lnTo>
                    <a:pt x="533" y="40"/>
                  </a:lnTo>
                  <a:lnTo>
                    <a:pt x="497" y="52"/>
                  </a:lnTo>
                  <a:lnTo>
                    <a:pt x="460" y="65"/>
                  </a:lnTo>
                  <a:lnTo>
                    <a:pt x="426" y="80"/>
                  </a:lnTo>
                  <a:lnTo>
                    <a:pt x="391" y="96"/>
                  </a:lnTo>
                  <a:lnTo>
                    <a:pt x="359" y="113"/>
                  </a:lnTo>
                  <a:lnTo>
                    <a:pt x="326" y="132"/>
                  </a:lnTo>
                  <a:lnTo>
                    <a:pt x="297" y="151"/>
                  </a:lnTo>
                  <a:lnTo>
                    <a:pt x="267" y="173"/>
                  </a:lnTo>
                  <a:lnTo>
                    <a:pt x="240" y="196"/>
                  </a:lnTo>
                  <a:lnTo>
                    <a:pt x="211" y="219"/>
                  </a:lnTo>
                  <a:lnTo>
                    <a:pt x="186" y="244"/>
                  </a:lnTo>
                  <a:lnTo>
                    <a:pt x="161" y="268"/>
                  </a:lnTo>
                  <a:lnTo>
                    <a:pt x="140" y="295"/>
                  </a:lnTo>
                  <a:lnTo>
                    <a:pt x="119" y="322"/>
                  </a:lnTo>
                  <a:lnTo>
                    <a:pt x="98" y="349"/>
                  </a:lnTo>
                  <a:lnTo>
                    <a:pt x="80" y="378"/>
                  </a:lnTo>
                  <a:lnTo>
                    <a:pt x="63" y="409"/>
                  </a:lnTo>
                  <a:lnTo>
                    <a:pt x="50" y="439"/>
                  </a:lnTo>
                  <a:lnTo>
                    <a:pt x="36" y="470"/>
                  </a:lnTo>
                  <a:lnTo>
                    <a:pt x="25" y="503"/>
                  </a:lnTo>
                  <a:lnTo>
                    <a:pt x="17" y="535"/>
                  </a:lnTo>
                  <a:lnTo>
                    <a:pt x="9" y="568"/>
                  </a:lnTo>
                  <a:lnTo>
                    <a:pt x="4" y="600"/>
                  </a:lnTo>
                  <a:lnTo>
                    <a:pt x="2" y="635"/>
                  </a:lnTo>
                  <a:lnTo>
                    <a:pt x="0" y="670"/>
                  </a:lnTo>
                  <a:lnTo>
                    <a:pt x="2" y="704"/>
                  </a:lnTo>
                  <a:lnTo>
                    <a:pt x="4" y="739"/>
                  </a:lnTo>
                  <a:lnTo>
                    <a:pt x="9" y="771"/>
                  </a:lnTo>
                  <a:lnTo>
                    <a:pt x="17" y="806"/>
                  </a:lnTo>
                  <a:lnTo>
                    <a:pt x="25" y="836"/>
                  </a:lnTo>
                  <a:lnTo>
                    <a:pt x="36" y="869"/>
                  </a:lnTo>
                  <a:lnTo>
                    <a:pt x="50" y="900"/>
                  </a:lnTo>
                  <a:lnTo>
                    <a:pt x="63" y="930"/>
                  </a:lnTo>
                  <a:lnTo>
                    <a:pt x="80" y="961"/>
                  </a:lnTo>
                  <a:lnTo>
                    <a:pt x="98" y="990"/>
                  </a:lnTo>
                  <a:lnTo>
                    <a:pt x="119" y="1019"/>
                  </a:lnTo>
                  <a:lnTo>
                    <a:pt x="140" y="1046"/>
                  </a:lnTo>
                  <a:lnTo>
                    <a:pt x="161" y="1071"/>
                  </a:lnTo>
                  <a:lnTo>
                    <a:pt x="186" y="1095"/>
                  </a:lnTo>
                  <a:lnTo>
                    <a:pt x="211" y="1120"/>
                  </a:lnTo>
                  <a:lnTo>
                    <a:pt x="240" y="1143"/>
                  </a:lnTo>
                  <a:lnTo>
                    <a:pt x="267" y="1166"/>
                  </a:lnTo>
                  <a:lnTo>
                    <a:pt x="297" y="1188"/>
                  </a:lnTo>
                  <a:lnTo>
                    <a:pt x="326" y="1207"/>
                  </a:lnTo>
                  <a:lnTo>
                    <a:pt x="359" y="1226"/>
                  </a:lnTo>
                  <a:lnTo>
                    <a:pt x="391" y="1243"/>
                  </a:lnTo>
                  <a:lnTo>
                    <a:pt x="426" y="1259"/>
                  </a:lnTo>
                  <a:lnTo>
                    <a:pt x="460" y="1274"/>
                  </a:lnTo>
                  <a:lnTo>
                    <a:pt x="497" y="1287"/>
                  </a:lnTo>
                  <a:lnTo>
                    <a:pt x="533" y="1299"/>
                  </a:lnTo>
                  <a:lnTo>
                    <a:pt x="572" y="1310"/>
                  </a:lnTo>
                  <a:lnTo>
                    <a:pt x="610" y="1318"/>
                  </a:lnTo>
                  <a:lnTo>
                    <a:pt x="649" y="1326"/>
                  </a:lnTo>
                  <a:lnTo>
                    <a:pt x="691" y="1331"/>
                  </a:lnTo>
                  <a:lnTo>
                    <a:pt x="731" y="1337"/>
                  </a:lnTo>
                  <a:lnTo>
                    <a:pt x="771" y="1339"/>
                  </a:lnTo>
                  <a:lnTo>
                    <a:pt x="814" y="1341"/>
                  </a:lnTo>
                  <a:lnTo>
                    <a:pt x="856" y="1339"/>
                  </a:lnTo>
                  <a:lnTo>
                    <a:pt x="896" y="1337"/>
                  </a:lnTo>
                  <a:lnTo>
                    <a:pt x="938" y="1331"/>
                  </a:lnTo>
                  <a:lnTo>
                    <a:pt x="979" y="1326"/>
                  </a:lnTo>
                  <a:lnTo>
                    <a:pt x="1017" y="1318"/>
                  </a:lnTo>
                  <a:lnTo>
                    <a:pt x="1055" y="1310"/>
                  </a:lnTo>
                  <a:lnTo>
                    <a:pt x="1094" y="1299"/>
                  </a:lnTo>
                  <a:lnTo>
                    <a:pt x="1130" y="1287"/>
                  </a:lnTo>
                  <a:lnTo>
                    <a:pt x="1167" y="1274"/>
                  </a:lnTo>
                  <a:lnTo>
                    <a:pt x="1201" y="1259"/>
                  </a:lnTo>
                  <a:lnTo>
                    <a:pt x="1236" y="1243"/>
                  </a:lnTo>
                  <a:lnTo>
                    <a:pt x="1268" y="1226"/>
                  </a:lnTo>
                  <a:lnTo>
                    <a:pt x="1301" y="1207"/>
                  </a:lnTo>
                  <a:lnTo>
                    <a:pt x="1332" y="1188"/>
                  </a:lnTo>
                  <a:lnTo>
                    <a:pt x="1361" y="1166"/>
                  </a:lnTo>
                  <a:lnTo>
                    <a:pt x="1389" y="1143"/>
                  </a:lnTo>
                  <a:lnTo>
                    <a:pt x="1416" y="1120"/>
                  </a:lnTo>
                  <a:lnTo>
                    <a:pt x="1441" y="1095"/>
                  </a:lnTo>
                  <a:lnTo>
                    <a:pt x="1466" y="1071"/>
                  </a:lnTo>
                  <a:lnTo>
                    <a:pt x="1489" y="1046"/>
                  </a:lnTo>
                  <a:lnTo>
                    <a:pt x="1510" y="1019"/>
                  </a:lnTo>
                  <a:lnTo>
                    <a:pt x="1529" y="990"/>
                  </a:lnTo>
                  <a:lnTo>
                    <a:pt x="1547" y="961"/>
                  </a:lnTo>
                  <a:lnTo>
                    <a:pt x="1564" y="930"/>
                  </a:lnTo>
                  <a:lnTo>
                    <a:pt x="1577" y="900"/>
                  </a:lnTo>
                  <a:lnTo>
                    <a:pt x="1591" y="869"/>
                  </a:lnTo>
                  <a:lnTo>
                    <a:pt x="1602" y="836"/>
                  </a:lnTo>
                  <a:lnTo>
                    <a:pt x="1612" y="806"/>
                  </a:lnTo>
                  <a:lnTo>
                    <a:pt x="1618" y="771"/>
                  </a:lnTo>
                  <a:lnTo>
                    <a:pt x="1623" y="739"/>
                  </a:lnTo>
                  <a:lnTo>
                    <a:pt x="1625" y="704"/>
                  </a:lnTo>
                  <a:lnTo>
                    <a:pt x="1627" y="670"/>
                  </a:lnTo>
                  <a:lnTo>
                    <a:pt x="1625" y="635"/>
                  </a:lnTo>
                  <a:lnTo>
                    <a:pt x="1623" y="600"/>
                  </a:lnTo>
                  <a:lnTo>
                    <a:pt x="1618" y="568"/>
                  </a:lnTo>
                  <a:lnTo>
                    <a:pt x="1612" y="535"/>
                  </a:lnTo>
                  <a:lnTo>
                    <a:pt x="1602" y="503"/>
                  </a:lnTo>
                  <a:lnTo>
                    <a:pt x="1591" y="470"/>
                  </a:lnTo>
                  <a:lnTo>
                    <a:pt x="1577" y="439"/>
                  </a:lnTo>
                  <a:lnTo>
                    <a:pt x="1564" y="409"/>
                  </a:lnTo>
                  <a:lnTo>
                    <a:pt x="1547" y="378"/>
                  </a:lnTo>
                  <a:lnTo>
                    <a:pt x="1529" y="349"/>
                  </a:lnTo>
                  <a:lnTo>
                    <a:pt x="1510" y="322"/>
                  </a:lnTo>
                  <a:lnTo>
                    <a:pt x="1489" y="295"/>
                  </a:lnTo>
                  <a:lnTo>
                    <a:pt x="1466" y="268"/>
                  </a:lnTo>
                  <a:lnTo>
                    <a:pt x="1441" y="244"/>
                  </a:lnTo>
                  <a:lnTo>
                    <a:pt x="1416" y="219"/>
                  </a:lnTo>
                  <a:lnTo>
                    <a:pt x="1389" y="196"/>
                  </a:lnTo>
                  <a:lnTo>
                    <a:pt x="1361" y="173"/>
                  </a:lnTo>
                  <a:lnTo>
                    <a:pt x="1332" y="151"/>
                  </a:lnTo>
                  <a:lnTo>
                    <a:pt x="1301" y="132"/>
                  </a:lnTo>
                  <a:lnTo>
                    <a:pt x="1268" y="113"/>
                  </a:lnTo>
                  <a:lnTo>
                    <a:pt x="1236" y="96"/>
                  </a:lnTo>
                  <a:lnTo>
                    <a:pt x="1201" y="80"/>
                  </a:lnTo>
                  <a:lnTo>
                    <a:pt x="1167" y="65"/>
                  </a:lnTo>
                  <a:lnTo>
                    <a:pt x="1130" y="52"/>
                  </a:lnTo>
                  <a:lnTo>
                    <a:pt x="1094" y="40"/>
                  </a:lnTo>
                  <a:lnTo>
                    <a:pt x="1055" y="29"/>
                  </a:lnTo>
                  <a:lnTo>
                    <a:pt x="1017" y="21"/>
                  </a:lnTo>
                  <a:lnTo>
                    <a:pt x="979" y="13"/>
                  </a:lnTo>
                  <a:lnTo>
                    <a:pt x="938" y="8"/>
                  </a:lnTo>
                  <a:lnTo>
                    <a:pt x="896" y="2"/>
                  </a:lnTo>
                  <a:lnTo>
                    <a:pt x="856" y="0"/>
                  </a:lnTo>
                  <a:lnTo>
                    <a:pt x="814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72275" y="2981325"/>
              <a:ext cx="1587" cy="24907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257800" y="4181475"/>
              <a:ext cx="3025775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6772275" y="3351213"/>
              <a:ext cx="636587" cy="1296987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372350" y="32766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7167562" y="4059238"/>
              <a:ext cx="61913" cy="128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3"/>
                </a:cxn>
                <a:cxn ang="0">
                  <a:pos x="33" y="57"/>
                </a:cxn>
                <a:cxn ang="0">
                  <a:pos x="39" y="81"/>
                </a:cxn>
              </a:cxnLst>
              <a:rect l="0" t="0" r="r" b="b"/>
              <a:pathLst>
                <a:path w="39" h="81">
                  <a:moveTo>
                    <a:pt x="0" y="0"/>
                  </a:moveTo>
                  <a:lnTo>
                    <a:pt x="29" y="33"/>
                  </a:lnTo>
                  <a:lnTo>
                    <a:pt x="33" y="57"/>
                  </a:lnTo>
                  <a:lnTo>
                    <a:pt x="39" y="81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7083425" y="4019550"/>
              <a:ext cx="106362" cy="9207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0" y="10"/>
                </a:cxn>
                <a:cxn ang="0">
                  <a:pos x="44" y="58"/>
                </a:cxn>
                <a:cxn ang="0">
                  <a:pos x="67" y="0"/>
                </a:cxn>
              </a:cxnLst>
              <a:rect l="0" t="0" r="r" b="b"/>
              <a:pathLst>
                <a:path w="67" h="58">
                  <a:moveTo>
                    <a:pt x="67" y="0"/>
                  </a:moveTo>
                  <a:lnTo>
                    <a:pt x="0" y="10"/>
                  </a:lnTo>
                  <a:lnTo>
                    <a:pt x="44" y="5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6619875" y="5319713"/>
              <a:ext cx="304800" cy="138112"/>
            </a:xfrm>
            <a:custGeom>
              <a:avLst/>
              <a:gdLst/>
              <a:ahLst/>
              <a:cxnLst>
                <a:cxn ang="0">
                  <a:pos x="176" y="67"/>
                </a:cxn>
                <a:cxn ang="0">
                  <a:pos x="186" y="58"/>
                </a:cxn>
                <a:cxn ang="0">
                  <a:pos x="192" y="48"/>
                </a:cxn>
                <a:cxn ang="0">
                  <a:pos x="182" y="29"/>
                </a:cxn>
                <a:cxn ang="0">
                  <a:pos x="163" y="16"/>
                </a:cxn>
                <a:cxn ang="0">
                  <a:pos x="134" y="6"/>
                </a:cxn>
                <a:cxn ang="0">
                  <a:pos x="96" y="0"/>
                </a:cxn>
                <a:cxn ang="0">
                  <a:pos x="57" y="6"/>
                </a:cxn>
                <a:cxn ang="0">
                  <a:pos x="29" y="16"/>
                </a:cxn>
                <a:cxn ang="0">
                  <a:pos x="9" y="29"/>
                </a:cxn>
                <a:cxn ang="0">
                  <a:pos x="0" y="48"/>
                </a:cxn>
                <a:cxn ang="0">
                  <a:pos x="6" y="58"/>
                </a:cxn>
                <a:cxn ang="0">
                  <a:pos x="9" y="67"/>
                </a:cxn>
                <a:cxn ang="0">
                  <a:pos x="25" y="77"/>
                </a:cxn>
                <a:cxn ang="0">
                  <a:pos x="42" y="87"/>
                </a:cxn>
              </a:cxnLst>
              <a:rect l="0" t="0" r="r" b="b"/>
              <a:pathLst>
                <a:path w="192" h="87">
                  <a:moveTo>
                    <a:pt x="176" y="67"/>
                  </a:moveTo>
                  <a:lnTo>
                    <a:pt x="186" y="58"/>
                  </a:lnTo>
                  <a:lnTo>
                    <a:pt x="192" y="48"/>
                  </a:lnTo>
                  <a:lnTo>
                    <a:pt x="182" y="29"/>
                  </a:lnTo>
                  <a:lnTo>
                    <a:pt x="163" y="16"/>
                  </a:lnTo>
                  <a:lnTo>
                    <a:pt x="134" y="6"/>
                  </a:lnTo>
                  <a:lnTo>
                    <a:pt x="96" y="0"/>
                  </a:lnTo>
                  <a:lnTo>
                    <a:pt x="57" y="6"/>
                  </a:lnTo>
                  <a:lnTo>
                    <a:pt x="29" y="16"/>
                  </a:lnTo>
                  <a:lnTo>
                    <a:pt x="9" y="29"/>
                  </a:lnTo>
                  <a:lnTo>
                    <a:pt x="0" y="48"/>
                  </a:lnTo>
                  <a:lnTo>
                    <a:pt x="6" y="58"/>
                  </a:lnTo>
                  <a:lnTo>
                    <a:pt x="9" y="67"/>
                  </a:lnTo>
                  <a:lnTo>
                    <a:pt x="25" y="77"/>
                  </a:lnTo>
                  <a:lnTo>
                    <a:pt x="42" y="87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6808787" y="5389563"/>
              <a:ext cx="115888" cy="9207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58"/>
                </a:cxn>
                <a:cxn ang="0">
                  <a:pos x="73" y="58"/>
                </a:cxn>
                <a:cxn ang="0">
                  <a:pos x="48" y="0"/>
                </a:cxn>
              </a:cxnLst>
              <a:rect l="0" t="0" r="r" b="b"/>
              <a:pathLst>
                <a:path w="73" h="58">
                  <a:moveTo>
                    <a:pt x="48" y="0"/>
                  </a:moveTo>
                  <a:lnTo>
                    <a:pt x="0" y="58"/>
                  </a:lnTo>
                  <a:lnTo>
                    <a:pt x="73" y="5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250112" y="3959225"/>
              <a:ext cx="176213" cy="222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281246" y="3682998"/>
              <a:ext cx="583493" cy="4308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latitude </a:t>
              </a:r>
            </a:p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= 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p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/2-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q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7454900" y="3198813"/>
              <a:ext cx="30162" cy="79375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448550" y="31242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67665" y="3186117"/>
              <a:ext cx="819135" cy="4308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altitude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h</a:t>
              </a:r>
              <a:endParaRPr lang="en-GB" sz="1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+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h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143750" y="3511550"/>
              <a:ext cx="165100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7073318" y="3513138"/>
              <a:ext cx="120226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76812" y="4114800"/>
              <a:ext cx="519113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69433" y="3962400"/>
              <a:ext cx="538610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equator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5934075" y="2908300"/>
              <a:ext cx="78581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864245" y="2835275"/>
              <a:ext cx="842923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Earth’s axis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5934075" y="3859213"/>
              <a:ext cx="636587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912539" y="3686175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center of 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934075" y="4038600"/>
              <a:ext cx="59055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915978" y="3886200"/>
              <a:ext cx="623569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the earth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000875" y="4497388"/>
              <a:ext cx="633412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7015852" y="4500563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center</a:t>
              </a: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of 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7605526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7572375" y="4497388"/>
              <a:ext cx="101600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7602351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7642039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7000875" y="4679950"/>
              <a:ext cx="633412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7016646" y="4683125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curvature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7605526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7572375" y="467995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7602351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7642039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575550" y="4673600"/>
              <a:ext cx="104775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605526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5214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7615237" y="467360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645214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684901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6619875" y="4029075"/>
              <a:ext cx="2381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5" y="19"/>
                </a:cxn>
                <a:cxn ang="0">
                  <a:pos x="15" y="13"/>
                </a:cxn>
                <a:cxn ang="0">
                  <a:pos x="0" y="0"/>
                </a:cxn>
              </a:cxnLst>
              <a:rect l="0" t="0" r="r" b="b"/>
              <a:pathLst>
                <a:path w="15" h="19">
                  <a:moveTo>
                    <a:pt x="0" y="0"/>
                  </a:moveTo>
                  <a:lnTo>
                    <a:pt x="0" y="4"/>
                  </a:lnTo>
                  <a:lnTo>
                    <a:pt x="15" y="19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6659562" y="4065588"/>
              <a:ext cx="26988" cy="301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13" y="19"/>
                </a:cxn>
                <a:cxn ang="0">
                  <a:pos x="17" y="15"/>
                </a:cxn>
                <a:cxn ang="0">
                  <a:pos x="13" y="15"/>
                </a:cxn>
                <a:cxn ang="0">
                  <a:pos x="0" y="0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lnTo>
                    <a:pt x="0" y="6"/>
                  </a:lnTo>
                  <a:lnTo>
                    <a:pt x="13" y="19"/>
                  </a:lnTo>
                  <a:lnTo>
                    <a:pt x="17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6696075" y="4105275"/>
              <a:ext cx="301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9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9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6732587" y="4141788"/>
              <a:ext cx="9525" cy="14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9"/>
                </a:cxn>
                <a:cxn ang="0">
                  <a:pos x="6" y="5"/>
                </a:cxn>
                <a:cxn ang="0">
                  <a:pos x="0" y="0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9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6702425" y="4111625"/>
              <a:ext cx="76200" cy="762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48" y="4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48" h="48">
                  <a:moveTo>
                    <a:pt x="0" y="28"/>
                  </a:moveTo>
                  <a:lnTo>
                    <a:pt x="48" y="48"/>
                  </a:lnTo>
                  <a:lnTo>
                    <a:pt x="28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7302500" y="2925763"/>
              <a:ext cx="471487" cy="32067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9" y="19"/>
                </a:cxn>
                <a:cxn ang="0">
                  <a:pos x="25" y="4"/>
                </a:cxn>
                <a:cxn ang="0">
                  <a:pos x="34" y="0"/>
                </a:cxn>
                <a:cxn ang="0">
                  <a:pos x="48" y="4"/>
                </a:cxn>
                <a:cxn ang="0">
                  <a:pos x="144" y="62"/>
                </a:cxn>
                <a:cxn ang="0">
                  <a:pos x="153" y="67"/>
                </a:cxn>
                <a:cxn ang="0">
                  <a:pos x="169" y="62"/>
                </a:cxn>
                <a:cxn ang="0">
                  <a:pos x="182" y="48"/>
                </a:cxn>
                <a:cxn ang="0">
                  <a:pos x="192" y="33"/>
                </a:cxn>
                <a:cxn ang="0">
                  <a:pos x="182" y="52"/>
                </a:cxn>
                <a:cxn ang="0">
                  <a:pos x="182" y="67"/>
                </a:cxn>
                <a:cxn ang="0">
                  <a:pos x="182" y="81"/>
                </a:cxn>
                <a:cxn ang="0">
                  <a:pos x="192" y="90"/>
                </a:cxn>
                <a:cxn ang="0">
                  <a:pos x="288" y="148"/>
                </a:cxn>
                <a:cxn ang="0">
                  <a:pos x="297" y="157"/>
                </a:cxn>
                <a:cxn ang="0">
                  <a:pos x="297" y="173"/>
                </a:cxn>
                <a:cxn ang="0">
                  <a:pos x="297" y="186"/>
                </a:cxn>
                <a:cxn ang="0">
                  <a:pos x="288" y="202"/>
                </a:cxn>
              </a:cxnLst>
              <a:rect l="0" t="0" r="r" b="b"/>
              <a:pathLst>
                <a:path w="297" h="202">
                  <a:moveTo>
                    <a:pt x="0" y="33"/>
                  </a:moveTo>
                  <a:lnTo>
                    <a:pt x="9" y="19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144" y="62"/>
                  </a:lnTo>
                  <a:lnTo>
                    <a:pt x="153" y="67"/>
                  </a:lnTo>
                  <a:lnTo>
                    <a:pt x="169" y="62"/>
                  </a:lnTo>
                  <a:lnTo>
                    <a:pt x="182" y="48"/>
                  </a:lnTo>
                  <a:lnTo>
                    <a:pt x="192" y="33"/>
                  </a:lnTo>
                  <a:lnTo>
                    <a:pt x="182" y="52"/>
                  </a:lnTo>
                  <a:lnTo>
                    <a:pt x="182" y="67"/>
                  </a:lnTo>
                  <a:lnTo>
                    <a:pt x="182" y="81"/>
                  </a:lnTo>
                  <a:lnTo>
                    <a:pt x="192" y="90"/>
                  </a:lnTo>
                  <a:lnTo>
                    <a:pt x="288" y="148"/>
                  </a:lnTo>
                  <a:lnTo>
                    <a:pt x="297" y="157"/>
                  </a:lnTo>
                  <a:lnTo>
                    <a:pt x="297" y="173"/>
                  </a:lnTo>
                  <a:lnTo>
                    <a:pt x="297" y="186"/>
                  </a:lnTo>
                  <a:lnTo>
                    <a:pt x="288" y="202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7683500" y="2832100"/>
              <a:ext cx="114776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616157" y="2743200"/>
              <a:ext cx="1287212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area of operations</a:t>
              </a:r>
            </a:p>
          </p:txBody>
        </p:sp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6789737" y="4625975"/>
              <a:ext cx="212725" cy="61913"/>
              <a:chOff x="4328" y="3490"/>
              <a:chExt cx="134" cy="39"/>
            </a:xfrm>
          </p:grpSpPr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4436" y="3515"/>
                <a:ext cx="27" cy="9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5" y="7"/>
                  </a:cxn>
                  <a:cxn ang="0">
                    <a:pos x="27" y="5"/>
                  </a:cxn>
                  <a:cxn ang="0">
                    <a:pos x="27" y="5"/>
                  </a:cxn>
                  <a:cxn ang="0">
                    <a:pos x="27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5" y="9"/>
                  </a:cxn>
                </a:cxnLst>
                <a:rect l="0" t="0" r="r" b="b"/>
                <a:pathLst>
                  <a:path w="27" h="9">
                    <a:moveTo>
                      <a:pt x="25" y="9"/>
                    </a:moveTo>
                    <a:lnTo>
                      <a:pt x="25" y="7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4395" y="3511"/>
                <a:ext cx="29" cy="8"/>
              </a:xfrm>
              <a:custGeom>
                <a:avLst/>
                <a:gdLst/>
                <a:ahLst/>
                <a:cxnLst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7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5" y="8"/>
                  </a:cxn>
                </a:cxnLst>
                <a:rect l="0" t="0" r="r" b="b"/>
                <a:pathLst>
                  <a:path w="29" h="8">
                    <a:moveTo>
                      <a:pt x="25" y="8"/>
                    </a:moveTo>
                    <a:lnTo>
                      <a:pt x="27" y="8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4361" y="3507"/>
                <a:ext cx="23" cy="8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21" y="8"/>
                  </a:cxn>
                  <a:cxn ang="0">
                    <a:pos x="23" y="6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19" y="8"/>
                  </a:cxn>
                </a:cxnLst>
                <a:rect l="0" t="0" r="r" b="b"/>
                <a:pathLst>
                  <a:path w="23" h="8">
                    <a:moveTo>
                      <a:pt x="19" y="8"/>
                    </a:moveTo>
                    <a:lnTo>
                      <a:pt x="21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4328" y="3490"/>
                <a:ext cx="42" cy="4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3"/>
                  </a:cxn>
                  <a:cxn ang="0">
                    <a:pos x="37" y="40"/>
                  </a:cxn>
                  <a:cxn ang="0">
                    <a:pos x="42" y="0"/>
                  </a:cxn>
                </a:cxnLst>
                <a:rect l="0" t="0" r="r" b="b"/>
                <a:pathLst>
                  <a:path w="42" h="40">
                    <a:moveTo>
                      <a:pt x="42" y="0"/>
                    </a:moveTo>
                    <a:lnTo>
                      <a:pt x="0" y="13"/>
                    </a:lnTo>
                    <a:lnTo>
                      <a:pt x="37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7006456" y="5334000"/>
              <a:ext cx="961802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longitude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f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457200" y="1587500"/>
          <a:ext cx="1395412" cy="406400"/>
        </p:xfrm>
        <a:graphic>
          <a:graphicData uri="http://schemas.openxmlformats.org/presentationml/2006/ole">
            <p:oleObj spid="_x0000_s1033" r:id="rId10" imgW="698400" imgH="203040" progId="Equation.3">
              <p:embed/>
            </p:oleObj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2486570" y="1397000"/>
          <a:ext cx="4795837" cy="787400"/>
        </p:xfrm>
        <a:graphic>
          <a:graphicData uri="http://schemas.openxmlformats.org/presentationml/2006/ole">
            <p:oleObj spid="_x0000_s1034" name="Equation" r:id="rId11" imgW="2400120" imgH="393480" progId="Equation.3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4724400" y="5791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 WGS-84 ellipsoid, but assume nearly constant curvature over area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3264091"/>
          </a:xfrm>
        </p:spPr>
        <p:txBody>
          <a:bodyPr>
            <a:normAutofit/>
          </a:bodyPr>
          <a:lstStyle/>
          <a:p>
            <a:r>
              <a:rPr lang="en-GB" dirty="0" smtClean="0"/>
              <a:t>Explicit finite difference method that estimates next time step from the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previous </a:t>
            </a:r>
            <a:r>
              <a:rPr lang="en-GB" dirty="0" smtClean="0"/>
              <a:t>three.</a:t>
            </a:r>
          </a:p>
          <a:p>
            <a:pPr lvl="1"/>
            <a:r>
              <a:rPr lang="en-GB" dirty="0" smtClean="0"/>
              <a:t>Implement as a circular queue of 4 </a:t>
            </a:r>
            <a:r>
              <a:rPr lang="en-GB" dirty="0" err="1" smtClean="0"/>
              <a:t>wavefronts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Limits interpolation of sound speed and derivative to once per iteration.</a:t>
            </a:r>
          </a:p>
          <a:p>
            <a:pPr lvl="1"/>
            <a:r>
              <a:rPr lang="en-GB" dirty="0" smtClean="0"/>
              <a:t>Single calculation of sin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, and cot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 per iteration.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Adams-Bashforth 3 Integrator</a:t>
            </a:r>
            <a:endParaRPr lang="en-GB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524000"/>
            <a:ext cx="7531100" cy="866775"/>
            <a:chOff x="823" y="1229"/>
            <a:chExt cx="4744" cy="546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823" y="1229"/>
            <a:ext cx="4745" cy="547"/>
          </p:xfrm>
          <a:graphic>
            <a:graphicData uri="http://schemas.openxmlformats.org/presentationml/2006/ole">
              <p:oleObj spid="_x0000_s25602" r:id="rId4" imgW="3746160" imgH="431640" progId="Equation.3">
                <p:embed/>
              </p:oleObj>
            </a:graphicData>
          </a:graphic>
        </p:graphicFrame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823" y="1229"/>
              <a:ext cx="4745" cy="5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Reflection from 3-D Slope</a:t>
            </a:r>
            <a:endParaRPr lang="en-US" dirty="0"/>
          </a:p>
        </p:txBody>
      </p:sp>
      <p:grpSp>
        <p:nvGrpSpPr>
          <p:cNvPr id="37891" name="Group 3"/>
          <p:cNvGrpSpPr>
            <a:grpSpLocks noChangeAspect="1"/>
          </p:cNvGrpSpPr>
          <p:nvPr/>
        </p:nvGrpSpPr>
        <p:grpSpPr bwMode="auto">
          <a:xfrm>
            <a:off x="228600" y="1219200"/>
            <a:ext cx="4800600" cy="3122784"/>
            <a:chOff x="3649" y="1871"/>
            <a:chExt cx="6900" cy="4488"/>
          </a:xfrm>
        </p:grpSpPr>
        <p:sp>
          <p:nvSpPr>
            <p:cNvPr id="3791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649" y="1871"/>
              <a:ext cx="6900" cy="448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 flipH="1" flipV="1">
              <a:off x="6179" y="2560"/>
              <a:ext cx="1035" cy="2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913" name="Group 25"/>
            <p:cNvGrpSpPr>
              <a:grpSpLocks/>
            </p:cNvGrpSpPr>
            <p:nvPr/>
          </p:nvGrpSpPr>
          <p:grpSpPr bwMode="auto">
            <a:xfrm>
              <a:off x="6064" y="2186"/>
              <a:ext cx="230" cy="374"/>
              <a:chOff x="2499" y="3617"/>
              <a:chExt cx="230" cy="374"/>
            </a:xfrm>
          </p:grpSpPr>
          <p:sp>
            <p:nvSpPr>
              <p:cNvPr id="37917" name="Text Box 29"/>
              <p:cNvSpPr txBox="1">
                <a:spLocks noChangeArrowheads="1"/>
              </p:cNvSpPr>
              <p:nvPr/>
            </p:nvSpPr>
            <p:spPr bwMode="auto">
              <a:xfrm>
                <a:off x="2499" y="3617"/>
                <a:ext cx="230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s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914" name="Group 26"/>
              <p:cNvGrpSpPr>
                <a:grpSpLocks/>
              </p:cNvGrpSpPr>
              <p:nvPr/>
            </p:nvGrpSpPr>
            <p:grpSpPr bwMode="auto">
              <a:xfrm>
                <a:off x="2499" y="3617"/>
                <a:ext cx="122" cy="104"/>
                <a:chOff x="2499" y="3430"/>
                <a:chExt cx="230" cy="187"/>
              </a:xfrm>
            </p:grpSpPr>
            <p:sp>
              <p:nvSpPr>
                <p:cNvPr id="3791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rot="10800000" flipV="1">
              <a:off x="5073" y="3689"/>
              <a:ext cx="4381" cy="18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 rot="-10800000">
              <a:off x="4914" y="3869"/>
              <a:ext cx="2300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V="1">
              <a:off x="6508" y="2560"/>
              <a:ext cx="1396" cy="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rot="10800000" flipV="1">
              <a:off x="7214" y="2560"/>
              <a:ext cx="690" cy="20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V="1">
              <a:off x="4914" y="3171"/>
              <a:ext cx="1610" cy="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905" name="Group 17"/>
            <p:cNvGrpSpPr>
              <a:grpSpLocks/>
            </p:cNvGrpSpPr>
            <p:nvPr/>
          </p:nvGrpSpPr>
          <p:grpSpPr bwMode="auto">
            <a:xfrm>
              <a:off x="5604" y="2967"/>
              <a:ext cx="230" cy="462"/>
              <a:chOff x="5029" y="3212"/>
              <a:chExt cx="230" cy="463"/>
            </a:xfrm>
          </p:grpSpPr>
          <p:sp>
            <p:nvSpPr>
              <p:cNvPr id="37907" name="Text Box 19"/>
              <p:cNvSpPr txBox="1">
                <a:spLocks noChangeArrowheads="1"/>
              </p:cNvSpPr>
              <p:nvPr/>
            </p:nvSpPr>
            <p:spPr bwMode="auto">
              <a:xfrm>
                <a:off x="5029" y="3276"/>
                <a:ext cx="230" cy="39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906" name="Line 18"/>
              <p:cNvSpPr>
                <a:spLocks noChangeShapeType="1"/>
              </p:cNvSpPr>
              <p:nvPr/>
            </p:nvSpPr>
            <p:spPr bwMode="auto">
              <a:xfrm>
                <a:off x="5086" y="3212"/>
                <a:ext cx="11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02" name="Group 14"/>
            <p:cNvGrpSpPr>
              <a:grpSpLocks/>
            </p:cNvGrpSpPr>
            <p:nvPr/>
          </p:nvGrpSpPr>
          <p:grpSpPr bwMode="auto">
            <a:xfrm>
              <a:off x="6984" y="2405"/>
              <a:ext cx="230" cy="462"/>
              <a:chOff x="5029" y="3212"/>
              <a:chExt cx="230" cy="462"/>
            </a:xfrm>
          </p:grpSpPr>
          <p:sp>
            <p:nvSpPr>
              <p:cNvPr id="37904" name="Text Box 16"/>
              <p:cNvSpPr txBox="1">
                <a:spLocks noChangeArrowheads="1"/>
              </p:cNvSpPr>
              <p:nvPr/>
            </p:nvSpPr>
            <p:spPr bwMode="auto">
              <a:xfrm>
                <a:off x="5029" y="3276"/>
                <a:ext cx="230" cy="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7903" name="Line 15"/>
              <p:cNvSpPr>
                <a:spLocks noChangeShapeType="1"/>
              </p:cNvSpPr>
              <p:nvPr/>
            </p:nvSpPr>
            <p:spPr bwMode="auto">
              <a:xfrm>
                <a:off x="5086" y="3212"/>
                <a:ext cx="11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7789" y="3554"/>
              <a:ext cx="230" cy="414"/>
              <a:chOff x="7789" y="3554"/>
              <a:chExt cx="230" cy="414"/>
            </a:xfrm>
          </p:grpSpPr>
          <p:sp>
            <p:nvSpPr>
              <p:cNvPr id="37901" name="Text Box 13"/>
              <p:cNvSpPr txBox="1">
                <a:spLocks noChangeArrowheads="1"/>
              </p:cNvSpPr>
              <p:nvPr/>
            </p:nvSpPr>
            <p:spPr bwMode="auto">
              <a:xfrm>
                <a:off x="7789" y="3594"/>
                <a:ext cx="230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MT" pitchFamily="34" charset="0"/>
                    <a:ea typeface="Times New Roman" pitchFamily="18" charset="0"/>
                    <a:cs typeface="Times New Roman" pitchFamily="18" charset="0"/>
                  </a:rPr>
                  <a:t>R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898" name="Group 10"/>
              <p:cNvGrpSpPr>
                <a:grpSpLocks/>
              </p:cNvGrpSpPr>
              <p:nvPr/>
            </p:nvGrpSpPr>
            <p:grpSpPr bwMode="auto">
              <a:xfrm>
                <a:off x="7789" y="3554"/>
                <a:ext cx="122" cy="104"/>
                <a:chOff x="2499" y="3430"/>
                <a:chExt cx="230" cy="187"/>
              </a:xfrm>
            </p:grpSpPr>
            <p:sp>
              <p:nvSpPr>
                <p:cNvPr id="3790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9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5719" y="4302"/>
              <a:ext cx="246" cy="446"/>
              <a:chOff x="8249" y="3367"/>
              <a:chExt cx="246" cy="446"/>
            </a:xfrm>
          </p:grpSpPr>
          <p:sp>
            <p:nvSpPr>
              <p:cNvPr id="37896" name="Text Box 8"/>
              <p:cNvSpPr txBox="1">
                <a:spLocks noChangeArrowheads="1"/>
              </p:cNvSpPr>
              <p:nvPr/>
            </p:nvSpPr>
            <p:spPr bwMode="auto">
              <a:xfrm>
                <a:off x="8265" y="3439"/>
                <a:ext cx="230" cy="3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I</a:t>
                </a:r>
                <a:endPara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37893" name="Group 5"/>
              <p:cNvGrpSpPr>
                <a:grpSpLocks/>
              </p:cNvGrpSpPr>
              <p:nvPr/>
            </p:nvGrpSpPr>
            <p:grpSpPr bwMode="auto">
              <a:xfrm>
                <a:off x="8249" y="3367"/>
                <a:ext cx="122" cy="104"/>
                <a:chOff x="2499" y="3430"/>
                <a:chExt cx="230" cy="187"/>
              </a:xfrm>
            </p:grpSpPr>
            <p:sp>
              <p:nvSpPr>
                <p:cNvPr id="3789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499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4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2614" y="3430"/>
                  <a:ext cx="115" cy="1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 flipV="1">
              <a:off x="7219" y="3229"/>
              <a:ext cx="0" cy="1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 flipH="1" flipV="1">
              <a:off x="4963" y="4061"/>
              <a:ext cx="0" cy="1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rot="10800000">
              <a:off x="7283" y="4663"/>
              <a:ext cx="1643" cy="5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7926" name="Object 38"/>
          <p:cNvGraphicFramePr>
            <a:graphicFrameLocks noChangeAspect="1"/>
          </p:cNvGraphicFramePr>
          <p:nvPr/>
        </p:nvGraphicFramePr>
        <p:xfrm>
          <a:off x="6096000" y="4191000"/>
          <a:ext cx="1524000" cy="447040"/>
        </p:xfrm>
        <a:graphic>
          <a:graphicData uri="http://schemas.openxmlformats.org/presentationml/2006/ole">
            <p:oleObj spid="_x0000_s37926" name="Equation" r:id="rId4" imgW="710891" imgH="203112" progId="Equation.3">
              <p:embed/>
            </p:oleObj>
          </a:graphicData>
        </a:graphic>
      </p:graphicFrame>
      <p:graphicFrame>
        <p:nvGraphicFramePr>
          <p:cNvPr id="37928" name="Object 40"/>
          <p:cNvGraphicFramePr>
            <a:graphicFrameLocks noChangeAspect="1"/>
          </p:cNvGraphicFramePr>
          <p:nvPr/>
        </p:nvGraphicFramePr>
        <p:xfrm>
          <a:off x="5867400" y="3586163"/>
          <a:ext cx="1943100" cy="528637"/>
        </p:xfrm>
        <a:graphic>
          <a:graphicData uri="http://schemas.openxmlformats.org/presentationml/2006/ole">
            <p:oleObj spid="_x0000_s37928" name="Equation" r:id="rId5" imgW="901440" imgH="241200" progId="Equation.3">
              <p:embed/>
            </p:oleObj>
          </a:graphicData>
        </a:graphic>
      </p:graphicFrame>
      <p:graphicFrame>
        <p:nvGraphicFramePr>
          <p:cNvPr id="37930" name="Object 42"/>
          <p:cNvGraphicFramePr>
            <a:graphicFrameLocks noChangeAspect="1"/>
          </p:cNvGraphicFramePr>
          <p:nvPr/>
        </p:nvGraphicFramePr>
        <p:xfrm>
          <a:off x="5940425" y="4814888"/>
          <a:ext cx="2120900" cy="528637"/>
        </p:xfrm>
        <a:graphic>
          <a:graphicData uri="http://schemas.openxmlformats.org/presentationml/2006/ole">
            <p:oleObj spid="_x0000_s37930" name="Equation" r:id="rId6" imgW="990360" imgH="241200" progId="Equation.3">
              <p:embed/>
            </p:oleObj>
          </a:graphicData>
        </a:graphic>
      </p:graphicFrame>
      <p:graphicFrame>
        <p:nvGraphicFramePr>
          <p:cNvPr id="37932" name="Object 44"/>
          <p:cNvGraphicFramePr>
            <a:graphicFrameLocks noChangeAspect="1"/>
          </p:cNvGraphicFramePr>
          <p:nvPr/>
        </p:nvGraphicFramePr>
        <p:xfrm>
          <a:off x="6097588" y="1600200"/>
          <a:ext cx="1804987" cy="1341438"/>
        </p:xfrm>
        <a:graphic>
          <a:graphicData uri="http://schemas.openxmlformats.org/presentationml/2006/ole">
            <p:oleObj spid="_x0000_s37932" name="Equation" r:id="rId7" imgW="787320" imgH="583920" progId="Equation.3">
              <p:embed/>
            </p:oleObj>
          </a:graphicData>
        </a:graphic>
      </p:graphicFrame>
      <p:graphicFrame>
        <p:nvGraphicFramePr>
          <p:cNvPr id="37934" name="Object 46"/>
          <p:cNvGraphicFramePr>
            <a:graphicFrameLocks noChangeAspect="1"/>
          </p:cNvGraphicFramePr>
          <p:nvPr/>
        </p:nvGraphicFramePr>
        <p:xfrm>
          <a:off x="2514600" y="2132184"/>
          <a:ext cx="152400" cy="165100"/>
        </p:xfrm>
        <a:graphic>
          <a:graphicData uri="http://schemas.openxmlformats.org/presentationml/2006/ole">
            <p:oleObj spid="_x0000_s37934" name="Equation" r:id="rId8" imgW="114120" imgH="164880" progId="Equation.3">
              <p:embed/>
            </p:oleObj>
          </a:graphicData>
        </a:graphic>
      </p:graphicFrame>
      <p:graphicFrame>
        <p:nvGraphicFramePr>
          <p:cNvPr id="37947" name="Object 59"/>
          <p:cNvGraphicFramePr>
            <a:graphicFrameLocks noChangeAspect="1"/>
          </p:cNvGraphicFramePr>
          <p:nvPr/>
        </p:nvGraphicFramePr>
        <p:xfrm>
          <a:off x="657497" y="4175986"/>
          <a:ext cx="159657" cy="290286"/>
        </p:xfrm>
        <a:graphic>
          <a:graphicData uri="http://schemas.openxmlformats.org/presentationml/2006/ole">
            <p:oleObj spid="_x0000_s37947" name="Equation" r:id="rId9" imgW="101556" imgH="190417" progId="Equation.3">
              <p:embed/>
            </p:oleObj>
          </a:graphicData>
        </a:graphic>
      </p:graphicFrame>
      <p:graphicFrame>
        <p:nvGraphicFramePr>
          <p:cNvPr id="37946" name="Object 58"/>
          <p:cNvGraphicFramePr>
            <a:graphicFrameLocks noChangeAspect="1"/>
          </p:cNvGraphicFramePr>
          <p:nvPr/>
        </p:nvGraphicFramePr>
        <p:xfrm>
          <a:off x="657497" y="4423092"/>
          <a:ext cx="159657" cy="304801"/>
        </p:xfrm>
        <a:graphic>
          <a:graphicData uri="http://schemas.openxmlformats.org/presentationml/2006/ole">
            <p:oleObj spid="_x0000_s37946" name="Equation" r:id="rId10" imgW="101512" imgH="203024" progId="Equation.3">
              <p:embed/>
            </p:oleObj>
          </a:graphicData>
        </a:graphic>
      </p:graphicFrame>
      <p:graphicFrame>
        <p:nvGraphicFramePr>
          <p:cNvPr id="37945" name="Object 57"/>
          <p:cNvGraphicFramePr>
            <a:graphicFrameLocks noChangeAspect="1"/>
          </p:cNvGraphicFramePr>
          <p:nvPr/>
        </p:nvGraphicFramePr>
        <p:xfrm>
          <a:off x="613954" y="4684713"/>
          <a:ext cx="246743" cy="304800"/>
        </p:xfrm>
        <a:graphic>
          <a:graphicData uri="http://schemas.openxmlformats.org/presentationml/2006/ole">
            <p:oleObj spid="_x0000_s37945" name="Equation" r:id="rId11" imgW="164957" imgH="203024" progId="Equation.3">
              <p:embed/>
            </p:oleObj>
          </a:graphicData>
        </a:graphic>
      </p:graphicFrame>
      <p:graphicFrame>
        <p:nvGraphicFramePr>
          <p:cNvPr id="37944" name="Object 56"/>
          <p:cNvGraphicFramePr>
            <a:graphicFrameLocks noChangeAspect="1"/>
          </p:cNvGraphicFramePr>
          <p:nvPr/>
        </p:nvGraphicFramePr>
        <p:xfrm>
          <a:off x="613954" y="4946332"/>
          <a:ext cx="246743" cy="304800"/>
        </p:xfrm>
        <a:graphic>
          <a:graphicData uri="http://schemas.openxmlformats.org/presentationml/2006/ole">
            <p:oleObj spid="_x0000_s37944" name="Equation" r:id="rId12" imgW="164957" imgH="203024" progId="Equation.3">
              <p:embed/>
            </p:oleObj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842554" y="4161472"/>
            <a:ext cx="4395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surface normal at reflection point</a:t>
            </a:r>
          </a:p>
          <a:p>
            <a:r>
              <a:rPr lang="en-US" dirty="0" smtClean="0"/>
              <a:t>= incident ray path direction</a:t>
            </a:r>
          </a:p>
          <a:p>
            <a:r>
              <a:rPr lang="en-US" dirty="0" smtClean="0"/>
              <a:t>= reflected ray path direction </a:t>
            </a:r>
          </a:p>
          <a:p>
            <a:r>
              <a:rPr lang="en-US" dirty="0" smtClean="0"/>
              <a:t>= component of incident ⊥ to normal</a:t>
            </a:r>
          </a:p>
          <a:p>
            <a:r>
              <a:rPr lang="en-US" dirty="0" smtClean="0"/>
              <a:t>= time delay until reflection</a:t>
            </a:r>
            <a:endParaRPr lang="en-US" dirty="0"/>
          </a:p>
        </p:txBody>
      </p:sp>
      <p:graphicFrame>
        <p:nvGraphicFramePr>
          <p:cNvPr id="37953" name="Object 65"/>
          <p:cNvGraphicFramePr>
            <a:graphicFrameLocks noChangeAspect="1"/>
          </p:cNvGraphicFramePr>
          <p:nvPr/>
        </p:nvGraphicFramePr>
        <p:xfrm>
          <a:off x="533400" y="5257482"/>
          <a:ext cx="408214" cy="317500"/>
        </p:xfrm>
        <a:graphic>
          <a:graphicData uri="http://schemas.openxmlformats.org/presentationml/2006/ole">
            <p:oleObj spid="_x0000_s37953" name="Equation" r:id="rId13" imgW="228600" imgH="177480" progId="Equation.3">
              <p:embed/>
            </p:oleObj>
          </a:graphicData>
        </a:graphic>
      </p:graphicFrame>
      <p:sp>
        <p:nvSpPr>
          <p:cNvPr id="52" name="Rectangle 51"/>
          <p:cNvSpPr/>
          <p:nvPr/>
        </p:nvSpPr>
        <p:spPr>
          <a:xfrm>
            <a:off x="5181600" y="1219200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Computing point of impact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181600" y="2983468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Computing reflection direction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181600" y="5650468"/>
            <a:ext cx="36070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order Taylor series used to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improve accuracy of incident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ray direction during reflection</a:t>
            </a:r>
          </a:p>
        </p:txBody>
      </p:sp>
      <p:graphicFrame>
        <p:nvGraphicFramePr>
          <p:cNvPr id="56" name="Object 46"/>
          <p:cNvGraphicFramePr>
            <a:graphicFrameLocks noChangeAspect="1"/>
          </p:cNvGraphicFramePr>
          <p:nvPr/>
        </p:nvGraphicFramePr>
        <p:xfrm>
          <a:off x="804863" y="3111500"/>
          <a:ext cx="220662" cy="165100"/>
        </p:xfrm>
        <a:graphic>
          <a:graphicData uri="http://schemas.openxmlformats.org/presentationml/2006/ole">
            <p:oleObj spid="_x0000_s37954" name="Equation" r:id="rId14" imgW="164880" imgH="164880" progId="Equation.3">
              <p:embed/>
            </p:oleObj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934499" y="3581400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“wrong side of interface”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9B72-CE4C-4CEB-BE7F-57A4C4A11D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Eigenray Estimation Scheme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68600" y="1752600"/>
          <a:ext cx="6223000" cy="3733800"/>
        </p:xfrm>
        <a:graphic>
          <a:graphicData uri="http://schemas.openxmlformats.org/presentationml/2006/ole">
            <p:oleObj spid="_x0000_s27651" r:id="rId3" imgW="4572000" imgH="2743200" progId="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33375" y="2029783"/>
          <a:ext cx="2693988" cy="938213"/>
        </p:xfrm>
        <a:graphic>
          <a:graphicData uri="http://schemas.openxmlformats.org/presentationml/2006/ole">
            <p:oleObj spid="_x0000_s27653" name="Equation" r:id="rId4" imgW="1206360" imgH="419040" progId="Equation.3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54088" y="2979848"/>
          <a:ext cx="1452562" cy="1143000"/>
        </p:xfrm>
        <a:graphic>
          <a:graphicData uri="http://schemas.openxmlformats.org/presentationml/2006/ole">
            <p:oleObj spid="_x0000_s27655" name="Equation" r:id="rId5" imgW="647640" imgH="50796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49263" y="4134700"/>
          <a:ext cx="2462212" cy="1143000"/>
        </p:xfrm>
        <a:graphic>
          <a:graphicData uri="http://schemas.openxmlformats.org/presentationml/2006/ole">
            <p:oleObj spid="_x0000_s27657" name="Equation" r:id="rId6" imgW="1104840" imgH="50796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52800" y="5429071"/>
            <a:ext cx="551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distance from target to wavefront point</a:t>
            </a:r>
          </a:p>
          <a:p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 = offset vector from CPA in time, D/E, AZ</a:t>
            </a:r>
          </a:p>
          <a:p>
            <a:r>
              <a:rPr lang="en-US" dirty="0" smtClean="0"/>
              <a:t>b = gradient of squared distance at CPA, and</a:t>
            </a:r>
          </a:p>
          <a:p>
            <a:r>
              <a:rPr lang="en-US" dirty="0" smtClean="0"/>
              <a:t>A = Hessian matrix of squared distance at CPA.</a:t>
            </a:r>
            <a:endParaRPr lang="en-US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928688" y="5289550"/>
          <a:ext cx="1503362" cy="625475"/>
        </p:xfrm>
        <a:graphic>
          <a:graphicData uri="http://schemas.openxmlformats.org/presentationml/2006/ole">
            <p:oleObj spid="_x0000_s27659" name="Equation" r:id="rId7" imgW="672840" imgH="2793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1371600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Taylor series on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CPA derivative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1219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eigenrays = interpolation of ray features based on offset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747</TotalTime>
  <Words>660</Words>
  <Application>Microsoft Office PowerPoint</Application>
  <PresentationFormat>On-screen Show (4:3)</PresentationFormat>
  <Paragraphs>188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Concourse</vt:lpstr>
      <vt:lpstr>Equation</vt:lpstr>
      <vt:lpstr>Microsoft Equation 3.0</vt:lpstr>
      <vt:lpstr>Geodetic Acoustic  Ray Solutions in the  Time Domain</vt:lpstr>
      <vt:lpstr>Hypothesis</vt:lpstr>
      <vt:lpstr>Ray Theory Review</vt:lpstr>
      <vt:lpstr>Rays Characterize Wavefronts</vt:lpstr>
      <vt:lpstr>Rays in Time Domain</vt:lpstr>
      <vt:lpstr>Rays in Geodetic Coordinates</vt:lpstr>
      <vt:lpstr>Adams-Bashforth 3 Integrator</vt:lpstr>
      <vt:lpstr>Ray Reflection from 3-D Slope</vt:lpstr>
      <vt:lpstr>Eigenray Estimation Scheme</vt:lpstr>
      <vt:lpstr>Hybrid Gaussian Beams</vt:lpstr>
      <vt:lpstr>Speed Goals?</vt:lpstr>
      <vt:lpstr>For next time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Geodetic Acoustic  Ray Solutions in the  Time Domain</dc:title>
  <dc:creator>sreilly</dc:creator>
  <cp:lastModifiedBy>sreilly</cp:lastModifiedBy>
  <cp:revision>92</cp:revision>
  <dcterms:created xsi:type="dcterms:W3CDTF">2011-01-05T13:47:59Z</dcterms:created>
  <dcterms:modified xsi:type="dcterms:W3CDTF">2011-02-14T14:37:52Z</dcterms:modified>
</cp:coreProperties>
</file>