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1" r:id="rId3"/>
    <p:sldId id="272" r:id="rId4"/>
    <p:sldId id="270" r:id="rId5"/>
    <p:sldId id="274" r:id="rId6"/>
    <p:sldId id="260" r:id="rId7"/>
    <p:sldId id="273" r:id="rId8"/>
    <p:sldId id="277" r:id="rId9"/>
    <p:sldId id="276" r:id="rId10"/>
    <p:sldId id="275" r:id="rId11"/>
    <p:sldId id="261" r:id="rId12"/>
    <p:sldId id="278" r:id="rId13"/>
    <p:sldId id="264" r:id="rId14"/>
    <p:sldId id="279" r:id="rId15"/>
    <p:sldId id="281" r:id="rId16"/>
    <p:sldId id="282" r:id="rId17"/>
    <p:sldId id="283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CEDB8-41F7-4758-84D9-3488B73675DE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5CABB-2171-499D-B584-A93AB9CC49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05884F-8C2D-4DE9-8506-90EDB325A6AC}" type="datetime1">
              <a:rPr lang="en-US" smtClean="0"/>
              <a:pPr/>
              <a:t>1/26/2011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FD0CE7-B83D-4E5E-A81B-9AE70DD09521}" type="datetime1">
              <a:rPr lang="en-US" smtClean="0"/>
              <a:pPr/>
              <a:t>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7D9FBB-7271-47B0-A9FE-B5526B39FFE0}" type="datetime1">
              <a:rPr lang="en-US" smtClean="0"/>
              <a:pPr/>
              <a:t>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CA14A5-6CD9-484E-B69F-37A0644C76EC}" type="datetime1">
              <a:rPr lang="en-US" smtClean="0"/>
              <a:pPr/>
              <a:t>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6695EC-E5E9-4DDE-AA74-B0BE0F1E720C}" type="datetime1">
              <a:rPr lang="en-US" smtClean="0"/>
              <a:pPr/>
              <a:t>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70B3F0-57FE-4E72-BE95-5D2B9EFDF28E}" type="datetime1">
              <a:rPr lang="en-US" smtClean="0"/>
              <a:pPr/>
              <a:t>1/26/2011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BAB35-218B-4D66-9F92-2EE7D0DD9CD3}" type="datetime1">
              <a:rPr lang="en-US" smtClean="0"/>
              <a:pPr/>
              <a:t>1/26/2011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E3C793-2D49-4529-B540-D7C95F5DA7FC}" type="datetime1">
              <a:rPr lang="en-US" smtClean="0"/>
              <a:pPr/>
              <a:t>1/26/2011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2C986-4EEF-459F-A4F3-ED717513DF37}" type="datetime1">
              <a:rPr lang="en-US" smtClean="0"/>
              <a:pPr/>
              <a:t>1/26/2011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E17367-EF2D-4EF1-9F65-19DC9E8209FA}" type="datetime1">
              <a:rPr lang="en-US" smtClean="0"/>
              <a:pPr/>
              <a:t>1/26/2011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DC42E8-CCBC-4575-B60A-A5894FEF4AF2}" type="datetime1">
              <a:rPr lang="en-US" smtClean="0"/>
              <a:pPr/>
              <a:t>1/26/2011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5FA858E-B1C0-4760-B805-1CDCD88BD4DA}" type="datetime1">
              <a:rPr lang="en-US" smtClean="0"/>
              <a:pPr/>
              <a:t>1/26/2011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Geodetic Acoustic </a:t>
            </a:r>
            <a:br>
              <a:rPr lang="en-US" dirty="0" smtClean="0"/>
            </a:br>
            <a:r>
              <a:rPr lang="en-US" dirty="0" smtClean="0"/>
              <a:t>Ray Solutions in the </a:t>
            </a:r>
            <a:br>
              <a:rPr lang="en-US" dirty="0" smtClean="0"/>
            </a:br>
            <a:r>
              <a:rPr lang="en-US" dirty="0" smtClean="0"/>
              <a:t>Time Domain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Mr. Sean Reilly</a:t>
            </a:r>
          </a:p>
          <a:p>
            <a:r>
              <a:rPr lang="en-US" dirty="0" smtClean="0"/>
              <a:t>University of Rhode Island</a:t>
            </a:r>
          </a:p>
          <a:p>
            <a:r>
              <a:rPr lang="en-US" dirty="0" smtClean="0"/>
              <a:t>Ocean Engineering Department</a:t>
            </a:r>
          </a:p>
          <a:p>
            <a:r>
              <a:rPr lang="en-US" dirty="0" smtClean="0"/>
              <a:t>January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Ray spreading estimates divergence instead of dynamic ray equations.</a:t>
            </a:r>
          </a:p>
          <a:p>
            <a:r>
              <a:rPr lang="en-GB" dirty="0" smtClean="0"/>
              <a:t>Shadow zones </a:t>
            </a:r>
            <a:br>
              <a:rPr lang="en-GB" dirty="0" smtClean="0"/>
            </a:br>
            <a:r>
              <a:rPr lang="en-GB" dirty="0" smtClean="0"/>
              <a:t>act like evanescent leakage from neighbouring cells.</a:t>
            </a:r>
          </a:p>
          <a:p>
            <a:r>
              <a:rPr lang="en-GB" dirty="0" smtClean="0"/>
              <a:t>Wavefront keeps contributions in phase.</a:t>
            </a:r>
          </a:p>
          <a:p>
            <a:r>
              <a:rPr lang="en-GB" dirty="0" smtClean="0"/>
              <a:t>Shading in ray space is convolution </a:t>
            </a:r>
            <a:br>
              <a:rPr lang="en-GB" dirty="0" smtClean="0"/>
            </a:br>
            <a:r>
              <a:rPr lang="en-GB" dirty="0" smtClean="0"/>
              <a:t>in </a:t>
            </a:r>
            <a:r>
              <a:rPr lang="en-GB" dirty="0" err="1" smtClean="0"/>
              <a:t>wavenumber</a:t>
            </a:r>
            <a:r>
              <a:rPr lang="en-GB" dirty="0" smtClean="0"/>
              <a:t> space.</a:t>
            </a:r>
          </a:p>
        </p:txBody>
      </p:sp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Hybrid Gaussian Beams</a:t>
            </a:r>
          </a:p>
        </p:txBody>
      </p:sp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7848600" y="2514600"/>
            <a:ext cx="1219200" cy="806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Gaussian</a:t>
            </a: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beam centers</a:t>
            </a:r>
          </a:p>
        </p:txBody>
      </p:sp>
      <p:sp>
        <p:nvSpPr>
          <p:cNvPr id="15409" name="Line 49"/>
          <p:cNvSpPr>
            <a:spLocks noChangeShapeType="1"/>
          </p:cNvSpPr>
          <p:nvPr/>
        </p:nvSpPr>
        <p:spPr bwMode="auto">
          <a:xfrm flipH="1">
            <a:off x="6856413" y="2819400"/>
            <a:ext cx="9175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Text Box 50"/>
          <p:cNvSpPr txBox="1">
            <a:spLocks noChangeArrowheads="1"/>
          </p:cNvSpPr>
          <p:nvPr/>
        </p:nvSpPr>
        <p:spPr bwMode="auto">
          <a:xfrm>
            <a:off x="5562600" y="4343400"/>
            <a:ext cx="914400" cy="381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Eigenray</a:t>
            </a: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Target</a:t>
            </a:r>
          </a:p>
        </p:txBody>
      </p:sp>
      <p:sp>
        <p:nvSpPr>
          <p:cNvPr id="16391" name="Line 51"/>
          <p:cNvSpPr>
            <a:spLocks noChangeShapeType="1"/>
          </p:cNvSpPr>
          <p:nvPr/>
        </p:nvSpPr>
        <p:spPr bwMode="auto">
          <a:xfrm flipV="1">
            <a:off x="6019800" y="3732213"/>
            <a:ext cx="762000" cy="6127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6611938" y="2185988"/>
            <a:ext cx="554037" cy="3376612"/>
            <a:chOff x="4165" y="1373"/>
            <a:chExt cx="349" cy="2127"/>
          </a:xfrm>
        </p:grpSpPr>
        <p:sp>
          <p:nvSpPr>
            <p:cNvPr id="16530" name="Freeform 53"/>
            <p:cNvSpPr>
              <a:spLocks noChangeArrowheads="1"/>
            </p:cNvSpPr>
            <p:nvPr/>
          </p:nvSpPr>
          <p:spPr bwMode="auto">
            <a:xfrm rot="5100000">
              <a:off x="3879" y="2816"/>
              <a:ext cx="1105" cy="77"/>
            </a:xfrm>
            <a:custGeom>
              <a:avLst/>
              <a:gdLst>
                <a:gd name="T0" fmla="*/ 0 w 3456"/>
                <a:gd name="T1" fmla="*/ 1496 h 1496"/>
                <a:gd name="T2" fmla="*/ 336 w 3456"/>
                <a:gd name="T3" fmla="*/ 1400 h 1496"/>
                <a:gd name="T4" fmla="*/ 768 w 3456"/>
                <a:gd name="T5" fmla="*/ 1112 h 1496"/>
                <a:gd name="T6" fmla="*/ 1008 w 3456"/>
                <a:gd name="T7" fmla="*/ 872 h 1496"/>
                <a:gd name="T8" fmla="*/ 1200 w 3456"/>
                <a:gd name="T9" fmla="*/ 536 h 1496"/>
                <a:gd name="T10" fmla="*/ 1344 w 3456"/>
                <a:gd name="T11" fmla="*/ 344 h 1496"/>
                <a:gd name="T12" fmla="*/ 1488 w 3456"/>
                <a:gd name="T13" fmla="*/ 152 h 1496"/>
                <a:gd name="T14" fmla="*/ 1632 w 3456"/>
                <a:gd name="T15" fmla="*/ 56 h 1496"/>
                <a:gd name="T16" fmla="*/ 1776 w 3456"/>
                <a:gd name="T17" fmla="*/ 8 h 1496"/>
                <a:gd name="T18" fmla="*/ 1920 w 3456"/>
                <a:gd name="T19" fmla="*/ 104 h 1496"/>
                <a:gd name="T20" fmla="*/ 2064 w 3456"/>
                <a:gd name="T21" fmla="*/ 248 h 1496"/>
                <a:gd name="T22" fmla="*/ 2208 w 3456"/>
                <a:gd name="T23" fmla="*/ 440 h 1496"/>
                <a:gd name="T24" fmla="*/ 2400 w 3456"/>
                <a:gd name="T25" fmla="*/ 728 h 1496"/>
                <a:gd name="T26" fmla="*/ 2544 w 3456"/>
                <a:gd name="T27" fmla="*/ 968 h 1496"/>
                <a:gd name="T28" fmla="*/ 2688 w 3456"/>
                <a:gd name="T29" fmla="*/ 1112 h 1496"/>
                <a:gd name="T30" fmla="*/ 2928 w 3456"/>
                <a:gd name="T31" fmla="*/ 1304 h 1496"/>
                <a:gd name="T32" fmla="*/ 3120 w 3456"/>
                <a:gd name="T33" fmla="*/ 1400 h 1496"/>
                <a:gd name="T34" fmla="*/ 3264 w 3456"/>
                <a:gd name="T35" fmla="*/ 1448 h 1496"/>
                <a:gd name="T36" fmla="*/ 3456 w 3456"/>
                <a:gd name="T37" fmla="*/ 1496 h 14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56"/>
                <a:gd name="T58" fmla="*/ 0 h 1496"/>
                <a:gd name="T59" fmla="*/ 3456 w 3456"/>
                <a:gd name="T60" fmla="*/ 1496 h 14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56" h="1496">
                  <a:moveTo>
                    <a:pt x="0" y="1496"/>
                  </a:moveTo>
                  <a:cubicBezTo>
                    <a:pt x="104" y="1480"/>
                    <a:pt x="208" y="1464"/>
                    <a:pt x="336" y="1400"/>
                  </a:cubicBezTo>
                  <a:cubicBezTo>
                    <a:pt x="464" y="1336"/>
                    <a:pt x="656" y="1200"/>
                    <a:pt x="768" y="1112"/>
                  </a:cubicBezTo>
                  <a:cubicBezTo>
                    <a:pt x="880" y="1024"/>
                    <a:pt x="936" y="968"/>
                    <a:pt x="1008" y="872"/>
                  </a:cubicBezTo>
                  <a:cubicBezTo>
                    <a:pt x="1080" y="776"/>
                    <a:pt x="1144" y="624"/>
                    <a:pt x="1200" y="536"/>
                  </a:cubicBezTo>
                  <a:cubicBezTo>
                    <a:pt x="1256" y="448"/>
                    <a:pt x="1296" y="408"/>
                    <a:pt x="1344" y="344"/>
                  </a:cubicBezTo>
                  <a:cubicBezTo>
                    <a:pt x="1392" y="280"/>
                    <a:pt x="1440" y="200"/>
                    <a:pt x="1488" y="152"/>
                  </a:cubicBezTo>
                  <a:cubicBezTo>
                    <a:pt x="1536" y="104"/>
                    <a:pt x="1584" y="80"/>
                    <a:pt x="1632" y="56"/>
                  </a:cubicBezTo>
                  <a:cubicBezTo>
                    <a:pt x="1680" y="32"/>
                    <a:pt x="1728" y="0"/>
                    <a:pt x="1776" y="8"/>
                  </a:cubicBezTo>
                  <a:cubicBezTo>
                    <a:pt x="1824" y="16"/>
                    <a:pt x="1872" y="64"/>
                    <a:pt x="1920" y="104"/>
                  </a:cubicBezTo>
                  <a:cubicBezTo>
                    <a:pt x="1968" y="144"/>
                    <a:pt x="2016" y="192"/>
                    <a:pt x="2064" y="248"/>
                  </a:cubicBezTo>
                  <a:cubicBezTo>
                    <a:pt x="2112" y="304"/>
                    <a:pt x="2152" y="360"/>
                    <a:pt x="2208" y="440"/>
                  </a:cubicBezTo>
                  <a:cubicBezTo>
                    <a:pt x="2264" y="520"/>
                    <a:pt x="2344" y="640"/>
                    <a:pt x="2400" y="728"/>
                  </a:cubicBezTo>
                  <a:cubicBezTo>
                    <a:pt x="2456" y="816"/>
                    <a:pt x="2496" y="904"/>
                    <a:pt x="2544" y="968"/>
                  </a:cubicBezTo>
                  <a:cubicBezTo>
                    <a:pt x="2592" y="1032"/>
                    <a:pt x="2624" y="1056"/>
                    <a:pt x="2688" y="1112"/>
                  </a:cubicBezTo>
                  <a:cubicBezTo>
                    <a:pt x="2752" y="1168"/>
                    <a:pt x="2856" y="1256"/>
                    <a:pt x="2928" y="1304"/>
                  </a:cubicBezTo>
                  <a:cubicBezTo>
                    <a:pt x="3000" y="1352"/>
                    <a:pt x="3064" y="1376"/>
                    <a:pt x="3120" y="1400"/>
                  </a:cubicBezTo>
                  <a:cubicBezTo>
                    <a:pt x="3176" y="1424"/>
                    <a:pt x="3208" y="1432"/>
                    <a:pt x="3264" y="1448"/>
                  </a:cubicBezTo>
                  <a:cubicBezTo>
                    <a:pt x="3320" y="1464"/>
                    <a:pt x="3424" y="1488"/>
                    <a:pt x="3456" y="1496"/>
                  </a:cubicBezTo>
                </a:path>
              </a:pathLst>
            </a:custGeom>
            <a:noFill/>
            <a:ln w="2844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1" name="Freeform 54"/>
            <p:cNvSpPr>
              <a:spLocks noChangeArrowheads="1"/>
            </p:cNvSpPr>
            <p:nvPr/>
          </p:nvSpPr>
          <p:spPr bwMode="auto">
            <a:xfrm rot="5040000">
              <a:off x="3954" y="1719"/>
              <a:ext cx="768" cy="144"/>
            </a:xfrm>
            <a:custGeom>
              <a:avLst/>
              <a:gdLst>
                <a:gd name="T0" fmla="*/ 0 w 3456"/>
                <a:gd name="T1" fmla="*/ 1496 h 1496"/>
                <a:gd name="T2" fmla="*/ 336 w 3456"/>
                <a:gd name="T3" fmla="*/ 1400 h 1496"/>
                <a:gd name="T4" fmla="*/ 768 w 3456"/>
                <a:gd name="T5" fmla="*/ 1112 h 1496"/>
                <a:gd name="T6" fmla="*/ 1008 w 3456"/>
                <a:gd name="T7" fmla="*/ 872 h 1496"/>
                <a:gd name="T8" fmla="*/ 1200 w 3456"/>
                <a:gd name="T9" fmla="*/ 536 h 1496"/>
                <a:gd name="T10" fmla="*/ 1344 w 3456"/>
                <a:gd name="T11" fmla="*/ 344 h 1496"/>
                <a:gd name="T12" fmla="*/ 1488 w 3456"/>
                <a:gd name="T13" fmla="*/ 152 h 1496"/>
                <a:gd name="T14" fmla="*/ 1632 w 3456"/>
                <a:gd name="T15" fmla="*/ 56 h 1496"/>
                <a:gd name="T16" fmla="*/ 1776 w 3456"/>
                <a:gd name="T17" fmla="*/ 8 h 1496"/>
                <a:gd name="T18" fmla="*/ 1920 w 3456"/>
                <a:gd name="T19" fmla="*/ 104 h 1496"/>
                <a:gd name="T20" fmla="*/ 2064 w 3456"/>
                <a:gd name="T21" fmla="*/ 248 h 1496"/>
                <a:gd name="T22" fmla="*/ 2208 w 3456"/>
                <a:gd name="T23" fmla="*/ 440 h 1496"/>
                <a:gd name="T24" fmla="*/ 2400 w 3456"/>
                <a:gd name="T25" fmla="*/ 728 h 1496"/>
                <a:gd name="T26" fmla="*/ 2544 w 3456"/>
                <a:gd name="T27" fmla="*/ 968 h 1496"/>
                <a:gd name="T28" fmla="*/ 2688 w 3456"/>
                <a:gd name="T29" fmla="*/ 1112 h 1496"/>
                <a:gd name="T30" fmla="*/ 2928 w 3456"/>
                <a:gd name="T31" fmla="*/ 1304 h 1496"/>
                <a:gd name="T32" fmla="*/ 3120 w 3456"/>
                <a:gd name="T33" fmla="*/ 1400 h 1496"/>
                <a:gd name="T34" fmla="*/ 3264 w 3456"/>
                <a:gd name="T35" fmla="*/ 1448 h 1496"/>
                <a:gd name="T36" fmla="*/ 3456 w 3456"/>
                <a:gd name="T37" fmla="*/ 1496 h 14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56"/>
                <a:gd name="T58" fmla="*/ 0 h 1496"/>
                <a:gd name="T59" fmla="*/ 3456 w 3456"/>
                <a:gd name="T60" fmla="*/ 1496 h 14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56" h="1496">
                  <a:moveTo>
                    <a:pt x="0" y="1496"/>
                  </a:moveTo>
                  <a:cubicBezTo>
                    <a:pt x="104" y="1480"/>
                    <a:pt x="208" y="1464"/>
                    <a:pt x="336" y="1400"/>
                  </a:cubicBezTo>
                  <a:cubicBezTo>
                    <a:pt x="464" y="1336"/>
                    <a:pt x="656" y="1200"/>
                    <a:pt x="768" y="1112"/>
                  </a:cubicBezTo>
                  <a:cubicBezTo>
                    <a:pt x="880" y="1024"/>
                    <a:pt x="936" y="968"/>
                    <a:pt x="1008" y="872"/>
                  </a:cubicBezTo>
                  <a:cubicBezTo>
                    <a:pt x="1080" y="776"/>
                    <a:pt x="1144" y="624"/>
                    <a:pt x="1200" y="536"/>
                  </a:cubicBezTo>
                  <a:cubicBezTo>
                    <a:pt x="1256" y="448"/>
                    <a:pt x="1296" y="408"/>
                    <a:pt x="1344" y="344"/>
                  </a:cubicBezTo>
                  <a:cubicBezTo>
                    <a:pt x="1392" y="280"/>
                    <a:pt x="1440" y="200"/>
                    <a:pt x="1488" y="152"/>
                  </a:cubicBezTo>
                  <a:cubicBezTo>
                    <a:pt x="1536" y="104"/>
                    <a:pt x="1584" y="80"/>
                    <a:pt x="1632" y="56"/>
                  </a:cubicBezTo>
                  <a:cubicBezTo>
                    <a:pt x="1680" y="32"/>
                    <a:pt x="1728" y="0"/>
                    <a:pt x="1776" y="8"/>
                  </a:cubicBezTo>
                  <a:cubicBezTo>
                    <a:pt x="1824" y="16"/>
                    <a:pt x="1872" y="64"/>
                    <a:pt x="1920" y="104"/>
                  </a:cubicBezTo>
                  <a:cubicBezTo>
                    <a:pt x="1968" y="144"/>
                    <a:pt x="2016" y="192"/>
                    <a:pt x="2064" y="248"/>
                  </a:cubicBezTo>
                  <a:cubicBezTo>
                    <a:pt x="2112" y="304"/>
                    <a:pt x="2152" y="360"/>
                    <a:pt x="2208" y="440"/>
                  </a:cubicBezTo>
                  <a:cubicBezTo>
                    <a:pt x="2264" y="520"/>
                    <a:pt x="2344" y="640"/>
                    <a:pt x="2400" y="728"/>
                  </a:cubicBezTo>
                  <a:cubicBezTo>
                    <a:pt x="2456" y="816"/>
                    <a:pt x="2496" y="904"/>
                    <a:pt x="2544" y="968"/>
                  </a:cubicBezTo>
                  <a:cubicBezTo>
                    <a:pt x="2592" y="1032"/>
                    <a:pt x="2624" y="1056"/>
                    <a:pt x="2688" y="1112"/>
                  </a:cubicBezTo>
                  <a:cubicBezTo>
                    <a:pt x="2752" y="1168"/>
                    <a:pt x="2856" y="1256"/>
                    <a:pt x="2928" y="1304"/>
                  </a:cubicBezTo>
                  <a:cubicBezTo>
                    <a:pt x="3000" y="1352"/>
                    <a:pt x="3064" y="1376"/>
                    <a:pt x="3120" y="1400"/>
                  </a:cubicBezTo>
                  <a:cubicBezTo>
                    <a:pt x="3176" y="1424"/>
                    <a:pt x="3208" y="1432"/>
                    <a:pt x="3264" y="1448"/>
                  </a:cubicBezTo>
                  <a:cubicBezTo>
                    <a:pt x="3320" y="1464"/>
                    <a:pt x="3424" y="1488"/>
                    <a:pt x="3456" y="1496"/>
                  </a:cubicBezTo>
                </a:path>
              </a:pathLst>
            </a:custGeom>
            <a:noFill/>
            <a:ln w="2844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4205" y="1389"/>
              <a:ext cx="220" cy="2111"/>
              <a:chOff x="4205" y="1389"/>
              <a:chExt cx="220" cy="2111"/>
            </a:xfrm>
          </p:grpSpPr>
          <p:sp>
            <p:nvSpPr>
              <p:cNvPr id="16538" name="Freeform 56"/>
              <p:cNvSpPr>
                <a:spLocks noChangeArrowheads="1"/>
              </p:cNvSpPr>
              <p:nvPr/>
            </p:nvSpPr>
            <p:spPr bwMode="auto">
              <a:xfrm>
                <a:off x="4205" y="1389"/>
                <a:ext cx="8" cy="32"/>
              </a:xfrm>
              <a:custGeom>
                <a:avLst/>
                <a:gdLst>
                  <a:gd name="T0" fmla="*/ 12 w 12"/>
                  <a:gd name="T1" fmla="*/ 0 h 48"/>
                  <a:gd name="T2" fmla="*/ 0 w 12"/>
                  <a:gd name="T3" fmla="*/ 0 h 48"/>
                  <a:gd name="T4" fmla="*/ 0 w 12"/>
                  <a:gd name="T5" fmla="*/ 0 h 48"/>
                  <a:gd name="T6" fmla="*/ 0 w 12"/>
                  <a:gd name="T7" fmla="*/ 48 h 48"/>
                  <a:gd name="T8" fmla="*/ 12 w 12"/>
                  <a:gd name="T9" fmla="*/ 48 h 48"/>
                  <a:gd name="T10" fmla="*/ 12 w 12"/>
                  <a:gd name="T11" fmla="*/ 48 h 48"/>
                  <a:gd name="T12" fmla="*/ 12 w 12"/>
                  <a:gd name="T13" fmla="*/ 0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48"/>
                  <a:gd name="T23" fmla="*/ 12 w 12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48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39" name="Freeform 57"/>
              <p:cNvSpPr>
                <a:spLocks noChangeArrowheads="1"/>
              </p:cNvSpPr>
              <p:nvPr/>
            </p:nvSpPr>
            <p:spPr bwMode="auto">
              <a:xfrm>
                <a:off x="4213" y="1436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0" name="Freeform 58"/>
              <p:cNvSpPr>
                <a:spLocks noChangeArrowheads="1"/>
              </p:cNvSpPr>
              <p:nvPr/>
            </p:nvSpPr>
            <p:spPr bwMode="auto">
              <a:xfrm>
                <a:off x="4221" y="1492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1" name="Freeform 59"/>
              <p:cNvSpPr>
                <a:spLocks noChangeArrowheads="1"/>
              </p:cNvSpPr>
              <p:nvPr/>
            </p:nvSpPr>
            <p:spPr bwMode="auto">
              <a:xfrm>
                <a:off x="4229" y="1547"/>
                <a:ext cx="7" cy="39"/>
              </a:xfrm>
              <a:custGeom>
                <a:avLst/>
                <a:gdLst>
                  <a:gd name="T0" fmla="*/ 11 w 11"/>
                  <a:gd name="T1" fmla="*/ 12 h 60"/>
                  <a:gd name="T2" fmla="*/ 0 w 11"/>
                  <a:gd name="T3" fmla="*/ 0 h 60"/>
                  <a:gd name="T4" fmla="*/ 0 w 11"/>
                  <a:gd name="T5" fmla="*/ 12 h 60"/>
                  <a:gd name="T6" fmla="*/ 0 w 11"/>
                  <a:gd name="T7" fmla="*/ 12 h 60"/>
                  <a:gd name="T8" fmla="*/ 0 w 11"/>
                  <a:gd name="T9" fmla="*/ 60 h 60"/>
                  <a:gd name="T10" fmla="*/ 11 w 11"/>
                  <a:gd name="T11" fmla="*/ 60 h 60"/>
                  <a:gd name="T12" fmla="*/ 11 w 11"/>
                  <a:gd name="T13" fmla="*/ 60 h 60"/>
                  <a:gd name="T14" fmla="*/ 11 w 11"/>
                  <a:gd name="T15" fmla="*/ 12 h 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"/>
                  <a:gd name="T25" fmla="*/ 0 h 60"/>
                  <a:gd name="T26" fmla="*/ 11 w 11"/>
                  <a:gd name="T27" fmla="*/ 60 h 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" h="60">
                    <a:moveTo>
                      <a:pt x="11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1" y="60"/>
                    </a:ln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2" name="Freeform 60"/>
              <p:cNvSpPr>
                <a:spLocks noChangeArrowheads="1"/>
              </p:cNvSpPr>
              <p:nvPr/>
            </p:nvSpPr>
            <p:spPr bwMode="auto">
              <a:xfrm>
                <a:off x="4236" y="1602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36 h 60"/>
                  <a:gd name="T8" fmla="*/ 0 w 12"/>
                  <a:gd name="T9" fmla="*/ 60 h 60"/>
                  <a:gd name="T10" fmla="*/ 12 w 12"/>
                  <a:gd name="T11" fmla="*/ 60 h 60"/>
                  <a:gd name="T12" fmla="*/ 12 w 12"/>
                  <a:gd name="T13" fmla="*/ 60 h 60"/>
                  <a:gd name="T14" fmla="*/ 12 w 12"/>
                  <a:gd name="T15" fmla="*/ 36 h 60"/>
                  <a:gd name="T16" fmla="*/ 12 w 12"/>
                  <a:gd name="T17" fmla="*/ 12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60"/>
                  <a:gd name="T29" fmla="*/ 12 w 1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3" name="Freeform 61"/>
              <p:cNvSpPr>
                <a:spLocks noChangeArrowheads="1"/>
              </p:cNvSpPr>
              <p:nvPr/>
            </p:nvSpPr>
            <p:spPr bwMode="auto">
              <a:xfrm>
                <a:off x="4244" y="1658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4" name="Freeform 62"/>
              <p:cNvSpPr>
                <a:spLocks noChangeArrowheads="1"/>
              </p:cNvSpPr>
              <p:nvPr/>
            </p:nvSpPr>
            <p:spPr bwMode="auto">
              <a:xfrm>
                <a:off x="4252" y="1713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5" name="Freeform 63"/>
              <p:cNvSpPr>
                <a:spLocks noChangeArrowheads="1"/>
              </p:cNvSpPr>
              <p:nvPr/>
            </p:nvSpPr>
            <p:spPr bwMode="auto">
              <a:xfrm>
                <a:off x="4252" y="1769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36 h 60"/>
                  <a:gd name="T8" fmla="*/ 12 w 24"/>
                  <a:gd name="T9" fmla="*/ 48 h 60"/>
                  <a:gd name="T10" fmla="*/ 24 w 24"/>
                  <a:gd name="T11" fmla="*/ 60 h 60"/>
                  <a:gd name="T12" fmla="*/ 24 w 24"/>
                  <a:gd name="T13" fmla="*/ 48 h 60"/>
                  <a:gd name="T14" fmla="*/ 24 w 24"/>
                  <a:gd name="T15" fmla="*/ 36 h 60"/>
                  <a:gd name="T16" fmla="*/ 12 w 24"/>
                  <a:gd name="T17" fmla="*/ 0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"/>
                  <a:gd name="T28" fmla="*/ 0 h 60"/>
                  <a:gd name="T29" fmla="*/ 24 w 24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6" name="Freeform 64"/>
              <p:cNvSpPr>
                <a:spLocks noChangeArrowheads="1"/>
              </p:cNvSpPr>
              <p:nvPr/>
            </p:nvSpPr>
            <p:spPr bwMode="auto">
              <a:xfrm>
                <a:off x="4260" y="1824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24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7" name="Freeform 65"/>
              <p:cNvSpPr>
                <a:spLocks noChangeArrowheads="1"/>
              </p:cNvSpPr>
              <p:nvPr/>
            </p:nvSpPr>
            <p:spPr bwMode="auto">
              <a:xfrm>
                <a:off x="4268" y="1879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24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8" name="Freeform 66"/>
              <p:cNvSpPr>
                <a:spLocks noChangeArrowheads="1"/>
              </p:cNvSpPr>
              <p:nvPr/>
            </p:nvSpPr>
            <p:spPr bwMode="auto">
              <a:xfrm>
                <a:off x="4276" y="1935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24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9" name="Freeform 67"/>
              <p:cNvSpPr>
                <a:spLocks noChangeArrowheads="1"/>
              </p:cNvSpPr>
              <p:nvPr/>
            </p:nvSpPr>
            <p:spPr bwMode="auto">
              <a:xfrm>
                <a:off x="4283" y="1990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12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0" name="Freeform 68"/>
              <p:cNvSpPr>
                <a:spLocks noChangeArrowheads="1"/>
              </p:cNvSpPr>
              <p:nvPr/>
            </p:nvSpPr>
            <p:spPr bwMode="auto">
              <a:xfrm>
                <a:off x="4291" y="2045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12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1" name="Freeform 69"/>
              <p:cNvSpPr>
                <a:spLocks noChangeArrowheads="1"/>
              </p:cNvSpPr>
              <p:nvPr/>
            </p:nvSpPr>
            <p:spPr bwMode="auto">
              <a:xfrm>
                <a:off x="4299" y="2101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12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2" name="Freeform 70"/>
              <p:cNvSpPr>
                <a:spLocks noChangeArrowheads="1"/>
              </p:cNvSpPr>
              <p:nvPr/>
            </p:nvSpPr>
            <p:spPr bwMode="auto">
              <a:xfrm>
                <a:off x="4307" y="2156"/>
                <a:ext cx="16" cy="32"/>
              </a:xfrm>
              <a:custGeom>
                <a:avLst/>
                <a:gdLst>
                  <a:gd name="T0" fmla="*/ 12 w 24"/>
                  <a:gd name="T1" fmla="*/ 0 h 48"/>
                  <a:gd name="T2" fmla="*/ 12 w 24"/>
                  <a:gd name="T3" fmla="*/ 0 h 48"/>
                  <a:gd name="T4" fmla="*/ 0 w 24"/>
                  <a:gd name="T5" fmla="*/ 0 h 48"/>
                  <a:gd name="T6" fmla="*/ 0 w 24"/>
                  <a:gd name="T7" fmla="*/ 12 h 48"/>
                  <a:gd name="T8" fmla="*/ 12 w 24"/>
                  <a:gd name="T9" fmla="*/ 48 h 48"/>
                  <a:gd name="T10" fmla="*/ 12 w 24"/>
                  <a:gd name="T11" fmla="*/ 48 h 48"/>
                  <a:gd name="T12" fmla="*/ 24 w 24"/>
                  <a:gd name="T13" fmla="*/ 48 h 48"/>
                  <a:gd name="T14" fmla="*/ 12 w 24"/>
                  <a:gd name="T15" fmla="*/ 12 h 48"/>
                  <a:gd name="T16" fmla="*/ 12 w 24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"/>
                  <a:gd name="T28" fmla="*/ 0 h 48"/>
                  <a:gd name="T29" fmla="*/ 24 w 24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" h="48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2" y="48"/>
                    </a:lnTo>
                    <a:lnTo>
                      <a:pt x="24" y="48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3" name="Freeform 71"/>
              <p:cNvSpPr>
                <a:spLocks noChangeArrowheads="1"/>
              </p:cNvSpPr>
              <p:nvPr/>
            </p:nvSpPr>
            <p:spPr bwMode="auto">
              <a:xfrm>
                <a:off x="4315" y="2204"/>
                <a:ext cx="16" cy="39"/>
              </a:xfrm>
              <a:custGeom>
                <a:avLst/>
                <a:gdLst>
                  <a:gd name="T0" fmla="*/ 12 w 24"/>
                  <a:gd name="T1" fmla="*/ 12 h 60"/>
                  <a:gd name="T2" fmla="*/ 12 w 24"/>
                  <a:gd name="T3" fmla="*/ 0 h 60"/>
                  <a:gd name="T4" fmla="*/ 0 w 24"/>
                  <a:gd name="T5" fmla="*/ 12 h 60"/>
                  <a:gd name="T6" fmla="*/ 12 w 24"/>
                  <a:gd name="T7" fmla="*/ 60 h 60"/>
                  <a:gd name="T8" fmla="*/ 12 w 24"/>
                  <a:gd name="T9" fmla="*/ 60 h 60"/>
                  <a:gd name="T10" fmla="*/ 24 w 24"/>
                  <a:gd name="T11" fmla="*/ 60 h 60"/>
                  <a:gd name="T12" fmla="*/ 12 w 24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12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12" y="60"/>
                    </a:lnTo>
                    <a:lnTo>
                      <a:pt x="24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4" name="Freeform 72"/>
              <p:cNvSpPr>
                <a:spLocks noChangeArrowheads="1"/>
              </p:cNvSpPr>
              <p:nvPr/>
            </p:nvSpPr>
            <p:spPr bwMode="auto">
              <a:xfrm>
                <a:off x="4323" y="2259"/>
                <a:ext cx="16" cy="39"/>
              </a:xfrm>
              <a:custGeom>
                <a:avLst/>
                <a:gdLst>
                  <a:gd name="T0" fmla="*/ 12 w 24"/>
                  <a:gd name="T1" fmla="*/ 12 h 60"/>
                  <a:gd name="T2" fmla="*/ 12 w 24"/>
                  <a:gd name="T3" fmla="*/ 0 h 60"/>
                  <a:gd name="T4" fmla="*/ 0 w 24"/>
                  <a:gd name="T5" fmla="*/ 12 h 60"/>
                  <a:gd name="T6" fmla="*/ 12 w 24"/>
                  <a:gd name="T7" fmla="*/ 60 h 60"/>
                  <a:gd name="T8" fmla="*/ 12 w 24"/>
                  <a:gd name="T9" fmla="*/ 60 h 60"/>
                  <a:gd name="T10" fmla="*/ 24 w 24"/>
                  <a:gd name="T11" fmla="*/ 60 h 60"/>
                  <a:gd name="T12" fmla="*/ 12 w 24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12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12" y="60"/>
                    </a:lnTo>
                    <a:lnTo>
                      <a:pt x="24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5" name="Freeform 73"/>
              <p:cNvSpPr>
                <a:spLocks noChangeArrowheads="1"/>
              </p:cNvSpPr>
              <p:nvPr/>
            </p:nvSpPr>
            <p:spPr bwMode="auto">
              <a:xfrm>
                <a:off x="4331" y="2314"/>
                <a:ext cx="16" cy="39"/>
              </a:xfrm>
              <a:custGeom>
                <a:avLst/>
                <a:gdLst>
                  <a:gd name="T0" fmla="*/ 12 w 24"/>
                  <a:gd name="T1" fmla="*/ 12 h 60"/>
                  <a:gd name="T2" fmla="*/ 12 w 24"/>
                  <a:gd name="T3" fmla="*/ 0 h 60"/>
                  <a:gd name="T4" fmla="*/ 0 w 24"/>
                  <a:gd name="T5" fmla="*/ 12 h 60"/>
                  <a:gd name="T6" fmla="*/ 12 w 24"/>
                  <a:gd name="T7" fmla="*/ 48 h 60"/>
                  <a:gd name="T8" fmla="*/ 12 w 24"/>
                  <a:gd name="T9" fmla="*/ 60 h 60"/>
                  <a:gd name="T10" fmla="*/ 12 w 24"/>
                  <a:gd name="T11" fmla="*/ 60 h 60"/>
                  <a:gd name="T12" fmla="*/ 24 w 24"/>
                  <a:gd name="T13" fmla="*/ 60 h 60"/>
                  <a:gd name="T14" fmla="*/ 24 w 24"/>
                  <a:gd name="T15" fmla="*/ 48 h 60"/>
                  <a:gd name="T16" fmla="*/ 12 w 24"/>
                  <a:gd name="T17" fmla="*/ 12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"/>
                  <a:gd name="T28" fmla="*/ 0 h 60"/>
                  <a:gd name="T29" fmla="*/ 24 w 24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" h="60">
                    <a:moveTo>
                      <a:pt x="12" y="12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6" name="Freeform 74"/>
              <p:cNvSpPr>
                <a:spLocks noChangeArrowheads="1"/>
              </p:cNvSpPr>
              <p:nvPr/>
            </p:nvSpPr>
            <p:spPr bwMode="auto">
              <a:xfrm>
                <a:off x="4339" y="2370"/>
                <a:ext cx="16" cy="39"/>
              </a:xfrm>
              <a:custGeom>
                <a:avLst/>
                <a:gdLst>
                  <a:gd name="T0" fmla="*/ 12 w 24"/>
                  <a:gd name="T1" fmla="*/ 12 h 60"/>
                  <a:gd name="T2" fmla="*/ 0 w 24"/>
                  <a:gd name="T3" fmla="*/ 0 h 60"/>
                  <a:gd name="T4" fmla="*/ 0 w 24"/>
                  <a:gd name="T5" fmla="*/ 12 h 60"/>
                  <a:gd name="T6" fmla="*/ 12 w 24"/>
                  <a:gd name="T7" fmla="*/ 60 h 60"/>
                  <a:gd name="T8" fmla="*/ 12 w 24"/>
                  <a:gd name="T9" fmla="*/ 60 h 60"/>
                  <a:gd name="T10" fmla="*/ 24 w 24"/>
                  <a:gd name="T11" fmla="*/ 60 h 60"/>
                  <a:gd name="T12" fmla="*/ 12 w 24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12" y="60"/>
                    </a:lnTo>
                    <a:lnTo>
                      <a:pt x="24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7" name="Freeform 75"/>
              <p:cNvSpPr>
                <a:spLocks noChangeArrowheads="1"/>
              </p:cNvSpPr>
              <p:nvPr/>
            </p:nvSpPr>
            <p:spPr bwMode="auto">
              <a:xfrm>
                <a:off x="4347" y="2425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8" name="Freeform 76"/>
              <p:cNvSpPr>
                <a:spLocks noChangeArrowheads="1"/>
              </p:cNvSpPr>
              <p:nvPr/>
            </p:nvSpPr>
            <p:spPr bwMode="auto">
              <a:xfrm>
                <a:off x="4355" y="2480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0 w 12"/>
                  <a:gd name="T9" fmla="*/ 60 h 60"/>
                  <a:gd name="T10" fmla="*/ 12 w 12"/>
                  <a:gd name="T11" fmla="*/ 60 h 60"/>
                  <a:gd name="T12" fmla="*/ 12 w 12"/>
                  <a:gd name="T13" fmla="*/ 60 h 60"/>
                  <a:gd name="T14" fmla="*/ 12 w 12"/>
                  <a:gd name="T15" fmla="*/ 60 h 60"/>
                  <a:gd name="T16" fmla="*/ 12 w 12"/>
                  <a:gd name="T17" fmla="*/ 12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60"/>
                  <a:gd name="T29" fmla="*/ 12 w 1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9" name="Freeform 77"/>
              <p:cNvSpPr>
                <a:spLocks noChangeArrowheads="1"/>
              </p:cNvSpPr>
              <p:nvPr/>
            </p:nvSpPr>
            <p:spPr bwMode="auto">
              <a:xfrm>
                <a:off x="4363" y="2536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0" name="Freeform 78"/>
              <p:cNvSpPr>
                <a:spLocks noChangeArrowheads="1"/>
              </p:cNvSpPr>
              <p:nvPr/>
            </p:nvSpPr>
            <p:spPr bwMode="auto">
              <a:xfrm>
                <a:off x="4371" y="2591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0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1" name="Freeform 79"/>
              <p:cNvSpPr>
                <a:spLocks noChangeArrowheads="1"/>
              </p:cNvSpPr>
              <p:nvPr/>
            </p:nvSpPr>
            <p:spPr bwMode="auto">
              <a:xfrm>
                <a:off x="4371" y="2647"/>
                <a:ext cx="16" cy="39"/>
              </a:xfrm>
              <a:custGeom>
                <a:avLst/>
                <a:gdLst>
                  <a:gd name="T0" fmla="*/ 12 w 24"/>
                  <a:gd name="T1" fmla="*/ 12 h 60"/>
                  <a:gd name="T2" fmla="*/ 12 w 24"/>
                  <a:gd name="T3" fmla="*/ 0 h 60"/>
                  <a:gd name="T4" fmla="*/ 0 w 24"/>
                  <a:gd name="T5" fmla="*/ 12 h 60"/>
                  <a:gd name="T6" fmla="*/ 12 w 24"/>
                  <a:gd name="T7" fmla="*/ 24 h 60"/>
                  <a:gd name="T8" fmla="*/ 12 w 24"/>
                  <a:gd name="T9" fmla="*/ 48 h 60"/>
                  <a:gd name="T10" fmla="*/ 12 w 24"/>
                  <a:gd name="T11" fmla="*/ 60 h 60"/>
                  <a:gd name="T12" fmla="*/ 24 w 24"/>
                  <a:gd name="T13" fmla="*/ 48 h 60"/>
                  <a:gd name="T14" fmla="*/ 24 w 24"/>
                  <a:gd name="T15" fmla="*/ 24 h 60"/>
                  <a:gd name="T16" fmla="*/ 12 w 24"/>
                  <a:gd name="T17" fmla="*/ 12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"/>
                  <a:gd name="T28" fmla="*/ 0 h 60"/>
                  <a:gd name="T29" fmla="*/ 24 w 24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" h="60">
                    <a:moveTo>
                      <a:pt x="12" y="12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24" y="24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2" name="Freeform 80"/>
              <p:cNvSpPr>
                <a:spLocks noChangeArrowheads="1"/>
              </p:cNvSpPr>
              <p:nvPr/>
            </p:nvSpPr>
            <p:spPr bwMode="auto">
              <a:xfrm>
                <a:off x="4379" y="2702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3" name="Freeform 81"/>
              <p:cNvSpPr>
                <a:spLocks noChangeArrowheads="1"/>
              </p:cNvSpPr>
              <p:nvPr/>
            </p:nvSpPr>
            <p:spPr bwMode="auto">
              <a:xfrm>
                <a:off x="4379" y="2757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12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4" name="Freeform 82"/>
              <p:cNvSpPr>
                <a:spLocks noChangeArrowheads="1"/>
              </p:cNvSpPr>
              <p:nvPr/>
            </p:nvSpPr>
            <p:spPr bwMode="auto">
              <a:xfrm>
                <a:off x="4386" y="2813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5" name="Freeform 83"/>
              <p:cNvSpPr>
                <a:spLocks noChangeArrowheads="1"/>
              </p:cNvSpPr>
              <p:nvPr/>
            </p:nvSpPr>
            <p:spPr bwMode="auto">
              <a:xfrm>
                <a:off x="4386" y="2868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12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6" name="Freeform 84"/>
              <p:cNvSpPr>
                <a:spLocks noChangeArrowheads="1"/>
              </p:cNvSpPr>
              <p:nvPr/>
            </p:nvSpPr>
            <p:spPr bwMode="auto">
              <a:xfrm>
                <a:off x="4394" y="2923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7" name="Freeform 85"/>
              <p:cNvSpPr>
                <a:spLocks noChangeArrowheads="1"/>
              </p:cNvSpPr>
              <p:nvPr/>
            </p:nvSpPr>
            <p:spPr bwMode="auto">
              <a:xfrm>
                <a:off x="4394" y="2979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12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8" name="Freeform 86"/>
              <p:cNvSpPr>
                <a:spLocks noChangeArrowheads="1"/>
              </p:cNvSpPr>
              <p:nvPr/>
            </p:nvSpPr>
            <p:spPr bwMode="auto">
              <a:xfrm>
                <a:off x="4402" y="3034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12 h 60"/>
                  <a:gd name="T8" fmla="*/ 0 w 12"/>
                  <a:gd name="T9" fmla="*/ 48 h 60"/>
                  <a:gd name="T10" fmla="*/ 0 w 12"/>
                  <a:gd name="T11" fmla="*/ 60 h 60"/>
                  <a:gd name="T12" fmla="*/ 12 w 12"/>
                  <a:gd name="T13" fmla="*/ 48 h 60"/>
                  <a:gd name="T14" fmla="*/ 12 w 12"/>
                  <a:gd name="T15" fmla="*/ 12 h 60"/>
                  <a:gd name="T16" fmla="*/ 12 w 12"/>
                  <a:gd name="T17" fmla="*/ 0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60"/>
                  <a:gd name="T29" fmla="*/ 12 w 1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12" y="48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9" name="Freeform 87"/>
              <p:cNvSpPr>
                <a:spLocks noChangeArrowheads="1"/>
              </p:cNvSpPr>
              <p:nvPr/>
            </p:nvSpPr>
            <p:spPr bwMode="auto">
              <a:xfrm>
                <a:off x="4402" y="3090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0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0" name="Freeform 88"/>
              <p:cNvSpPr>
                <a:spLocks noChangeArrowheads="1"/>
              </p:cNvSpPr>
              <p:nvPr/>
            </p:nvSpPr>
            <p:spPr bwMode="auto">
              <a:xfrm>
                <a:off x="4402" y="3145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12 w 12"/>
                  <a:gd name="T3" fmla="*/ 0 h 60"/>
                  <a:gd name="T4" fmla="*/ 0 w 12"/>
                  <a:gd name="T5" fmla="*/ 0 h 60"/>
                  <a:gd name="T6" fmla="*/ 0 w 12"/>
                  <a:gd name="T7" fmla="*/ 12 h 60"/>
                  <a:gd name="T8" fmla="*/ 0 w 12"/>
                  <a:gd name="T9" fmla="*/ 48 h 60"/>
                  <a:gd name="T10" fmla="*/ 12 w 12"/>
                  <a:gd name="T11" fmla="*/ 60 h 60"/>
                  <a:gd name="T12" fmla="*/ 12 w 12"/>
                  <a:gd name="T13" fmla="*/ 48 h 60"/>
                  <a:gd name="T14" fmla="*/ 12 w 12"/>
                  <a:gd name="T15" fmla="*/ 12 h 60"/>
                  <a:gd name="T16" fmla="*/ 12 w 12"/>
                  <a:gd name="T17" fmla="*/ 0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60"/>
                  <a:gd name="T29" fmla="*/ 12 w 1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1" name="Freeform 89"/>
              <p:cNvSpPr>
                <a:spLocks noChangeArrowheads="1"/>
              </p:cNvSpPr>
              <p:nvPr/>
            </p:nvSpPr>
            <p:spPr bwMode="auto">
              <a:xfrm>
                <a:off x="4402" y="3200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12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2" name="Freeform 90"/>
              <p:cNvSpPr>
                <a:spLocks noChangeArrowheads="1"/>
              </p:cNvSpPr>
              <p:nvPr/>
            </p:nvSpPr>
            <p:spPr bwMode="auto">
              <a:xfrm>
                <a:off x="4410" y="3256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0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3" name="Freeform 91"/>
              <p:cNvSpPr>
                <a:spLocks noChangeArrowheads="1"/>
              </p:cNvSpPr>
              <p:nvPr/>
            </p:nvSpPr>
            <p:spPr bwMode="auto">
              <a:xfrm>
                <a:off x="4410" y="3311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0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4" name="Freeform 92"/>
              <p:cNvSpPr>
                <a:spLocks noChangeArrowheads="1"/>
              </p:cNvSpPr>
              <p:nvPr/>
            </p:nvSpPr>
            <p:spPr bwMode="auto">
              <a:xfrm>
                <a:off x="4410" y="3366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5" name="Freeform 93"/>
              <p:cNvSpPr>
                <a:spLocks noChangeArrowheads="1"/>
              </p:cNvSpPr>
              <p:nvPr/>
            </p:nvSpPr>
            <p:spPr bwMode="auto">
              <a:xfrm>
                <a:off x="4410" y="3422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12 w 12"/>
                  <a:gd name="T3" fmla="*/ 0 h 60"/>
                  <a:gd name="T4" fmla="*/ 0 w 12"/>
                  <a:gd name="T5" fmla="*/ 0 h 60"/>
                  <a:gd name="T6" fmla="*/ 0 w 12"/>
                  <a:gd name="T7" fmla="*/ 12 h 60"/>
                  <a:gd name="T8" fmla="*/ 0 w 12"/>
                  <a:gd name="T9" fmla="*/ 48 h 60"/>
                  <a:gd name="T10" fmla="*/ 12 w 12"/>
                  <a:gd name="T11" fmla="*/ 60 h 60"/>
                  <a:gd name="T12" fmla="*/ 12 w 12"/>
                  <a:gd name="T13" fmla="*/ 48 h 60"/>
                  <a:gd name="T14" fmla="*/ 12 w 12"/>
                  <a:gd name="T15" fmla="*/ 12 h 60"/>
                  <a:gd name="T16" fmla="*/ 12 w 12"/>
                  <a:gd name="T17" fmla="*/ 0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60"/>
                  <a:gd name="T29" fmla="*/ 12 w 1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6" name="Freeform 94"/>
              <p:cNvSpPr>
                <a:spLocks noChangeArrowheads="1"/>
              </p:cNvSpPr>
              <p:nvPr/>
            </p:nvSpPr>
            <p:spPr bwMode="auto">
              <a:xfrm>
                <a:off x="4410" y="3477"/>
                <a:ext cx="16" cy="24"/>
              </a:xfrm>
              <a:custGeom>
                <a:avLst/>
                <a:gdLst>
                  <a:gd name="T0" fmla="*/ 12 w 24"/>
                  <a:gd name="T1" fmla="*/ 0 h 36"/>
                  <a:gd name="T2" fmla="*/ 12 w 24"/>
                  <a:gd name="T3" fmla="*/ 0 h 36"/>
                  <a:gd name="T4" fmla="*/ 0 w 24"/>
                  <a:gd name="T5" fmla="*/ 0 h 36"/>
                  <a:gd name="T6" fmla="*/ 12 w 24"/>
                  <a:gd name="T7" fmla="*/ 36 h 36"/>
                  <a:gd name="T8" fmla="*/ 12 w 24"/>
                  <a:gd name="T9" fmla="*/ 36 h 36"/>
                  <a:gd name="T10" fmla="*/ 24 w 24"/>
                  <a:gd name="T11" fmla="*/ 36 h 36"/>
                  <a:gd name="T12" fmla="*/ 12 w 24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36"/>
                  <a:gd name="T23" fmla="*/ 24 w 24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36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36"/>
                    </a:lnTo>
                    <a:lnTo>
                      <a:pt x="24" y="3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33" name="Oval 95"/>
            <p:cNvSpPr>
              <a:spLocks noChangeArrowheads="1"/>
            </p:cNvSpPr>
            <p:nvPr/>
          </p:nvSpPr>
          <p:spPr bwMode="auto">
            <a:xfrm>
              <a:off x="4221" y="1745"/>
              <a:ext cx="86" cy="87"/>
            </a:xfrm>
            <a:prstGeom prst="ellipse">
              <a:avLst/>
            </a:prstGeom>
            <a:solidFill>
              <a:srgbClr val="FFFFFF"/>
            </a:solidFill>
            <a:ln w="7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4" name="Oval 96"/>
            <p:cNvSpPr>
              <a:spLocks noChangeArrowheads="1"/>
            </p:cNvSpPr>
            <p:nvPr/>
          </p:nvSpPr>
          <p:spPr bwMode="auto">
            <a:xfrm>
              <a:off x="4339" y="2841"/>
              <a:ext cx="87" cy="87"/>
            </a:xfrm>
            <a:prstGeom prst="ellipse">
              <a:avLst/>
            </a:prstGeom>
            <a:solidFill>
              <a:srgbClr val="FFFFFF"/>
            </a:solidFill>
            <a:ln w="7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5" name="Oval 97"/>
            <p:cNvSpPr>
              <a:spLocks noChangeArrowheads="1"/>
            </p:cNvSpPr>
            <p:nvPr/>
          </p:nvSpPr>
          <p:spPr bwMode="auto">
            <a:xfrm>
              <a:off x="4275" y="2157"/>
              <a:ext cx="87" cy="87"/>
            </a:xfrm>
            <a:prstGeom prst="ellipse">
              <a:avLst/>
            </a:prstGeom>
            <a:solidFill>
              <a:srgbClr val="FFFFFF"/>
            </a:solidFill>
            <a:ln w="7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6" name="Oval 98"/>
            <p:cNvSpPr>
              <a:spLocks noChangeArrowheads="1"/>
            </p:cNvSpPr>
            <p:nvPr/>
          </p:nvSpPr>
          <p:spPr bwMode="auto">
            <a:xfrm>
              <a:off x="4165" y="1373"/>
              <a:ext cx="87" cy="87"/>
            </a:xfrm>
            <a:prstGeom prst="ellipse">
              <a:avLst/>
            </a:prstGeom>
            <a:solidFill>
              <a:srgbClr val="FFFFFF"/>
            </a:solidFill>
            <a:ln w="7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7" name="Freeform 99"/>
            <p:cNvSpPr>
              <a:spLocks noChangeArrowheads="1"/>
            </p:cNvSpPr>
            <p:nvPr/>
          </p:nvSpPr>
          <p:spPr bwMode="auto">
            <a:xfrm rot="5040000">
              <a:off x="4008" y="2135"/>
              <a:ext cx="768" cy="144"/>
            </a:xfrm>
            <a:custGeom>
              <a:avLst/>
              <a:gdLst>
                <a:gd name="T0" fmla="*/ 0 w 3456"/>
                <a:gd name="T1" fmla="*/ 1496 h 1496"/>
                <a:gd name="T2" fmla="*/ 336 w 3456"/>
                <a:gd name="T3" fmla="*/ 1400 h 1496"/>
                <a:gd name="T4" fmla="*/ 768 w 3456"/>
                <a:gd name="T5" fmla="*/ 1112 h 1496"/>
                <a:gd name="T6" fmla="*/ 1008 w 3456"/>
                <a:gd name="T7" fmla="*/ 872 h 1496"/>
                <a:gd name="T8" fmla="*/ 1200 w 3456"/>
                <a:gd name="T9" fmla="*/ 536 h 1496"/>
                <a:gd name="T10" fmla="*/ 1344 w 3456"/>
                <a:gd name="T11" fmla="*/ 344 h 1496"/>
                <a:gd name="T12" fmla="*/ 1488 w 3456"/>
                <a:gd name="T13" fmla="*/ 152 h 1496"/>
                <a:gd name="T14" fmla="*/ 1632 w 3456"/>
                <a:gd name="T15" fmla="*/ 56 h 1496"/>
                <a:gd name="T16" fmla="*/ 1776 w 3456"/>
                <a:gd name="T17" fmla="*/ 8 h 1496"/>
                <a:gd name="T18" fmla="*/ 1920 w 3456"/>
                <a:gd name="T19" fmla="*/ 104 h 1496"/>
                <a:gd name="T20" fmla="*/ 2064 w 3456"/>
                <a:gd name="T21" fmla="*/ 248 h 1496"/>
                <a:gd name="T22" fmla="*/ 2208 w 3456"/>
                <a:gd name="T23" fmla="*/ 440 h 1496"/>
                <a:gd name="T24" fmla="*/ 2400 w 3456"/>
                <a:gd name="T25" fmla="*/ 728 h 1496"/>
                <a:gd name="T26" fmla="*/ 2544 w 3456"/>
                <a:gd name="T27" fmla="*/ 968 h 1496"/>
                <a:gd name="T28" fmla="*/ 2688 w 3456"/>
                <a:gd name="T29" fmla="*/ 1112 h 1496"/>
                <a:gd name="T30" fmla="*/ 2928 w 3456"/>
                <a:gd name="T31" fmla="*/ 1304 h 1496"/>
                <a:gd name="T32" fmla="*/ 3120 w 3456"/>
                <a:gd name="T33" fmla="*/ 1400 h 1496"/>
                <a:gd name="T34" fmla="*/ 3264 w 3456"/>
                <a:gd name="T35" fmla="*/ 1448 h 1496"/>
                <a:gd name="T36" fmla="*/ 3456 w 3456"/>
                <a:gd name="T37" fmla="*/ 1496 h 14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56"/>
                <a:gd name="T58" fmla="*/ 0 h 1496"/>
                <a:gd name="T59" fmla="*/ 3456 w 3456"/>
                <a:gd name="T60" fmla="*/ 1496 h 14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56" h="1496">
                  <a:moveTo>
                    <a:pt x="0" y="1496"/>
                  </a:moveTo>
                  <a:cubicBezTo>
                    <a:pt x="104" y="1480"/>
                    <a:pt x="208" y="1464"/>
                    <a:pt x="336" y="1400"/>
                  </a:cubicBezTo>
                  <a:cubicBezTo>
                    <a:pt x="464" y="1336"/>
                    <a:pt x="656" y="1200"/>
                    <a:pt x="768" y="1112"/>
                  </a:cubicBezTo>
                  <a:cubicBezTo>
                    <a:pt x="880" y="1024"/>
                    <a:pt x="936" y="968"/>
                    <a:pt x="1008" y="872"/>
                  </a:cubicBezTo>
                  <a:cubicBezTo>
                    <a:pt x="1080" y="776"/>
                    <a:pt x="1144" y="624"/>
                    <a:pt x="1200" y="536"/>
                  </a:cubicBezTo>
                  <a:cubicBezTo>
                    <a:pt x="1256" y="448"/>
                    <a:pt x="1296" y="408"/>
                    <a:pt x="1344" y="344"/>
                  </a:cubicBezTo>
                  <a:cubicBezTo>
                    <a:pt x="1392" y="280"/>
                    <a:pt x="1440" y="200"/>
                    <a:pt x="1488" y="152"/>
                  </a:cubicBezTo>
                  <a:cubicBezTo>
                    <a:pt x="1536" y="104"/>
                    <a:pt x="1584" y="80"/>
                    <a:pt x="1632" y="56"/>
                  </a:cubicBezTo>
                  <a:cubicBezTo>
                    <a:pt x="1680" y="32"/>
                    <a:pt x="1728" y="0"/>
                    <a:pt x="1776" y="8"/>
                  </a:cubicBezTo>
                  <a:cubicBezTo>
                    <a:pt x="1824" y="16"/>
                    <a:pt x="1872" y="64"/>
                    <a:pt x="1920" y="104"/>
                  </a:cubicBezTo>
                  <a:cubicBezTo>
                    <a:pt x="1968" y="144"/>
                    <a:pt x="2016" y="192"/>
                    <a:pt x="2064" y="248"/>
                  </a:cubicBezTo>
                  <a:cubicBezTo>
                    <a:pt x="2112" y="304"/>
                    <a:pt x="2152" y="360"/>
                    <a:pt x="2208" y="440"/>
                  </a:cubicBezTo>
                  <a:cubicBezTo>
                    <a:pt x="2264" y="520"/>
                    <a:pt x="2344" y="640"/>
                    <a:pt x="2400" y="728"/>
                  </a:cubicBezTo>
                  <a:cubicBezTo>
                    <a:pt x="2456" y="816"/>
                    <a:pt x="2496" y="904"/>
                    <a:pt x="2544" y="968"/>
                  </a:cubicBezTo>
                  <a:cubicBezTo>
                    <a:pt x="2592" y="1032"/>
                    <a:pt x="2624" y="1056"/>
                    <a:pt x="2688" y="1112"/>
                  </a:cubicBezTo>
                  <a:cubicBezTo>
                    <a:pt x="2752" y="1168"/>
                    <a:pt x="2856" y="1256"/>
                    <a:pt x="2928" y="1304"/>
                  </a:cubicBezTo>
                  <a:cubicBezTo>
                    <a:pt x="3000" y="1352"/>
                    <a:pt x="3064" y="1376"/>
                    <a:pt x="3120" y="1400"/>
                  </a:cubicBezTo>
                  <a:cubicBezTo>
                    <a:pt x="3176" y="1424"/>
                    <a:pt x="3208" y="1432"/>
                    <a:pt x="3264" y="1448"/>
                  </a:cubicBezTo>
                  <a:cubicBezTo>
                    <a:pt x="3320" y="1464"/>
                    <a:pt x="3424" y="1488"/>
                    <a:pt x="3456" y="1496"/>
                  </a:cubicBezTo>
                </a:path>
              </a:pathLst>
            </a:custGeom>
            <a:noFill/>
            <a:ln w="2844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3" name="Text Box 100"/>
          <p:cNvSpPr txBox="1">
            <a:spLocks noChangeArrowheads="1"/>
          </p:cNvSpPr>
          <p:nvPr/>
        </p:nvSpPr>
        <p:spPr bwMode="auto">
          <a:xfrm>
            <a:off x="4724400" y="6232525"/>
            <a:ext cx="41910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Reference: H. Weinberg, R. E. Keenan, “Gaussian ray bundles for modeling high-frequency propagation loss under shallow-water conditions.” </a:t>
            </a:r>
          </a:p>
        </p:txBody>
      </p: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4237038" y="1874838"/>
            <a:ext cx="4684712" cy="4373562"/>
            <a:chOff x="2669" y="1181"/>
            <a:chExt cx="2951" cy="2755"/>
          </a:xfrm>
        </p:grpSpPr>
        <p:sp>
          <p:nvSpPr>
            <p:cNvPr id="16453" name="Rectangle 102"/>
            <p:cNvSpPr>
              <a:spLocks noChangeArrowheads="1"/>
            </p:cNvSpPr>
            <p:nvPr/>
          </p:nvSpPr>
          <p:spPr bwMode="auto">
            <a:xfrm>
              <a:off x="2813" y="1793"/>
              <a:ext cx="150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4" name="Rectangle 103"/>
            <p:cNvSpPr>
              <a:spLocks noChangeArrowheads="1"/>
            </p:cNvSpPr>
            <p:nvPr/>
          </p:nvSpPr>
          <p:spPr bwMode="auto">
            <a:xfrm>
              <a:off x="2813" y="1792"/>
              <a:ext cx="8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</a:t>
              </a:r>
            </a:p>
          </p:txBody>
        </p:sp>
        <p:sp>
          <p:nvSpPr>
            <p:cNvPr id="16455" name="Rectangle 104"/>
            <p:cNvSpPr>
              <a:spLocks noChangeArrowheads="1"/>
            </p:cNvSpPr>
            <p:nvPr/>
          </p:nvSpPr>
          <p:spPr bwMode="auto">
            <a:xfrm>
              <a:off x="2909" y="184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56" name="Rectangle 105"/>
            <p:cNvSpPr>
              <a:spLocks noChangeArrowheads="1"/>
            </p:cNvSpPr>
            <p:nvPr/>
          </p:nvSpPr>
          <p:spPr bwMode="auto">
            <a:xfrm>
              <a:off x="2940" y="1801"/>
              <a:ext cx="41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57" name="Rectangle 106"/>
            <p:cNvSpPr>
              <a:spLocks noChangeArrowheads="1"/>
            </p:cNvSpPr>
            <p:nvPr/>
          </p:nvSpPr>
          <p:spPr bwMode="auto">
            <a:xfrm>
              <a:off x="2924" y="1888"/>
              <a:ext cx="213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8" name="Rectangle 107"/>
            <p:cNvSpPr>
              <a:spLocks noChangeArrowheads="1"/>
            </p:cNvSpPr>
            <p:nvPr/>
          </p:nvSpPr>
          <p:spPr bwMode="auto">
            <a:xfrm>
              <a:off x="2922" y="1888"/>
              <a:ext cx="15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j+1</a:t>
              </a:r>
            </a:p>
          </p:txBody>
        </p:sp>
        <p:sp>
          <p:nvSpPr>
            <p:cNvPr id="16459" name="Rectangle 108"/>
            <p:cNvSpPr>
              <a:spLocks noChangeArrowheads="1"/>
            </p:cNvSpPr>
            <p:nvPr/>
          </p:nvSpPr>
          <p:spPr bwMode="auto">
            <a:xfrm>
              <a:off x="3088" y="1888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0" name="Rectangle 109"/>
            <p:cNvSpPr>
              <a:spLocks noChangeArrowheads="1"/>
            </p:cNvSpPr>
            <p:nvPr/>
          </p:nvSpPr>
          <p:spPr bwMode="auto">
            <a:xfrm>
              <a:off x="3119" y="1888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1" name="Rectangle 110"/>
            <p:cNvSpPr>
              <a:spLocks noChangeArrowheads="1"/>
            </p:cNvSpPr>
            <p:nvPr/>
          </p:nvSpPr>
          <p:spPr bwMode="auto">
            <a:xfrm>
              <a:off x="2813" y="2125"/>
              <a:ext cx="150" cy="1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2" name="Rectangle 111"/>
            <p:cNvSpPr>
              <a:spLocks noChangeArrowheads="1"/>
            </p:cNvSpPr>
            <p:nvPr/>
          </p:nvSpPr>
          <p:spPr bwMode="auto">
            <a:xfrm>
              <a:off x="2813" y="2125"/>
              <a:ext cx="8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</a:t>
              </a:r>
            </a:p>
          </p:txBody>
        </p:sp>
        <p:sp>
          <p:nvSpPr>
            <p:cNvPr id="16463" name="Rectangle 112"/>
            <p:cNvSpPr>
              <a:spLocks noChangeArrowheads="1"/>
            </p:cNvSpPr>
            <p:nvPr/>
          </p:nvSpPr>
          <p:spPr bwMode="auto">
            <a:xfrm>
              <a:off x="2909" y="2174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4" name="Rectangle 113"/>
            <p:cNvSpPr>
              <a:spLocks noChangeArrowheads="1"/>
            </p:cNvSpPr>
            <p:nvPr/>
          </p:nvSpPr>
          <p:spPr bwMode="auto">
            <a:xfrm>
              <a:off x="2940" y="2133"/>
              <a:ext cx="41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5" name="Rectangle 114"/>
            <p:cNvSpPr>
              <a:spLocks noChangeArrowheads="1"/>
            </p:cNvSpPr>
            <p:nvPr/>
          </p:nvSpPr>
          <p:spPr bwMode="auto">
            <a:xfrm>
              <a:off x="2924" y="2212"/>
              <a:ext cx="166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6" name="Rectangle 115"/>
            <p:cNvSpPr>
              <a:spLocks noChangeArrowheads="1"/>
            </p:cNvSpPr>
            <p:nvPr/>
          </p:nvSpPr>
          <p:spPr bwMode="auto">
            <a:xfrm>
              <a:off x="2923" y="2213"/>
              <a:ext cx="26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16467" name="Rectangle 116"/>
            <p:cNvSpPr>
              <a:spLocks noChangeArrowheads="1"/>
            </p:cNvSpPr>
            <p:nvPr/>
          </p:nvSpPr>
          <p:spPr bwMode="auto">
            <a:xfrm>
              <a:off x="2956" y="2213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8" name="Rectangle 117"/>
            <p:cNvSpPr>
              <a:spLocks noChangeArrowheads="1"/>
            </p:cNvSpPr>
            <p:nvPr/>
          </p:nvSpPr>
          <p:spPr bwMode="auto">
            <a:xfrm>
              <a:off x="2987" y="2213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9" name="Rectangle 118"/>
            <p:cNvSpPr>
              <a:spLocks noChangeArrowheads="1"/>
            </p:cNvSpPr>
            <p:nvPr/>
          </p:nvSpPr>
          <p:spPr bwMode="auto">
            <a:xfrm>
              <a:off x="4205" y="3494"/>
              <a:ext cx="141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0" name="Rectangle 119"/>
            <p:cNvSpPr>
              <a:spLocks noChangeArrowheads="1"/>
            </p:cNvSpPr>
            <p:nvPr/>
          </p:nvSpPr>
          <p:spPr bwMode="auto">
            <a:xfrm>
              <a:off x="4205" y="3494"/>
              <a:ext cx="8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</a:t>
              </a:r>
            </a:p>
          </p:txBody>
        </p:sp>
        <p:sp>
          <p:nvSpPr>
            <p:cNvPr id="16471" name="Rectangle 120"/>
            <p:cNvSpPr>
              <a:spLocks noChangeArrowheads="1"/>
            </p:cNvSpPr>
            <p:nvPr/>
          </p:nvSpPr>
          <p:spPr bwMode="auto">
            <a:xfrm>
              <a:off x="4298" y="3532"/>
              <a:ext cx="2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472" name="Rectangle 121"/>
            <p:cNvSpPr>
              <a:spLocks noChangeArrowheads="1"/>
            </p:cNvSpPr>
            <p:nvPr/>
          </p:nvSpPr>
          <p:spPr bwMode="auto">
            <a:xfrm>
              <a:off x="4331" y="3494"/>
              <a:ext cx="3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473" name="Rectangle 122"/>
            <p:cNvSpPr>
              <a:spLocks noChangeArrowheads="1"/>
            </p:cNvSpPr>
            <p:nvPr/>
          </p:nvSpPr>
          <p:spPr bwMode="auto">
            <a:xfrm>
              <a:off x="4315" y="3620"/>
              <a:ext cx="277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4" name="Rectangle 123"/>
            <p:cNvSpPr>
              <a:spLocks noChangeArrowheads="1"/>
            </p:cNvSpPr>
            <p:nvPr/>
          </p:nvSpPr>
          <p:spPr bwMode="auto">
            <a:xfrm>
              <a:off x="4315" y="3620"/>
              <a:ext cx="57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16475" name="Rectangle 124"/>
            <p:cNvSpPr>
              <a:spLocks noChangeArrowheads="1"/>
            </p:cNvSpPr>
            <p:nvPr/>
          </p:nvSpPr>
          <p:spPr bwMode="auto">
            <a:xfrm>
              <a:off x="4376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76" name="Rectangle 125"/>
            <p:cNvSpPr>
              <a:spLocks noChangeArrowheads="1"/>
            </p:cNvSpPr>
            <p:nvPr/>
          </p:nvSpPr>
          <p:spPr bwMode="auto">
            <a:xfrm>
              <a:off x="4410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77" name="Freeform 126"/>
            <p:cNvSpPr>
              <a:spLocks noChangeArrowheads="1"/>
            </p:cNvSpPr>
            <p:nvPr/>
          </p:nvSpPr>
          <p:spPr bwMode="auto">
            <a:xfrm>
              <a:off x="3335" y="1358"/>
              <a:ext cx="110" cy="2064"/>
            </a:xfrm>
            <a:custGeom>
              <a:avLst/>
              <a:gdLst>
                <a:gd name="T0" fmla="*/ 132 w 168"/>
                <a:gd name="T1" fmla="*/ 0 h 3132"/>
                <a:gd name="T2" fmla="*/ 132 w 168"/>
                <a:gd name="T3" fmla="*/ 60 h 3132"/>
                <a:gd name="T4" fmla="*/ 132 w 168"/>
                <a:gd name="T5" fmla="*/ 144 h 3132"/>
                <a:gd name="T6" fmla="*/ 132 w 168"/>
                <a:gd name="T7" fmla="*/ 228 h 3132"/>
                <a:gd name="T8" fmla="*/ 144 w 168"/>
                <a:gd name="T9" fmla="*/ 336 h 3132"/>
                <a:gd name="T10" fmla="*/ 156 w 168"/>
                <a:gd name="T11" fmla="*/ 564 h 3132"/>
                <a:gd name="T12" fmla="*/ 156 w 168"/>
                <a:gd name="T13" fmla="*/ 816 h 3132"/>
                <a:gd name="T14" fmla="*/ 168 w 168"/>
                <a:gd name="T15" fmla="*/ 1080 h 3132"/>
                <a:gd name="T16" fmla="*/ 168 w 168"/>
                <a:gd name="T17" fmla="*/ 1344 h 3132"/>
                <a:gd name="T18" fmla="*/ 168 w 168"/>
                <a:gd name="T19" fmla="*/ 1584 h 3132"/>
                <a:gd name="T20" fmla="*/ 168 w 168"/>
                <a:gd name="T21" fmla="*/ 1800 h 3132"/>
                <a:gd name="T22" fmla="*/ 132 w 168"/>
                <a:gd name="T23" fmla="*/ 2184 h 3132"/>
                <a:gd name="T24" fmla="*/ 84 w 168"/>
                <a:gd name="T25" fmla="*/ 2556 h 3132"/>
                <a:gd name="T26" fmla="*/ 60 w 168"/>
                <a:gd name="T27" fmla="*/ 2724 h 3132"/>
                <a:gd name="T28" fmla="*/ 36 w 168"/>
                <a:gd name="T29" fmla="*/ 2880 h 3132"/>
                <a:gd name="T30" fmla="*/ 12 w 168"/>
                <a:gd name="T31" fmla="*/ 3012 h 3132"/>
                <a:gd name="T32" fmla="*/ 0 w 168"/>
                <a:gd name="T33" fmla="*/ 3132 h 31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8"/>
                <a:gd name="T52" fmla="*/ 0 h 3132"/>
                <a:gd name="T53" fmla="*/ 168 w 168"/>
                <a:gd name="T54" fmla="*/ 3132 h 31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8" h="3132">
                  <a:moveTo>
                    <a:pt x="132" y="0"/>
                  </a:moveTo>
                  <a:lnTo>
                    <a:pt x="132" y="60"/>
                  </a:lnTo>
                  <a:lnTo>
                    <a:pt x="132" y="144"/>
                  </a:lnTo>
                  <a:lnTo>
                    <a:pt x="132" y="228"/>
                  </a:lnTo>
                  <a:lnTo>
                    <a:pt x="144" y="336"/>
                  </a:lnTo>
                  <a:lnTo>
                    <a:pt x="156" y="564"/>
                  </a:lnTo>
                  <a:lnTo>
                    <a:pt x="156" y="816"/>
                  </a:lnTo>
                  <a:lnTo>
                    <a:pt x="168" y="1080"/>
                  </a:lnTo>
                  <a:lnTo>
                    <a:pt x="168" y="1344"/>
                  </a:lnTo>
                  <a:lnTo>
                    <a:pt x="168" y="1584"/>
                  </a:lnTo>
                  <a:lnTo>
                    <a:pt x="168" y="1800"/>
                  </a:lnTo>
                  <a:lnTo>
                    <a:pt x="132" y="2184"/>
                  </a:lnTo>
                  <a:lnTo>
                    <a:pt x="84" y="2556"/>
                  </a:lnTo>
                  <a:lnTo>
                    <a:pt x="60" y="2724"/>
                  </a:lnTo>
                  <a:lnTo>
                    <a:pt x="36" y="2880"/>
                  </a:lnTo>
                  <a:lnTo>
                    <a:pt x="12" y="3012"/>
                  </a:lnTo>
                  <a:lnTo>
                    <a:pt x="0" y="3132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8" name="Freeform 127"/>
            <p:cNvSpPr>
              <a:spLocks noChangeArrowheads="1"/>
            </p:cNvSpPr>
            <p:nvPr/>
          </p:nvSpPr>
          <p:spPr bwMode="auto">
            <a:xfrm>
              <a:off x="4094" y="1381"/>
              <a:ext cx="213" cy="2120"/>
            </a:xfrm>
            <a:custGeom>
              <a:avLst/>
              <a:gdLst>
                <a:gd name="T0" fmla="*/ 0 w 323"/>
                <a:gd name="T1" fmla="*/ 0 h 3216"/>
                <a:gd name="T2" fmla="*/ 12 w 323"/>
                <a:gd name="T3" fmla="*/ 72 h 3216"/>
                <a:gd name="T4" fmla="*/ 24 w 323"/>
                <a:gd name="T5" fmla="*/ 156 h 3216"/>
                <a:gd name="T6" fmla="*/ 36 w 323"/>
                <a:gd name="T7" fmla="*/ 252 h 3216"/>
                <a:gd name="T8" fmla="*/ 48 w 323"/>
                <a:gd name="T9" fmla="*/ 360 h 3216"/>
                <a:gd name="T10" fmla="*/ 84 w 323"/>
                <a:gd name="T11" fmla="*/ 612 h 3216"/>
                <a:gd name="T12" fmla="*/ 132 w 323"/>
                <a:gd name="T13" fmla="*/ 888 h 3216"/>
                <a:gd name="T14" fmla="*/ 168 w 323"/>
                <a:gd name="T15" fmla="*/ 1176 h 3216"/>
                <a:gd name="T16" fmla="*/ 204 w 323"/>
                <a:gd name="T17" fmla="*/ 1464 h 3216"/>
                <a:gd name="T18" fmla="*/ 239 w 323"/>
                <a:gd name="T19" fmla="*/ 1716 h 3216"/>
                <a:gd name="T20" fmla="*/ 251 w 323"/>
                <a:gd name="T21" fmla="*/ 1836 h 3216"/>
                <a:gd name="T22" fmla="*/ 263 w 323"/>
                <a:gd name="T23" fmla="*/ 1944 h 3216"/>
                <a:gd name="T24" fmla="*/ 287 w 323"/>
                <a:gd name="T25" fmla="*/ 2328 h 3216"/>
                <a:gd name="T26" fmla="*/ 311 w 323"/>
                <a:gd name="T27" fmla="*/ 2676 h 3216"/>
                <a:gd name="T28" fmla="*/ 311 w 323"/>
                <a:gd name="T29" fmla="*/ 2832 h 3216"/>
                <a:gd name="T30" fmla="*/ 311 w 323"/>
                <a:gd name="T31" fmla="*/ 2976 h 3216"/>
                <a:gd name="T32" fmla="*/ 323 w 323"/>
                <a:gd name="T33" fmla="*/ 3108 h 3216"/>
                <a:gd name="T34" fmla="*/ 323 w 323"/>
                <a:gd name="T35" fmla="*/ 3216 h 32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23"/>
                <a:gd name="T55" fmla="*/ 0 h 3216"/>
                <a:gd name="T56" fmla="*/ 323 w 323"/>
                <a:gd name="T57" fmla="*/ 3216 h 32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23" h="3216">
                  <a:moveTo>
                    <a:pt x="0" y="0"/>
                  </a:moveTo>
                  <a:lnTo>
                    <a:pt x="12" y="72"/>
                  </a:lnTo>
                  <a:lnTo>
                    <a:pt x="24" y="156"/>
                  </a:lnTo>
                  <a:lnTo>
                    <a:pt x="36" y="252"/>
                  </a:lnTo>
                  <a:lnTo>
                    <a:pt x="48" y="360"/>
                  </a:lnTo>
                  <a:lnTo>
                    <a:pt x="84" y="612"/>
                  </a:lnTo>
                  <a:lnTo>
                    <a:pt x="132" y="888"/>
                  </a:lnTo>
                  <a:lnTo>
                    <a:pt x="168" y="1176"/>
                  </a:lnTo>
                  <a:lnTo>
                    <a:pt x="204" y="1464"/>
                  </a:lnTo>
                  <a:lnTo>
                    <a:pt x="239" y="1716"/>
                  </a:lnTo>
                  <a:lnTo>
                    <a:pt x="251" y="1836"/>
                  </a:lnTo>
                  <a:lnTo>
                    <a:pt x="263" y="1944"/>
                  </a:lnTo>
                  <a:lnTo>
                    <a:pt x="287" y="2328"/>
                  </a:lnTo>
                  <a:lnTo>
                    <a:pt x="311" y="2676"/>
                  </a:lnTo>
                  <a:lnTo>
                    <a:pt x="311" y="2832"/>
                  </a:lnTo>
                  <a:lnTo>
                    <a:pt x="311" y="2976"/>
                  </a:lnTo>
                  <a:lnTo>
                    <a:pt x="323" y="3108"/>
                  </a:lnTo>
                  <a:lnTo>
                    <a:pt x="323" y="3216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9" name="Freeform 128"/>
            <p:cNvSpPr>
              <a:spLocks noChangeArrowheads="1"/>
            </p:cNvSpPr>
            <p:nvPr/>
          </p:nvSpPr>
          <p:spPr bwMode="auto">
            <a:xfrm>
              <a:off x="4718" y="1302"/>
              <a:ext cx="475" cy="2184"/>
            </a:xfrm>
            <a:custGeom>
              <a:avLst/>
              <a:gdLst>
                <a:gd name="T0" fmla="*/ 0 w 720"/>
                <a:gd name="T1" fmla="*/ 0 h 3312"/>
                <a:gd name="T2" fmla="*/ 36 w 720"/>
                <a:gd name="T3" fmla="*/ 120 h 3312"/>
                <a:gd name="T4" fmla="*/ 84 w 720"/>
                <a:gd name="T5" fmla="*/ 276 h 3312"/>
                <a:gd name="T6" fmla="*/ 132 w 720"/>
                <a:gd name="T7" fmla="*/ 468 h 3312"/>
                <a:gd name="T8" fmla="*/ 204 w 720"/>
                <a:gd name="T9" fmla="*/ 684 h 3312"/>
                <a:gd name="T10" fmla="*/ 264 w 720"/>
                <a:gd name="T11" fmla="*/ 912 h 3312"/>
                <a:gd name="T12" fmla="*/ 324 w 720"/>
                <a:gd name="T13" fmla="*/ 1140 h 3312"/>
                <a:gd name="T14" fmla="*/ 384 w 720"/>
                <a:gd name="T15" fmla="*/ 1368 h 3312"/>
                <a:gd name="T16" fmla="*/ 432 w 720"/>
                <a:gd name="T17" fmla="*/ 1584 h 3312"/>
                <a:gd name="T18" fmla="*/ 480 w 720"/>
                <a:gd name="T19" fmla="*/ 1800 h 3312"/>
                <a:gd name="T20" fmla="*/ 516 w 720"/>
                <a:gd name="T21" fmla="*/ 2040 h 3312"/>
                <a:gd name="T22" fmla="*/ 600 w 720"/>
                <a:gd name="T23" fmla="*/ 2520 h 3312"/>
                <a:gd name="T24" fmla="*/ 636 w 720"/>
                <a:gd name="T25" fmla="*/ 2748 h 3312"/>
                <a:gd name="T26" fmla="*/ 672 w 720"/>
                <a:gd name="T27" fmla="*/ 2964 h 3312"/>
                <a:gd name="T28" fmla="*/ 696 w 720"/>
                <a:gd name="T29" fmla="*/ 3156 h 3312"/>
                <a:gd name="T30" fmla="*/ 720 w 720"/>
                <a:gd name="T31" fmla="*/ 3312 h 33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20"/>
                <a:gd name="T49" fmla="*/ 0 h 3312"/>
                <a:gd name="T50" fmla="*/ 720 w 720"/>
                <a:gd name="T51" fmla="*/ 3312 h 33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20" h="3312">
                  <a:moveTo>
                    <a:pt x="0" y="0"/>
                  </a:moveTo>
                  <a:lnTo>
                    <a:pt x="36" y="120"/>
                  </a:lnTo>
                  <a:lnTo>
                    <a:pt x="84" y="276"/>
                  </a:lnTo>
                  <a:lnTo>
                    <a:pt x="132" y="468"/>
                  </a:lnTo>
                  <a:lnTo>
                    <a:pt x="204" y="684"/>
                  </a:lnTo>
                  <a:lnTo>
                    <a:pt x="264" y="912"/>
                  </a:lnTo>
                  <a:lnTo>
                    <a:pt x="324" y="1140"/>
                  </a:lnTo>
                  <a:lnTo>
                    <a:pt x="384" y="1368"/>
                  </a:lnTo>
                  <a:lnTo>
                    <a:pt x="432" y="1584"/>
                  </a:lnTo>
                  <a:lnTo>
                    <a:pt x="480" y="1800"/>
                  </a:lnTo>
                  <a:lnTo>
                    <a:pt x="516" y="2040"/>
                  </a:lnTo>
                  <a:lnTo>
                    <a:pt x="600" y="2520"/>
                  </a:lnTo>
                  <a:lnTo>
                    <a:pt x="636" y="2748"/>
                  </a:lnTo>
                  <a:lnTo>
                    <a:pt x="672" y="2964"/>
                  </a:lnTo>
                  <a:lnTo>
                    <a:pt x="696" y="3156"/>
                  </a:lnTo>
                  <a:lnTo>
                    <a:pt x="720" y="3312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0" name="Freeform 129"/>
            <p:cNvSpPr>
              <a:spLocks noChangeArrowheads="1"/>
            </p:cNvSpPr>
            <p:nvPr/>
          </p:nvSpPr>
          <p:spPr bwMode="auto">
            <a:xfrm>
              <a:off x="3090" y="3043"/>
              <a:ext cx="2529" cy="229"/>
            </a:xfrm>
            <a:custGeom>
              <a:avLst/>
              <a:gdLst>
                <a:gd name="T0" fmla="*/ 3837 w 3837"/>
                <a:gd name="T1" fmla="*/ 300 h 348"/>
                <a:gd name="T2" fmla="*/ 3346 w 3837"/>
                <a:gd name="T3" fmla="*/ 324 h 348"/>
                <a:gd name="T4" fmla="*/ 2842 w 3837"/>
                <a:gd name="T5" fmla="*/ 348 h 348"/>
                <a:gd name="T6" fmla="*/ 2338 w 3837"/>
                <a:gd name="T7" fmla="*/ 336 h 348"/>
                <a:gd name="T8" fmla="*/ 1846 w 3837"/>
                <a:gd name="T9" fmla="*/ 312 h 348"/>
                <a:gd name="T10" fmla="*/ 1607 w 3837"/>
                <a:gd name="T11" fmla="*/ 288 h 348"/>
                <a:gd name="T12" fmla="*/ 1343 w 3837"/>
                <a:gd name="T13" fmla="*/ 252 h 348"/>
                <a:gd name="T14" fmla="*/ 827 w 3837"/>
                <a:gd name="T15" fmla="*/ 168 h 348"/>
                <a:gd name="T16" fmla="*/ 587 w 3837"/>
                <a:gd name="T17" fmla="*/ 120 h 348"/>
                <a:gd name="T18" fmla="*/ 359 w 3837"/>
                <a:gd name="T19" fmla="*/ 72 h 348"/>
                <a:gd name="T20" fmla="*/ 167 w 3837"/>
                <a:gd name="T21" fmla="*/ 36 h 348"/>
                <a:gd name="T22" fmla="*/ 0 w 3837"/>
                <a:gd name="T23" fmla="*/ 0 h 3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37"/>
                <a:gd name="T37" fmla="*/ 0 h 348"/>
                <a:gd name="T38" fmla="*/ 3837 w 3837"/>
                <a:gd name="T39" fmla="*/ 348 h 3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37" h="348">
                  <a:moveTo>
                    <a:pt x="3837" y="300"/>
                  </a:moveTo>
                  <a:lnTo>
                    <a:pt x="3346" y="324"/>
                  </a:lnTo>
                  <a:lnTo>
                    <a:pt x="2842" y="348"/>
                  </a:lnTo>
                  <a:lnTo>
                    <a:pt x="2338" y="336"/>
                  </a:lnTo>
                  <a:lnTo>
                    <a:pt x="1846" y="312"/>
                  </a:lnTo>
                  <a:lnTo>
                    <a:pt x="1607" y="288"/>
                  </a:lnTo>
                  <a:lnTo>
                    <a:pt x="1343" y="252"/>
                  </a:lnTo>
                  <a:lnTo>
                    <a:pt x="827" y="168"/>
                  </a:lnTo>
                  <a:lnTo>
                    <a:pt x="587" y="120"/>
                  </a:lnTo>
                  <a:lnTo>
                    <a:pt x="359" y="72"/>
                  </a:lnTo>
                  <a:lnTo>
                    <a:pt x="167" y="36"/>
                  </a:lnTo>
                  <a:lnTo>
                    <a:pt x="0" y="0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1" name="Freeform 130"/>
            <p:cNvSpPr>
              <a:spLocks noChangeArrowheads="1"/>
            </p:cNvSpPr>
            <p:nvPr/>
          </p:nvSpPr>
          <p:spPr bwMode="auto">
            <a:xfrm>
              <a:off x="3113" y="2307"/>
              <a:ext cx="2419" cy="126"/>
            </a:xfrm>
            <a:custGeom>
              <a:avLst/>
              <a:gdLst>
                <a:gd name="T0" fmla="*/ 3670 w 3670"/>
                <a:gd name="T1" fmla="*/ 156 h 192"/>
                <a:gd name="T2" fmla="*/ 3610 w 3670"/>
                <a:gd name="T3" fmla="*/ 156 h 192"/>
                <a:gd name="T4" fmla="*/ 3526 w 3670"/>
                <a:gd name="T5" fmla="*/ 156 h 192"/>
                <a:gd name="T6" fmla="*/ 3347 w 3670"/>
                <a:gd name="T7" fmla="*/ 168 h 192"/>
                <a:gd name="T8" fmla="*/ 3119 w 3670"/>
                <a:gd name="T9" fmla="*/ 168 h 192"/>
                <a:gd name="T10" fmla="*/ 2867 w 3670"/>
                <a:gd name="T11" fmla="*/ 180 h 192"/>
                <a:gd name="T12" fmla="*/ 2603 w 3670"/>
                <a:gd name="T13" fmla="*/ 180 h 192"/>
                <a:gd name="T14" fmla="*/ 2339 w 3670"/>
                <a:gd name="T15" fmla="*/ 192 h 192"/>
                <a:gd name="T16" fmla="*/ 2075 w 3670"/>
                <a:gd name="T17" fmla="*/ 192 h 192"/>
                <a:gd name="T18" fmla="*/ 1835 w 3670"/>
                <a:gd name="T19" fmla="*/ 180 h 192"/>
                <a:gd name="T20" fmla="*/ 1596 w 3670"/>
                <a:gd name="T21" fmla="*/ 168 h 192"/>
                <a:gd name="T22" fmla="*/ 1344 w 3670"/>
                <a:gd name="T23" fmla="*/ 144 h 192"/>
                <a:gd name="T24" fmla="*/ 828 w 3670"/>
                <a:gd name="T25" fmla="*/ 96 h 192"/>
                <a:gd name="T26" fmla="*/ 588 w 3670"/>
                <a:gd name="T27" fmla="*/ 72 h 192"/>
                <a:gd name="T28" fmla="*/ 360 w 3670"/>
                <a:gd name="T29" fmla="*/ 36 h 192"/>
                <a:gd name="T30" fmla="*/ 168 w 3670"/>
                <a:gd name="T31" fmla="*/ 12 h 192"/>
                <a:gd name="T32" fmla="*/ 0 w 3670"/>
                <a:gd name="T33" fmla="*/ 0 h 1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670"/>
                <a:gd name="T52" fmla="*/ 0 h 192"/>
                <a:gd name="T53" fmla="*/ 3670 w 3670"/>
                <a:gd name="T54" fmla="*/ 192 h 1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670" h="192">
                  <a:moveTo>
                    <a:pt x="3670" y="156"/>
                  </a:moveTo>
                  <a:lnTo>
                    <a:pt x="3610" y="156"/>
                  </a:lnTo>
                  <a:lnTo>
                    <a:pt x="3526" y="156"/>
                  </a:lnTo>
                  <a:lnTo>
                    <a:pt x="3347" y="168"/>
                  </a:lnTo>
                  <a:lnTo>
                    <a:pt x="3119" y="168"/>
                  </a:lnTo>
                  <a:lnTo>
                    <a:pt x="2867" y="180"/>
                  </a:lnTo>
                  <a:lnTo>
                    <a:pt x="2603" y="180"/>
                  </a:lnTo>
                  <a:lnTo>
                    <a:pt x="2339" y="192"/>
                  </a:lnTo>
                  <a:lnTo>
                    <a:pt x="2075" y="192"/>
                  </a:lnTo>
                  <a:lnTo>
                    <a:pt x="1835" y="180"/>
                  </a:lnTo>
                  <a:lnTo>
                    <a:pt x="1596" y="168"/>
                  </a:lnTo>
                  <a:lnTo>
                    <a:pt x="1344" y="144"/>
                  </a:lnTo>
                  <a:lnTo>
                    <a:pt x="828" y="96"/>
                  </a:lnTo>
                  <a:lnTo>
                    <a:pt x="588" y="72"/>
                  </a:lnTo>
                  <a:lnTo>
                    <a:pt x="360" y="36"/>
                  </a:lnTo>
                  <a:lnTo>
                    <a:pt x="168" y="12"/>
                  </a:lnTo>
                  <a:lnTo>
                    <a:pt x="0" y="0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2" name="Freeform 131"/>
            <p:cNvSpPr>
              <a:spLocks noChangeArrowheads="1"/>
            </p:cNvSpPr>
            <p:nvPr/>
          </p:nvSpPr>
          <p:spPr bwMode="auto">
            <a:xfrm>
              <a:off x="3145" y="1555"/>
              <a:ext cx="2190" cy="40"/>
            </a:xfrm>
            <a:custGeom>
              <a:avLst/>
              <a:gdLst>
                <a:gd name="T0" fmla="*/ 3323 w 3323"/>
                <a:gd name="T1" fmla="*/ 0 h 60"/>
                <a:gd name="T2" fmla="*/ 3203 w 3323"/>
                <a:gd name="T3" fmla="*/ 0 h 60"/>
                <a:gd name="T4" fmla="*/ 3047 w 3323"/>
                <a:gd name="T5" fmla="*/ 12 h 60"/>
                <a:gd name="T6" fmla="*/ 2855 w 3323"/>
                <a:gd name="T7" fmla="*/ 24 h 60"/>
                <a:gd name="T8" fmla="*/ 2639 w 3323"/>
                <a:gd name="T9" fmla="*/ 36 h 60"/>
                <a:gd name="T10" fmla="*/ 2411 w 3323"/>
                <a:gd name="T11" fmla="*/ 36 h 60"/>
                <a:gd name="T12" fmla="*/ 2183 w 3323"/>
                <a:gd name="T13" fmla="*/ 48 h 60"/>
                <a:gd name="T14" fmla="*/ 1955 w 3323"/>
                <a:gd name="T15" fmla="*/ 60 h 60"/>
                <a:gd name="T16" fmla="*/ 1739 w 3323"/>
                <a:gd name="T17" fmla="*/ 60 h 60"/>
                <a:gd name="T18" fmla="*/ 1524 w 3323"/>
                <a:gd name="T19" fmla="*/ 60 h 60"/>
                <a:gd name="T20" fmla="*/ 1284 w 3323"/>
                <a:gd name="T21" fmla="*/ 60 h 60"/>
                <a:gd name="T22" fmla="*/ 804 w 3323"/>
                <a:gd name="T23" fmla="*/ 48 h 60"/>
                <a:gd name="T24" fmla="*/ 564 w 3323"/>
                <a:gd name="T25" fmla="*/ 36 h 60"/>
                <a:gd name="T26" fmla="*/ 348 w 3323"/>
                <a:gd name="T27" fmla="*/ 36 h 60"/>
                <a:gd name="T28" fmla="*/ 156 w 3323"/>
                <a:gd name="T29" fmla="*/ 24 h 60"/>
                <a:gd name="T30" fmla="*/ 0 w 3323"/>
                <a:gd name="T31" fmla="*/ 2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323"/>
                <a:gd name="T49" fmla="*/ 0 h 60"/>
                <a:gd name="T50" fmla="*/ 3323 w 3323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323" h="60">
                  <a:moveTo>
                    <a:pt x="3323" y="0"/>
                  </a:moveTo>
                  <a:lnTo>
                    <a:pt x="3203" y="0"/>
                  </a:lnTo>
                  <a:lnTo>
                    <a:pt x="3047" y="12"/>
                  </a:lnTo>
                  <a:lnTo>
                    <a:pt x="2855" y="24"/>
                  </a:lnTo>
                  <a:lnTo>
                    <a:pt x="2639" y="36"/>
                  </a:lnTo>
                  <a:lnTo>
                    <a:pt x="2411" y="36"/>
                  </a:lnTo>
                  <a:lnTo>
                    <a:pt x="2183" y="48"/>
                  </a:lnTo>
                  <a:lnTo>
                    <a:pt x="1955" y="60"/>
                  </a:lnTo>
                  <a:lnTo>
                    <a:pt x="1739" y="60"/>
                  </a:lnTo>
                  <a:lnTo>
                    <a:pt x="1524" y="60"/>
                  </a:lnTo>
                  <a:lnTo>
                    <a:pt x="1284" y="60"/>
                  </a:lnTo>
                  <a:lnTo>
                    <a:pt x="804" y="48"/>
                  </a:lnTo>
                  <a:lnTo>
                    <a:pt x="564" y="36"/>
                  </a:lnTo>
                  <a:lnTo>
                    <a:pt x="348" y="36"/>
                  </a:lnTo>
                  <a:lnTo>
                    <a:pt x="156" y="24"/>
                  </a:lnTo>
                  <a:lnTo>
                    <a:pt x="0" y="24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3" name="Freeform 132"/>
            <p:cNvSpPr>
              <a:spLocks noChangeArrowheads="1"/>
            </p:cNvSpPr>
            <p:nvPr/>
          </p:nvSpPr>
          <p:spPr bwMode="auto">
            <a:xfrm>
              <a:off x="3153" y="1943"/>
              <a:ext cx="2229" cy="39"/>
            </a:xfrm>
            <a:custGeom>
              <a:avLst/>
              <a:gdLst>
                <a:gd name="T0" fmla="*/ 3382 w 3382"/>
                <a:gd name="T1" fmla="*/ 0 h 60"/>
                <a:gd name="T2" fmla="*/ 3263 w 3382"/>
                <a:gd name="T3" fmla="*/ 0 h 60"/>
                <a:gd name="T4" fmla="*/ 3107 w 3382"/>
                <a:gd name="T5" fmla="*/ 12 h 60"/>
                <a:gd name="T6" fmla="*/ 2915 w 3382"/>
                <a:gd name="T7" fmla="*/ 24 h 60"/>
                <a:gd name="T8" fmla="*/ 2699 w 3382"/>
                <a:gd name="T9" fmla="*/ 36 h 60"/>
                <a:gd name="T10" fmla="*/ 2483 w 3382"/>
                <a:gd name="T11" fmla="*/ 36 h 60"/>
                <a:gd name="T12" fmla="*/ 2243 w 3382"/>
                <a:gd name="T13" fmla="*/ 48 h 60"/>
                <a:gd name="T14" fmla="*/ 2015 w 3382"/>
                <a:gd name="T15" fmla="*/ 60 h 60"/>
                <a:gd name="T16" fmla="*/ 1799 w 3382"/>
                <a:gd name="T17" fmla="*/ 60 h 60"/>
                <a:gd name="T18" fmla="*/ 1572 w 3382"/>
                <a:gd name="T19" fmla="*/ 60 h 60"/>
                <a:gd name="T20" fmla="*/ 1332 w 3382"/>
                <a:gd name="T21" fmla="*/ 60 h 60"/>
                <a:gd name="T22" fmla="*/ 828 w 3382"/>
                <a:gd name="T23" fmla="*/ 48 h 60"/>
                <a:gd name="T24" fmla="*/ 588 w 3382"/>
                <a:gd name="T25" fmla="*/ 36 h 60"/>
                <a:gd name="T26" fmla="*/ 360 w 3382"/>
                <a:gd name="T27" fmla="*/ 36 h 60"/>
                <a:gd name="T28" fmla="*/ 168 w 3382"/>
                <a:gd name="T29" fmla="*/ 24 h 60"/>
                <a:gd name="T30" fmla="*/ 0 w 3382"/>
                <a:gd name="T31" fmla="*/ 2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382"/>
                <a:gd name="T49" fmla="*/ 0 h 60"/>
                <a:gd name="T50" fmla="*/ 3382 w 338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382" h="60">
                  <a:moveTo>
                    <a:pt x="3382" y="0"/>
                  </a:moveTo>
                  <a:lnTo>
                    <a:pt x="3263" y="0"/>
                  </a:lnTo>
                  <a:lnTo>
                    <a:pt x="3107" y="12"/>
                  </a:lnTo>
                  <a:lnTo>
                    <a:pt x="2915" y="24"/>
                  </a:lnTo>
                  <a:lnTo>
                    <a:pt x="2699" y="36"/>
                  </a:lnTo>
                  <a:lnTo>
                    <a:pt x="2483" y="36"/>
                  </a:lnTo>
                  <a:lnTo>
                    <a:pt x="2243" y="48"/>
                  </a:lnTo>
                  <a:lnTo>
                    <a:pt x="2015" y="60"/>
                  </a:lnTo>
                  <a:lnTo>
                    <a:pt x="1799" y="60"/>
                  </a:lnTo>
                  <a:lnTo>
                    <a:pt x="1572" y="60"/>
                  </a:lnTo>
                  <a:lnTo>
                    <a:pt x="1332" y="60"/>
                  </a:lnTo>
                  <a:lnTo>
                    <a:pt x="828" y="48"/>
                  </a:lnTo>
                  <a:lnTo>
                    <a:pt x="588" y="36"/>
                  </a:lnTo>
                  <a:lnTo>
                    <a:pt x="360" y="36"/>
                  </a:lnTo>
                  <a:lnTo>
                    <a:pt x="168" y="24"/>
                  </a:lnTo>
                  <a:lnTo>
                    <a:pt x="0" y="24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4" name="Freeform 133"/>
            <p:cNvSpPr>
              <a:spLocks noChangeArrowheads="1"/>
            </p:cNvSpPr>
            <p:nvPr/>
          </p:nvSpPr>
          <p:spPr bwMode="auto">
            <a:xfrm>
              <a:off x="4433" y="1381"/>
              <a:ext cx="277" cy="2136"/>
            </a:xfrm>
            <a:custGeom>
              <a:avLst/>
              <a:gdLst>
                <a:gd name="T0" fmla="*/ 0 w 420"/>
                <a:gd name="T1" fmla="*/ 0 h 3240"/>
                <a:gd name="T2" fmla="*/ 12 w 420"/>
                <a:gd name="T3" fmla="*/ 72 h 3240"/>
                <a:gd name="T4" fmla="*/ 24 w 420"/>
                <a:gd name="T5" fmla="*/ 156 h 3240"/>
                <a:gd name="T6" fmla="*/ 48 w 420"/>
                <a:gd name="T7" fmla="*/ 252 h 3240"/>
                <a:gd name="T8" fmla="*/ 72 w 420"/>
                <a:gd name="T9" fmla="*/ 372 h 3240"/>
                <a:gd name="T10" fmla="*/ 120 w 420"/>
                <a:gd name="T11" fmla="*/ 624 h 3240"/>
                <a:gd name="T12" fmla="*/ 168 w 420"/>
                <a:gd name="T13" fmla="*/ 900 h 3240"/>
                <a:gd name="T14" fmla="*/ 228 w 420"/>
                <a:gd name="T15" fmla="*/ 1188 h 3240"/>
                <a:gd name="T16" fmla="*/ 276 w 420"/>
                <a:gd name="T17" fmla="*/ 1476 h 3240"/>
                <a:gd name="T18" fmla="*/ 324 w 420"/>
                <a:gd name="T19" fmla="*/ 1740 h 3240"/>
                <a:gd name="T20" fmla="*/ 348 w 420"/>
                <a:gd name="T21" fmla="*/ 1860 h 3240"/>
                <a:gd name="T22" fmla="*/ 360 w 420"/>
                <a:gd name="T23" fmla="*/ 1968 h 3240"/>
                <a:gd name="T24" fmla="*/ 396 w 420"/>
                <a:gd name="T25" fmla="*/ 2352 h 3240"/>
                <a:gd name="T26" fmla="*/ 408 w 420"/>
                <a:gd name="T27" fmla="*/ 2544 h 3240"/>
                <a:gd name="T28" fmla="*/ 408 w 420"/>
                <a:gd name="T29" fmla="*/ 2712 h 3240"/>
                <a:gd name="T30" fmla="*/ 408 w 420"/>
                <a:gd name="T31" fmla="*/ 2868 h 3240"/>
                <a:gd name="T32" fmla="*/ 420 w 420"/>
                <a:gd name="T33" fmla="*/ 3012 h 3240"/>
                <a:gd name="T34" fmla="*/ 420 w 420"/>
                <a:gd name="T35" fmla="*/ 3132 h 3240"/>
                <a:gd name="T36" fmla="*/ 420 w 420"/>
                <a:gd name="T37" fmla="*/ 3240 h 32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20"/>
                <a:gd name="T58" fmla="*/ 0 h 3240"/>
                <a:gd name="T59" fmla="*/ 420 w 420"/>
                <a:gd name="T60" fmla="*/ 3240 h 32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20" h="3240">
                  <a:moveTo>
                    <a:pt x="0" y="0"/>
                  </a:moveTo>
                  <a:lnTo>
                    <a:pt x="12" y="72"/>
                  </a:lnTo>
                  <a:lnTo>
                    <a:pt x="24" y="156"/>
                  </a:lnTo>
                  <a:lnTo>
                    <a:pt x="48" y="252"/>
                  </a:lnTo>
                  <a:lnTo>
                    <a:pt x="72" y="372"/>
                  </a:lnTo>
                  <a:lnTo>
                    <a:pt x="120" y="624"/>
                  </a:lnTo>
                  <a:lnTo>
                    <a:pt x="168" y="900"/>
                  </a:lnTo>
                  <a:lnTo>
                    <a:pt x="228" y="1188"/>
                  </a:lnTo>
                  <a:lnTo>
                    <a:pt x="276" y="1476"/>
                  </a:lnTo>
                  <a:lnTo>
                    <a:pt x="324" y="1740"/>
                  </a:lnTo>
                  <a:lnTo>
                    <a:pt x="348" y="1860"/>
                  </a:lnTo>
                  <a:lnTo>
                    <a:pt x="360" y="1968"/>
                  </a:lnTo>
                  <a:lnTo>
                    <a:pt x="396" y="2352"/>
                  </a:lnTo>
                  <a:lnTo>
                    <a:pt x="408" y="2544"/>
                  </a:lnTo>
                  <a:lnTo>
                    <a:pt x="408" y="2712"/>
                  </a:lnTo>
                  <a:lnTo>
                    <a:pt x="408" y="2868"/>
                  </a:lnTo>
                  <a:lnTo>
                    <a:pt x="420" y="3012"/>
                  </a:lnTo>
                  <a:lnTo>
                    <a:pt x="420" y="3132"/>
                  </a:lnTo>
                  <a:lnTo>
                    <a:pt x="420" y="3240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5" name="Rectangle 134"/>
            <p:cNvSpPr>
              <a:spLocks noChangeArrowheads="1"/>
            </p:cNvSpPr>
            <p:nvPr/>
          </p:nvSpPr>
          <p:spPr bwMode="auto">
            <a:xfrm>
              <a:off x="2813" y="1413"/>
              <a:ext cx="150" cy="1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6" name="Rectangle 135"/>
            <p:cNvSpPr>
              <a:spLocks noChangeArrowheads="1"/>
            </p:cNvSpPr>
            <p:nvPr/>
          </p:nvSpPr>
          <p:spPr bwMode="auto">
            <a:xfrm>
              <a:off x="2813" y="1414"/>
              <a:ext cx="8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</a:t>
              </a:r>
            </a:p>
          </p:txBody>
        </p:sp>
        <p:sp>
          <p:nvSpPr>
            <p:cNvPr id="16487" name="Rectangle 136"/>
            <p:cNvSpPr>
              <a:spLocks noChangeArrowheads="1"/>
            </p:cNvSpPr>
            <p:nvPr/>
          </p:nvSpPr>
          <p:spPr bwMode="auto">
            <a:xfrm>
              <a:off x="2909" y="1461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88" name="Rectangle 137"/>
            <p:cNvSpPr>
              <a:spLocks noChangeArrowheads="1"/>
            </p:cNvSpPr>
            <p:nvPr/>
          </p:nvSpPr>
          <p:spPr bwMode="auto">
            <a:xfrm>
              <a:off x="2940" y="1422"/>
              <a:ext cx="41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89" name="Rectangle 138"/>
            <p:cNvSpPr>
              <a:spLocks noChangeArrowheads="1"/>
            </p:cNvSpPr>
            <p:nvPr/>
          </p:nvSpPr>
          <p:spPr bwMode="auto">
            <a:xfrm>
              <a:off x="2924" y="1508"/>
              <a:ext cx="213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0" name="Rectangle 139"/>
            <p:cNvSpPr>
              <a:spLocks noChangeArrowheads="1"/>
            </p:cNvSpPr>
            <p:nvPr/>
          </p:nvSpPr>
          <p:spPr bwMode="auto">
            <a:xfrm>
              <a:off x="2922" y="1508"/>
              <a:ext cx="15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j+2</a:t>
              </a:r>
            </a:p>
          </p:txBody>
        </p:sp>
        <p:sp>
          <p:nvSpPr>
            <p:cNvPr id="16491" name="Rectangle 140"/>
            <p:cNvSpPr>
              <a:spLocks noChangeArrowheads="1"/>
            </p:cNvSpPr>
            <p:nvPr/>
          </p:nvSpPr>
          <p:spPr bwMode="auto">
            <a:xfrm>
              <a:off x="3088" y="1508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92" name="Rectangle 141"/>
            <p:cNvSpPr>
              <a:spLocks noChangeArrowheads="1"/>
            </p:cNvSpPr>
            <p:nvPr/>
          </p:nvSpPr>
          <p:spPr bwMode="auto">
            <a:xfrm>
              <a:off x="3119" y="1508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93" name="Rectangle 142"/>
            <p:cNvSpPr>
              <a:spLocks noChangeArrowheads="1"/>
            </p:cNvSpPr>
            <p:nvPr/>
          </p:nvSpPr>
          <p:spPr bwMode="auto">
            <a:xfrm>
              <a:off x="2813" y="2908"/>
              <a:ext cx="150" cy="19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4" name="Rectangle 143"/>
            <p:cNvSpPr>
              <a:spLocks noChangeArrowheads="1"/>
            </p:cNvSpPr>
            <p:nvPr/>
          </p:nvSpPr>
          <p:spPr bwMode="auto">
            <a:xfrm>
              <a:off x="2813" y="2907"/>
              <a:ext cx="8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</a:t>
              </a:r>
            </a:p>
          </p:txBody>
        </p:sp>
        <p:sp>
          <p:nvSpPr>
            <p:cNvPr id="16495" name="Rectangle 144"/>
            <p:cNvSpPr>
              <a:spLocks noChangeArrowheads="1"/>
            </p:cNvSpPr>
            <p:nvPr/>
          </p:nvSpPr>
          <p:spPr bwMode="auto">
            <a:xfrm>
              <a:off x="2909" y="2955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96" name="Rectangle 145"/>
            <p:cNvSpPr>
              <a:spLocks noChangeArrowheads="1"/>
            </p:cNvSpPr>
            <p:nvPr/>
          </p:nvSpPr>
          <p:spPr bwMode="auto">
            <a:xfrm>
              <a:off x="2940" y="2916"/>
              <a:ext cx="41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97" name="Rectangle 146"/>
            <p:cNvSpPr>
              <a:spLocks noChangeArrowheads="1"/>
            </p:cNvSpPr>
            <p:nvPr/>
          </p:nvSpPr>
          <p:spPr bwMode="auto">
            <a:xfrm>
              <a:off x="2924" y="3003"/>
              <a:ext cx="166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8" name="Rectangle 147"/>
            <p:cNvSpPr>
              <a:spLocks noChangeArrowheads="1"/>
            </p:cNvSpPr>
            <p:nvPr/>
          </p:nvSpPr>
          <p:spPr bwMode="auto">
            <a:xfrm>
              <a:off x="2923" y="3004"/>
              <a:ext cx="26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16499" name="Rectangle 148"/>
            <p:cNvSpPr>
              <a:spLocks noChangeArrowheads="1"/>
            </p:cNvSpPr>
            <p:nvPr/>
          </p:nvSpPr>
          <p:spPr bwMode="auto">
            <a:xfrm>
              <a:off x="2948" y="3004"/>
              <a:ext cx="3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16500" name="Rectangle 149"/>
            <p:cNvSpPr>
              <a:spLocks noChangeArrowheads="1"/>
            </p:cNvSpPr>
            <p:nvPr/>
          </p:nvSpPr>
          <p:spPr bwMode="auto">
            <a:xfrm>
              <a:off x="2987" y="3004"/>
              <a:ext cx="6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6501" name="Rectangle 150"/>
            <p:cNvSpPr>
              <a:spLocks noChangeArrowheads="1"/>
            </p:cNvSpPr>
            <p:nvPr/>
          </p:nvSpPr>
          <p:spPr bwMode="auto">
            <a:xfrm>
              <a:off x="3058" y="3004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02" name="Rectangle 151"/>
            <p:cNvSpPr>
              <a:spLocks noChangeArrowheads="1"/>
            </p:cNvSpPr>
            <p:nvPr/>
          </p:nvSpPr>
          <p:spPr bwMode="auto">
            <a:xfrm>
              <a:off x="3088" y="3004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03" name="Rectangle 152"/>
            <p:cNvSpPr>
              <a:spLocks noChangeArrowheads="1"/>
            </p:cNvSpPr>
            <p:nvPr/>
          </p:nvSpPr>
          <p:spPr bwMode="auto">
            <a:xfrm>
              <a:off x="4631" y="3494"/>
              <a:ext cx="143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4" name="Rectangle 153"/>
            <p:cNvSpPr>
              <a:spLocks noChangeArrowheads="1"/>
            </p:cNvSpPr>
            <p:nvPr/>
          </p:nvSpPr>
          <p:spPr bwMode="auto">
            <a:xfrm>
              <a:off x="4632" y="3494"/>
              <a:ext cx="8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</a:t>
              </a:r>
            </a:p>
          </p:txBody>
        </p:sp>
        <p:sp>
          <p:nvSpPr>
            <p:cNvPr id="16505" name="Rectangle 154"/>
            <p:cNvSpPr>
              <a:spLocks noChangeArrowheads="1"/>
            </p:cNvSpPr>
            <p:nvPr/>
          </p:nvSpPr>
          <p:spPr bwMode="auto">
            <a:xfrm>
              <a:off x="4726" y="3532"/>
              <a:ext cx="2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06" name="Rectangle 155"/>
            <p:cNvSpPr>
              <a:spLocks noChangeArrowheads="1"/>
            </p:cNvSpPr>
            <p:nvPr/>
          </p:nvSpPr>
          <p:spPr bwMode="auto">
            <a:xfrm>
              <a:off x="4757" y="3494"/>
              <a:ext cx="3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07" name="Rectangle 156"/>
            <p:cNvSpPr>
              <a:spLocks noChangeArrowheads="1"/>
            </p:cNvSpPr>
            <p:nvPr/>
          </p:nvSpPr>
          <p:spPr bwMode="auto">
            <a:xfrm>
              <a:off x="4742" y="3620"/>
              <a:ext cx="277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8" name="Rectangle 157"/>
            <p:cNvSpPr>
              <a:spLocks noChangeArrowheads="1"/>
            </p:cNvSpPr>
            <p:nvPr/>
          </p:nvSpPr>
          <p:spPr bwMode="auto">
            <a:xfrm>
              <a:off x="4742" y="3620"/>
              <a:ext cx="18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k+1</a:t>
              </a:r>
            </a:p>
          </p:txBody>
        </p:sp>
        <p:sp>
          <p:nvSpPr>
            <p:cNvPr id="16509" name="Rectangle 158"/>
            <p:cNvSpPr>
              <a:spLocks noChangeArrowheads="1"/>
            </p:cNvSpPr>
            <p:nvPr/>
          </p:nvSpPr>
          <p:spPr bwMode="auto">
            <a:xfrm>
              <a:off x="4940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10" name="Rectangle 159"/>
            <p:cNvSpPr>
              <a:spLocks noChangeArrowheads="1"/>
            </p:cNvSpPr>
            <p:nvPr/>
          </p:nvSpPr>
          <p:spPr bwMode="auto">
            <a:xfrm>
              <a:off x="4970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11" name="Rectangle 160"/>
            <p:cNvSpPr>
              <a:spLocks noChangeArrowheads="1"/>
            </p:cNvSpPr>
            <p:nvPr/>
          </p:nvSpPr>
          <p:spPr bwMode="auto">
            <a:xfrm>
              <a:off x="5145" y="3494"/>
              <a:ext cx="143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2" name="Rectangle 161"/>
            <p:cNvSpPr>
              <a:spLocks noChangeArrowheads="1"/>
            </p:cNvSpPr>
            <p:nvPr/>
          </p:nvSpPr>
          <p:spPr bwMode="auto">
            <a:xfrm>
              <a:off x="5147" y="3494"/>
              <a:ext cx="8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</a:t>
              </a:r>
            </a:p>
          </p:txBody>
        </p:sp>
        <p:sp>
          <p:nvSpPr>
            <p:cNvPr id="16513" name="Rectangle 162"/>
            <p:cNvSpPr>
              <a:spLocks noChangeArrowheads="1"/>
            </p:cNvSpPr>
            <p:nvPr/>
          </p:nvSpPr>
          <p:spPr bwMode="auto">
            <a:xfrm>
              <a:off x="5241" y="3532"/>
              <a:ext cx="2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14" name="Rectangle 163"/>
            <p:cNvSpPr>
              <a:spLocks noChangeArrowheads="1"/>
            </p:cNvSpPr>
            <p:nvPr/>
          </p:nvSpPr>
          <p:spPr bwMode="auto">
            <a:xfrm>
              <a:off x="5271" y="3494"/>
              <a:ext cx="3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15" name="Rectangle 164"/>
            <p:cNvSpPr>
              <a:spLocks noChangeArrowheads="1"/>
            </p:cNvSpPr>
            <p:nvPr/>
          </p:nvSpPr>
          <p:spPr bwMode="auto">
            <a:xfrm>
              <a:off x="5264" y="3620"/>
              <a:ext cx="268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6" name="Rectangle 165"/>
            <p:cNvSpPr>
              <a:spLocks noChangeArrowheads="1"/>
            </p:cNvSpPr>
            <p:nvPr/>
          </p:nvSpPr>
          <p:spPr bwMode="auto">
            <a:xfrm>
              <a:off x="5264" y="3620"/>
              <a:ext cx="18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k+2</a:t>
              </a:r>
            </a:p>
          </p:txBody>
        </p:sp>
        <p:sp>
          <p:nvSpPr>
            <p:cNvPr id="16517" name="Rectangle 166"/>
            <p:cNvSpPr>
              <a:spLocks noChangeArrowheads="1"/>
            </p:cNvSpPr>
            <p:nvPr/>
          </p:nvSpPr>
          <p:spPr bwMode="auto">
            <a:xfrm>
              <a:off x="5460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18" name="Rectangle 167"/>
            <p:cNvSpPr>
              <a:spLocks noChangeArrowheads="1"/>
            </p:cNvSpPr>
            <p:nvPr/>
          </p:nvSpPr>
          <p:spPr bwMode="auto">
            <a:xfrm>
              <a:off x="5492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19" name="Rectangle 168"/>
            <p:cNvSpPr>
              <a:spLocks noChangeArrowheads="1"/>
            </p:cNvSpPr>
            <p:nvPr/>
          </p:nvSpPr>
          <p:spPr bwMode="auto">
            <a:xfrm>
              <a:off x="3176" y="3494"/>
              <a:ext cx="143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0" name="Rectangle 169"/>
            <p:cNvSpPr>
              <a:spLocks noChangeArrowheads="1"/>
            </p:cNvSpPr>
            <p:nvPr/>
          </p:nvSpPr>
          <p:spPr bwMode="auto">
            <a:xfrm>
              <a:off x="3177" y="3494"/>
              <a:ext cx="8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</a:t>
              </a:r>
            </a:p>
          </p:txBody>
        </p:sp>
        <p:sp>
          <p:nvSpPr>
            <p:cNvPr id="16521" name="Rectangle 170"/>
            <p:cNvSpPr>
              <a:spLocks noChangeArrowheads="1"/>
            </p:cNvSpPr>
            <p:nvPr/>
          </p:nvSpPr>
          <p:spPr bwMode="auto">
            <a:xfrm>
              <a:off x="3271" y="3532"/>
              <a:ext cx="2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22" name="Rectangle 171"/>
            <p:cNvSpPr>
              <a:spLocks noChangeArrowheads="1"/>
            </p:cNvSpPr>
            <p:nvPr/>
          </p:nvSpPr>
          <p:spPr bwMode="auto">
            <a:xfrm>
              <a:off x="3304" y="3494"/>
              <a:ext cx="3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23" name="Rectangle 172"/>
            <p:cNvSpPr>
              <a:spLocks noChangeArrowheads="1"/>
            </p:cNvSpPr>
            <p:nvPr/>
          </p:nvSpPr>
          <p:spPr bwMode="auto">
            <a:xfrm>
              <a:off x="3287" y="3620"/>
              <a:ext cx="277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4" name="Rectangle 173"/>
            <p:cNvSpPr>
              <a:spLocks noChangeArrowheads="1"/>
            </p:cNvSpPr>
            <p:nvPr/>
          </p:nvSpPr>
          <p:spPr bwMode="auto">
            <a:xfrm>
              <a:off x="3287" y="3620"/>
              <a:ext cx="57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16525" name="Rectangle 174"/>
            <p:cNvSpPr>
              <a:spLocks noChangeArrowheads="1"/>
            </p:cNvSpPr>
            <p:nvPr/>
          </p:nvSpPr>
          <p:spPr bwMode="auto">
            <a:xfrm>
              <a:off x="3344" y="3620"/>
              <a:ext cx="3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16526" name="Rectangle 175"/>
            <p:cNvSpPr>
              <a:spLocks noChangeArrowheads="1"/>
            </p:cNvSpPr>
            <p:nvPr/>
          </p:nvSpPr>
          <p:spPr bwMode="auto">
            <a:xfrm>
              <a:off x="3383" y="3620"/>
              <a:ext cx="6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6527" name="Rectangle 176"/>
            <p:cNvSpPr>
              <a:spLocks noChangeArrowheads="1"/>
            </p:cNvSpPr>
            <p:nvPr/>
          </p:nvSpPr>
          <p:spPr bwMode="auto">
            <a:xfrm>
              <a:off x="3454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28" name="Text Box 177"/>
            <p:cNvSpPr txBox="1">
              <a:spLocks noChangeArrowheads="1"/>
            </p:cNvSpPr>
            <p:nvPr/>
          </p:nvSpPr>
          <p:spPr bwMode="auto">
            <a:xfrm>
              <a:off x="2669" y="1181"/>
              <a:ext cx="658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Times New Roman" pitchFamily="18" charset="0"/>
                </a:rPr>
                <a:t>Launch D/E</a:t>
              </a:r>
            </a:p>
          </p:txBody>
        </p:sp>
        <p:sp>
          <p:nvSpPr>
            <p:cNvPr id="16529" name="Text Box 178"/>
            <p:cNvSpPr txBox="1">
              <a:spLocks noChangeArrowheads="1"/>
            </p:cNvSpPr>
            <p:nvPr/>
          </p:nvSpPr>
          <p:spPr bwMode="auto">
            <a:xfrm>
              <a:off x="4993" y="3744"/>
              <a:ext cx="62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Times New Roman" pitchFamily="18" charset="0"/>
                </a:rPr>
                <a:t>Launch AZ</a:t>
              </a:r>
            </a:p>
          </p:txBody>
        </p:sp>
      </p:grpSp>
      <p:grpSp>
        <p:nvGrpSpPr>
          <p:cNvPr id="5" name="Group 195"/>
          <p:cNvGrpSpPr>
            <a:grpSpLocks/>
          </p:cNvGrpSpPr>
          <p:nvPr/>
        </p:nvGrpSpPr>
        <p:grpSpPr bwMode="auto">
          <a:xfrm>
            <a:off x="4941888" y="3222625"/>
            <a:ext cx="3825875" cy="514350"/>
            <a:chOff x="3113" y="2030"/>
            <a:chExt cx="2410" cy="324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3113" y="2157"/>
              <a:ext cx="2410" cy="125"/>
              <a:chOff x="3113" y="2157"/>
              <a:chExt cx="2410" cy="125"/>
            </a:xfrm>
          </p:grpSpPr>
          <p:sp>
            <p:nvSpPr>
              <p:cNvPr id="16409" name="Freeform 4"/>
              <p:cNvSpPr>
                <a:spLocks noChangeArrowheads="1"/>
              </p:cNvSpPr>
              <p:nvPr/>
            </p:nvSpPr>
            <p:spPr bwMode="auto">
              <a:xfrm>
                <a:off x="5492" y="2259"/>
                <a:ext cx="32" cy="8"/>
              </a:xfrm>
              <a:custGeom>
                <a:avLst/>
                <a:gdLst>
                  <a:gd name="T0" fmla="*/ 48 w 48"/>
                  <a:gd name="T1" fmla="*/ 12 h 12"/>
                  <a:gd name="T2" fmla="*/ 48 w 48"/>
                  <a:gd name="T3" fmla="*/ 0 h 12"/>
                  <a:gd name="T4" fmla="*/ 48 w 48"/>
                  <a:gd name="T5" fmla="*/ 0 h 12"/>
                  <a:gd name="T6" fmla="*/ 0 w 48"/>
                  <a:gd name="T7" fmla="*/ 0 h 12"/>
                  <a:gd name="T8" fmla="*/ 0 w 48"/>
                  <a:gd name="T9" fmla="*/ 0 h 12"/>
                  <a:gd name="T10" fmla="*/ 0 w 48"/>
                  <a:gd name="T11" fmla="*/ 12 h 12"/>
                  <a:gd name="T12" fmla="*/ 48 w 48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12"/>
                  <a:gd name="T23" fmla="*/ 48 w 48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12">
                    <a:moveTo>
                      <a:pt x="48" y="12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0" name="Freeform 5"/>
              <p:cNvSpPr>
                <a:spLocks noChangeArrowheads="1"/>
              </p:cNvSpPr>
              <p:nvPr/>
            </p:nvSpPr>
            <p:spPr bwMode="auto">
              <a:xfrm>
                <a:off x="5437" y="2259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1" name="Freeform 6"/>
              <p:cNvSpPr>
                <a:spLocks noChangeArrowheads="1"/>
              </p:cNvSpPr>
              <p:nvPr/>
            </p:nvSpPr>
            <p:spPr bwMode="auto">
              <a:xfrm>
                <a:off x="5382" y="2259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2" name="Freeform 7"/>
              <p:cNvSpPr>
                <a:spLocks noChangeArrowheads="1"/>
              </p:cNvSpPr>
              <p:nvPr/>
            </p:nvSpPr>
            <p:spPr bwMode="auto">
              <a:xfrm>
                <a:off x="5327" y="2259"/>
                <a:ext cx="39" cy="8"/>
              </a:xfrm>
              <a:custGeom>
                <a:avLst/>
                <a:gdLst>
                  <a:gd name="T0" fmla="*/ 47 w 59"/>
                  <a:gd name="T1" fmla="*/ 12 h 12"/>
                  <a:gd name="T2" fmla="*/ 59 w 59"/>
                  <a:gd name="T3" fmla="*/ 0 h 12"/>
                  <a:gd name="T4" fmla="*/ 47 w 59"/>
                  <a:gd name="T5" fmla="*/ 0 h 12"/>
                  <a:gd name="T6" fmla="*/ 0 w 59"/>
                  <a:gd name="T7" fmla="*/ 0 h 12"/>
                  <a:gd name="T8" fmla="*/ 0 w 59"/>
                  <a:gd name="T9" fmla="*/ 12 h 12"/>
                  <a:gd name="T10" fmla="*/ 0 w 59"/>
                  <a:gd name="T11" fmla="*/ 12 h 12"/>
                  <a:gd name="T12" fmla="*/ 47 w 59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12"/>
                  <a:gd name="T23" fmla="*/ 59 w 59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12">
                    <a:moveTo>
                      <a:pt x="47" y="12"/>
                    </a:moveTo>
                    <a:lnTo>
                      <a:pt x="59" y="0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3" name="Freeform 8"/>
              <p:cNvSpPr>
                <a:spLocks noChangeArrowheads="1"/>
              </p:cNvSpPr>
              <p:nvPr/>
            </p:nvSpPr>
            <p:spPr bwMode="auto">
              <a:xfrm>
                <a:off x="5272" y="2259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4" name="Freeform 9"/>
              <p:cNvSpPr>
                <a:spLocks noChangeArrowheads="1"/>
              </p:cNvSpPr>
              <p:nvPr/>
            </p:nvSpPr>
            <p:spPr bwMode="auto">
              <a:xfrm>
                <a:off x="5216" y="2259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5" name="Freeform 10"/>
              <p:cNvSpPr>
                <a:spLocks noChangeArrowheads="1"/>
              </p:cNvSpPr>
              <p:nvPr/>
            </p:nvSpPr>
            <p:spPr bwMode="auto">
              <a:xfrm>
                <a:off x="5161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0 h 12"/>
                  <a:gd name="T12" fmla="*/ 0 w 60"/>
                  <a:gd name="T13" fmla="*/ 12 h 12"/>
                  <a:gd name="T14" fmla="*/ 0 w 60"/>
                  <a:gd name="T15" fmla="*/ 12 h 12"/>
                  <a:gd name="T16" fmla="*/ 48 w 60"/>
                  <a:gd name="T17" fmla="*/ 12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12"/>
                  <a:gd name="T29" fmla="*/ 60 w 60"/>
                  <a:gd name="T30" fmla="*/ 12 h 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6" name="Freeform 11"/>
              <p:cNvSpPr>
                <a:spLocks noChangeArrowheads="1"/>
              </p:cNvSpPr>
              <p:nvPr/>
            </p:nvSpPr>
            <p:spPr bwMode="auto">
              <a:xfrm>
                <a:off x="5105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7" name="Freeform 12"/>
              <p:cNvSpPr>
                <a:spLocks noChangeArrowheads="1"/>
              </p:cNvSpPr>
              <p:nvPr/>
            </p:nvSpPr>
            <p:spPr bwMode="auto">
              <a:xfrm>
                <a:off x="5050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8" name="Freeform 13"/>
              <p:cNvSpPr>
                <a:spLocks noChangeArrowheads="1"/>
              </p:cNvSpPr>
              <p:nvPr/>
            </p:nvSpPr>
            <p:spPr bwMode="auto">
              <a:xfrm>
                <a:off x="4995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0 w 60"/>
                  <a:gd name="T13" fmla="*/ 12 h 12"/>
                  <a:gd name="T14" fmla="*/ 0 w 60"/>
                  <a:gd name="T15" fmla="*/ 12 h 12"/>
                  <a:gd name="T16" fmla="*/ 48 w 60"/>
                  <a:gd name="T17" fmla="*/ 12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12"/>
                  <a:gd name="T29" fmla="*/ 60 w 60"/>
                  <a:gd name="T30" fmla="*/ 12 h 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9" name="Freeform 14"/>
              <p:cNvSpPr>
                <a:spLocks noChangeArrowheads="1"/>
              </p:cNvSpPr>
              <p:nvPr/>
            </p:nvSpPr>
            <p:spPr bwMode="auto">
              <a:xfrm>
                <a:off x="4939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0" name="Freeform 15"/>
              <p:cNvSpPr>
                <a:spLocks noChangeArrowheads="1"/>
              </p:cNvSpPr>
              <p:nvPr/>
            </p:nvSpPr>
            <p:spPr bwMode="auto">
              <a:xfrm>
                <a:off x="4884" y="2267"/>
                <a:ext cx="39" cy="16"/>
              </a:xfrm>
              <a:custGeom>
                <a:avLst/>
                <a:gdLst>
                  <a:gd name="T0" fmla="*/ 48 w 60"/>
                  <a:gd name="T1" fmla="*/ 12 h 24"/>
                  <a:gd name="T2" fmla="*/ 60 w 60"/>
                  <a:gd name="T3" fmla="*/ 12 h 24"/>
                  <a:gd name="T4" fmla="*/ 48 w 60"/>
                  <a:gd name="T5" fmla="*/ 0 h 24"/>
                  <a:gd name="T6" fmla="*/ 0 w 60"/>
                  <a:gd name="T7" fmla="*/ 12 h 24"/>
                  <a:gd name="T8" fmla="*/ 0 w 60"/>
                  <a:gd name="T9" fmla="*/ 12 h 24"/>
                  <a:gd name="T10" fmla="*/ 0 w 60"/>
                  <a:gd name="T11" fmla="*/ 24 h 24"/>
                  <a:gd name="T12" fmla="*/ 48 w 60"/>
                  <a:gd name="T13" fmla="*/ 12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12"/>
                    </a:lnTo>
                    <a:lnTo>
                      <a:pt x="0" y="24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1" name="Freeform 16"/>
              <p:cNvSpPr>
                <a:spLocks noChangeArrowheads="1"/>
              </p:cNvSpPr>
              <p:nvPr/>
            </p:nvSpPr>
            <p:spPr bwMode="auto">
              <a:xfrm>
                <a:off x="4828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2" name="Freeform 17"/>
              <p:cNvSpPr>
                <a:spLocks noChangeArrowheads="1"/>
              </p:cNvSpPr>
              <p:nvPr/>
            </p:nvSpPr>
            <p:spPr bwMode="auto">
              <a:xfrm>
                <a:off x="4773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3" name="Freeform 18"/>
              <p:cNvSpPr>
                <a:spLocks noChangeArrowheads="1"/>
              </p:cNvSpPr>
              <p:nvPr/>
            </p:nvSpPr>
            <p:spPr bwMode="auto">
              <a:xfrm>
                <a:off x="4718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4" name="Freeform 19"/>
              <p:cNvSpPr>
                <a:spLocks noChangeArrowheads="1"/>
              </p:cNvSpPr>
              <p:nvPr/>
            </p:nvSpPr>
            <p:spPr bwMode="auto">
              <a:xfrm>
                <a:off x="4662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5" name="Freeform 20"/>
              <p:cNvSpPr>
                <a:spLocks noChangeArrowheads="1"/>
              </p:cNvSpPr>
              <p:nvPr/>
            </p:nvSpPr>
            <p:spPr bwMode="auto">
              <a:xfrm>
                <a:off x="4607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6" name="Freeform 21"/>
              <p:cNvSpPr>
                <a:spLocks noChangeArrowheads="1"/>
              </p:cNvSpPr>
              <p:nvPr/>
            </p:nvSpPr>
            <p:spPr bwMode="auto">
              <a:xfrm>
                <a:off x="4552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7" name="Freeform 22"/>
              <p:cNvSpPr>
                <a:spLocks noChangeArrowheads="1"/>
              </p:cNvSpPr>
              <p:nvPr/>
            </p:nvSpPr>
            <p:spPr bwMode="auto">
              <a:xfrm>
                <a:off x="4496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8" name="Freeform 23"/>
              <p:cNvSpPr>
                <a:spLocks noChangeArrowheads="1"/>
              </p:cNvSpPr>
              <p:nvPr/>
            </p:nvSpPr>
            <p:spPr bwMode="auto">
              <a:xfrm>
                <a:off x="4441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9" name="Freeform 24"/>
              <p:cNvSpPr>
                <a:spLocks noChangeArrowheads="1"/>
              </p:cNvSpPr>
              <p:nvPr/>
            </p:nvSpPr>
            <p:spPr bwMode="auto">
              <a:xfrm>
                <a:off x="4386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0" name="Freeform 25"/>
              <p:cNvSpPr>
                <a:spLocks noChangeArrowheads="1"/>
              </p:cNvSpPr>
              <p:nvPr/>
            </p:nvSpPr>
            <p:spPr bwMode="auto">
              <a:xfrm>
                <a:off x="4330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1" name="Freeform 26"/>
              <p:cNvSpPr>
                <a:spLocks noChangeArrowheads="1"/>
              </p:cNvSpPr>
              <p:nvPr/>
            </p:nvSpPr>
            <p:spPr bwMode="auto">
              <a:xfrm>
                <a:off x="4275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2" name="Freeform 27"/>
              <p:cNvSpPr>
                <a:spLocks noChangeArrowheads="1"/>
              </p:cNvSpPr>
              <p:nvPr/>
            </p:nvSpPr>
            <p:spPr bwMode="auto">
              <a:xfrm>
                <a:off x="4220" y="2267"/>
                <a:ext cx="39" cy="8"/>
              </a:xfrm>
              <a:custGeom>
                <a:avLst/>
                <a:gdLst>
                  <a:gd name="T0" fmla="*/ 47 w 59"/>
                  <a:gd name="T1" fmla="*/ 12 h 12"/>
                  <a:gd name="T2" fmla="*/ 59 w 59"/>
                  <a:gd name="T3" fmla="*/ 12 h 12"/>
                  <a:gd name="T4" fmla="*/ 47 w 59"/>
                  <a:gd name="T5" fmla="*/ 0 h 12"/>
                  <a:gd name="T6" fmla="*/ 0 w 59"/>
                  <a:gd name="T7" fmla="*/ 0 h 12"/>
                  <a:gd name="T8" fmla="*/ 0 w 59"/>
                  <a:gd name="T9" fmla="*/ 0 h 12"/>
                  <a:gd name="T10" fmla="*/ 0 w 59"/>
                  <a:gd name="T11" fmla="*/ 12 h 12"/>
                  <a:gd name="T12" fmla="*/ 47 w 59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12"/>
                  <a:gd name="T23" fmla="*/ 59 w 59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12">
                    <a:moveTo>
                      <a:pt x="47" y="12"/>
                    </a:moveTo>
                    <a:lnTo>
                      <a:pt x="59" y="12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3" name="Freeform 28"/>
              <p:cNvSpPr>
                <a:spLocks noChangeArrowheads="1"/>
              </p:cNvSpPr>
              <p:nvPr/>
            </p:nvSpPr>
            <p:spPr bwMode="auto">
              <a:xfrm>
                <a:off x="4165" y="2259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4" name="Freeform 29"/>
              <p:cNvSpPr>
                <a:spLocks noChangeArrowheads="1"/>
              </p:cNvSpPr>
              <p:nvPr/>
            </p:nvSpPr>
            <p:spPr bwMode="auto">
              <a:xfrm>
                <a:off x="4109" y="2259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5" name="Freeform 30"/>
              <p:cNvSpPr>
                <a:spLocks noChangeArrowheads="1"/>
              </p:cNvSpPr>
              <p:nvPr/>
            </p:nvSpPr>
            <p:spPr bwMode="auto">
              <a:xfrm>
                <a:off x="4054" y="2251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Freeform 31"/>
              <p:cNvSpPr>
                <a:spLocks noChangeArrowheads="1"/>
              </p:cNvSpPr>
              <p:nvPr/>
            </p:nvSpPr>
            <p:spPr bwMode="auto">
              <a:xfrm>
                <a:off x="3999" y="2251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Freeform 32"/>
              <p:cNvSpPr>
                <a:spLocks noChangeArrowheads="1"/>
              </p:cNvSpPr>
              <p:nvPr/>
            </p:nvSpPr>
            <p:spPr bwMode="auto">
              <a:xfrm>
                <a:off x="3943" y="2243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Freeform 33"/>
              <p:cNvSpPr>
                <a:spLocks noChangeArrowheads="1"/>
              </p:cNvSpPr>
              <p:nvPr/>
            </p:nvSpPr>
            <p:spPr bwMode="auto">
              <a:xfrm>
                <a:off x="3888" y="2236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9" name="Freeform 34"/>
              <p:cNvSpPr>
                <a:spLocks noChangeArrowheads="1"/>
              </p:cNvSpPr>
              <p:nvPr/>
            </p:nvSpPr>
            <p:spPr bwMode="auto">
              <a:xfrm>
                <a:off x="3832" y="2236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Freeform 35"/>
              <p:cNvSpPr>
                <a:spLocks noChangeArrowheads="1"/>
              </p:cNvSpPr>
              <p:nvPr/>
            </p:nvSpPr>
            <p:spPr bwMode="auto">
              <a:xfrm>
                <a:off x="3777" y="2228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Freeform 36"/>
              <p:cNvSpPr>
                <a:spLocks noChangeArrowheads="1"/>
              </p:cNvSpPr>
              <p:nvPr/>
            </p:nvSpPr>
            <p:spPr bwMode="auto">
              <a:xfrm>
                <a:off x="3722" y="2220"/>
                <a:ext cx="39" cy="15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Freeform 37"/>
              <p:cNvSpPr>
                <a:spLocks noChangeArrowheads="1"/>
              </p:cNvSpPr>
              <p:nvPr/>
            </p:nvSpPr>
            <p:spPr bwMode="auto">
              <a:xfrm>
                <a:off x="3666" y="2220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Freeform 38"/>
              <p:cNvSpPr>
                <a:spLocks noChangeArrowheads="1"/>
              </p:cNvSpPr>
              <p:nvPr/>
            </p:nvSpPr>
            <p:spPr bwMode="auto">
              <a:xfrm>
                <a:off x="3611" y="2212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Freeform 39"/>
              <p:cNvSpPr>
                <a:spLocks noChangeArrowheads="1"/>
              </p:cNvSpPr>
              <p:nvPr/>
            </p:nvSpPr>
            <p:spPr bwMode="auto">
              <a:xfrm>
                <a:off x="3556" y="2204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Freeform 40"/>
              <p:cNvSpPr>
                <a:spLocks noChangeArrowheads="1"/>
              </p:cNvSpPr>
              <p:nvPr/>
            </p:nvSpPr>
            <p:spPr bwMode="auto">
              <a:xfrm>
                <a:off x="3500" y="2196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Freeform 41"/>
              <p:cNvSpPr>
                <a:spLocks noChangeArrowheads="1"/>
              </p:cNvSpPr>
              <p:nvPr/>
            </p:nvSpPr>
            <p:spPr bwMode="auto">
              <a:xfrm>
                <a:off x="3445" y="2189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12 w 60"/>
                  <a:gd name="T7" fmla="*/ 0 h 24"/>
                  <a:gd name="T8" fmla="*/ 0 w 60"/>
                  <a:gd name="T9" fmla="*/ 12 h 24"/>
                  <a:gd name="T10" fmla="*/ 12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7" name="Freeform 42"/>
              <p:cNvSpPr>
                <a:spLocks noChangeArrowheads="1"/>
              </p:cNvSpPr>
              <p:nvPr/>
            </p:nvSpPr>
            <p:spPr bwMode="auto">
              <a:xfrm>
                <a:off x="3390" y="2189"/>
                <a:ext cx="39" cy="8"/>
              </a:xfrm>
              <a:custGeom>
                <a:avLst/>
                <a:gdLst>
                  <a:gd name="T0" fmla="*/ 60 w 60"/>
                  <a:gd name="T1" fmla="*/ 12 h 12"/>
                  <a:gd name="T2" fmla="*/ 60 w 60"/>
                  <a:gd name="T3" fmla="*/ 12 h 12"/>
                  <a:gd name="T4" fmla="*/ 60 w 60"/>
                  <a:gd name="T5" fmla="*/ 0 h 12"/>
                  <a:gd name="T6" fmla="*/ 12 w 60"/>
                  <a:gd name="T7" fmla="*/ 0 h 12"/>
                  <a:gd name="T8" fmla="*/ 0 w 60"/>
                  <a:gd name="T9" fmla="*/ 0 h 12"/>
                  <a:gd name="T10" fmla="*/ 12 w 60"/>
                  <a:gd name="T11" fmla="*/ 12 h 12"/>
                  <a:gd name="T12" fmla="*/ 60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60" y="12"/>
                    </a:moveTo>
                    <a:lnTo>
                      <a:pt x="60" y="12"/>
                    </a:lnTo>
                    <a:lnTo>
                      <a:pt x="60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6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8" name="Freeform 43"/>
              <p:cNvSpPr>
                <a:spLocks noChangeArrowheads="1"/>
              </p:cNvSpPr>
              <p:nvPr/>
            </p:nvSpPr>
            <p:spPr bwMode="auto">
              <a:xfrm>
                <a:off x="3334" y="2181"/>
                <a:ext cx="39" cy="8"/>
              </a:xfrm>
              <a:custGeom>
                <a:avLst/>
                <a:gdLst>
                  <a:gd name="T0" fmla="*/ 60 w 60"/>
                  <a:gd name="T1" fmla="*/ 12 h 12"/>
                  <a:gd name="T2" fmla="*/ 60 w 60"/>
                  <a:gd name="T3" fmla="*/ 12 h 12"/>
                  <a:gd name="T4" fmla="*/ 60 w 60"/>
                  <a:gd name="T5" fmla="*/ 0 h 12"/>
                  <a:gd name="T6" fmla="*/ 12 w 60"/>
                  <a:gd name="T7" fmla="*/ 0 h 12"/>
                  <a:gd name="T8" fmla="*/ 12 w 60"/>
                  <a:gd name="T9" fmla="*/ 0 h 12"/>
                  <a:gd name="T10" fmla="*/ 0 w 60"/>
                  <a:gd name="T11" fmla="*/ 0 h 12"/>
                  <a:gd name="T12" fmla="*/ 12 w 60"/>
                  <a:gd name="T13" fmla="*/ 12 h 12"/>
                  <a:gd name="T14" fmla="*/ 12 w 60"/>
                  <a:gd name="T15" fmla="*/ 12 h 12"/>
                  <a:gd name="T16" fmla="*/ 60 w 60"/>
                  <a:gd name="T17" fmla="*/ 12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12"/>
                  <a:gd name="T29" fmla="*/ 60 w 60"/>
                  <a:gd name="T30" fmla="*/ 12 h 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12">
                    <a:moveTo>
                      <a:pt x="60" y="12"/>
                    </a:moveTo>
                    <a:lnTo>
                      <a:pt x="60" y="12"/>
                    </a:lnTo>
                    <a:lnTo>
                      <a:pt x="60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6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9" name="Freeform 44"/>
              <p:cNvSpPr>
                <a:spLocks noChangeArrowheads="1"/>
              </p:cNvSpPr>
              <p:nvPr/>
            </p:nvSpPr>
            <p:spPr bwMode="auto">
              <a:xfrm>
                <a:off x="3279" y="2173"/>
                <a:ext cx="39" cy="8"/>
              </a:xfrm>
              <a:custGeom>
                <a:avLst/>
                <a:gdLst>
                  <a:gd name="T0" fmla="*/ 60 w 60"/>
                  <a:gd name="T1" fmla="*/ 12 h 12"/>
                  <a:gd name="T2" fmla="*/ 60 w 60"/>
                  <a:gd name="T3" fmla="*/ 12 h 12"/>
                  <a:gd name="T4" fmla="*/ 60 w 60"/>
                  <a:gd name="T5" fmla="*/ 0 h 12"/>
                  <a:gd name="T6" fmla="*/ 12 w 60"/>
                  <a:gd name="T7" fmla="*/ 0 h 12"/>
                  <a:gd name="T8" fmla="*/ 0 w 60"/>
                  <a:gd name="T9" fmla="*/ 0 h 12"/>
                  <a:gd name="T10" fmla="*/ 12 w 60"/>
                  <a:gd name="T11" fmla="*/ 12 h 12"/>
                  <a:gd name="T12" fmla="*/ 60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60" y="12"/>
                    </a:moveTo>
                    <a:lnTo>
                      <a:pt x="60" y="12"/>
                    </a:lnTo>
                    <a:lnTo>
                      <a:pt x="60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6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0" name="Freeform 45"/>
              <p:cNvSpPr>
                <a:spLocks noChangeArrowheads="1"/>
              </p:cNvSpPr>
              <p:nvPr/>
            </p:nvSpPr>
            <p:spPr bwMode="auto">
              <a:xfrm>
                <a:off x="3224" y="2165"/>
                <a:ext cx="39" cy="16"/>
              </a:xfrm>
              <a:custGeom>
                <a:avLst/>
                <a:gdLst>
                  <a:gd name="T0" fmla="*/ 60 w 60"/>
                  <a:gd name="T1" fmla="*/ 24 h 24"/>
                  <a:gd name="T2" fmla="*/ 60 w 60"/>
                  <a:gd name="T3" fmla="*/ 12 h 24"/>
                  <a:gd name="T4" fmla="*/ 60 w 60"/>
                  <a:gd name="T5" fmla="*/ 12 h 24"/>
                  <a:gd name="T6" fmla="*/ 12 w 60"/>
                  <a:gd name="T7" fmla="*/ 0 h 24"/>
                  <a:gd name="T8" fmla="*/ 0 w 60"/>
                  <a:gd name="T9" fmla="*/ 12 h 24"/>
                  <a:gd name="T10" fmla="*/ 12 w 60"/>
                  <a:gd name="T11" fmla="*/ 12 h 24"/>
                  <a:gd name="T12" fmla="*/ 60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60" y="24"/>
                    </a:moveTo>
                    <a:lnTo>
                      <a:pt x="60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6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1" name="Freeform 46"/>
              <p:cNvSpPr>
                <a:spLocks noChangeArrowheads="1"/>
              </p:cNvSpPr>
              <p:nvPr/>
            </p:nvSpPr>
            <p:spPr bwMode="auto">
              <a:xfrm>
                <a:off x="3168" y="2157"/>
                <a:ext cx="39" cy="16"/>
              </a:xfrm>
              <a:custGeom>
                <a:avLst/>
                <a:gdLst>
                  <a:gd name="T0" fmla="*/ 60 w 60"/>
                  <a:gd name="T1" fmla="*/ 24 h 24"/>
                  <a:gd name="T2" fmla="*/ 60 w 60"/>
                  <a:gd name="T3" fmla="*/ 12 h 24"/>
                  <a:gd name="T4" fmla="*/ 60 w 60"/>
                  <a:gd name="T5" fmla="*/ 12 h 24"/>
                  <a:gd name="T6" fmla="*/ 12 w 60"/>
                  <a:gd name="T7" fmla="*/ 0 h 24"/>
                  <a:gd name="T8" fmla="*/ 0 w 60"/>
                  <a:gd name="T9" fmla="*/ 12 h 24"/>
                  <a:gd name="T10" fmla="*/ 12 w 60"/>
                  <a:gd name="T11" fmla="*/ 12 h 24"/>
                  <a:gd name="T12" fmla="*/ 60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60" y="24"/>
                    </a:moveTo>
                    <a:lnTo>
                      <a:pt x="60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6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2" name="Freeform 47"/>
              <p:cNvSpPr>
                <a:spLocks noChangeArrowheads="1"/>
              </p:cNvSpPr>
              <p:nvPr/>
            </p:nvSpPr>
            <p:spPr bwMode="auto">
              <a:xfrm>
                <a:off x="3113" y="2157"/>
                <a:ext cx="39" cy="8"/>
              </a:xfrm>
              <a:custGeom>
                <a:avLst/>
                <a:gdLst>
                  <a:gd name="T0" fmla="*/ 60 w 60"/>
                  <a:gd name="T1" fmla="*/ 12 h 12"/>
                  <a:gd name="T2" fmla="*/ 60 w 60"/>
                  <a:gd name="T3" fmla="*/ 12 h 12"/>
                  <a:gd name="T4" fmla="*/ 60 w 60"/>
                  <a:gd name="T5" fmla="*/ 0 h 12"/>
                  <a:gd name="T6" fmla="*/ 12 w 60"/>
                  <a:gd name="T7" fmla="*/ 0 h 12"/>
                  <a:gd name="T8" fmla="*/ 0 w 60"/>
                  <a:gd name="T9" fmla="*/ 0 h 12"/>
                  <a:gd name="T10" fmla="*/ 12 w 60"/>
                  <a:gd name="T11" fmla="*/ 12 h 12"/>
                  <a:gd name="T12" fmla="*/ 60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60" y="12"/>
                    </a:moveTo>
                    <a:lnTo>
                      <a:pt x="60" y="12"/>
                    </a:lnTo>
                    <a:lnTo>
                      <a:pt x="60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6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93"/>
            <p:cNvGrpSpPr>
              <a:grpSpLocks/>
            </p:cNvGrpSpPr>
            <p:nvPr/>
          </p:nvGrpSpPr>
          <p:grpSpPr bwMode="auto">
            <a:xfrm>
              <a:off x="3312" y="2030"/>
              <a:ext cx="1956" cy="324"/>
              <a:chOff x="3308" y="2030"/>
              <a:chExt cx="1956" cy="324"/>
            </a:xfrm>
          </p:grpSpPr>
          <p:sp>
            <p:nvSpPr>
              <p:cNvPr id="16401" name="Freeform 181"/>
              <p:cNvSpPr>
                <a:spLocks noChangeArrowheads="1"/>
              </p:cNvSpPr>
              <p:nvPr/>
            </p:nvSpPr>
            <p:spPr bwMode="auto">
              <a:xfrm rot="360000">
                <a:off x="3308" y="2158"/>
                <a:ext cx="1056" cy="72"/>
              </a:xfrm>
              <a:custGeom>
                <a:avLst/>
                <a:gdLst>
                  <a:gd name="T0" fmla="*/ 0 w 3456"/>
                  <a:gd name="T1" fmla="*/ 1496 h 1496"/>
                  <a:gd name="T2" fmla="*/ 336 w 3456"/>
                  <a:gd name="T3" fmla="*/ 1400 h 1496"/>
                  <a:gd name="T4" fmla="*/ 768 w 3456"/>
                  <a:gd name="T5" fmla="*/ 1112 h 1496"/>
                  <a:gd name="T6" fmla="*/ 1008 w 3456"/>
                  <a:gd name="T7" fmla="*/ 872 h 1496"/>
                  <a:gd name="T8" fmla="*/ 1200 w 3456"/>
                  <a:gd name="T9" fmla="*/ 536 h 1496"/>
                  <a:gd name="T10" fmla="*/ 1344 w 3456"/>
                  <a:gd name="T11" fmla="*/ 344 h 1496"/>
                  <a:gd name="T12" fmla="*/ 1488 w 3456"/>
                  <a:gd name="T13" fmla="*/ 152 h 1496"/>
                  <a:gd name="T14" fmla="*/ 1632 w 3456"/>
                  <a:gd name="T15" fmla="*/ 56 h 1496"/>
                  <a:gd name="T16" fmla="*/ 1776 w 3456"/>
                  <a:gd name="T17" fmla="*/ 8 h 1496"/>
                  <a:gd name="T18" fmla="*/ 1920 w 3456"/>
                  <a:gd name="T19" fmla="*/ 104 h 1496"/>
                  <a:gd name="T20" fmla="*/ 2064 w 3456"/>
                  <a:gd name="T21" fmla="*/ 248 h 1496"/>
                  <a:gd name="T22" fmla="*/ 2208 w 3456"/>
                  <a:gd name="T23" fmla="*/ 440 h 1496"/>
                  <a:gd name="T24" fmla="*/ 2400 w 3456"/>
                  <a:gd name="T25" fmla="*/ 728 h 1496"/>
                  <a:gd name="T26" fmla="*/ 2544 w 3456"/>
                  <a:gd name="T27" fmla="*/ 968 h 1496"/>
                  <a:gd name="T28" fmla="*/ 2688 w 3456"/>
                  <a:gd name="T29" fmla="*/ 1112 h 1496"/>
                  <a:gd name="T30" fmla="*/ 2928 w 3456"/>
                  <a:gd name="T31" fmla="*/ 1304 h 1496"/>
                  <a:gd name="T32" fmla="*/ 3120 w 3456"/>
                  <a:gd name="T33" fmla="*/ 1400 h 1496"/>
                  <a:gd name="T34" fmla="*/ 3264 w 3456"/>
                  <a:gd name="T35" fmla="*/ 1448 h 1496"/>
                  <a:gd name="T36" fmla="*/ 3456 w 3456"/>
                  <a:gd name="T37" fmla="*/ 1496 h 14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56"/>
                  <a:gd name="T58" fmla="*/ 0 h 1496"/>
                  <a:gd name="T59" fmla="*/ 3456 w 3456"/>
                  <a:gd name="T60" fmla="*/ 1496 h 149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56" h="1496">
                    <a:moveTo>
                      <a:pt x="0" y="1496"/>
                    </a:moveTo>
                    <a:cubicBezTo>
                      <a:pt x="104" y="1480"/>
                      <a:pt x="208" y="1464"/>
                      <a:pt x="336" y="1400"/>
                    </a:cubicBezTo>
                    <a:cubicBezTo>
                      <a:pt x="464" y="1336"/>
                      <a:pt x="656" y="1200"/>
                      <a:pt x="768" y="1112"/>
                    </a:cubicBezTo>
                    <a:cubicBezTo>
                      <a:pt x="880" y="1024"/>
                      <a:pt x="936" y="968"/>
                      <a:pt x="1008" y="872"/>
                    </a:cubicBezTo>
                    <a:cubicBezTo>
                      <a:pt x="1080" y="776"/>
                      <a:pt x="1144" y="624"/>
                      <a:pt x="1200" y="536"/>
                    </a:cubicBezTo>
                    <a:cubicBezTo>
                      <a:pt x="1256" y="448"/>
                      <a:pt x="1296" y="408"/>
                      <a:pt x="1344" y="344"/>
                    </a:cubicBezTo>
                    <a:cubicBezTo>
                      <a:pt x="1392" y="280"/>
                      <a:pt x="1440" y="200"/>
                      <a:pt x="1488" y="152"/>
                    </a:cubicBezTo>
                    <a:cubicBezTo>
                      <a:pt x="1536" y="104"/>
                      <a:pt x="1584" y="80"/>
                      <a:pt x="1632" y="56"/>
                    </a:cubicBezTo>
                    <a:cubicBezTo>
                      <a:pt x="1680" y="32"/>
                      <a:pt x="1728" y="0"/>
                      <a:pt x="1776" y="8"/>
                    </a:cubicBezTo>
                    <a:cubicBezTo>
                      <a:pt x="1824" y="16"/>
                      <a:pt x="1872" y="64"/>
                      <a:pt x="1920" y="104"/>
                    </a:cubicBezTo>
                    <a:cubicBezTo>
                      <a:pt x="1968" y="144"/>
                      <a:pt x="2016" y="192"/>
                      <a:pt x="2064" y="248"/>
                    </a:cubicBezTo>
                    <a:cubicBezTo>
                      <a:pt x="2112" y="304"/>
                      <a:pt x="2152" y="360"/>
                      <a:pt x="2208" y="440"/>
                    </a:cubicBezTo>
                    <a:cubicBezTo>
                      <a:pt x="2264" y="520"/>
                      <a:pt x="2344" y="640"/>
                      <a:pt x="2400" y="728"/>
                    </a:cubicBezTo>
                    <a:cubicBezTo>
                      <a:pt x="2456" y="816"/>
                      <a:pt x="2496" y="904"/>
                      <a:pt x="2544" y="968"/>
                    </a:cubicBezTo>
                    <a:cubicBezTo>
                      <a:pt x="2592" y="1032"/>
                      <a:pt x="2624" y="1056"/>
                      <a:pt x="2688" y="1112"/>
                    </a:cubicBezTo>
                    <a:cubicBezTo>
                      <a:pt x="2752" y="1168"/>
                      <a:pt x="2856" y="1256"/>
                      <a:pt x="2928" y="1304"/>
                    </a:cubicBezTo>
                    <a:cubicBezTo>
                      <a:pt x="3000" y="1352"/>
                      <a:pt x="3064" y="1376"/>
                      <a:pt x="3120" y="1400"/>
                    </a:cubicBezTo>
                    <a:cubicBezTo>
                      <a:pt x="3176" y="1424"/>
                      <a:pt x="3208" y="1432"/>
                      <a:pt x="3264" y="1448"/>
                    </a:cubicBezTo>
                    <a:cubicBezTo>
                      <a:pt x="3320" y="1464"/>
                      <a:pt x="3424" y="1488"/>
                      <a:pt x="3456" y="1496"/>
                    </a:cubicBezTo>
                  </a:path>
                </a:pathLst>
              </a:custGeom>
              <a:noFill/>
              <a:ln w="2844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2" name="Freeform 182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768" cy="144"/>
              </a:xfrm>
              <a:custGeom>
                <a:avLst/>
                <a:gdLst>
                  <a:gd name="T0" fmla="*/ 0 w 3456"/>
                  <a:gd name="T1" fmla="*/ 1496 h 1496"/>
                  <a:gd name="T2" fmla="*/ 336 w 3456"/>
                  <a:gd name="T3" fmla="*/ 1400 h 1496"/>
                  <a:gd name="T4" fmla="*/ 768 w 3456"/>
                  <a:gd name="T5" fmla="*/ 1112 h 1496"/>
                  <a:gd name="T6" fmla="*/ 1008 w 3456"/>
                  <a:gd name="T7" fmla="*/ 872 h 1496"/>
                  <a:gd name="T8" fmla="*/ 1200 w 3456"/>
                  <a:gd name="T9" fmla="*/ 536 h 1496"/>
                  <a:gd name="T10" fmla="*/ 1344 w 3456"/>
                  <a:gd name="T11" fmla="*/ 344 h 1496"/>
                  <a:gd name="T12" fmla="*/ 1488 w 3456"/>
                  <a:gd name="T13" fmla="*/ 152 h 1496"/>
                  <a:gd name="T14" fmla="*/ 1632 w 3456"/>
                  <a:gd name="T15" fmla="*/ 56 h 1496"/>
                  <a:gd name="T16" fmla="*/ 1776 w 3456"/>
                  <a:gd name="T17" fmla="*/ 8 h 1496"/>
                  <a:gd name="T18" fmla="*/ 1920 w 3456"/>
                  <a:gd name="T19" fmla="*/ 104 h 1496"/>
                  <a:gd name="T20" fmla="*/ 2064 w 3456"/>
                  <a:gd name="T21" fmla="*/ 248 h 1496"/>
                  <a:gd name="T22" fmla="*/ 2208 w 3456"/>
                  <a:gd name="T23" fmla="*/ 440 h 1496"/>
                  <a:gd name="T24" fmla="*/ 2400 w 3456"/>
                  <a:gd name="T25" fmla="*/ 728 h 1496"/>
                  <a:gd name="T26" fmla="*/ 2544 w 3456"/>
                  <a:gd name="T27" fmla="*/ 968 h 1496"/>
                  <a:gd name="T28" fmla="*/ 2688 w 3456"/>
                  <a:gd name="T29" fmla="*/ 1112 h 1496"/>
                  <a:gd name="T30" fmla="*/ 2928 w 3456"/>
                  <a:gd name="T31" fmla="*/ 1304 h 1496"/>
                  <a:gd name="T32" fmla="*/ 3120 w 3456"/>
                  <a:gd name="T33" fmla="*/ 1400 h 1496"/>
                  <a:gd name="T34" fmla="*/ 3264 w 3456"/>
                  <a:gd name="T35" fmla="*/ 1448 h 1496"/>
                  <a:gd name="T36" fmla="*/ 3456 w 3456"/>
                  <a:gd name="T37" fmla="*/ 1496 h 14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56"/>
                  <a:gd name="T58" fmla="*/ 0 h 1496"/>
                  <a:gd name="T59" fmla="*/ 3456 w 3456"/>
                  <a:gd name="T60" fmla="*/ 1496 h 149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56" h="1496">
                    <a:moveTo>
                      <a:pt x="0" y="1496"/>
                    </a:moveTo>
                    <a:cubicBezTo>
                      <a:pt x="104" y="1480"/>
                      <a:pt x="208" y="1464"/>
                      <a:pt x="336" y="1400"/>
                    </a:cubicBezTo>
                    <a:cubicBezTo>
                      <a:pt x="464" y="1336"/>
                      <a:pt x="656" y="1200"/>
                      <a:pt x="768" y="1112"/>
                    </a:cubicBezTo>
                    <a:cubicBezTo>
                      <a:pt x="880" y="1024"/>
                      <a:pt x="936" y="968"/>
                      <a:pt x="1008" y="872"/>
                    </a:cubicBezTo>
                    <a:cubicBezTo>
                      <a:pt x="1080" y="776"/>
                      <a:pt x="1144" y="624"/>
                      <a:pt x="1200" y="536"/>
                    </a:cubicBezTo>
                    <a:cubicBezTo>
                      <a:pt x="1256" y="448"/>
                      <a:pt x="1296" y="408"/>
                      <a:pt x="1344" y="344"/>
                    </a:cubicBezTo>
                    <a:cubicBezTo>
                      <a:pt x="1392" y="280"/>
                      <a:pt x="1440" y="200"/>
                      <a:pt x="1488" y="152"/>
                    </a:cubicBezTo>
                    <a:cubicBezTo>
                      <a:pt x="1536" y="104"/>
                      <a:pt x="1584" y="80"/>
                      <a:pt x="1632" y="56"/>
                    </a:cubicBezTo>
                    <a:cubicBezTo>
                      <a:pt x="1680" y="32"/>
                      <a:pt x="1728" y="0"/>
                      <a:pt x="1776" y="8"/>
                    </a:cubicBezTo>
                    <a:cubicBezTo>
                      <a:pt x="1824" y="16"/>
                      <a:pt x="1872" y="64"/>
                      <a:pt x="1920" y="104"/>
                    </a:cubicBezTo>
                    <a:cubicBezTo>
                      <a:pt x="1968" y="144"/>
                      <a:pt x="2016" y="192"/>
                      <a:pt x="2064" y="248"/>
                    </a:cubicBezTo>
                    <a:cubicBezTo>
                      <a:pt x="2112" y="304"/>
                      <a:pt x="2152" y="360"/>
                      <a:pt x="2208" y="440"/>
                    </a:cubicBezTo>
                    <a:cubicBezTo>
                      <a:pt x="2264" y="520"/>
                      <a:pt x="2344" y="640"/>
                      <a:pt x="2400" y="728"/>
                    </a:cubicBezTo>
                    <a:cubicBezTo>
                      <a:pt x="2456" y="816"/>
                      <a:pt x="2496" y="904"/>
                      <a:pt x="2544" y="968"/>
                    </a:cubicBezTo>
                    <a:cubicBezTo>
                      <a:pt x="2592" y="1032"/>
                      <a:pt x="2624" y="1056"/>
                      <a:pt x="2688" y="1112"/>
                    </a:cubicBezTo>
                    <a:cubicBezTo>
                      <a:pt x="2752" y="1168"/>
                      <a:pt x="2856" y="1256"/>
                      <a:pt x="2928" y="1304"/>
                    </a:cubicBezTo>
                    <a:cubicBezTo>
                      <a:pt x="3000" y="1352"/>
                      <a:pt x="3064" y="1376"/>
                      <a:pt x="3120" y="1400"/>
                    </a:cubicBezTo>
                    <a:cubicBezTo>
                      <a:pt x="3176" y="1424"/>
                      <a:pt x="3208" y="1432"/>
                      <a:pt x="3264" y="1448"/>
                    </a:cubicBezTo>
                    <a:cubicBezTo>
                      <a:pt x="3320" y="1464"/>
                      <a:pt x="3424" y="1488"/>
                      <a:pt x="3456" y="1496"/>
                    </a:cubicBezTo>
                  </a:path>
                </a:pathLst>
              </a:custGeom>
              <a:noFill/>
              <a:ln w="2844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3" name="Rectangle 183"/>
              <p:cNvSpPr>
                <a:spLocks noChangeArrowheads="1"/>
              </p:cNvSpPr>
              <p:nvPr/>
            </p:nvSpPr>
            <p:spPr bwMode="auto">
              <a:xfrm>
                <a:off x="4323" y="2030"/>
                <a:ext cx="324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4" name="Oval 184"/>
              <p:cNvSpPr>
                <a:spLocks noChangeArrowheads="1"/>
              </p:cNvSpPr>
              <p:nvPr/>
            </p:nvSpPr>
            <p:spPr bwMode="auto">
              <a:xfrm>
                <a:off x="4378" y="2236"/>
                <a:ext cx="87" cy="87"/>
              </a:xfrm>
              <a:prstGeom prst="ellipse">
                <a:avLst/>
              </a:prstGeom>
              <a:solidFill>
                <a:srgbClr val="FFFFFF"/>
              </a:solidFill>
              <a:ln w="7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5" name="Oval 185"/>
              <p:cNvSpPr>
                <a:spLocks noChangeArrowheads="1"/>
              </p:cNvSpPr>
              <p:nvPr/>
            </p:nvSpPr>
            <p:spPr bwMode="auto">
              <a:xfrm>
                <a:off x="4742" y="2236"/>
                <a:ext cx="87" cy="87"/>
              </a:xfrm>
              <a:prstGeom prst="ellipse">
                <a:avLst/>
              </a:prstGeom>
              <a:solidFill>
                <a:srgbClr val="FFFFFF"/>
              </a:solidFill>
              <a:ln w="7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6" name="Oval 186"/>
              <p:cNvSpPr>
                <a:spLocks noChangeArrowheads="1"/>
              </p:cNvSpPr>
              <p:nvPr/>
            </p:nvSpPr>
            <p:spPr bwMode="auto">
              <a:xfrm>
                <a:off x="5177" y="2220"/>
                <a:ext cx="87" cy="87"/>
              </a:xfrm>
              <a:prstGeom prst="ellipse">
                <a:avLst/>
              </a:prstGeom>
              <a:solidFill>
                <a:srgbClr val="FFFFFF"/>
              </a:solidFill>
              <a:ln w="7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7" name="Oval 187"/>
              <p:cNvSpPr>
                <a:spLocks noChangeArrowheads="1"/>
              </p:cNvSpPr>
              <p:nvPr/>
            </p:nvSpPr>
            <p:spPr bwMode="auto">
              <a:xfrm>
                <a:off x="3801" y="2180"/>
                <a:ext cx="87" cy="87"/>
              </a:xfrm>
              <a:prstGeom prst="ellipse">
                <a:avLst/>
              </a:prstGeom>
              <a:solidFill>
                <a:srgbClr val="FFFFFF"/>
              </a:solidFill>
              <a:ln w="7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8" name="Freeform 188"/>
              <p:cNvSpPr>
                <a:spLocks noChangeArrowheads="1"/>
              </p:cNvSpPr>
              <p:nvPr/>
            </p:nvSpPr>
            <p:spPr bwMode="auto">
              <a:xfrm>
                <a:off x="4032" y="2112"/>
                <a:ext cx="768" cy="144"/>
              </a:xfrm>
              <a:custGeom>
                <a:avLst/>
                <a:gdLst>
                  <a:gd name="T0" fmla="*/ 0 w 3456"/>
                  <a:gd name="T1" fmla="*/ 1496 h 1496"/>
                  <a:gd name="T2" fmla="*/ 336 w 3456"/>
                  <a:gd name="T3" fmla="*/ 1400 h 1496"/>
                  <a:gd name="T4" fmla="*/ 768 w 3456"/>
                  <a:gd name="T5" fmla="*/ 1112 h 1496"/>
                  <a:gd name="T6" fmla="*/ 1008 w 3456"/>
                  <a:gd name="T7" fmla="*/ 872 h 1496"/>
                  <a:gd name="T8" fmla="*/ 1200 w 3456"/>
                  <a:gd name="T9" fmla="*/ 536 h 1496"/>
                  <a:gd name="T10" fmla="*/ 1344 w 3456"/>
                  <a:gd name="T11" fmla="*/ 344 h 1496"/>
                  <a:gd name="T12" fmla="*/ 1488 w 3456"/>
                  <a:gd name="T13" fmla="*/ 152 h 1496"/>
                  <a:gd name="T14" fmla="*/ 1632 w 3456"/>
                  <a:gd name="T15" fmla="*/ 56 h 1496"/>
                  <a:gd name="T16" fmla="*/ 1776 w 3456"/>
                  <a:gd name="T17" fmla="*/ 8 h 1496"/>
                  <a:gd name="T18" fmla="*/ 1920 w 3456"/>
                  <a:gd name="T19" fmla="*/ 104 h 1496"/>
                  <a:gd name="T20" fmla="*/ 2064 w 3456"/>
                  <a:gd name="T21" fmla="*/ 248 h 1496"/>
                  <a:gd name="T22" fmla="*/ 2208 w 3456"/>
                  <a:gd name="T23" fmla="*/ 440 h 1496"/>
                  <a:gd name="T24" fmla="*/ 2400 w 3456"/>
                  <a:gd name="T25" fmla="*/ 728 h 1496"/>
                  <a:gd name="T26" fmla="*/ 2544 w 3456"/>
                  <a:gd name="T27" fmla="*/ 968 h 1496"/>
                  <a:gd name="T28" fmla="*/ 2688 w 3456"/>
                  <a:gd name="T29" fmla="*/ 1112 h 1496"/>
                  <a:gd name="T30" fmla="*/ 2928 w 3456"/>
                  <a:gd name="T31" fmla="*/ 1304 h 1496"/>
                  <a:gd name="T32" fmla="*/ 3120 w 3456"/>
                  <a:gd name="T33" fmla="*/ 1400 h 1496"/>
                  <a:gd name="T34" fmla="*/ 3264 w 3456"/>
                  <a:gd name="T35" fmla="*/ 1448 h 1496"/>
                  <a:gd name="T36" fmla="*/ 3456 w 3456"/>
                  <a:gd name="T37" fmla="*/ 1496 h 14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56"/>
                  <a:gd name="T58" fmla="*/ 0 h 1496"/>
                  <a:gd name="T59" fmla="*/ 3456 w 3456"/>
                  <a:gd name="T60" fmla="*/ 1496 h 149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56" h="1496">
                    <a:moveTo>
                      <a:pt x="0" y="1496"/>
                    </a:moveTo>
                    <a:cubicBezTo>
                      <a:pt x="104" y="1480"/>
                      <a:pt x="208" y="1464"/>
                      <a:pt x="336" y="1400"/>
                    </a:cubicBezTo>
                    <a:cubicBezTo>
                      <a:pt x="464" y="1336"/>
                      <a:pt x="656" y="1200"/>
                      <a:pt x="768" y="1112"/>
                    </a:cubicBezTo>
                    <a:cubicBezTo>
                      <a:pt x="880" y="1024"/>
                      <a:pt x="936" y="968"/>
                      <a:pt x="1008" y="872"/>
                    </a:cubicBezTo>
                    <a:cubicBezTo>
                      <a:pt x="1080" y="776"/>
                      <a:pt x="1144" y="624"/>
                      <a:pt x="1200" y="536"/>
                    </a:cubicBezTo>
                    <a:cubicBezTo>
                      <a:pt x="1256" y="448"/>
                      <a:pt x="1296" y="408"/>
                      <a:pt x="1344" y="344"/>
                    </a:cubicBezTo>
                    <a:cubicBezTo>
                      <a:pt x="1392" y="280"/>
                      <a:pt x="1440" y="200"/>
                      <a:pt x="1488" y="152"/>
                    </a:cubicBezTo>
                    <a:cubicBezTo>
                      <a:pt x="1536" y="104"/>
                      <a:pt x="1584" y="80"/>
                      <a:pt x="1632" y="56"/>
                    </a:cubicBezTo>
                    <a:cubicBezTo>
                      <a:pt x="1680" y="32"/>
                      <a:pt x="1728" y="0"/>
                      <a:pt x="1776" y="8"/>
                    </a:cubicBezTo>
                    <a:cubicBezTo>
                      <a:pt x="1824" y="16"/>
                      <a:pt x="1872" y="64"/>
                      <a:pt x="1920" y="104"/>
                    </a:cubicBezTo>
                    <a:cubicBezTo>
                      <a:pt x="1968" y="144"/>
                      <a:pt x="2016" y="192"/>
                      <a:pt x="2064" y="248"/>
                    </a:cubicBezTo>
                    <a:cubicBezTo>
                      <a:pt x="2112" y="304"/>
                      <a:pt x="2152" y="360"/>
                      <a:pt x="2208" y="440"/>
                    </a:cubicBezTo>
                    <a:cubicBezTo>
                      <a:pt x="2264" y="520"/>
                      <a:pt x="2344" y="640"/>
                      <a:pt x="2400" y="728"/>
                    </a:cubicBezTo>
                    <a:cubicBezTo>
                      <a:pt x="2456" y="816"/>
                      <a:pt x="2496" y="904"/>
                      <a:pt x="2544" y="968"/>
                    </a:cubicBezTo>
                    <a:cubicBezTo>
                      <a:pt x="2592" y="1032"/>
                      <a:pt x="2624" y="1056"/>
                      <a:pt x="2688" y="1112"/>
                    </a:cubicBezTo>
                    <a:cubicBezTo>
                      <a:pt x="2752" y="1168"/>
                      <a:pt x="2856" y="1256"/>
                      <a:pt x="2928" y="1304"/>
                    </a:cubicBezTo>
                    <a:cubicBezTo>
                      <a:pt x="3000" y="1352"/>
                      <a:pt x="3064" y="1376"/>
                      <a:pt x="3120" y="1400"/>
                    </a:cubicBezTo>
                    <a:cubicBezTo>
                      <a:pt x="3176" y="1424"/>
                      <a:pt x="3208" y="1432"/>
                      <a:pt x="3264" y="1448"/>
                    </a:cubicBezTo>
                    <a:cubicBezTo>
                      <a:pt x="3320" y="1464"/>
                      <a:pt x="3424" y="1488"/>
                      <a:pt x="3456" y="1496"/>
                    </a:cubicBezTo>
                  </a:path>
                </a:pathLst>
              </a:custGeom>
              <a:noFill/>
              <a:ln w="2844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396" name="Oval 189"/>
          <p:cNvSpPr>
            <a:spLocks noChangeArrowheads="1"/>
          </p:cNvSpPr>
          <p:nvPr/>
        </p:nvSpPr>
        <p:spPr bwMode="auto">
          <a:xfrm>
            <a:off x="6811963" y="3562350"/>
            <a:ext cx="138112" cy="138113"/>
          </a:xfrm>
          <a:prstGeom prst="ellipse">
            <a:avLst/>
          </a:prstGeom>
          <a:solidFill>
            <a:srgbClr val="C0C0C0"/>
          </a:solidFill>
          <a:ln w="7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50" name="Text Box 190"/>
          <p:cNvSpPr txBox="1">
            <a:spLocks noChangeArrowheads="1"/>
          </p:cNvSpPr>
          <p:nvPr/>
        </p:nvSpPr>
        <p:spPr bwMode="auto">
          <a:xfrm>
            <a:off x="8229600" y="4267200"/>
            <a:ext cx="762000" cy="806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Peak </a:t>
            </a:r>
            <a:r>
              <a:rPr lang="en-GB">
                <a:solidFill>
                  <a:srgbClr val="000000"/>
                </a:solidFill>
                <a:latin typeface="Symbol" pitchFamily="18" charset="2"/>
              </a:rPr>
              <a:t></a:t>
            </a: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GB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1/width</a:t>
            </a:r>
          </a:p>
        </p:txBody>
      </p:sp>
      <p:sp>
        <p:nvSpPr>
          <p:cNvPr id="15551" name="Line 191"/>
          <p:cNvSpPr>
            <a:spLocks noChangeShapeType="1"/>
          </p:cNvSpPr>
          <p:nvPr/>
        </p:nvSpPr>
        <p:spPr bwMode="auto">
          <a:xfrm flipH="1">
            <a:off x="7085013" y="4572000"/>
            <a:ext cx="10699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0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20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1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000"/>
                                        <p:tgtEl>
                                          <p:spTgt spid="1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9" grpId="0" animBg="1"/>
      <p:bldP spid="155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0" y="1066800"/>
            <a:ext cx="3276600" cy="1752600"/>
          </a:xfrm>
        </p:spPr>
        <p:txBody>
          <a:bodyPr>
            <a:noAutofit/>
          </a:bodyPr>
          <a:lstStyle/>
          <a:p>
            <a:r>
              <a:rPr lang="en-US" sz="1600" dirty="0" smtClean="0"/>
              <a:t>Isolates model from ocean data sources.</a:t>
            </a:r>
          </a:p>
          <a:p>
            <a:r>
              <a:rPr lang="en-US" sz="1600" dirty="0" smtClean="0"/>
              <a:t>Geodetic coordinate system foundations.</a:t>
            </a:r>
          </a:p>
          <a:p>
            <a:r>
              <a:rPr lang="en-US" sz="1600" dirty="0" smtClean="0"/>
              <a:t>Fast, generic interpolators.</a:t>
            </a:r>
          </a:p>
          <a:p>
            <a:r>
              <a:rPr lang="en-US" sz="1600" dirty="0" smtClean="0"/>
              <a:t>Extends </a:t>
            </a:r>
            <a:r>
              <a:rPr lang="en-US" sz="1600" dirty="0" err="1" smtClean="0"/>
              <a:t>uBLAS</a:t>
            </a:r>
            <a:r>
              <a:rPr lang="en-US" sz="1600" dirty="0" smtClean="0"/>
              <a:t> supported operations.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Software: Foundations Complete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963194" y="4266406"/>
            <a:ext cx="2895600" cy="1588"/>
          </a:xfrm>
          <a:prstGeom prst="straightConnector1">
            <a:avLst/>
          </a:prstGeom>
          <a:ln w="28575"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52800" y="3352800"/>
            <a:ext cx="2514600" cy="1371600"/>
            <a:chOff x="3352800" y="3352800"/>
            <a:chExt cx="2514600" cy="1371600"/>
          </a:xfrm>
        </p:grpSpPr>
        <p:sp>
          <p:nvSpPr>
            <p:cNvPr id="7" name="Rectangle 6"/>
            <p:cNvSpPr/>
            <p:nvPr/>
          </p:nvSpPr>
          <p:spPr>
            <a:xfrm>
              <a:off x="3352800" y="3810000"/>
              <a:ext cx="2514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Data Grids </a:t>
              </a:r>
            </a:p>
            <a:p>
              <a:r>
                <a:rPr lang="en-US" sz="1400" dirty="0" smtClean="0"/>
                <a:t>Sequences</a:t>
              </a:r>
            </a:p>
            <a:p>
              <a:r>
                <a:rPr lang="en-US" sz="1400" dirty="0" smtClean="0"/>
                <a:t>World Coordinates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2800" y="3352800"/>
              <a:ext cx="1600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Fundamental Data Types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29000" y="5257800"/>
            <a:ext cx="2514600" cy="1371600"/>
            <a:chOff x="381000" y="4495800"/>
            <a:chExt cx="2514600" cy="1371600"/>
          </a:xfrm>
        </p:grpSpPr>
        <p:sp>
          <p:nvSpPr>
            <p:cNvPr id="10" name="Rectangle 9"/>
            <p:cNvSpPr/>
            <p:nvPr/>
          </p:nvSpPr>
          <p:spPr>
            <a:xfrm>
              <a:off x="381000" y="4495800"/>
              <a:ext cx="1600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uBLAS</a:t>
              </a:r>
              <a:r>
                <a:rPr lang="en-US" sz="1400" dirty="0" smtClean="0"/>
                <a:t> Extensions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000" y="4953000"/>
              <a:ext cx="2514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abs, </a:t>
              </a:r>
              <a:r>
                <a:rPr lang="en-US" sz="1400" dirty="0" err="1" smtClean="0"/>
                <a:t>arg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sqrt</a:t>
              </a:r>
              <a:r>
                <a:rPr lang="en-US" sz="1400" dirty="0" smtClean="0"/>
                <a:t>, max, ...</a:t>
              </a:r>
            </a:p>
            <a:p>
              <a:r>
                <a:rPr lang="en-US" sz="1400" dirty="0" err="1" smtClean="0"/>
                <a:t>cos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acos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cosh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acosh</a:t>
              </a:r>
              <a:r>
                <a:rPr lang="en-US" sz="1400" dirty="0" smtClean="0"/>
                <a:t>, ...</a:t>
              </a:r>
            </a:p>
            <a:p>
              <a:r>
                <a:rPr lang="en-US" sz="1400" dirty="0" smtClean="0"/>
                <a:t>exp, log, </a:t>
              </a:r>
              <a:r>
                <a:rPr lang="en-US" sz="1400" dirty="0" err="1" smtClean="0"/>
                <a:t>pow</a:t>
              </a:r>
              <a:r>
                <a:rPr lang="en-US" sz="1400" dirty="0" smtClean="0"/>
                <a:t>, ...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4800" y="3352800"/>
            <a:ext cx="2514600" cy="1371600"/>
            <a:chOff x="304800" y="2286000"/>
            <a:chExt cx="2514600" cy="1371600"/>
          </a:xfrm>
        </p:grpSpPr>
        <p:sp>
          <p:nvSpPr>
            <p:cNvPr id="13" name="Rectangle 12"/>
            <p:cNvSpPr/>
            <p:nvPr/>
          </p:nvSpPr>
          <p:spPr>
            <a:xfrm>
              <a:off x="304800" y="2286000"/>
              <a:ext cx="1828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NetCDF</a:t>
              </a:r>
              <a:r>
                <a:rPr lang="en-US" sz="1400" dirty="0" smtClean="0"/>
                <a:t> Files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4800" y="2743200"/>
              <a:ext cx="2514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Bathymetry</a:t>
              </a:r>
            </a:p>
            <a:p>
              <a:r>
                <a:rPr lang="en-US" sz="1400" dirty="0" smtClean="0"/>
                <a:t>Ocean Profiles</a:t>
              </a:r>
            </a:p>
            <a:p>
              <a:r>
                <a:rPr lang="en-US" sz="1400" dirty="0" smtClean="0"/>
                <a:t>COARDS, WOA, ETOPO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24600" y="3352800"/>
            <a:ext cx="2514600" cy="1371600"/>
            <a:chOff x="6400800" y="4724400"/>
            <a:chExt cx="2514600" cy="1371600"/>
          </a:xfrm>
        </p:grpSpPr>
        <p:sp>
          <p:nvSpPr>
            <p:cNvPr id="16" name="Rectangle 15"/>
            <p:cNvSpPr/>
            <p:nvPr/>
          </p:nvSpPr>
          <p:spPr>
            <a:xfrm>
              <a:off x="6400800" y="4724400"/>
              <a:ext cx="1828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Ocean Components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00800" y="5181600"/>
              <a:ext cx="2514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Profiles</a:t>
              </a:r>
            </a:p>
            <a:p>
              <a:r>
                <a:rPr lang="en-US" sz="1400" dirty="0" smtClean="0"/>
                <a:t>Attenuation</a:t>
              </a:r>
            </a:p>
            <a:p>
              <a:r>
                <a:rPr lang="en-US" sz="1400" dirty="0" smtClean="0"/>
                <a:t>Boundaries</a:t>
              </a:r>
            </a:p>
            <a:p>
              <a:r>
                <a:rPr lang="en-US" sz="1400" dirty="0" smtClean="0"/>
                <a:t>Reflection Loss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1447800"/>
            <a:ext cx="2514600" cy="1371600"/>
            <a:chOff x="6248400" y="2133600"/>
            <a:chExt cx="2514600" cy="1371600"/>
          </a:xfrm>
        </p:grpSpPr>
        <p:sp>
          <p:nvSpPr>
            <p:cNvPr id="19" name="Rectangle 18"/>
            <p:cNvSpPr/>
            <p:nvPr/>
          </p:nvSpPr>
          <p:spPr>
            <a:xfrm>
              <a:off x="6248400" y="2133600"/>
              <a:ext cx="1828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Geodetic</a:t>
              </a:r>
              <a:br>
                <a:rPr lang="en-US" sz="1400" dirty="0" smtClean="0"/>
              </a:br>
              <a:r>
                <a:rPr lang="en-US" sz="1400" dirty="0" smtClean="0"/>
                <a:t>Acoustic Rays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48400" y="2590800"/>
              <a:ext cx="2514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Wave Fronts</a:t>
              </a:r>
            </a:p>
            <a:p>
              <a:r>
                <a:rPr lang="en-US" sz="1400" dirty="0" err="1" smtClean="0"/>
                <a:t>Eigenray</a:t>
              </a:r>
              <a:r>
                <a:rPr lang="en-US" sz="1400" dirty="0" smtClean="0"/>
                <a:t> Results</a:t>
              </a:r>
            </a:p>
            <a:p>
              <a:r>
                <a:rPr lang="en-US" sz="1400" dirty="0" err="1" smtClean="0"/>
                <a:t>Proploss</a:t>
              </a:r>
              <a:r>
                <a:rPr lang="en-US" sz="1400" dirty="0" smtClean="0"/>
                <a:t> Results</a:t>
              </a:r>
              <a:endParaRPr lang="en-US" sz="14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76400" y="57150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uses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4306094" y="3085306"/>
            <a:ext cx="533400" cy="1588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4306094" y="4990306"/>
            <a:ext cx="533400" cy="1588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/>
          <p:nvPr/>
        </p:nvCxnSpPr>
        <p:spPr>
          <a:xfrm>
            <a:off x="5867400" y="2362200"/>
            <a:ext cx="1371600" cy="9906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2819400" y="4267200"/>
            <a:ext cx="533400" cy="1588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67400" y="4267200"/>
            <a:ext cx="457200" cy="1588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/>
          <p:nvPr/>
        </p:nvCxnSpPr>
        <p:spPr>
          <a:xfrm rot="5400000">
            <a:off x="6038850" y="4629150"/>
            <a:ext cx="1447800" cy="16383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/>
          <p:nvPr/>
        </p:nvCxnSpPr>
        <p:spPr>
          <a:xfrm rot="16200000" flipH="1">
            <a:off x="1771650" y="4514850"/>
            <a:ext cx="1447800" cy="18669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4800" y="3048000"/>
            <a:ext cx="86106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the development of each new feature by first designing its unit test.</a:t>
            </a:r>
          </a:p>
          <a:p>
            <a:pPr lvl="1"/>
            <a:r>
              <a:rPr lang="en-US" dirty="0" smtClean="0"/>
              <a:t>Every module includes a “test” directory.</a:t>
            </a:r>
          </a:p>
          <a:p>
            <a:pPr lvl="1"/>
            <a:r>
              <a:rPr lang="en-US" dirty="0" smtClean="0"/>
              <a:t>Detect and record failures to match analytic results.</a:t>
            </a:r>
          </a:p>
          <a:p>
            <a:pPr lvl="1"/>
            <a:r>
              <a:rPr lang="en-US" dirty="0" smtClean="0"/>
              <a:t>Readiness of each new feature defined by the quality of its test.</a:t>
            </a:r>
          </a:p>
          <a:p>
            <a:r>
              <a:rPr lang="en-US" dirty="0" smtClean="0"/>
              <a:t>Boost Test Library Unit Test Framework (UTF) to implement these goals.</a:t>
            </a:r>
          </a:p>
          <a:p>
            <a:pPr lvl="1"/>
            <a:r>
              <a:rPr lang="en-US" dirty="0" smtClean="0"/>
              <a:t>Organizes all units tests into a regression suite.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(TDD)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5334000"/>
            <a:ext cx="5334000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Verification testing of the implementation designed to demonstrate validity of derivation.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Alion IRAD - July 2006 (Reilly, Goodrich)</a:t>
            </a:r>
          </a:p>
          <a:p>
            <a:pPr lvl="1"/>
            <a:r>
              <a:rPr lang="en-US" dirty="0" smtClean="0"/>
              <a:t>Ray tracing components of </a:t>
            </a:r>
            <a:r>
              <a:rPr lang="en-US" dirty="0" err="1" smtClean="0"/>
              <a:t>Geodray</a:t>
            </a:r>
            <a:r>
              <a:rPr lang="en-US" dirty="0" smtClean="0"/>
              <a:t> 6-20 times faster than equivalent parts of </a:t>
            </a:r>
            <a:r>
              <a:rPr lang="en-US" dirty="0" err="1" smtClean="0"/>
              <a:t>FeyRay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NWDC V&amp;V – June 2009 (Reilly, Foreman, </a:t>
            </a:r>
            <a:r>
              <a:rPr lang="en-US" dirty="0" err="1" smtClean="0"/>
              <a:t>Fulford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FeyRay</a:t>
            </a:r>
            <a:r>
              <a:rPr lang="en-US" dirty="0" smtClean="0"/>
              <a:t> accepted by CNMOC for M&amp;S use.</a:t>
            </a:r>
          </a:p>
          <a:p>
            <a:pPr lvl="1"/>
            <a:r>
              <a:rPr lang="en-US" dirty="0" err="1" smtClean="0"/>
              <a:t>FeyRay</a:t>
            </a:r>
            <a:r>
              <a:rPr lang="en-US" dirty="0" smtClean="0"/>
              <a:t> accuracy within 5% of GRAB</a:t>
            </a:r>
          </a:p>
          <a:p>
            <a:pPr lvl="1"/>
            <a:r>
              <a:rPr lang="en-US" dirty="0" err="1" smtClean="0"/>
              <a:t>FeyRay</a:t>
            </a:r>
            <a:r>
              <a:rPr lang="en-US" dirty="0" smtClean="0"/>
              <a:t> 5-20 times faster than GRAB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Timing: Heading in Right Direction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5105400"/>
            <a:ext cx="4353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Results contentious – But they support the conclusion that speed improvement goals may be viable.</a:t>
            </a:r>
            <a:endParaRPr lang="en-US" dirty="0">
              <a:solidFill>
                <a:srgbClr val="009900"/>
              </a:solidFill>
            </a:endParaRPr>
          </a:p>
        </p:txBody>
      </p:sp>
      <p:pic>
        <p:nvPicPr>
          <p:cNvPr id="9" name="Picture 11" descr="C:\Documents and Settings\sreilly.ALIONSCIENCE\Local Settings\Temporary Internet Files\Content.IE5\1149RQ89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50292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Lloyd's </a:t>
            </a:r>
            <a:r>
              <a:rPr lang="en-US" dirty="0" smtClean="0"/>
              <a:t>Mirror Test</a:t>
            </a:r>
            <a:endParaRPr lang="en-US" dirty="0"/>
          </a:p>
        </p:txBody>
      </p:sp>
      <p:pic>
        <p:nvPicPr>
          <p:cNvPr id="7" name="Picture 6" descr="lloyds_mirror1_050m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085850"/>
            <a:ext cx="7162800" cy="5372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90800" y="1600200"/>
            <a:ext cx="3393878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		25 meters deep</a:t>
            </a:r>
          </a:p>
          <a:p>
            <a:r>
              <a:rPr lang="en-US" sz="1400" dirty="0" smtClean="0"/>
              <a:t>Target:		25 meters deep</a:t>
            </a:r>
          </a:p>
          <a:p>
            <a:r>
              <a:rPr lang="en-US" sz="1400" dirty="0" smtClean="0"/>
              <a:t>Frequency:	2000 Hz</a:t>
            </a:r>
          </a:p>
          <a:p>
            <a:r>
              <a:rPr lang="en-US" sz="1400" dirty="0" smtClean="0"/>
              <a:t>Time Step:    	50 </a:t>
            </a:r>
            <a:r>
              <a:rPr lang="en-US" sz="1400" dirty="0" err="1" smtClean="0"/>
              <a:t>msec</a:t>
            </a:r>
            <a:endParaRPr lang="en-US" sz="1400" dirty="0" smtClean="0"/>
          </a:p>
          <a:p>
            <a:r>
              <a:rPr lang="en-US" sz="1400" dirty="0" smtClean="0"/>
              <a:t>Flattened Earth, Classic Ray Theory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loyds_mirror2_050m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990600"/>
            <a:ext cx="7620000" cy="5715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Lloyd's Mirror Close-up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4697849"/>
            <a:ext cx="3393878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		25 meters deep</a:t>
            </a:r>
          </a:p>
          <a:p>
            <a:r>
              <a:rPr lang="en-US" sz="1400" dirty="0" smtClean="0"/>
              <a:t>Target:		25 meters deep</a:t>
            </a:r>
          </a:p>
          <a:p>
            <a:r>
              <a:rPr lang="en-US" sz="1400" dirty="0" smtClean="0"/>
              <a:t>Frequency:	2000 Hz</a:t>
            </a:r>
          </a:p>
          <a:p>
            <a:r>
              <a:rPr lang="en-US" sz="1400" dirty="0" smtClean="0"/>
              <a:t>Time Step:    	50 </a:t>
            </a:r>
            <a:r>
              <a:rPr lang="en-US" sz="1400" dirty="0" err="1" smtClean="0"/>
              <a:t>msec</a:t>
            </a:r>
            <a:endParaRPr lang="en-US" sz="1400" dirty="0" smtClean="0"/>
          </a:p>
          <a:p>
            <a:r>
              <a:rPr lang="en-US" sz="1400" dirty="0" smtClean="0"/>
              <a:t>Flattened </a:t>
            </a:r>
            <a:r>
              <a:rPr lang="en-US" sz="1400" dirty="0" smtClean="0"/>
              <a:t>Earth</a:t>
            </a:r>
            <a:r>
              <a:rPr lang="en-US" sz="1400" dirty="0" smtClean="0"/>
              <a:t> , Classic Ray Theory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Pressure Release </a:t>
            </a:r>
            <a:r>
              <a:rPr lang="en-US" dirty="0" smtClean="0"/>
              <a:t>Test</a:t>
            </a:r>
            <a:endParaRPr lang="en-US" dirty="0"/>
          </a:p>
        </p:txBody>
      </p:sp>
      <p:pic>
        <p:nvPicPr>
          <p:cNvPr id="6" name="Picture 5" descr="pressure_release_050m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066800"/>
            <a:ext cx="7543800" cy="5657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9800" y="4486870"/>
            <a:ext cx="3393878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		25 meters deep</a:t>
            </a:r>
          </a:p>
          <a:p>
            <a:r>
              <a:rPr lang="en-US" sz="1400" dirty="0" smtClean="0"/>
              <a:t>Target:		10 km away</a:t>
            </a:r>
          </a:p>
          <a:p>
            <a:r>
              <a:rPr lang="en-US" sz="1400" dirty="0" smtClean="0"/>
              <a:t>Frequency:	2000 Hz</a:t>
            </a:r>
          </a:p>
          <a:p>
            <a:r>
              <a:rPr lang="en-US" sz="1400" dirty="0" smtClean="0"/>
              <a:t>Time Step:    	50 </a:t>
            </a:r>
            <a:r>
              <a:rPr lang="en-US" sz="1400" dirty="0" err="1" smtClean="0"/>
              <a:t>msec</a:t>
            </a:r>
            <a:endParaRPr lang="en-US" sz="1400" dirty="0" smtClean="0"/>
          </a:p>
          <a:p>
            <a:r>
              <a:rPr lang="en-US" sz="1400" dirty="0" smtClean="0"/>
              <a:t>Flattened </a:t>
            </a:r>
            <a:r>
              <a:rPr lang="en-US" sz="1400" dirty="0" smtClean="0"/>
              <a:t>Earth</a:t>
            </a:r>
            <a:r>
              <a:rPr lang="en-US" sz="1400" dirty="0" smtClean="0"/>
              <a:t> , Classic Ray Theory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error_time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6759" y="1400969"/>
            <a:ext cx="7072841" cy="530463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Lloyd's Mirror </a:t>
            </a:r>
            <a:r>
              <a:rPr lang="en-US" dirty="0" smtClean="0"/>
              <a:t>on Round Earth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V. </a:t>
            </a:r>
            <a:r>
              <a:rPr lang="en-GB" dirty="0" err="1" smtClean="0"/>
              <a:t>Cerveny</a:t>
            </a:r>
            <a:r>
              <a:rPr lang="en-GB" dirty="0" smtClean="0"/>
              <a:t>, M. M. Popov, and I. </a:t>
            </a:r>
            <a:r>
              <a:rPr lang="en-GB" dirty="0" err="1" smtClean="0"/>
              <a:t>Psencik</a:t>
            </a:r>
            <a:r>
              <a:rPr lang="en-GB" dirty="0" smtClean="0"/>
              <a:t>, “Computation of wave fields in inhomogeneous media – Gaussian beam approach,” </a:t>
            </a:r>
            <a:r>
              <a:rPr lang="en-GB" dirty="0" err="1" smtClean="0"/>
              <a:t>Geophys</a:t>
            </a:r>
            <a:r>
              <a:rPr lang="en-GB" dirty="0" smtClean="0"/>
              <a:t>. J. R. Astron. Soc., 70, pp. 109-128, 1982.</a:t>
            </a:r>
          </a:p>
          <a:p>
            <a:r>
              <a:rPr lang="en-GB" dirty="0" smtClean="0"/>
              <a:t>R.M. Jones, J.P. Riley, T.M. Georges, “HARPO: A Versatile Three-Dimensional Hamiltonian Ray-Tracing Program for Acoustics Waves in an Ocean with Irregular Bottom,” NOAA, 1986. </a:t>
            </a:r>
          </a:p>
          <a:p>
            <a:r>
              <a:rPr lang="en-GB" dirty="0" smtClean="0"/>
              <a:t>M. B. Porter, H. P. Bucker, “Gaussian beam tracing for computing ocean acoustic fields,” J. </a:t>
            </a:r>
            <a:r>
              <a:rPr lang="en-GB" dirty="0" err="1" smtClean="0"/>
              <a:t>Acoust</a:t>
            </a:r>
            <a:r>
              <a:rPr lang="en-GB" dirty="0" smtClean="0"/>
              <a:t>. Soc. Am. 82 (4), October 1987.</a:t>
            </a:r>
          </a:p>
          <a:p>
            <a:r>
              <a:rPr lang="en-GB" dirty="0" err="1" smtClean="0"/>
              <a:t>Ziomek</a:t>
            </a:r>
            <a:r>
              <a:rPr lang="en-GB" dirty="0" smtClean="0"/>
              <a:t>, Lawrence, "The RRA Algorithm: Recursive Ray Acoustics for Three-Dimensional Speeds of Sound," IEEE Journal of Oceanic Engineering, vol. 18 no. 1, January 1993. </a:t>
            </a:r>
          </a:p>
          <a:p>
            <a:r>
              <a:rPr lang="en-GB" dirty="0" smtClean="0"/>
              <a:t>H. Weinberg, R. E. Keenan, “Gaussian ray bundles for </a:t>
            </a:r>
            <a:r>
              <a:rPr lang="en-GB" dirty="0" err="1" smtClean="0"/>
              <a:t>modeling</a:t>
            </a:r>
            <a:r>
              <a:rPr lang="en-GB" dirty="0" smtClean="0"/>
              <a:t> high-frequency propagation loss under shallow-water conditions.” J. </a:t>
            </a:r>
            <a:r>
              <a:rPr lang="en-GB" dirty="0" err="1" smtClean="0"/>
              <a:t>Acoust</a:t>
            </a:r>
            <a:r>
              <a:rPr lang="en-GB" dirty="0" smtClean="0"/>
              <a:t>. Soc. Am. 100 (3), 1421-1431, Sept 1996.</a:t>
            </a:r>
          </a:p>
          <a:p>
            <a:r>
              <a:rPr lang="en-GB" dirty="0" smtClean="0"/>
              <a:t>P. A. Baxley, H. Bucker, M. B. Porter, “Comparison of Beam Tracing Algorithms,” Proceedings of the Fifth European Conference on Underwater Acoustics, ECUA 2000.</a:t>
            </a:r>
          </a:p>
          <a:p>
            <a:r>
              <a:rPr lang="en-GB" dirty="0" smtClean="0"/>
              <a:t>F. B. Jensen, W. A. </a:t>
            </a:r>
            <a:r>
              <a:rPr lang="en-GB" dirty="0" err="1" smtClean="0"/>
              <a:t>Kuperman</a:t>
            </a:r>
            <a:r>
              <a:rPr lang="en-GB" dirty="0" smtClean="0"/>
              <a:t>, M. B. Porter, and H. Schmidt, Computational Ocean Acoustics, American Institute of Physics Press, New York.</a:t>
            </a:r>
          </a:p>
          <a:p>
            <a:r>
              <a:rPr lang="en-GB" dirty="0" smtClean="0"/>
              <a:t>The FEYRAY Gaussian Beam Underwater Acoustic Propagation Model, Terry L. Foreman, Navy Warfare Development </a:t>
            </a:r>
            <a:r>
              <a:rPr lang="en-GB" dirty="0" err="1" smtClean="0"/>
              <a:t>Center</a:t>
            </a:r>
            <a:r>
              <a:rPr lang="en-GB" dirty="0" smtClean="0"/>
              <a:t>, 5 Jan 2007.</a:t>
            </a:r>
            <a:endParaRPr lang="en-GB" dirty="0"/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Reading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TL models doing a poor job of supporting real-time sonar simulations with humans or hardware in the loop.</a:t>
            </a:r>
          </a:p>
          <a:p>
            <a:pPr lvl="1"/>
            <a:r>
              <a:rPr lang="en-US" dirty="0" smtClean="0"/>
              <a:t>Too slow, hard to integrate, poor software engineering.</a:t>
            </a:r>
          </a:p>
          <a:p>
            <a:pPr lvl="1"/>
            <a:r>
              <a:rPr lang="en-US" dirty="0" smtClean="0"/>
              <a:t>Many currently attempt to solve problem using Moore’s Law (throwing hardware at it), but this is turning out to be cost prohibitive.</a:t>
            </a:r>
          </a:p>
          <a:p>
            <a:r>
              <a:rPr lang="en-US" dirty="0" smtClean="0"/>
              <a:t>Greatest need is currently for active sonar applications, not passive.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Filling a need in Undersea</a:t>
            </a:r>
            <a:br>
              <a:rPr lang="en-US" dirty="0" smtClean="0"/>
            </a:br>
            <a:r>
              <a:rPr lang="en-US" dirty="0" smtClean="0"/>
              <a:t>Computational Acoustics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2524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Bottom limited environment but deep enough for submarine operations.</a:t>
            </a:r>
          </a:p>
          <a:p>
            <a:r>
              <a:rPr lang="en-US" dirty="0" smtClean="0"/>
              <a:t>Gridded 4-D environmental data from a variety of sources.</a:t>
            </a:r>
          </a:p>
          <a:p>
            <a:r>
              <a:rPr lang="en-US" dirty="0" smtClean="0"/>
              <a:t>Frequencies &gt; 1000 Hz but interest in extending lower.</a:t>
            </a:r>
          </a:p>
          <a:p>
            <a:r>
              <a:rPr lang="en-US" dirty="0" smtClean="0"/>
              <a:t>Process hundreds of targets per sensor on a laptop.</a:t>
            </a:r>
          </a:p>
          <a:p>
            <a:r>
              <a:rPr lang="en-US" dirty="0" smtClean="0"/>
              <a:t>Reverberation handled in a different way than targets.</a:t>
            </a:r>
          </a:p>
          <a:p>
            <a:r>
              <a:rPr lang="en-US" dirty="0" smtClean="0"/>
              <a:t>Need accuracy on-par with existing state-of-the-art.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Scenario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14400" y="3505200"/>
            <a:ext cx="7010400" cy="3048000"/>
            <a:chOff x="1109663" y="1447800"/>
            <a:chExt cx="7653337" cy="4132263"/>
          </a:xfrm>
        </p:grpSpPr>
        <p:sp>
          <p:nvSpPr>
            <p:cNvPr id="34" name="Text Box 2"/>
            <p:cNvSpPr txBox="1">
              <a:spLocks noChangeArrowheads="1"/>
            </p:cNvSpPr>
            <p:nvPr/>
          </p:nvSpPr>
          <p:spPr bwMode="auto">
            <a:xfrm>
              <a:off x="5003800" y="1447800"/>
              <a:ext cx="3660775" cy="2460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Times New Roman" pitchFamily="18" charset="0"/>
                </a:rPr>
                <a:t>AIS merchant ship traffic report from MarineTraffic.com on 02-16-10</a:t>
              </a:r>
            </a:p>
          </p:txBody>
        </p:sp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34296" t="44936" r="30710" b="19862"/>
            <a:stretch>
              <a:fillRect/>
            </a:stretch>
          </p:blipFill>
          <p:spPr bwMode="auto">
            <a:xfrm>
              <a:off x="1143000" y="1676400"/>
              <a:ext cx="7620000" cy="35814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grpSp>
          <p:nvGrpSpPr>
            <p:cNvPr id="36" name="Group 12"/>
            <p:cNvGrpSpPr/>
            <p:nvPr/>
          </p:nvGrpSpPr>
          <p:grpSpPr>
            <a:xfrm>
              <a:off x="1109663" y="2057400"/>
              <a:ext cx="5138737" cy="3522663"/>
              <a:chOff x="1109663" y="2057400"/>
              <a:chExt cx="5138737" cy="3522663"/>
            </a:xfrm>
          </p:grpSpPr>
          <p:sp>
            <p:nvSpPr>
              <p:cNvPr id="37" name="Text Box 8"/>
              <p:cNvSpPr txBox="1">
                <a:spLocks noChangeArrowheads="1"/>
              </p:cNvSpPr>
              <p:nvPr/>
            </p:nvSpPr>
            <p:spPr bwMode="auto">
              <a:xfrm>
                <a:off x="1109663" y="5334000"/>
                <a:ext cx="3189287" cy="24606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ctr">
                  <a:lnSpc>
                    <a:spcPct val="100000"/>
                  </a:lnSpc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000" dirty="0">
                    <a:solidFill>
                      <a:srgbClr val="000000"/>
                    </a:solidFill>
                    <a:latin typeface="Times New Roman" pitchFamily="18" charset="0"/>
                  </a:rPr>
                  <a:t>TL image from http://cmst.curtin.edu.au/products/actoolbox/</a:t>
                </a:r>
              </a:p>
            </p:txBody>
          </p:sp>
          <p:pic>
            <p:nvPicPr>
              <p:cNvPr id="38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71600" y="2962275"/>
                <a:ext cx="2867025" cy="214312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</p:pic>
          <p:sp>
            <p:nvSpPr>
              <p:cNvPr id="39" name="Line 4"/>
              <p:cNvSpPr>
                <a:spLocks noChangeShapeType="1"/>
              </p:cNvSpPr>
              <p:nvPr/>
            </p:nvSpPr>
            <p:spPr bwMode="auto">
              <a:xfrm flipV="1">
                <a:off x="5181600" y="2513013"/>
                <a:ext cx="1066800" cy="1069975"/>
              </a:xfrm>
              <a:prstGeom prst="line">
                <a:avLst/>
              </a:prstGeom>
              <a:noFill/>
              <a:ln w="3816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AutoShape 6"/>
              <p:cNvSpPr>
                <a:spLocks noChangeArrowheads="1"/>
              </p:cNvSpPr>
              <p:nvPr/>
            </p:nvSpPr>
            <p:spPr bwMode="auto">
              <a:xfrm flipH="1">
                <a:off x="2514600" y="2057400"/>
                <a:ext cx="3271838" cy="733425"/>
              </a:xfrm>
              <a:prstGeom prst="curvedDownArrow">
                <a:avLst>
                  <a:gd name="adj1" fmla="val 89221"/>
                  <a:gd name="adj2" fmla="val 178442"/>
                  <a:gd name="adj3" fmla="val 54116"/>
                </a:avLst>
              </a:prstGeom>
              <a:solidFill>
                <a:srgbClr val="FFFF00">
                  <a:alpha val="64999"/>
                </a:srgbClr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fresh look at the underlying </a:t>
            </a:r>
            <a:r>
              <a:rPr lang="en-US" u="sng" dirty="0" smtClean="0"/>
              <a:t>assumptions</a:t>
            </a:r>
            <a:r>
              <a:rPr lang="en-US" dirty="0" smtClean="0"/>
              <a:t> of prior state-of-the-art from the perspective of their impact on the implementation. </a:t>
            </a:r>
          </a:p>
          <a:p>
            <a:pPr lvl="1"/>
            <a:r>
              <a:rPr lang="en-US" dirty="0" smtClean="0"/>
              <a:t>Do the “hard work” during derivation to save cycles at run-time.</a:t>
            </a:r>
          </a:p>
          <a:p>
            <a:pPr lvl="1"/>
            <a:r>
              <a:rPr lang="en-US" dirty="0" smtClean="0"/>
              <a:t>But assume that # of targets is small compared to # of environmental data points.</a:t>
            </a:r>
          </a:p>
          <a:p>
            <a:r>
              <a:rPr lang="en-US" dirty="0" smtClean="0"/>
              <a:t>Produce a modeling </a:t>
            </a:r>
            <a:r>
              <a:rPr lang="en-US" u="sng" dirty="0" smtClean="0"/>
              <a:t>product</a:t>
            </a:r>
            <a:r>
              <a:rPr lang="en-US" dirty="0" smtClean="0"/>
              <a:t> that follows good OO software engineering practices.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Implementation Driven Derivation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172200" y="2953385"/>
            <a:ext cx="2590800" cy="3429000"/>
            <a:chOff x="3352800" y="1524000"/>
            <a:chExt cx="3200400" cy="3505200"/>
          </a:xfrm>
        </p:grpSpPr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3384550" y="1524000"/>
              <a:ext cx="3092450" cy="1752600"/>
              <a:chOff x="1392" y="1680"/>
              <a:chExt cx="1392" cy="672"/>
            </a:xfrm>
          </p:grpSpPr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 flipV="1">
                <a:off x="1392" y="1680"/>
                <a:ext cx="1296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 flipV="1">
                <a:off x="1392" y="2016"/>
                <a:ext cx="13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3384550" y="3276600"/>
              <a:ext cx="3168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14"/>
            <p:cNvGrpSpPr>
              <a:grpSpLocks/>
            </p:cNvGrpSpPr>
            <p:nvPr/>
          </p:nvGrpSpPr>
          <p:grpSpPr bwMode="auto">
            <a:xfrm flipV="1">
              <a:off x="3352800" y="3276600"/>
              <a:ext cx="3092450" cy="1752600"/>
              <a:chOff x="1392" y="1680"/>
              <a:chExt cx="1392" cy="672"/>
            </a:xfrm>
          </p:grpSpPr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 flipV="1">
                <a:off x="1392" y="1680"/>
                <a:ext cx="1296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 flipV="1">
                <a:off x="1392" y="2016"/>
                <a:ext cx="13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0" name="Content Placeholder 49"/>
          <p:cNvSpPr>
            <a:spLocks noGrp="1"/>
          </p:cNvSpPr>
          <p:nvPr>
            <p:ph idx="1"/>
          </p:nvPr>
        </p:nvSpPr>
        <p:spPr>
          <a:xfrm>
            <a:off x="381000" y="1481328"/>
            <a:ext cx="5791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Ray theory good match for </a:t>
            </a:r>
            <a:r>
              <a:rPr lang="en-US" dirty="0" smtClean="0"/>
              <a:t>most assumptions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But </a:t>
            </a:r>
            <a:r>
              <a:rPr lang="en-US" dirty="0" smtClean="0"/>
              <a:t>we include </a:t>
            </a:r>
            <a:r>
              <a:rPr lang="en-US" dirty="0" smtClean="0"/>
              <a:t>Gaussian beams to </a:t>
            </a:r>
            <a:r>
              <a:rPr lang="en-US" dirty="0" smtClean="0"/>
              <a:t>extend support to lower </a:t>
            </a:r>
            <a:r>
              <a:rPr lang="en-US" dirty="0" smtClean="0"/>
              <a:t>frequencies.</a:t>
            </a:r>
          </a:p>
          <a:p>
            <a:r>
              <a:rPr lang="en-US" dirty="0" smtClean="0"/>
              <a:t>Implement 3-D ray tracing in time domain to maintain phase continuity of the wavefront.</a:t>
            </a:r>
          </a:p>
          <a:p>
            <a:pPr lvl="1"/>
            <a:r>
              <a:rPr lang="en-US" dirty="0" smtClean="0"/>
              <a:t>Assumes that </a:t>
            </a:r>
            <a:r>
              <a:rPr lang="en-US" dirty="0" smtClean="0"/>
              <a:t>smoother wavefront can characterize wavefront with fewer rays.</a:t>
            </a:r>
          </a:p>
          <a:p>
            <a:r>
              <a:rPr lang="en-US" dirty="0" smtClean="0"/>
              <a:t>Use Boost </a:t>
            </a:r>
            <a:r>
              <a:rPr lang="en-US" dirty="0" err="1" smtClean="0"/>
              <a:t>uBLAS</a:t>
            </a:r>
            <a:r>
              <a:rPr lang="en-US" dirty="0" smtClean="0"/>
              <a:t> vector C++ library to optimize speed.</a:t>
            </a:r>
          </a:p>
          <a:p>
            <a:pPr lvl="1"/>
            <a:r>
              <a:rPr lang="en-US" dirty="0" smtClean="0"/>
              <a:t>Unwraps vector calculations to take advantage of the pipeline architecture of modern </a:t>
            </a:r>
            <a:r>
              <a:rPr lang="en-US" dirty="0" smtClean="0"/>
              <a:t>CPUs (ex: Pentium).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47272" y="6163469"/>
            <a:ext cx="365760" cy="365125"/>
          </a:xfrm>
        </p:spPr>
        <p:txBody>
          <a:bodyPr/>
          <a:lstStyle/>
          <a:p>
            <a:fld id="{530D9B72-CE4C-4CEB-BE7F-57A4C4A11D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Rays as </a:t>
            </a:r>
            <a:r>
              <a:rPr lang="en-US" dirty="0" err="1" smtClean="0"/>
              <a:t>Wavefronts</a:t>
            </a:r>
            <a:endParaRPr lang="en-US" dirty="0"/>
          </a:p>
        </p:txBody>
      </p:sp>
      <p:sp>
        <p:nvSpPr>
          <p:cNvPr id="6" name="Arc 5"/>
          <p:cNvSpPr>
            <a:spLocks/>
          </p:cNvSpPr>
          <p:nvPr/>
        </p:nvSpPr>
        <p:spPr bwMode="auto">
          <a:xfrm>
            <a:off x="6203950" y="3835400"/>
            <a:ext cx="914400" cy="1670050"/>
          </a:xfrm>
          <a:custGeom>
            <a:avLst/>
            <a:gdLst>
              <a:gd name="T0" fmla="*/ 235 w 21600"/>
              <a:gd name="T1" fmla="*/ 0 h 39447"/>
              <a:gd name="T2" fmla="*/ 235 w 21600"/>
              <a:gd name="T3" fmla="*/ 1052 h 39447"/>
              <a:gd name="T4" fmla="*/ 0 w 21600"/>
              <a:gd name="T5" fmla="*/ 526 h 39447"/>
              <a:gd name="T6" fmla="*/ 0 60000 65536"/>
              <a:gd name="T7" fmla="*/ 0 60000 65536"/>
              <a:gd name="T8" fmla="*/ 0 60000 65536"/>
              <a:gd name="T9" fmla="*/ 0 w 21600"/>
              <a:gd name="T10" fmla="*/ 0 h 39447"/>
              <a:gd name="T11" fmla="*/ 21600 w 21600"/>
              <a:gd name="T12" fmla="*/ 39447 h 39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9447" fill="none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</a:path>
              <a:path w="21600" h="39447" stroke="0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  <a:lnTo>
                  <a:pt x="0" y="19722"/>
                </a:lnTo>
                <a:close/>
              </a:path>
            </a:pathLst>
          </a:custGeom>
          <a:noFill/>
          <a:ln w="19050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6172200" y="4632325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rc 9"/>
          <p:cNvSpPr>
            <a:spLocks/>
          </p:cNvSpPr>
          <p:nvPr/>
        </p:nvSpPr>
        <p:spPr bwMode="auto">
          <a:xfrm>
            <a:off x="6203950" y="3413125"/>
            <a:ext cx="1371600" cy="2505075"/>
          </a:xfrm>
          <a:custGeom>
            <a:avLst/>
            <a:gdLst>
              <a:gd name="T0" fmla="*/ 352 w 21600"/>
              <a:gd name="T1" fmla="*/ 0 h 39447"/>
              <a:gd name="T2" fmla="*/ 352 w 21600"/>
              <a:gd name="T3" fmla="*/ 1578 h 39447"/>
              <a:gd name="T4" fmla="*/ 0 w 21600"/>
              <a:gd name="T5" fmla="*/ 789 h 39447"/>
              <a:gd name="T6" fmla="*/ 0 60000 65536"/>
              <a:gd name="T7" fmla="*/ 0 60000 65536"/>
              <a:gd name="T8" fmla="*/ 0 60000 65536"/>
              <a:gd name="T9" fmla="*/ 0 w 21600"/>
              <a:gd name="T10" fmla="*/ 0 h 39447"/>
              <a:gd name="T11" fmla="*/ 21600 w 21600"/>
              <a:gd name="T12" fmla="*/ 39447 h 39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9447" fill="none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</a:path>
              <a:path w="21600" h="39447" stroke="0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  <a:lnTo>
                  <a:pt x="0" y="19722"/>
                </a:lnTo>
                <a:close/>
              </a:path>
            </a:pathLst>
          </a:custGeom>
          <a:noFill/>
          <a:ln w="19050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rc 10"/>
          <p:cNvSpPr>
            <a:spLocks/>
          </p:cNvSpPr>
          <p:nvPr/>
        </p:nvSpPr>
        <p:spPr bwMode="auto">
          <a:xfrm>
            <a:off x="6203950" y="3003550"/>
            <a:ext cx="1828800" cy="3336925"/>
          </a:xfrm>
          <a:custGeom>
            <a:avLst/>
            <a:gdLst>
              <a:gd name="T0" fmla="*/ 470 w 21600"/>
              <a:gd name="T1" fmla="*/ 0 h 39447"/>
              <a:gd name="T2" fmla="*/ 469 w 21600"/>
              <a:gd name="T3" fmla="*/ 2102 h 39447"/>
              <a:gd name="T4" fmla="*/ 0 w 21600"/>
              <a:gd name="T5" fmla="*/ 1051 h 39447"/>
              <a:gd name="T6" fmla="*/ 0 60000 65536"/>
              <a:gd name="T7" fmla="*/ 0 60000 65536"/>
              <a:gd name="T8" fmla="*/ 0 60000 65536"/>
              <a:gd name="T9" fmla="*/ 0 w 21600"/>
              <a:gd name="T10" fmla="*/ 0 h 39447"/>
              <a:gd name="T11" fmla="*/ 21600 w 21600"/>
              <a:gd name="T12" fmla="*/ 39447 h 39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9447" fill="none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</a:path>
              <a:path w="21600" h="39447" stroke="0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  <a:lnTo>
                  <a:pt x="0" y="19722"/>
                </a:lnTo>
                <a:close/>
              </a:path>
            </a:pathLst>
          </a:custGeom>
          <a:noFill/>
          <a:ln w="1905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rc 10"/>
          <p:cNvSpPr>
            <a:spLocks/>
          </p:cNvSpPr>
          <p:nvPr/>
        </p:nvSpPr>
        <p:spPr bwMode="auto">
          <a:xfrm>
            <a:off x="6248400" y="2606675"/>
            <a:ext cx="2209800" cy="4098925"/>
          </a:xfrm>
          <a:custGeom>
            <a:avLst/>
            <a:gdLst>
              <a:gd name="T0" fmla="*/ 470 w 21600"/>
              <a:gd name="T1" fmla="*/ 0 h 39447"/>
              <a:gd name="T2" fmla="*/ 469 w 21600"/>
              <a:gd name="T3" fmla="*/ 2102 h 39447"/>
              <a:gd name="T4" fmla="*/ 0 w 21600"/>
              <a:gd name="T5" fmla="*/ 1051 h 39447"/>
              <a:gd name="T6" fmla="*/ 0 60000 65536"/>
              <a:gd name="T7" fmla="*/ 0 60000 65536"/>
              <a:gd name="T8" fmla="*/ 0 60000 65536"/>
              <a:gd name="T9" fmla="*/ 0 w 21600"/>
              <a:gd name="T10" fmla="*/ 0 h 39447"/>
              <a:gd name="T11" fmla="*/ 21600 w 21600"/>
              <a:gd name="T12" fmla="*/ 39447 h 39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9447" fill="none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</a:path>
              <a:path w="21600" h="39447" stroke="0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  <a:lnTo>
                  <a:pt x="0" y="19722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6892290" y="4084955"/>
            <a:ext cx="76200" cy="762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7032785" y="4333076"/>
            <a:ext cx="76200" cy="762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7086600" y="4631198"/>
            <a:ext cx="76200" cy="762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7029448" y="4934082"/>
            <a:ext cx="76200" cy="762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6888953" y="5190332"/>
            <a:ext cx="76200" cy="762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7255667" y="5463249"/>
            <a:ext cx="76200" cy="76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7458092" y="5085560"/>
            <a:ext cx="76200" cy="76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7536657" y="4635503"/>
            <a:ext cx="76200" cy="76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auto">
          <a:xfrm>
            <a:off x="7467600" y="4185438"/>
            <a:ext cx="76200" cy="76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7"/>
          <p:cNvSpPr>
            <a:spLocks noChangeArrowheads="1"/>
          </p:cNvSpPr>
          <p:nvPr/>
        </p:nvSpPr>
        <p:spPr bwMode="auto">
          <a:xfrm>
            <a:off x="7262818" y="3818708"/>
            <a:ext cx="76200" cy="76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7627143" y="3544885"/>
            <a:ext cx="76200" cy="76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7"/>
          <p:cNvSpPr>
            <a:spLocks noChangeArrowheads="1"/>
          </p:cNvSpPr>
          <p:nvPr/>
        </p:nvSpPr>
        <p:spPr bwMode="auto">
          <a:xfrm>
            <a:off x="7991468" y="329249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7889085" y="4035419"/>
            <a:ext cx="76200" cy="76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8001000" y="4630733"/>
            <a:ext cx="76200" cy="76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7"/>
          <p:cNvSpPr>
            <a:spLocks noChangeArrowheads="1"/>
          </p:cNvSpPr>
          <p:nvPr/>
        </p:nvSpPr>
        <p:spPr bwMode="auto">
          <a:xfrm>
            <a:off x="7898609" y="5230809"/>
            <a:ext cx="76200" cy="76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7624762" y="5733264"/>
            <a:ext cx="76200" cy="76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7"/>
          <p:cNvSpPr>
            <a:spLocks noChangeArrowheads="1"/>
          </p:cNvSpPr>
          <p:nvPr/>
        </p:nvSpPr>
        <p:spPr bwMode="auto">
          <a:xfrm>
            <a:off x="7974817" y="5985666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8298657" y="5373693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8412953" y="4635527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7"/>
          <p:cNvSpPr>
            <a:spLocks noChangeArrowheads="1"/>
          </p:cNvSpPr>
          <p:nvPr/>
        </p:nvSpPr>
        <p:spPr bwMode="auto">
          <a:xfrm>
            <a:off x="8305800" y="389736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6502399" y="1483851"/>
          <a:ext cx="1879601" cy="1030749"/>
        </p:xfrm>
        <a:graphic>
          <a:graphicData uri="http://schemas.openxmlformats.org/presentationml/2006/ole">
            <p:oleObj spid="_x0000_s26627" r:id="rId3" imgW="787320" imgH="431640" progId="Equation.3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6477000" y="508000"/>
          <a:ext cx="1604861" cy="939800"/>
        </p:xfrm>
        <a:graphic>
          <a:graphicData uri="http://schemas.openxmlformats.org/presentationml/2006/ole">
            <p:oleObj spid="_x0000_s26628" r:id="rId4" imgW="6728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2819400" y="5638800"/>
            <a:ext cx="6096000" cy="10332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Save time by performing calculations in same lat/long coordinate system as databases.</a:t>
            </a:r>
          </a:p>
          <a:p>
            <a:r>
              <a:rPr lang="en-US" dirty="0" smtClean="0"/>
              <a:t>Support out of plane effects as a by-product.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Geodetic 3-D Ray Tracing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66725" y="1993900"/>
          <a:ext cx="1192212" cy="787400"/>
        </p:xfrm>
        <a:graphic>
          <a:graphicData uri="http://schemas.openxmlformats.org/presentationml/2006/ole">
            <p:oleObj spid="_x0000_s1026" r:id="rId3" imgW="596520" imgH="393480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057400" y="1943100"/>
          <a:ext cx="1219200" cy="838200"/>
        </p:xfrm>
        <a:graphic>
          <a:graphicData uri="http://schemas.openxmlformats.org/presentationml/2006/ole">
            <p:oleObj spid="_x0000_s1027" r:id="rId4" imgW="609480" imgH="419040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810000" y="1943100"/>
          <a:ext cx="1522413" cy="838200"/>
        </p:xfrm>
        <a:graphic>
          <a:graphicData uri="http://schemas.openxmlformats.org/presentationml/2006/ole">
            <p:oleObj spid="_x0000_s1028" r:id="rId5" imgW="761400" imgH="418680" progId="Equation.3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466725" y="2852738"/>
          <a:ext cx="3249612" cy="838200"/>
        </p:xfrm>
        <a:graphic>
          <a:graphicData uri="http://schemas.openxmlformats.org/presentationml/2006/ole">
            <p:oleObj spid="_x0000_s1029" r:id="rId6" imgW="1625400" imgH="419040" progId="Equation.3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466725" y="3762375"/>
          <a:ext cx="3884612" cy="914400"/>
        </p:xfrm>
        <a:graphic>
          <a:graphicData uri="http://schemas.openxmlformats.org/presentationml/2006/ole">
            <p:oleObj spid="_x0000_s1030" r:id="rId7" imgW="1942920" imgH="457200" progId="Equation.3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466725" y="4749800"/>
          <a:ext cx="2260600" cy="863600"/>
        </p:xfrm>
        <a:graphic>
          <a:graphicData uri="http://schemas.openxmlformats.org/presentationml/2006/ole">
            <p:oleObj spid="_x0000_s1031" r:id="rId8" imgW="1130040" imgH="431640" progId="Equation.3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2743200" y="4705350"/>
          <a:ext cx="2309813" cy="838200"/>
        </p:xfrm>
        <a:graphic>
          <a:graphicData uri="http://schemas.openxmlformats.org/presentationml/2006/ole">
            <p:oleObj spid="_x0000_s1032" r:id="rId9" imgW="1155600" imgH="419040" progId="Equation.3">
              <p:embed/>
            </p:oleObj>
          </a:graphicData>
        </a:graphic>
      </p:graphicFrame>
      <p:grpSp>
        <p:nvGrpSpPr>
          <p:cNvPr id="79" name="Group 78"/>
          <p:cNvGrpSpPr/>
          <p:nvPr/>
        </p:nvGrpSpPr>
        <p:grpSpPr>
          <a:xfrm>
            <a:off x="4610100" y="2301875"/>
            <a:ext cx="4276725" cy="2803525"/>
            <a:chOff x="4610100" y="2743200"/>
            <a:chExt cx="4276725" cy="2803525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610100" y="3695700"/>
              <a:ext cx="38100" cy="182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4" name="Freeform 11"/>
            <p:cNvSpPr>
              <a:spLocks noChangeArrowheads="1"/>
            </p:cNvSpPr>
            <p:nvPr/>
          </p:nvSpPr>
          <p:spPr bwMode="auto">
            <a:xfrm>
              <a:off x="5486400" y="3124200"/>
              <a:ext cx="2582862" cy="2128838"/>
            </a:xfrm>
            <a:custGeom>
              <a:avLst/>
              <a:gdLst/>
              <a:ahLst/>
              <a:cxnLst>
                <a:cxn ang="0">
                  <a:pos x="731" y="2"/>
                </a:cxn>
                <a:cxn ang="0">
                  <a:pos x="610" y="21"/>
                </a:cxn>
                <a:cxn ang="0">
                  <a:pos x="497" y="52"/>
                </a:cxn>
                <a:cxn ang="0">
                  <a:pos x="391" y="96"/>
                </a:cxn>
                <a:cxn ang="0">
                  <a:pos x="297" y="151"/>
                </a:cxn>
                <a:cxn ang="0">
                  <a:pos x="211" y="219"/>
                </a:cxn>
                <a:cxn ang="0">
                  <a:pos x="140" y="295"/>
                </a:cxn>
                <a:cxn ang="0">
                  <a:pos x="80" y="378"/>
                </a:cxn>
                <a:cxn ang="0">
                  <a:pos x="36" y="470"/>
                </a:cxn>
                <a:cxn ang="0">
                  <a:pos x="9" y="568"/>
                </a:cxn>
                <a:cxn ang="0">
                  <a:pos x="0" y="670"/>
                </a:cxn>
                <a:cxn ang="0">
                  <a:pos x="9" y="771"/>
                </a:cxn>
                <a:cxn ang="0">
                  <a:pos x="36" y="869"/>
                </a:cxn>
                <a:cxn ang="0">
                  <a:pos x="80" y="961"/>
                </a:cxn>
                <a:cxn ang="0">
                  <a:pos x="140" y="1046"/>
                </a:cxn>
                <a:cxn ang="0">
                  <a:pos x="211" y="1120"/>
                </a:cxn>
                <a:cxn ang="0">
                  <a:pos x="297" y="1188"/>
                </a:cxn>
                <a:cxn ang="0">
                  <a:pos x="391" y="1243"/>
                </a:cxn>
                <a:cxn ang="0">
                  <a:pos x="497" y="1287"/>
                </a:cxn>
                <a:cxn ang="0">
                  <a:pos x="610" y="1318"/>
                </a:cxn>
                <a:cxn ang="0">
                  <a:pos x="731" y="1337"/>
                </a:cxn>
                <a:cxn ang="0">
                  <a:pos x="856" y="1339"/>
                </a:cxn>
                <a:cxn ang="0">
                  <a:pos x="979" y="1326"/>
                </a:cxn>
                <a:cxn ang="0">
                  <a:pos x="1094" y="1299"/>
                </a:cxn>
                <a:cxn ang="0">
                  <a:pos x="1201" y="1259"/>
                </a:cxn>
                <a:cxn ang="0">
                  <a:pos x="1301" y="1207"/>
                </a:cxn>
                <a:cxn ang="0">
                  <a:pos x="1389" y="1143"/>
                </a:cxn>
                <a:cxn ang="0">
                  <a:pos x="1466" y="1071"/>
                </a:cxn>
                <a:cxn ang="0">
                  <a:pos x="1529" y="990"/>
                </a:cxn>
                <a:cxn ang="0">
                  <a:pos x="1577" y="900"/>
                </a:cxn>
                <a:cxn ang="0">
                  <a:pos x="1612" y="806"/>
                </a:cxn>
                <a:cxn ang="0">
                  <a:pos x="1625" y="704"/>
                </a:cxn>
                <a:cxn ang="0">
                  <a:pos x="1623" y="600"/>
                </a:cxn>
                <a:cxn ang="0">
                  <a:pos x="1602" y="503"/>
                </a:cxn>
                <a:cxn ang="0">
                  <a:pos x="1564" y="409"/>
                </a:cxn>
                <a:cxn ang="0">
                  <a:pos x="1510" y="322"/>
                </a:cxn>
                <a:cxn ang="0">
                  <a:pos x="1441" y="244"/>
                </a:cxn>
                <a:cxn ang="0">
                  <a:pos x="1361" y="173"/>
                </a:cxn>
                <a:cxn ang="0">
                  <a:pos x="1268" y="113"/>
                </a:cxn>
                <a:cxn ang="0">
                  <a:pos x="1167" y="65"/>
                </a:cxn>
                <a:cxn ang="0">
                  <a:pos x="1055" y="29"/>
                </a:cxn>
                <a:cxn ang="0">
                  <a:pos x="938" y="8"/>
                </a:cxn>
                <a:cxn ang="0">
                  <a:pos x="814" y="0"/>
                </a:cxn>
              </a:cxnLst>
              <a:rect l="0" t="0" r="r" b="b"/>
              <a:pathLst>
                <a:path w="1627" h="1341">
                  <a:moveTo>
                    <a:pt x="814" y="0"/>
                  </a:moveTo>
                  <a:lnTo>
                    <a:pt x="771" y="0"/>
                  </a:lnTo>
                  <a:lnTo>
                    <a:pt x="731" y="2"/>
                  </a:lnTo>
                  <a:lnTo>
                    <a:pt x="691" y="8"/>
                  </a:lnTo>
                  <a:lnTo>
                    <a:pt x="649" y="13"/>
                  </a:lnTo>
                  <a:lnTo>
                    <a:pt x="610" y="21"/>
                  </a:lnTo>
                  <a:lnTo>
                    <a:pt x="572" y="29"/>
                  </a:lnTo>
                  <a:lnTo>
                    <a:pt x="533" y="40"/>
                  </a:lnTo>
                  <a:lnTo>
                    <a:pt x="497" y="52"/>
                  </a:lnTo>
                  <a:lnTo>
                    <a:pt x="460" y="65"/>
                  </a:lnTo>
                  <a:lnTo>
                    <a:pt x="426" y="80"/>
                  </a:lnTo>
                  <a:lnTo>
                    <a:pt x="391" y="96"/>
                  </a:lnTo>
                  <a:lnTo>
                    <a:pt x="359" y="113"/>
                  </a:lnTo>
                  <a:lnTo>
                    <a:pt x="326" y="132"/>
                  </a:lnTo>
                  <a:lnTo>
                    <a:pt x="297" y="151"/>
                  </a:lnTo>
                  <a:lnTo>
                    <a:pt x="267" y="173"/>
                  </a:lnTo>
                  <a:lnTo>
                    <a:pt x="240" y="196"/>
                  </a:lnTo>
                  <a:lnTo>
                    <a:pt x="211" y="219"/>
                  </a:lnTo>
                  <a:lnTo>
                    <a:pt x="186" y="244"/>
                  </a:lnTo>
                  <a:lnTo>
                    <a:pt x="161" y="268"/>
                  </a:lnTo>
                  <a:lnTo>
                    <a:pt x="140" y="295"/>
                  </a:lnTo>
                  <a:lnTo>
                    <a:pt x="119" y="322"/>
                  </a:lnTo>
                  <a:lnTo>
                    <a:pt x="98" y="349"/>
                  </a:lnTo>
                  <a:lnTo>
                    <a:pt x="80" y="378"/>
                  </a:lnTo>
                  <a:lnTo>
                    <a:pt x="63" y="409"/>
                  </a:lnTo>
                  <a:lnTo>
                    <a:pt x="50" y="439"/>
                  </a:lnTo>
                  <a:lnTo>
                    <a:pt x="36" y="470"/>
                  </a:lnTo>
                  <a:lnTo>
                    <a:pt x="25" y="503"/>
                  </a:lnTo>
                  <a:lnTo>
                    <a:pt x="17" y="535"/>
                  </a:lnTo>
                  <a:lnTo>
                    <a:pt x="9" y="568"/>
                  </a:lnTo>
                  <a:lnTo>
                    <a:pt x="4" y="600"/>
                  </a:lnTo>
                  <a:lnTo>
                    <a:pt x="2" y="635"/>
                  </a:lnTo>
                  <a:lnTo>
                    <a:pt x="0" y="670"/>
                  </a:lnTo>
                  <a:lnTo>
                    <a:pt x="2" y="704"/>
                  </a:lnTo>
                  <a:lnTo>
                    <a:pt x="4" y="739"/>
                  </a:lnTo>
                  <a:lnTo>
                    <a:pt x="9" y="771"/>
                  </a:lnTo>
                  <a:lnTo>
                    <a:pt x="17" y="806"/>
                  </a:lnTo>
                  <a:lnTo>
                    <a:pt x="25" y="836"/>
                  </a:lnTo>
                  <a:lnTo>
                    <a:pt x="36" y="869"/>
                  </a:lnTo>
                  <a:lnTo>
                    <a:pt x="50" y="900"/>
                  </a:lnTo>
                  <a:lnTo>
                    <a:pt x="63" y="930"/>
                  </a:lnTo>
                  <a:lnTo>
                    <a:pt x="80" y="961"/>
                  </a:lnTo>
                  <a:lnTo>
                    <a:pt x="98" y="990"/>
                  </a:lnTo>
                  <a:lnTo>
                    <a:pt x="119" y="1019"/>
                  </a:lnTo>
                  <a:lnTo>
                    <a:pt x="140" y="1046"/>
                  </a:lnTo>
                  <a:lnTo>
                    <a:pt x="161" y="1071"/>
                  </a:lnTo>
                  <a:lnTo>
                    <a:pt x="186" y="1095"/>
                  </a:lnTo>
                  <a:lnTo>
                    <a:pt x="211" y="1120"/>
                  </a:lnTo>
                  <a:lnTo>
                    <a:pt x="240" y="1143"/>
                  </a:lnTo>
                  <a:lnTo>
                    <a:pt x="267" y="1166"/>
                  </a:lnTo>
                  <a:lnTo>
                    <a:pt x="297" y="1188"/>
                  </a:lnTo>
                  <a:lnTo>
                    <a:pt x="326" y="1207"/>
                  </a:lnTo>
                  <a:lnTo>
                    <a:pt x="359" y="1226"/>
                  </a:lnTo>
                  <a:lnTo>
                    <a:pt x="391" y="1243"/>
                  </a:lnTo>
                  <a:lnTo>
                    <a:pt x="426" y="1259"/>
                  </a:lnTo>
                  <a:lnTo>
                    <a:pt x="460" y="1274"/>
                  </a:lnTo>
                  <a:lnTo>
                    <a:pt x="497" y="1287"/>
                  </a:lnTo>
                  <a:lnTo>
                    <a:pt x="533" y="1299"/>
                  </a:lnTo>
                  <a:lnTo>
                    <a:pt x="572" y="1310"/>
                  </a:lnTo>
                  <a:lnTo>
                    <a:pt x="610" y="1318"/>
                  </a:lnTo>
                  <a:lnTo>
                    <a:pt x="649" y="1326"/>
                  </a:lnTo>
                  <a:lnTo>
                    <a:pt x="691" y="1331"/>
                  </a:lnTo>
                  <a:lnTo>
                    <a:pt x="731" y="1337"/>
                  </a:lnTo>
                  <a:lnTo>
                    <a:pt x="771" y="1339"/>
                  </a:lnTo>
                  <a:lnTo>
                    <a:pt x="814" y="1341"/>
                  </a:lnTo>
                  <a:lnTo>
                    <a:pt x="856" y="1339"/>
                  </a:lnTo>
                  <a:lnTo>
                    <a:pt x="896" y="1337"/>
                  </a:lnTo>
                  <a:lnTo>
                    <a:pt x="938" y="1331"/>
                  </a:lnTo>
                  <a:lnTo>
                    <a:pt x="979" y="1326"/>
                  </a:lnTo>
                  <a:lnTo>
                    <a:pt x="1017" y="1318"/>
                  </a:lnTo>
                  <a:lnTo>
                    <a:pt x="1055" y="1310"/>
                  </a:lnTo>
                  <a:lnTo>
                    <a:pt x="1094" y="1299"/>
                  </a:lnTo>
                  <a:lnTo>
                    <a:pt x="1130" y="1287"/>
                  </a:lnTo>
                  <a:lnTo>
                    <a:pt x="1167" y="1274"/>
                  </a:lnTo>
                  <a:lnTo>
                    <a:pt x="1201" y="1259"/>
                  </a:lnTo>
                  <a:lnTo>
                    <a:pt x="1236" y="1243"/>
                  </a:lnTo>
                  <a:lnTo>
                    <a:pt x="1268" y="1226"/>
                  </a:lnTo>
                  <a:lnTo>
                    <a:pt x="1301" y="1207"/>
                  </a:lnTo>
                  <a:lnTo>
                    <a:pt x="1332" y="1188"/>
                  </a:lnTo>
                  <a:lnTo>
                    <a:pt x="1361" y="1166"/>
                  </a:lnTo>
                  <a:lnTo>
                    <a:pt x="1389" y="1143"/>
                  </a:lnTo>
                  <a:lnTo>
                    <a:pt x="1416" y="1120"/>
                  </a:lnTo>
                  <a:lnTo>
                    <a:pt x="1441" y="1095"/>
                  </a:lnTo>
                  <a:lnTo>
                    <a:pt x="1466" y="1071"/>
                  </a:lnTo>
                  <a:lnTo>
                    <a:pt x="1489" y="1046"/>
                  </a:lnTo>
                  <a:lnTo>
                    <a:pt x="1510" y="1019"/>
                  </a:lnTo>
                  <a:lnTo>
                    <a:pt x="1529" y="990"/>
                  </a:lnTo>
                  <a:lnTo>
                    <a:pt x="1547" y="961"/>
                  </a:lnTo>
                  <a:lnTo>
                    <a:pt x="1564" y="930"/>
                  </a:lnTo>
                  <a:lnTo>
                    <a:pt x="1577" y="900"/>
                  </a:lnTo>
                  <a:lnTo>
                    <a:pt x="1591" y="869"/>
                  </a:lnTo>
                  <a:lnTo>
                    <a:pt x="1602" y="836"/>
                  </a:lnTo>
                  <a:lnTo>
                    <a:pt x="1612" y="806"/>
                  </a:lnTo>
                  <a:lnTo>
                    <a:pt x="1618" y="771"/>
                  </a:lnTo>
                  <a:lnTo>
                    <a:pt x="1623" y="739"/>
                  </a:lnTo>
                  <a:lnTo>
                    <a:pt x="1625" y="704"/>
                  </a:lnTo>
                  <a:lnTo>
                    <a:pt x="1627" y="670"/>
                  </a:lnTo>
                  <a:lnTo>
                    <a:pt x="1625" y="635"/>
                  </a:lnTo>
                  <a:lnTo>
                    <a:pt x="1623" y="600"/>
                  </a:lnTo>
                  <a:lnTo>
                    <a:pt x="1618" y="568"/>
                  </a:lnTo>
                  <a:lnTo>
                    <a:pt x="1612" y="535"/>
                  </a:lnTo>
                  <a:lnTo>
                    <a:pt x="1602" y="503"/>
                  </a:lnTo>
                  <a:lnTo>
                    <a:pt x="1591" y="470"/>
                  </a:lnTo>
                  <a:lnTo>
                    <a:pt x="1577" y="439"/>
                  </a:lnTo>
                  <a:lnTo>
                    <a:pt x="1564" y="409"/>
                  </a:lnTo>
                  <a:lnTo>
                    <a:pt x="1547" y="378"/>
                  </a:lnTo>
                  <a:lnTo>
                    <a:pt x="1529" y="349"/>
                  </a:lnTo>
                  <a:lnTo>
                    <a:pt x="1510" y="322"/>
                  </a:lnTo>
                  <a:lnTo>
                    <a:pt x="1489" y="295"/>
                  </a:lnTo>
                  <a:lnTo>
                    <a:pt x="1466" y="268"/>
                  </a:lnTo>
                  <a:lnTo>
                    <a:pt x="1441" y="244"/>
                  </a:lnTo>
                  <a:lnTo>
                    <a:pt x="1416" y="219"/>
                  </a:lnTo>
                  <a:lnTo>
                    <a:pt x="1389" y="196"/>
                  </a:lnTo>
                  <a:lnTo>
                    <a:pt x="1361" y="173"/>
                  </a:lnTo>
                  <a:lnTo>
                    <a:pt x="1332" y="151"/>
                  </a:lnTo>
                  <a:lnTo>
                    <a:pt x="1301" y="132"/>
                  </a:lnTo>
                  <a:lnTo>
                    <a:pt x="1268" y="113"/>
                  </a:lnTo>
                  <a:lnTo>
                    <a:pt x="1236" y="96"/>
                  </a:lnTo>
                  <a:lnTo>
                    <a:pt x="1201" y="80"/>
                  </a:lnTo>
                  <a:lnTo>
                    <a:pt x="1167" y="65"/>
                  </a:lnTo>
                  <a:lnTo>
                    <a:pt x="1130" y="52"/>
                  </a:lnTo>
                  <a:lnTo>
                    <a:pt x="1094" y="40"/>
                  </a:lnTo>
                  <a:lnTo>
                    <a:pt x="1055" y="29"/>
                  </a:lnTo>
                  <a:lnTo>
                    <a:pt x="1017" y="21"/>
                  </a:lnTo>
                  <a:lnTo>
                    <a:pt x="979" y="13"/>
                  </a:lnTo>
                  <a:lnTo>
                    <a:pt x="938" y="8"/>
                  </a:lnTo>
                  <a:lnTo>
                    <a:pt x="896" y="2"/>
                  </a:lnTo>
                  <a:lnTo>
                    <a:pt x="856" y="0"/>
                  </a:lnTo>
                  <a:lnTo>
                    <a:pt x="814" y="0"/>
                  </a:lnTo>
                </a:path>
              </a:pathLst>
            </a:custGeom>
            <a:noFill/>
            <a:ln w="648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6772275" y="2981325"/>
              <a:ext cx="1587" cy="24907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5257800" y="4181475"/>
              <a:ext cx="3025775" cy="15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6772275" y="3351213"/>
              <a:ext cx="636587" cy="1296987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7372350" y="3276600"/>
              <a:ext cx="90487" cy="112713"/>
            </a:xfrm>
            <a:custGeom>
              <a:avLst/>
              <a:gdLst/>
              <a:ahLst/>
              <a:cxnLst>
                <a:cxn ang="0">
                  <a:pos x="57" y="71"/>
                </a:cxn>
                <a:cxn ang="0">
                  <a:pos x="57" y="0"/>
                </a:cxn>
                <a:cxn ang="0">
                  <a:pos x="0" y="42"/>
                </a:cxn>
                <a:cxn ang="0">
                  <a:pos x="57" y="71"/>
                </a:cxn>
              </a:cxnLst>
              <a:rect l="0" t="0" r="r" b="b"/>
              <a:pathLst>
                <a:path w="57" h="71">
                  <a:moveTo>
                    <a:pt x="57" y="71"/>
                  </a:moveTo>
                  <a:lnTo>
                    <a:pt x="57" y="0"/>
                  </a:lnTo>
                  <a:lnTo>
                    <a:pt x="0" y="42"/>
                  </a:lnTo>
                  <a:lnTo>
                    <a:pt x="57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7167562" y="4059238"/>
              <a:ext cx="61913" cy="128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33"/>
                </a:cxn>
                <a:cxn ang="0">
                  <a:pos x="33" y="57"/>
                </a:cxn>
                <a:cxn ang="0">
                  <a:pos x="39" y="81"/>
                </a:cxn>
              </a:cxnLst>
              <a:rect l="0" t="0" r="r" b="b"/>
              <a:pathLst>
                <a:path w="39" h="81">
                  <a:moveTo>
                    <a:pt x="0" y="0"/>
                  </a:moveTo>
                  <a:lnTo>
                    <a:pt x="29" y="33"/>
                  </a:lnTo>
                  <a:lnTo>
                    <a:pt x="33" y="57"/>
                  </a:lnTo>
                  <a:lnTo>
                    <a:pt x="39" y="81"/>
                  </a:lnTo>
                </a:path>
              </a:pathLst>
            </a:custGeom>
            <a:noFill/>
            <a:ln w="648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7083425" y="4019550"/>
              <a:ext cx="106362" cy="92075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0" y="10"/>
                </a:cxn>
                <a:cxn ang="0">
                  <a:pos x="44" y="58"/>
                </a:cxn>
                <a:cxn ang="0">
                  <a:pos x="67" y="0"/>
                </a:cxn>
              </a:cxnLst>
              <a:rect l="0" t="0" r="r" b="b"/>
              <a:pathLst>
                <a:path w="67" h="58">
                  <a:moveTo>
                    <a:pt x="67" y="0"/>
                  </a:moveTo>
                  <a:lnTo>
                    <a:pt x="0" y="10"/>
                  </a:lnTo>
                  <a:lnTo>
                    <a:pt x="44" y="5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6619875" y="5319713"/>
              <a:ext cx="304800" cy="138112"/>
            </a:xfrm>
            <a:custGeom>
              <a:avLst/>
              <a:gdLst/>
              <a:ahLst/>
              <a:cxnLst>
                <a:cxn ang="0">
                  <a:pos x="176" y="67"/>
                </a:cxn>
                <a:cxn ang="0">
                  <a:pos x="186" y="58"/>
                </a:cxn>
                <a:cxn ang="0">
                  <a:pos x="192" y="48"/>
                </a:cxn>
                <a:cxn ang="0">
                  <a:pos x="182" y="29"/>
                </a:cxn>
                <a:cxn ang="0">
                  <a:pos x="163" y="16"/>
                </a:cxn>
                <a:cxn ang="0">
                  <a:pos x="134" y="6"/>
                </a:cxn>
                <a:cxn ang="0">
                  <a:pos x="96" y="0"/>
                </a:cxn>
                <a:cxn ang="0">
                  <a:pos x="57" y="6"/>
                </a:cxn>
                <a:cxn ang="0">
                  <a:pos x="29" y="16"/>
                </a:cxn>
                <a:cxn ang="0">
                  <a:pos x="9" y="29"/>
                </a:cxn>
                <a:cxn ang="0">
                  <a:pos x="0" y="48"/>
                </a:cxn>
                <a:cxn ang="0">
                  <a:pos x="6" y="58"/>
                </a:cxn>
                <a:cxn ang="0">
                  <a:pos x="9" y="67"/>
                </a:cxn>
                <a:cxn ang="0">
                  <a:pos x="25" y="77"/>
                </a:cxn>
                <a:cxn ang="0">
                  <a:pos x="42" y="87"/>
                </a:cxn>
              </a:cxnLst>
              <a:rect l="0" t="0" r="r" b="b"/>
              <a:pathLst>
                <a:path w="192" h="87">
                  <a:moveTo>
                    <a:pt x="176" y="67"/>
                  </a:moveTo>
                  <a:lnTo>
                    <a:pt x="186" y="58"/>
                  </a:lnTo>
                  <a:lnTo>
                    <a:pt x="192" y="48"/>
                  </a:lnTo>
                  <a:lnTo>
                    <a:pt x="182" y="29"/>
                  </a:lnTo>
                  <a:lnTo>
                    <a:pt x="163" y="16"/>
                  </a:lnTo>
                  <a:lnTo>
                    <a:pt x="134" y="6"/>
                  </a:lnTo>
                  <a:lnTo>
                    <a:pt x="96" y="0"/>
                  </a:lnTo>
                  <a:lnTo>
                    <a:pt x="57" y="6"/>
                  </a:lnTo>
                  <a:lnTo>
                    <a:pt x="29" y="16"/>
                  </a:lnTo>
                  <a:lnTo>
                    <a:pt x="9" y="29"/>
                  </a:lnTo>
                  <a:lnTo>
                    <a:pt x="0" y="48"/>
                  </a:lnTo>
                  <a:lnTo>
                    <a:pt x="6" y="58"/>
                  </a:lnTo>
                  <a:lnTo>
                    <a:pt x="9" y="67"/>
                  </a:lnTo>
                  <a:lnTo>
                    <a:pt x="25" y="77"/>
                  </a:lnTo>
                  <a:lnTo>
                    <a:pt x="42" y="87"/>
                  </a:lnTo>
                </a:path>
              </a:pathLst>
            </a:custGeom>
            <a:noFill/>
            <a:ln w="648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6808787" y="5389563"/>
              <a:ext cx="115888" cy="9207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58"/>
                </a:cxn>
                <a:cxn ang="0">
                  <a:pos x="73" y="58"/>
                </a:cxn>
                <a:cxn ang="0">
                  <a:pos x="48" y="0"/>
                </a:cxn>
              </a:cxnLst>
              <a:rect l="0" t="0" r="r" b="b"/>
              <a:pathLst>
                <a:path w="73" h="58">
                  <a:moveTo>
                    <a:pt x="48" y="0"/>
                  </a:moveTo>
                  <a:lnTo>
                    <a:pt x="0" y="58"/>
                  </a:lnTo>
                  <a:lnTo>
                    <a:pt x="73" y="5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7250112" y="3959225"/>
              <a:ext cx="176213" cy="222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7323137" y="3886200"/>
              <a:ext cx="522288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Times New Roman" pitchFamily="18" charset="0"/>
                </a:rPr>
                <a:t>latitude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7454900" y="3198813"/>
              <a:ext cx="30162" cy="79375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448550" y="3124200"/>
              <a:ext cx="90487" cy="112713"/>
            </a:xfrm>
            <a:custGeom>
              <a:avLst/>
              <a:gdLst/>
              <a:ahLst/>
              <a:cxnLst>
                <a:cxn ang="0">
                  <a:pos x="57" y="71"/>
                </a:cxn>
                <a:cxn ang="0">
                  <a:pos x="57" y="0"/>
                </a:cxn>
                <a:cxn ang="0">
                  <a:pos x="0" y="42"/>
                </a:cxn>
                <a:cxn ang="0">
                  <a:pos x="57" y="71"/>
                </a:cxn>
              </a:cxnLst>
              <a:rect l="0" t="0" r="r" b="b"/>
              <a:pathLst>
                <a:path w="57" h="71">
                  <a:moveTo>
                    <a:pt x="57" y="71"/>
                  </a:moveTo>
                  <a:lnTo>
                    <a:pt x="57" y="0"/>
                  </a:lnTo>
                  <a:lnTo>
                    <a:pt x="0" y="42"/>
                  </a:lnTo>
                  <a:lnTo>
                    <a:pt x="57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310437" y="2971800"/>
              <a:ext cx="74613" cy="182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7143750" y="3511550"/>
              <a:ext cx="165100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7075487" y="3513138"/>
              <a:ext cx="115888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976812" y="4114800"/>
              <a:ext cx="519113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4876800" y="3962400"/>
              <a:ext cx="523875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Times New Roman" pitchFamily="18" charset="0"/>
                </a:rPr>
                <a:t>equator</a:t>
              </a: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5934075" y="2908300"/>
              <a:ext cx="785812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5868987" y="2835275"/>
              <a:ext cx="833438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Times New Roman" pitchFamily="18" charset="0"/>
                </a:rPr>
                <a:t>Earth’s axis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5934075" y="3859213"/>
              <a:ext cx="636587" cy="214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5919787" y="3686175"/>
              <a:ext cx="663575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Times New Roman" pitchFamily="18" charset="0"/>
                </a:rPr>
                <a:t>center of 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5934075" y="4038600"/>
              <a:ext cx="590550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5922962" y="3886200"/>
              <a:ext cx="609600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Times New Roman" pitchFamily="18" charset="0"/>
                </a:rPr>
                <a:t>the earth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7000875" y="4497388"/>
              <a:ext cx="633412" cy="214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7023100" y="4500563"/>
              <a:ext cx="663575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Times New Roman" pitchFamily="18" charset="0"/>
                </a:rPr>
                <a:t>center of </a:t>
              </a: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7605712" y="4500563"/>
              <a:ext cx="38100" cy="1825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7572375" y="4497388"/>
              <a:ext cx="101600" cy="214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7602537" y="4500563"/>
              <a:ext cx="38100" cy="1825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7642225" y="4500563"/>
              <a:ext cx="38100" cy="1825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7000875" y="4679950"/>
              <a:ext cx="633412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7026275" y="4683125"/>
              <a:ext cx="658812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Times New Roman" pitchFamily="18" charset="0"/>
                </a:rPr>
                <a:t>curvature</a:t>
              </a: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7605712" y="4683125"/>
              <a:ext cx="38100" cy="182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7572375" y="4679950"/>
              <a:ext cx="101600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7602537" y="4683125"/>
              <a:ext cx="38100" cy="182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7642225" y="4683125"/>
              <a:ext cx="38100" cy="182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7575550" y="4673600"/>
              <a:ext cx="104775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7605712" y="4676775"/>
              <a:ext cx="38100" cy="182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7645400" y="4676775"/>
              <a:ext cx="38100" cy="182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7615237" y="4673600"/>
              <a:ext cx="101600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7645400" y="4676775"/>
              <a:ext cx="38100" cy="182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685087" y="4676775"/>
              <a:ext cx="38100" cy="182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6" name="Freeform 53"/>
            <p:cNvSpPr>
              <a:spLocks noChangeArrowheads="1"/>
            </p:cNvSpPr>
            <p:nvPr/>
          </p:nvSpPr>
          <p:spPr bwMode="auto">
            <a:xfrm>
              <a:off x="6619875" y="4029075"/>
              <a:ext cx="23812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15" y="19"/>
                </a:cxn>
                <a:cxn ang="0">
                  <a:pos x="15" y="13"/>
                </a:cxn>
                <a:cxn ang="0">
                  <a:pos x="0" y="0"/>
                </a:cxn>
              </a:cxnLst>
              <a:rect l="0" t="0" r="r" b="b"/>
              <a:pathLst>
                <a:path w="15" h="19">
                  <a:moveTo>
                    <a:pt x="0" y="0"/>
                  </a:moveTo>
                  <a:lnTo>
                    <a:pt x="0" y="4"/>
                  </a:lnTo>
                  <a:lnTo>
                    <a:pt x="15" y="19"/>
                  </a:lnTo>
                  <a:lnTo>
                    <a:pt x="1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 noChangeArrowheads="1"/>
            </p:cNvSpPr>
            <p:nvPr/>
          </p:nvSpPr>
          <p:spPr bwMode="auto">
            <a:xfrm>
              <a:off x="6659562" y="4065588"/>
              <a:ext cx="26988" cy="301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13" y="19"/>
                </a:cxn>
                <a:cxn ang="0">
                  <a:pos x="17" y="15"/>
                </a:cxn>
                <a:cxn ang="0">
                  <a:pos x="13" y="15"/>
                </a:cxn>
                <a:cxn ang="0">
                  <a:pos x="0" y="0"/>
                </a:cxn>
              </a:cxnLst>
              <a:rect l="0" t="0" r="r" b="b"/>
              <a:pathLst>
                <a:path w="17" h="19">
                  <a:moveTo>
                    <a:pt x="0" y="0"/>
                  </a:moveTo>
                  <a:lnTo>
                    <a:pt x="0" y="6"/>
                  </a:lnTo>
                  <a:lnTo>
                    <a:pt x="13" y="19"/>
                  </a:lnTo>
                  <a:lnTo>
                    <a:pt x="17" y="15"/>
                  </a:lnTo>
                  <a:lnTo>
                    <a:pt x="1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 noChangeArrowheads="1"/>
            </p:cNvSpPr>
            <p:nvPr/>
          </p:nvSpPr>
          <p:spPr bwMode="auto">
            <a:xfrm>
              <a:off x="6696075" y="4105275"/>
              <a:ext cx="30162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13" y="19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0" y="0"/>
                </a:cxn>
              </a:cxnLst>
              <a:rect l="0" t="0" r="r" b="b"/>
              <a:pathLst>
                <a:path w="19" h="19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3" y="19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 noChangeArrowheads="1"/>
            </p:cNvSpPr>
            <p:nvPr/>
          </p:nvSpPr>
          <p:spPr bwMode="auto">
            <a:xfrm>
              <a:off x="6732587" y="4141788"/>
              <a:ext cx="9525" cy="142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6" y="9"/>
                </a:cxn>
                <a:cxn ang="0">
                  <a:pos x="6" y="5"/>
                </a:cxn>
                <a:cxn ang="0">
                  <a:pos x="0" y="0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9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 noChangeArrowheads="1"/>
            </p:cNvSpPr>
            <p:nvPr/>
          </p:nvSpPr>
          <p:spPr bwMode="auto">
            <a:xfrm>
              <a:off x="6702425" y="4111625"/>
              <a:ext cx="76200" cy="76200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48" y="4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48" h="48">
                  <a:moveTo>
                    <a:pt x="0" y="28"/>
                  </a:moveTo>
                  <a:lnTo>
                    <a:pt x="48" y="48"/>
                  </a:lnTo>
                  <a:lnTo>
                    <a:pt x="28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 noChangeArrowheads="1"/>
            </p:cNvSpPr>
            <p:nvPr/>
          </p:nvSpPr>
          <p:spPr bwMode="auto">
            <a:xfrm>
              <a:off x="7302500" y="2925763"/>
              <a:ext cx="471487" cy="320675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9" y="19"/>
                </a:cxn>
                <a:cxn ang="0">
                  <a:pos x="25" y="4"/>
                </a:cxn>
                <a:cxn ang="0">
                  <a:pos x="34" y="0"/>
                </a:cxn>
                <a:cxn ang="0">
                  <a:pos x="48" y="4"/>
                </a:cxn>
                <a:cxn ang="0">
                  <a:pos x="144" y="62"/>
                </a:cxn>
                <a:cxn ang="0">
                  <a:pos x="153" y="67"/>
                </a:cxn>
                <a:cxn ang="0">
                  <a:pos x="169" y="62"/>
                </a:cxn>
                <a:cxn ang="0">
                  <a:pos x="182" y="48"/>
                </a:cxn>
                <a:cxn ang="0">
                  <a:pos x="192" y="33"/>
                </a:cxn>
                <a:cxn ang="0">
                  <a:pos x="182" y="52"/>
                </a:cxn>
                <a:cxn ang="0">
                  <a:pos x="182" y="67"/>
                </a:cxn>
                <a:cxn ang="0">
                  <a:pos x="182" y="81"/>
                </a:cxn>
                <a:cxn ang="0">
                  <a:pos x="192" y="90"/>
                </a:cxn>
                <a:cxn ang="0">
                  <a:pos x="288" y="148"/>
                </a:cxn>
                <a:cxn ang="0">
                  <a:pos x="297" y="157"/>
                </a:cxn>
                <a:cxn ang="0">
                  <a:pos x="297" y="173"/>
                </a:cxn>
                <a:cxn ang="0">
                  <a:pos x="297" y="186"/>
                </a:cxn>
                <a:cxn ang="0">
                  <a:pos x="288" y="202"/>
                </a:cxn>
              </a:cxnLst>
              <a:rect l="0" t="0" r="r" b="b"/>
              <a:pathLst>
                <a:path w="297" h="202">
                  <a:moveTo>
                    <a:pt x="0" y="33"/>
                  </a:moveTo>
                  <a:lnTo>
                    <a:pt x="9" y="19"/>
                  </a:lnTo>
                  <a:lnTo>
                    <a:pt x="25" y="4"/>
                  </a:lnTo>
                  <a:lnTo>
                    <a:pt x="34" y="0"/>
                  </a:lnTo>
                  <a:lnTo>
                    <a:pt x="48" y="4"/>
                  </a:lnTo>
                  <a:lnTo>
                    <a:pt x="144" y="62"/>
                  </a:lnTo>
                  <a:lnTo>
                    <a:pt x="153" y="67"/>
                  </a:lnTo>
                  <a:lnTo>
                    <a:pt x="169" y="62"/>
                  </a:lnTo>
                  <a:lnTo>
                    <a:pt x="182" y="48"/>
                  </a:lnTo>
                  <a:lnTo>
                    <a:pt x="192" y="33"/>
                  </a:lnTo>
                  <a:lnTo>
                    <a:pt x="182" y="52"/>
                  </a:lnTo>
                  <a:lnTo>
                    <a:pt x="182" y="67"/>
                  </a:lnTo>
                  <a:lnTo>
                    <a:pt x="182" y="81"/>
                  </a:lnTo>
                  <a:lnTo>
                    <a:pt x="192" y="90"/>
                  </a:lnTo>
                  <a:lnTo>
                    <a:pt x="288" y="148"/>
                  </a:lnTo>
                  <a:lnTo>
                    <a:pt x="297" y="157"/>
                  </a:lnTo>
                  <a:lnTo>
                    <a:pt x="297" y="173"/>
                  </a:lnTo>
                  <a:lnTo>
                    <a:pt x="297" y="186"/>
                  </a:lnTo>
                  <a:lnTo>
                    <a:pt x="288" y="202"/>
                  </a:lnTo>
                </a:path>
              </a:pathLst>
            </a:custGeom>
            <a:noFill/>
            <a:ln w="648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7683500" y="2832100"/>
              <a:ext cx="1147762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632700" y="2743200"/>
              <a:ext cx="1254125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Times New Roman" pitchFamily="18" charset="0"/>
                </a:rPr>
                <a:t>area of operations</a:t>
              </a:r>
            </a:p>
          </p:txBody>
        </p:sp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6789737" y="4625975"/>
              <a:ext cx="212725" cy="61913"/>
              <a:chOff x="4328" y="3490"/>
              <a:chExt cx="134" cy="39"/>
            </a:xfrm>
          </p:grpSpPr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4436" y="3515"/>
                <a:ext cx="27" cy="9"/>
              </a:xfrm>
              <a:custGeom>
                <a:avLst/>
                <a:gdLst/>
                <a:ahLst/>
                <a:cxnLst>
                  <a:cxn ang="0">
                    <a:pos x="25" y="9"/>
                  </a:cxn>
                  <a:cxn ang="0">
                    <a:pos x="25" y="7"/>
                  </a:cxn>
                  <a:cxn ang="0">
                    <a:pos x="27" y="5"/>
                  </a:cxn>
                  <a:cxn ang="0">
                    <a:pos x="27" y="5"/>
                  </a:cxn>
                  <a:cxn ang="0">
                    <a:pos x="27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5"/>
                  </a:cxn>
                  <a:cxn ang="0">
                    <a:pos x="25" y="9"/>
                  </a:cxn>
                </a:cxnLst>
                <a:rect l="0" t="0" r="r" b="b"/>
                <a:pathLst>
                  <a:path w="27" h="9">
                    <a:moveTo>
                      <a:pt x="25" y="9"/>
                    </a:moveTo>
                    <a:lnTo>
                      <a:pt x="25" y="7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7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25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4395" y="3511"/>
                <a:ext cx="29" cy="8"/>
              </a:xfrm>
              <a:custGeom>
                <a:avLst/>
                <a:gdLst/>
                <a:ahLst/>
                <a:cxnLst>
                  <a:cxn ang="0">
                    <a:pos x="25" y="8"/>
                  </a:cxn>
                  <a:cxn ang="0">
                    <a:pos x="27" y="8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7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5" y="8"/>
                  </a:cxn>
                </a:cxnLst>
                <a:rect l="0" t="0" r="r" b="b"/>
                <a:pathLst>
                  <a:path w="29" h="8">
                    <a:moveTo>
                      <a:pt x="25" y="8"/>
                    </a:moveTo>
                    <a:lnTo>
                      <a:pt x="27" y="8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7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64"/>
              <p:cNvSpPr>
                <a:spLocks noChangeArrowheads="1"/>
              </p:cNvSpPr>
              <p:nvPr/>
            </p:nvSpPr>
            <p:spPr bwMode="auto">
              <a:xfrm>
                <a:off x="4361" y="3507"/>
                <a:ext cx="23" cy="8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21" y="8"/>
                  </a:cxn>
                  <a:cxn ang="0">
                    <a:pos x="23" y="6"/>
                  </a:cxn>
                  <a:cxn ang="0">
                    <a:pos x="23" y="4"/>
                  </a:cxn>
                  <a:cxn ang="0">
                    <a:pos x="21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19" y="8"/>
                  </a:cxn>
                </a:cxnLst>
                <a:rect l="0" t="0" r="r" b="b"/>
                <a:pathLst>
                  <a:path w="23" h="8">
                    <a:moveTo>
                      <a:pt x="19" y="8"/>
                    </a:moveTo>
                    <a:lnTo>
                      <a:pt x="21" y="8"/>
                    </a:lnTo>
                    <a:lnTo>
                      <a:pt x="23" y="6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4328" y="3490"/>
                <a:ext cx="42" cy="40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13"/>
                  </a:cxn>
                  <a:cxn ang="0">
                    <a:pos x="37" y="40"/>
                  </a:cxn>
                  <a:cxn ang="0">
                    <a:pos x="42" y="0"/>
                  </a:cxn>
                </a:cxnLst>
                <a:rect l="0" t="0" r="r" b="b"/>
                <a:pathLst>
                  <a:path w="42" h="40">
                    <a:moveTo>
                      <a:pt x="42" y="0"/>
                    </a:moveTo>
                    <a:lnTo>
                      <a:pt x="0" y="13"/>
                    </a:lnTo>
                    <a:lnTo>
                      <a:pt x="37" y="4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7011987" y="5334000"/>
              <a:ext cx="657225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Times New Roman" pitchFamily="18" charset="0"/>
                </a:rPr>
                <a:t>longitude</a:t>
              </a:r>
            </a:p>
          </p:txBody>
        </p:sp>
      </p:grpSp>
      <p:graphicFrame>
        <p:nvGraphicFramePr>
          <p:cNvPr id="70" name="Object 67"/>
          <p:cNvGraphicFramePr>
            <a:graphicFrameLocks noChangeAspect="1"/>
          </p:cNvGraphicFramePr>
          <p:nvPr/>
        </p:nvGraphicFramePr>
        <p:xfrm>
          <a:off x="457200" y="1409700"/>
          <a:ext cx="1395412" cy="406400"/>
        </p:xfrm>
        <a:graphic>
          <a:graphicData uri="http://schemas.openxmlformats.org/presentationml/2006/ole">
            <p:oleObj spid="_x0000_s1033" r:id="rId10" imgW="698400" imgH="203040" progId="Equation.3">
              <p:embed/>
            </p:oleObj>
          </a:graphicData>
        </a:graphic>
      </p:graphicFrame>
      <p:graphicFrame>
        <p:nvGraphicFramePr>
          <p:cNvPr id="71" name="Object 68"/>
          <p:cNvGraphicFramePr>
            <a:graphicFrameLocks noChangeAspect="1"/>
          </p:cNvGraphicFramePr>
          <p:nvPr/>
        </p:nvGraphicFramePr>
        <p:xfrm>
          <a:off x="2590800" y="1371600"/>
          <a:ext cx="1471612" cy="482600"/>
        </p:xfrm>
        <a:graphic>
          <a:graphicData uri="http://schemas.openxmlformats.org/presentationml/2006/ole">
            <p:oleObj spid="_x0000_s1034" r:id="rId11" imgW="7365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67000"/>
            <a:ext cx="8229600" cy="35814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Estimates next step from the previous 3 steps.</a:t>
            </a:r>
          </a:p>
          <a:p>
            <a:pPr lvl="1"/>
            <a:r>
              <a:rPr lang="en-GB" dirty="0" smtClean="0"/>
              <a:t>Implement as a </a:t>
            </a:r>
            <a:r>
              <a:rPr lang="en-GB" u="sng" dirty="0" smtClean="0"/>
              <a:t>circular queue </a:t>
            </a:r>
            <a:r>
              <a:rPr lang="en-GB" dirty="0" smtClean="0"/>
              <a:t>of 4 </a:t>
            </a:r>
            <a:r>
              <a:rPr lang="en-GB" dirty="0" err="1" smtClean="0"/>
              <a:t>wavefronts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Limits interpolation of sound speed and derivative to once per iteration</a:t>
            </a:r>
            <a:r>
              <a:rPr lang="en-GB" dirty="0" smtClean="0"/>
              <a:t>.  Huge impact on speed!</a:t>
            </a:r>
            <a:endParaRPr lang="en-GB" dirty="0" smtClean="0"/>
          </a:p>
          <a:p>
            <a:pPr lvl="1"/>
            <a:r>
              <a:rPr lang="en-GB" dirty="0" smtClean="0"/>
              <a:t>Single calculation of sin </a:t>
            </a:r>
            <a:r>
              <a:rPr lang="en-GB" dirty="0" smtClean="0">
                <a:latin typeface="Symbol" pitchFamily="18" charset="2"/>
              </a:rPr>
              <a:t>q</a:t>
            </a:r>
            <a:r>
              <a:rPr lang="en-GB" dirty="0" smtClean="0"/>
              <a:t>, and cot </a:t>
            </a:r>
            <a:r>
              <a:rPr lang="en-GB" dirty="0" smtClean="0">
                <a:latin typeface="Symbol" pitchFamily="18" charset="2"/>
              </a:rPr>
              <a:t>q</a:t>
            </a:r>
            <a:r>
              <a:rPr lang="en-GB" dirty="0" smtClean="0"/>
              <a:t> per iteration.</a:t>
            </a:r>
          </a:p>
          <a:p>
            <a:r>
              <a:rPr lang="en-GB" dirty="0" smtClean="0"/>
              <a:t>Combination of </a:t>
            </a:r>
            <a:r>
              <a:rPr lang="en-GB" dirty="0" smtClean="0"/>
              <a:t>geodetic ray trace</a:t>
            </a:r>
            <a:r>
              <a:rPr lang="en-GB" dirty="0" smtClean="0"/>
              <a:t>, AB3 integrator, and queue </a:t>
            </a:r>
            <a:r>
              <a:rPr lang="en-GB" dirty="0" smtClean="0"/>
              <a:t>implementation </a:t>
            </a:r>
            <a:r>
              <a:rPr lang="en-GB" dirty="0" smtClean="0"/>
              <a:t>optimizes speed and accuracy.</a:t>
            </a:r>
          </a:p>
          <a:p>
            <a:pPr lvl="1"/>
            <a:r>
              <a:rPr lang="en-GB" dirty="0" smtClean="0"/>
              <a:t>But </a:t>
            </a:r>
            <a:r>
              <a:rPr lang="en-GB" dirty="0" smtClean="0"/>
              <a:t>AB3 not </a:t>
            </a:r>
            <a:r>
              <a:rPr lang="en-GB" dirty="0" smtClean="0"/>
              <a:t>self starting. Requires slower </a:t>
            </a:r>
            <a:r>
              <a:rPr lang="en-GB" dirty="0" err="1" smtClean="0"/>
              <a:t>Runge-Kutta</a:t>
            </a:r>
            <a:r>
              <a:rPr lang="en-GB" dirty="0" smtClean="0"/>
              <a:t> (RK3) during initialization and reflection.</a:t>
            </a:r>
          </a:p>
          <a:p>
            <a:endParaRPr lang="en-GB" dirty="0" smtClean="0"/>
          </a:p>
        </p:txBody>
      </p:sp>
      <p:sp>
        <p:nvSpPr>
          <p:cNvPr id="512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Adams-</a:t>
            </a:r>
            <a:r>
              <a:rPr lang="en-GB" dirty="0" err="1" smtClean="0"/>
              <a:t>Bashforth</a:t>
            </a:r>
            <a:r>
              <a:rPr lang="en-GB" dirty="0" smtClean="0"/>
              <a:t> 3 Integrator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600200"/>
            <a:ext cx="7531100" cy="866775"/>
            <a:chOff x="823" y="1229"/>
            <a:chExt cx="4744" cy="546"/>
          </a:xfrm>
        </p:grpSpPr>
        <p:graphicFrame>
          <p:nvGraphicFramePr>
            <p:cNvPr id="5122" name="Object 4"/>
            <p:cNvGraphicFramePr>
              <a:graphicFrameLocks noChangeAspect="1"/>
            </p:cNvGraphicFramePr>
            <p:nvPr/>
          </p:nvGraphicFramePr>
          <p:xfrm>
            <a:off x="823" y="1229"/>
            <a:ext cx="4745" cy="547"/>
          </p:xfrm>
          <a:graphic>
            <a:graphicData uri="http://schemas.openxmlformats.org/presentationml/2006/ole">
              <p:oleObj spid="_x0000_s25602" r:id="rId4" imgW="3746160" imgH="431640" progId="Equation.3">
                <p:embed/>
              </p:oleObj>
            </a:graphicData>
          </a:graphic>
        </p:graphicFrame>
        <p:sp>
          <p:nvSpPr>
            <p:cNvPr id="5126" name="Text Box 5"/>
            <p:cNvSpPr txBox="1">
              <a:spLocks noChangeArrowheads="1"/>
            </p:cNvSpPr>
            <p:nvPr/>
          </p:nvSpPr>
          <p:spPr bwMode="auto">
            <a:xfrm>
              <a:off x="823" y="1229"/>
              <a:ext cx="4745" cy="5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Reflection from 3-D Slope</a:t>
            </a:r>
            <a:endParaRPr lang="en-US" dirty="0"/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0" y="488696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7891" name="Group 3"/>
          <p:cNvGrpSpPr>
            <a:grpSpLocks noChangeAspect="1"/>
          </p:cNvGrpSpPr>
          <p:nvPr/>
        </p:nvGrpSpPr>
        <p:grpSpPr bwMode="auto">
          <a:xfrm>
            <a:off x="533400" y="1371600"/>
            <a:ext cx="4800600" cy="3122784"/>
            <a:chOff x="3649" y="1871"/>
            <a:chExt cx="6900" cy="4488"/>
          </a:xfrm>
        </p:grpSpPr>
        <p:sp>
          <p:nvSpPr>
            <p:cNvPr id="37919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649" y="1871"/>
              <a:ext cx="6900" cy="448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8" name="Line 30"/>
            <p:cNvSpPr>
              <a:spLocks noChangeShapeType="1"/>
            </p:cNvSpPr>
            <p:nvPr/>
          </p:nvSpPr>
          <p:spPr bwMode="auto">
            <a:xfrm flipH="1" flipV="1">
              <a:off x="6179" y="2560"/>
              <a:ext cx="1035" cy="20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7913" name="Group 25"/>
            <p:cNvGrpSpPr>
              <a:grpSpLocks/>
            </p:cNvGrpSpPr>
            <p:nvPr/>
          </p:nvGrpSpPr>
          <p:grpSpPr bwMode="auto">
            <a:xfrm>
              <a:off x="6064" y="2186"/>
              <a:ext cx="230" cy="374"/>
              <a:chOff x="2499" y="3617"/>
              <a:chExt cx="230" cy="374"/>
            </a:xfrm>
          </p:grpSpPr>
          <p:sp>
            <p:nvSpPr>
              <p:cNvPr id="37917" name="Text Box 29"/>
              <p:cNvSpPr txBox="1">
                <a:spLocks noChangeArrowheads="1"/>
              </p:cNvSpPr>
              <p:nvPr/>
            </p:nvSpPr>
            <p:spPr bwMode="auto">
              <a:xfrm>
                <a:off x="2499" y="3617"/>
                <a:ext cx="230" cy="3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MT" pitchFamily="34" charset="0"/>
                    <a:ea typeface="Times New Roman" pitchFamily="18" charset="0"/>
                    <a:cs typeface="Times New Roman" pitchFamily="18" charset="0"/>
                  </a:rPr>
                  <a:t>s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pSp>
            <p:nvGrpSpPr>
              <p:cNvPr id="37914" name="Group 26"/>
              <p:cNvGrpSpPr>
                <a:grpSpLocks/>
              </p:cNvGrpSpPr>
              <p:nvPr/>
            </p:nvGrpSpPr>
            <p:grpSpPr bwMode="auto">
              <a:xfrm>
                <a:off x="2499" y="3617"/>
                <a:ext cx="122" cy="104"/>
                <a:chOff x="2499" y="3430"/>
                <a:chExt cx="230" cy="187"/>
              </a:xfrm>
            </p:grpSpPr>
            <p:sp>
              <p:nvSpPr>
                <p:cNvPr id="3791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499" y="3430"/>
                  <a:ext cx="115" cy="1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15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2614" y="3430"/>
                  <a:ext cx="115" cy="1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12" name="Line 24"/>
            <p:cNvSpPr>
              <a:spLocks noChangeShapeType="1"/>
            </p:cNvSpPr>
            <p:nvPr/>
          </p:nvSpPr>
          <p:spPr bwMode="auto">
            <a:xfrm rot="10800000" flipV="1">
              <a:off x="5073" y="3689"/>
              <a:ext cx="4381" cy="18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1" name="Line 23"/>
            <p:cNvSpPr>
              <a:spLocks noChangeShapeType="1"/>
            </p:cNvSpPr>
            <p:nvPr/>
          </p:nvSpPr>
          <p:spPr bwMode="auto">
            <a:xfrm rot="-10800000">
              <a:off x="4914" y="3869"/>
              <a:ext cx="2300" cy="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0" name="Line 22"/>
            <p:cNvSpPr>
              <a:spLocks noChangeShapeType="1"/>
            </p:cNvSpPr>
            <p:nvPr/>
          </p:nvSpPr>
          <p:spPr bwMode="auto">
            <a:xfrm flipV="1">
              <a:off x="6508" y="2560"/>
              <a:ext cx="1396" cy="6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9" name="Line 21"/>
            <p:cNvSpPr>
              <a:spLocks noChangeShapeType="1"/>
            </p:cNvSpPr>
            <p:nvPr/>
          </p:nvSpPr>
          <p:spPr bwMode="auto">
            <a:xfrm rot="10800000" flipV="1">
              <a:off x="7214" y="2560"/>
              <a:ext cx="690" cy="20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8" name="Line 20"/>
            <p:cNvSpPr>
              <a:spLocks noChangeShapeType="1"/>
            </p:cNvSpPr>
            <p:nvPr/>
          </p:nvSpPr>
          <p:spPr bwMode="auto">
            <a:xfrm flipV="1">
              <a:off x="4914" y="3171"/>
              <a:ext cx="1610" cy="6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7905" name="Group 17"/>
            <p:cNvGrpSpPr>
              <a:grpSpLocks/>
            </p:cNvGrpSpPr>
            <p:nvPr/>
          </p:nvGrpSpPr>
          <p:grpSpPr bwMode="auto">
            <a:xfrm>
              <a:off x="5604" y="2967"/>
              <a:ext cx="230" cy="462"/>
              <a:chOff x="5029" y="3212"/>
              <a:chExt cx="230" cy="463"/>
            </a:xfrm>
          </p:grpSpPr>
          <p:sp>
            <p:nvSpPr>
              <p:cNvPr id="37907" name="Text Box 19"/>
              <p:cNvSpPr txBox="1">
                <a:spLocks noChangeArrowheads="1"/>
              </p:cNvSpPr>
              <p:nvPr/>
            </p:nvSpPr>
            <p:spPr bwMode="auto">
              <a:xfrm>
                <a:off x="5029" y="3276"/>
                <a:ext cx="230" cy="39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MT" pitchFamily="34" charset="0"/>
                    <a:ea typeface="Times New Roman" pitchFamily="18" charset="0"/>
                    <a:cs typeface="Times New Roman" pitchFamily="18" charset="0"/>
                  </a:rPr>
                  <a:t>A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7906" name="Line 18"/>
              <p:cNvSpPr>
                <a:spLocks noChangeShapeType="1"/>
              </p:cNvSpPr>
              <p:nvPr/>
            </p:nvSpPr>
            <p:spPr bwMode="auto">
              <a:xfrm>
                <a:off x="5086" y="3212"/>
                <a:ext cx="11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902" name="Group 14"/>
            <p:cNvGrpSpPr>
              <a:grpSpLocks/>
            </p:cNvGrpSpPr>
            <p:nvPr/>
          </p:nvGrpSpPr>
          <p:grpSpPr bwMode="auto">
            <a:xfrm>
              <a:off x="6984" y="2405"/>
              <a:ext cx="230" cy="462"/>
              <a:chOff x="5029" y="3212"/>
              <a:chExt cx="230" cy="462"/>
            </a:xfrm>
          </p:grpSpPr>
          <p:sp>
            <p:nvSpPr>
              <p:cNvPr id="37904" name="Text Box 16"/>
              <p:cNvSpPr txBox="1">
                <a:spLocks noChangeArrowheads="1"/>
              </p:cNvSpPr>
              <p:nvPr/>
            </p:nvSpPr>
            <p:spPr bwMode="auto">
              <a:xfrm>
                <a:off x="5029" y="3276"/>
                <a:ext cx="230" cy="3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MT" pitchFamily="34" charset="0"/>
                    <a:ea typeface="Times New Roman" pitchFamily="18" charset="0"/>
                    <a:cs typeface="Times New Roman" pitchFamily="18" charset="0"/>
                  </a:rPr>
                  <a:t>A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7903" name="Line 15"/>
              <p:cNvSpPr>
                <a:spLocks noChangeShapeType="1"/>
              </p:cNvSpPr>
              <p:nvPr/>
            </p:nvSpPr>
            <p:spPr bwMode="auto">
              <a:xfrm>
                <a:off x="5086" y="3212"/>
                <a:ext cx="11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897" name="Group 9"/>
            <p:cNvGrpSpPr>
              <a:grpSpLocks/>
            </p:cNvGrpSpPr>
            <p:nvPr/>
          </p:nvGrpSpPr>
          <p:grpSpPr bwMode="auto">
            <a:xfrm>
              <a:off x="7789" y="3554"/>
              <a:ext cx="230" cy="414"/>
              <a:chOff x="7789" y="3554"/>
              <a:chExt cx="230" cy="414"/>
            </a:xfrm>
          </p:grpSpPr>
          <p:sp>
            <p:nvSpPr>
              <p:cNvPr id="37901" name="Text Box 13"/>
              <p:cNvSpPr txBox="1">
                <a:spLocks noChangeArrowheads="1"/>
              </p:cNvSpPr>
              <p:nvPr/>
            </p:nvSpPr>
            <p:spPr bwMode="auto">
              <a:xfrm>
                <a:off x="7789" y="3594"/>
                <a:ext cx="230" cy="3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MT" pitchFamily="34" charset="0"/>
                    <a:ea typeface="Times New Roman" pitchFamily="18" charset="0"/>
                    <a:cs typeface="Times New Roman" pitchFamily="18" charset="0"/>
                  </a:rPr>
                  <a:t>R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pSp>
            <p:nvGrpSpPr>
              <p:cNvPr id="37898" name="Group 10"/>
              <p:cNvGrpSpPr>
                <a:grpSpLocks/>
              </p:cNvGrpSpPr>
              <p:nvPr/>
            </p:nvGrpSpPr>
            <p:grpSpPr bwMode="auto">
              <a:xfrm>
                <a:off x="7789" y="3554"/>
                <a:ext cx="122" cy="104"/>
                <a:chOff x="2499" y="3430"/>
                <a:chExt cx="230" cy="187"/>
              </a:xfrm>
            </p:grpSpPr>
            <p:sp>
              <p:nvSpPr>
                <p:cNvPr id="3790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499" y="3430"/>
                  <a:ext cx="115" cy="1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9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2614" y="3430"/>
                  <a:ext cx="115" cy="1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7892" name="Group 4"/>
            <p:cNvGrpSpPr>
              <a:grpSpLocks/>
            </p:cNvGrpSpPr>
            <p:nvPr/>
          </p:nvGrpSpPr>
          <p:grpSpPr bwMode="auto">
            <a:xfrm>
              <a:off x="5719" y="4302"/>
              <a:ext cx="246" cy="446"/>
              <a:chOff x="8249" y="3367"/>
              <a:chExt cx="246" cy="446"/>
            </a:xfrm>
          </p:grpSpPr>
          <p:sp>
            <p:nvSpPr>
              <p:cNvPr id="37896" name="Text Box 8"/>
              <p:cNvSpPr txBox="1">
                <a:spLocks noChangeArrowheads="1"/>
              </p:cNvSpPr>
              <p:nvPr/>
            </p:nvSpPr>
            <p:spPr bwMode="auto">
              <a:xfrm>
                <a:off x="8265" y="3439"/>
                <a:ext cx="230" cy="3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I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pSp>
            <p:nvGrpSpPr>
              <p:cNvPr id="37893" name="Group 5"/>
              <p:cNvGrpSpPr>
                <a:grpSpLocks/>
              </p:cNvGrpSpPr>
              <p:nvPr/>
            </p:nvGrpSpPr>
            <p:grpSpPr bwMode="auto">
              <a:xfrm>
                <a:off x="8249" y="3367"/>
                <a:ext cx="122" cy="104"/>
                <a:chOff x="2499" y="3430"/>
                <a:chExt cx="230" cy="187"/>
              </a:xfrm>
            </p:grpSpPr>
            <p:sp>
              <p:nvSpPr>
                <p:cNvPr id="37895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499" y="3430"/>
                  <a:ext cx="115" cy="1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4" name="Line 6"/>
                <p:cNvSpPr>
                  <a:spLocks noChangeShapeType="1"/>
                </p:cNvSpPr>
                <p:nvPr/>
              </p:nvSpPr>
              <p:spPr bwMode="auto">
                <a:xfrm flipH="1" flipV="1">
                  <a:off x="2614" y="3430"/>
                  <a:ext cx="115" cy="1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 flipV="1">
              <a:off x="7219" y="3229"/>
              <a:ext cx="0" cy="14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0" y="488696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926" name="Object 38"/>
          <p:cNvGraphicFramePr>
            <a:graphicFrameLocks noChangeAspect="1"/>
          </p:cNvGraphicFramePr>
          <p:nvPr/>
        </p:nvGraphicFramePr>
        <p:xfrm>
          <a:off x="6040754" y="1447800"/>
          <a:ext cx="1524000" cy="447040"/>
        </p:xfrm>
        <a:graphic>
          <a:graphicData uri="http://schemas.openxmlformats.org/presentationml/2006/ole">
            <p:oleObj spid="_x0000_s37926" name="Equation" r:id="rId3" imgW="710891" imgH="203112" progId="Equation.3">
              <p:embed/>
            </p:oleObj>
          </a:graphicData>
        </a:graphic>
      </p:graphicFrame>
      <p:sp>
        <p:nvSpPr>
          <p:cNvPr id="37929" name="Rectangle 41"/>
          <p:cNvSpPr>
            <a:spLocks noChangeArrowheads="1"/>
          </p:cNvSpPr>
          <p:nvPr/>
        </p:nvSpPr>
        <p:spPr bwMode="auto">
          <a:xfrm>
            <a:off x="0" y="488696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928" name="Object 40"/>
          <p:cNvGraphicFramePr>
            <a:graphicFrameLocks noChangeAspect="1"/>
          </p:cNvGraphicFramePr>
          <p:nvPr/>
        </p:nvGraphicFramePr>
        <p:xfrm>
          <a:off x="5817234" y="2071370"/>
          <a:ext cx="1971041" cy="528320"/>
        </p:xfrm>
        <a:graphic>
          <a:graphicData uri="http://schemas.openxmlformats.org/presentationml/2006/ole">
            <p:oleObj spid="_x0000_s37928" name="Equation" r:id="rId4" imgW="914400" imgH="241300" progId="Equation.3">
              <p:embed/>
            </p:oleObj>
          </a:graphicData>
        </a:graphic>
      </p:graphicFrame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0" y="488696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930" name="Object 42"/>
          <p:cNvGraphicFramePr>
            <a:graphicFrameLocks noChangeAspect="1"/>
          </p:cNvGraphicFramePr>
          <p:nvPr/>
        </p:nvGraphicFramePr>
        <p:xfrm>
          <a:off x="5754688" y="2756853"/>
          <a:ext cx="2093912" cy="528637"/>
        </p:xfrm>
        <a:graphic>
          <a:graphicData uri="http://schemas.openxmlformats.org/presentationml/2006/ole">
            <p:oleObj spid="_x0000_s37930" name="Equation" r:id="rId5" imgW="977760" imgH="241200" progId="Equation.3">
              <p:embed/>
            </p:oleObj>
          </a:graphicData>
        </a:graphic>
      </p:graphicFrame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0" y="488696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932" name="Object 44"/>
          <p:cNvGraphicFramePr>
            <a:graphicFrameLocks noChangeAspect="1"/>
          </p:cNvGraphicFramePr>
          <p:nvPr/>
        </p:nvGraphicFramePr>
        <p:xfrm>
          <a:off x="5735954" y="3429000"/>
          <a:ext cx="1951037" cy="1341437"/>
        </p:xfrm>
        <a:graphic>
          <a:graphicData uri="http://schemas.openxmlformats.org/presentationml/2006/ole">
            <p:oleObj spid="_x0000_s37932" name="Equation" r:id="rId6" imgW="850680" imgH="583920" progId="Equation.3">
              <p:embed/>
            </p:oleObj>
          </a:graphicData>
        </a:graphic>
      </p:graphicFrame>
      <p:graphicFrame>
        <p:nvGraphicFramePr>
          <p:cNvPr id="37934" name="Object 46"/>
          <p:cNvGraphicFramePr>
            <a:graphicFrameLocks noChangeAspect="1"/>
          </p:cNvGraphicFramePr>
          <p:nvPr/>
        </p:nvGraphicFramePr>
        <p:xfrm>
          <a:off x="2819400" y="2284584"/>
          <a:ext cx="152400" cy="165100"/>
        </p:xfrm>
        <a:graphic>
          <a:graphicData uri="http://schemas.openxmlformats.org/presentationml/2006/ole">
            <p:oleObj spid="_x0000_s37934" name="Equation" r:id="rId7" imgW="114120" imgH="164880" progId="Equation.3">
              <p:embed/>
            </p:oleObj>
          </a:graphicData>
        </a:graphic>
      </p:graphicFrame>
      <p:graphicFrame>
        <p:nvGraphicFramePr>
          <p:cNvPr id="37947" name="Object 59"/>
          <p:cNvGraphicFramePr>
            <a:graphicFrameLocks noChangeAspect="1"/>
          </p:cNvGraphicFramePr>
          <p:nvPr/>
        </p:nvGraphicFramePr>
        <p:xfrm>
          <a:off x="809897" y="4053114"/>
          <a:ext cx="159657" cy="290286"/>
        </p:xfrm>
        <a:graphic>
          <a:graphicData uri="http://schemas.openxmlformats.org/presentationml/2006/ole">
            <p:oleObj spid="_x0000_s37947" name="Equation" r:id="rId8" imgW="101556" imgH="190417" progId="Equation.3">
              <p:embed/>
            </p:oleObj>
          </a:graphicData>
        </a:graphic>
      </p:graphicFrame>
      <p:graphicFrame>
        <p:nvGraphicFramePr>
          <p:cNvPr id="37946" name="Object 58"/>
          <p:cNvGraphicFramePr>
            <a:graphicFrameLocks noChangeAspect="1"/>
          </p:cNvGraphicFramePr>
          <p:nvPr/>
        </p:nvGraphicFramePr>
        <p:xfrm>
          <a:off x="809897" y="4300220"/>
          <a:ext cx="159657" cy="304801"/>
        </p:xfrm>
        <a:graphic>
          <a:graphicData uri="http://schemas.openxmlformats.org/presentationml/2006/ole">
            <p:oleObj spid="_x0000_s37946" name="Equation" r:id="rId9" imgW="101512" imgH="203024" progId="Equation.3">
              <p:embed/>
            </p:oleObj>
          </a:graphicData>
        </a:graphic>
      </p:graphicFrame>
      <p:graphicFrame>
        <p:nvGraphicFramePr>
          <p:cNvPr id="37945" name="Object 57"/>
          <p:cNvGraphicFramePr>
            <a:graphicFrameLocks noChangeAspect="1"/>
          </p:cNvGraphicFramePr>
          <p:nvPr/>
        </p:nvGraphicFramePr>
        <p:xfrm>
          <a:off x="766354" y="4561841"/>
          <a:ext cx="246743" cy="304800"/>
        </p:xfrm>
        <a:graphic>
          <a:graphicData uri="http://schemas.openxmlformats.org/presentationml/2006/ole">
            <p:oleObj spid="_x0000_s37945" name="Equation" r:id="rId10" imgW="164957" imgH="203024" progId="Equation.3">
              <p:embed/>
            </p:oleObj>
          </a:graphicData>
        </a:graphic>
      </p:graphicFrame>
      <p:graphicFrame>
        <p:nvGraphicFramePr>
          <p:cNvPr id="37944" name="Object 56"/>
          <p:cNvGraphicFramePr>
            <a:graphicFrameLocks noChangeAspect="1"/>
          </p:cNvGraphicFramePr>
          <p:nvPr/>
        </p:nvGraphicFramePr>
        <p:xfrm>
          <a:off x="766354" y="4823460"/>
          <a:ext cx="246743" cy="304800"/>
        </p:xfrm>
        <a:graphic>
          <a:graphicData uri="http://schemas.openxmlformats.org/presentationml/2006/ole">
            <p:oleObj spid="_x0000_s37944" name="Equation" r:id="rId11" imgW="164957" imgH="203024" progId="Equation.3">
              <p:embed/>
            </p:oleObj>
          </a:graphicData>
        </a:graphic>
      </p:graphicFrame>
      <p:sp>
        <p:nvSpPr>
          <p:cNvPr id="37948" name="Rectangle 60"/>
          <p:cNvSpPr>
            <a:spLocks noChangeArrowheads="1"/>
          </p:cNvSpPr>
          <p:nvPr/>
        </p:nvSpPr>
        <p:spPr bwMode="auto">
          <a:xfrm>
            <a:off x="0" y="488696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94954" y="4038600"/>
            <a:ext cx="43957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surface normal at reflection point</a:t>
            </a:r>
          </a:p>
          <a:p>
            <a:r>
              <a:rPr lang="en-US" dirty="0" smtClean="0"/>
              <a:t>= incident ray path direction</a:t>
            </a:r>
          </a:p>
          <a:p>
            <a:r>
              <a:rPr lang="en-US" dirty="0" smtClean="0"/>
              <a:t>= reflected ray path direction </a:t>
            </a:r>
          </a:p>
          <a:p>
            <a:r>
              <a:rPr lang="en-US" dirty="0" smtClean="0"/>
              <a:t>= component of incident ⊥ to normal</a:t>
            </a:r>
          </a:p>
          <a:p>
            <a:r>
              <a:rPr lang="en-US" dirty="0" smtClean="0"/>
              <a:t>= time delay until reflection</a:t>
            </a:r>
            <a:endParaRPr lang="en-US" dirty="0"/>
          </a:p>
        </p:txBody>
      </p:sp>
      <p:graphicFrame>
        <p:nvGraphicFramePr>
          <p:cNvPr id="37953" name="Object 65"/>
          <p:cNvGraphicFramePr>
            <a:graphicFrameLocks noChangeAspect="1"/>
          </p:cNvGraphicFramePr>
          <p:nvPr/>
        </p:nvGraphicFramePr>
        <p:xfrm>
          <a:off x="685800" y="5134610"/>
          <a:ext cx="408214" cy="317500"/>
        </p:xfrm>
        <a:graphic>
          <a:graphicData uri="http://schemas.openxmlformats.org/presentationml/2006/ole">
            <p:oleObj spid="_x0000_s37953" name="Equation" r:id="rId12" imgW="228600" imgH="177480" progId="Equation.3">
              <p:embed/>
            </p:oleObj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3657600" y="5715000"/>
            <a:ext cx="5105400" cy="10156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Coherence of wavefront will allow interface collisions to be re-used in fast reverberation modeling follow-on.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Eigenray</a:t>
            </a:r>
            <a:r>
              <a:rPr lang="en-US" dirty="0" smtClean="0"/>
              <a:t> Estimation</a:t>
            </a:r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768600" y="1447800"/>
          <a:ext cx="6223000" cy="3733800"/>
        </p:xfrm>
        <a:graphic>
          <a:graphicData uri="http://schemas.openxmlformats.org/presentationml/2006/ole">
            <p:oleObj spid="_x0000_s27651" r:id="rId3" imgW="4572000" imgH="2743200" progId="">
              <p:embed/>
            </p:oleObj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04800" y="1831975"/>
          <a:ext cx="2751666" cy="994833"/>
        </p:xfrm>
        <a:graphic>
          <a:graphicData uri="http://schemas.openxmlformats.org/presentationml/2006/ole">
            <p:oleObj spid="_x0000_s27653" name="Equation" r:id="rId4" imgW="1231366" imgH="444307" progId="Equation.3">
              <p:embed/>
            </p:oleObj>
          </a:graphicData>
        </a:graphic>
      </p:graphicFrame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939800" y="2876197"/>
          <a:ext cx="1481667" cy="1143000"/>
        </p:xfrm>
        <a:graphic>
          <a:graphicData uri="http://schemas.openxmlformats.org/presentationml/2006/ole">
            <p:oleObj spid="_x0000_s27655" name="Equation" r:id="rId5" imgW="660400" imgH="508000" progId="Equation.3">
              <p:embed/>
            </p:oleObj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463550" y="4068586"/>
          <a:ext cx="2434167" cy="1143000"/>
        </p:xfrm>
        <a:graphic>
          <a:graphicData uri="http://schemas.openxmlformats.org/presentationml/2006/ole">
            <p:oleObj spid="_x0000_s27657" name="Equation" r:id="rId6" imgW="1091726" imgH="50778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52800" y="5181600"/>
            <a:ext cx="5517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= distance from target to wavefront point</a:t>
            </a:r>
          </a:p>
          <a:p>
            <a:r>
              <a:rPr lang="en-US" dirty="0" smtClean="0">
                <a:latin typeface="Symbol" pitchFamily="18" charset="2"/>
              </a:rPr>
              <a:t>r</a:t>
            </a:r>
            <a:r>
              <a:rPr lang="en-US" dirty="0" smtClean="0"/>
              <a:t> = offset from CPA in time, D/E, AZ</a:t>
            </a:r>
          </a:p>
          <a:p>
            <a:r>
              <a:rPr lang="en-US" dirty="0" smtClean="0"/>
              <a:t>b = gradient of squared distance at CPA, and</a:t>
            </a:r>
          </a:p>
          <a:p>
            <a:r>
              <a:rPr lang="en-US" dirty="0" smtClean="0"/>
              <a:t>A = Hessian matrix of squared distance at CPA.</a:t>
            </a:r>
            <a:endParaRPr lang="en-US" dirty="0"/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943239" y="5260975"/>
          <a:ext cx="1474788" cy="682625"/>
        </p:xfrm>
        <a:graphic>
          <a:graphicData uri="http://schemas.openxmlformats.org/presentationml/2006/ole">
            <p:oleObj spid="_x0000_s27659" name="Equation" r:id="rId7" imgW="660240" imgH="304560" progId="Equation.3">
              <p:embed/>
            </p:oleObj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4457700" y="3340100"/>
          <a:ext cx="228600" cy="177800"/>
        </p:xfrm>
        <a:graphic>
          <a:graphicData uri="http://schemas.openxmlformats.org/presentationml/2006/ole">
            <p:oleObj spid="_x0000_s27660" name="Equation" r:id="rId8" imgW="228600" imgH="177480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8600" y="13716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Taylor series on CPA derivative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545</TotalTime>
  <Words>1220</Words>
  <Application>Microsoft Office PowerPoint</Application>
  <PresentationFormat>On-screen Show (4:3)</PresentationFormat>
  <Paragraphs>233</Paragraphs>
  <Slides>18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Concourse</vt:lpstr>
      <vt:lpstr>Microsoft Equation 3.0</vt:lpstr>
      <vt:lpstr>Equation</vt:lpstr>
      <vt:lpstr>Geodetic Acoustic  Ray Solutions in the  Time Domain</vt:lpstr>
      <vt:lpstr>Filling a need in Undersea Computational Acoustics</vt:lpstr>
      <vt:lpstr>Objective Scenario</vt:lpstr>
      <vt:lpstr>Implementation Driven Derivation</vt:lpstr>
      <vt:lpstr>Rays as Wavefronts</vt:lpstr>
      <vt:lpstr>Geodetic 3-D Ray Tracing</vt:lpstr>
      <vt:lpstr>Adams-Bashforth 3 Integrator</vt:lpstr>
      <vt:lpstr>Reflection from 3-D Slope</vt:lpstr>
      <vt:lpstr>Eigenray Estimation</vt:lpstr>
      <vt:lpstr>Hybrid Gaussian Beams</vt:lpstr>
      <vt:lpstr>Software: Foundations Complete</vt:lpstr>
      <vt:lpstr>Test Driven Development (TDD)</vt:lpstr>
      <vt:lpstr>Timing: Heading in Right Direction</vt:lpstr>
      <vt:lpstr>Lloyd's Mirror Test</vt:lpstr>
      <vt:lpstr>Lloyd's Mirror Close-up</vt:lpstr>
      <vt:lpstr>Pressure Release Test</vt:lpstr>
      <vt:lpstr>Lloyd's Mirror on Round Earth</vt:lpstr>
      <vt:lpstr>Further Reading</vt:lpstr>
    </vt:vector>
  </TitlesOfParts>
  <Company>Alion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Geodetic Acoustic  Ray Solutions in the  Time Domain</dc:title>
  <dc:creator>sreilly</dc:creator>
  <cp:lastModifiedBy>sreilly</cp:lastModifiedBy>
  <cp:revision>65</cp:revision>
  <dcterms:created xsi:type="dcterms:W3CDTF">2011-01-05T13:47:59Z</dcterms:created>
  <dcterms:modified xsi:type="dcterms:W3CDTF">2011-01-26T13:55:50Z</dcterms:modified>
</cp:coreProperties>
</file>