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3" r:id="rId6"/>
    <p:sldId id="259" r:id="rId7"/>
    <p:sldId id="260" r:id="rId8"/>
    <p:sldId id="261" r:id="rId9"/>
    <p:sldId id="264" r:id="rId10"/>
    <p:sldId id="262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EDB8-41F7-4758-84D9-3488B73675DE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CABB-2171-499D-B584-A93AB9CC4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05884F-8C2D-4DE9-8506-90EDB325A6AC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FD0CE7-B83D-4E5E-A81B-9AE70DD09521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D9FBB-7271-47B0-A9FE-B5526B39FFE0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A14A5-6CD9-484E-B69F-37A0644C76EC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695EC-E5E9-4DDE-AA74-B0BE0F1E720C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0B3F0-57FE-4E72-BE95-5D2B9EFDF28E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BAB35-218B-4D66-9F92-2EE7D0DD9CD3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3C793-2D49-4529-B540-D7C95F5DA7FC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2C986-4EEF-459F-A4F3-ED717513DF37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E17367-EF2D-4EF1-9F65-19DC9E8209FA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DC42E8-CCBC-4575-B60A-A5894FEF4AF2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FA858E-B1C0-4760-B805-1CDCD88BD4DA}" type="datetime1">
              <a:rPr lang="en-US" smtClean="0"/>
              <a:pPr/>
              <a:t>1/14/2011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Geodetic Acoustic </a:t>
            </a:r>
            <a:br>
              <a:rPr lang="en-US" dirty="0" smtClean="0"/>
            </a:br>
            <a:r>
              <a:rPr lang="en-US" dirty="0" smtClean="0"/>
              <a:t>Ray Solutions in the </a:t>
            </a:r>
            <a:br>
              <a:rPr lang="en-US" dirty="0" smtClean="0"/>
            </a:br>
            <a:r>
              <a:rPr lang="en-US" dirty="0" smtClean="0"/>
              <a:t>Time 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Mr. Sean Reilly</a:t>
            </a:r>
          </a:p>
          <a:p>
            <a:r>
              <a:rPr lang="en-US" dirty="0" smtClean="0"/>
              <a:t>University of Rhode Island</a:t>
            </a:r>
          </a:p>
          <a:p>
            <a:r>
              <a:rPr lang="en-US" dirty="0" smtClean="0"/>
              <a:t>Ocean Engineering Department</a:t>
            </a:r>
          </a:p>
          <a:p>
            <a:r>
              <a:rPr lang="en-US" dirty="0" smtClean="0"/>
              <a:t>January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010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Software Test Description</a:t>
            </a:r>
          </a:p>
          <a:p>
            <a:pPr lvl="1"/>
            <a:r>
              <a:rPr lang="en-US" dirty="0" smtClean="0"/>
              <a:t>Does each component work as designed?</a:t>
            </a:r>
          </a:p>
          <a:p>
            <a:r>
              <a:rPr lang="en-US" dirty="0" smtClean="0"/>
              <a:t>Verification Test Report</a:t>
            </a:r>
          </a:p>
          <a:p>
            <a:pPr lvl="1"/>
            <a:r>
              <a:rPr lang="en-US" dirty="0" smtClean="0"/>
              <a:t>Classic problems such as Lloyds Mirror, N2 Linear, </a:t>
            </a:r>
            <a:r>
              <a:rPr lang="en-US" dirty="0" err="1" smtClean="0"/>
              <a:t>Munk</a:t>
            </a:r>
            <a:r>
              <a:rPr lang="en-US" dirty="0" smtClean="0"/>
              <a:t> profile</a:t>
            </a:r>
          </a:p>
          <a:p>
            <a:pPr lvl="1"/>
            <a:r>
              <a:rPr lang="en-US" dirty="0" smtClean="0"/>
              <a:t>Model-model comparisons such SWAM99 test cases.</a:t>
            </a:r>
          </a:p>
          <a:p>
            <a:r>
              <a:rPr lang="en-US" dirty="0" smtClean="0"/>
              <a:t>Validation Test Report</a:t>
            </a:r>
          </a:p>
          <a:p>
            <a:pPr lvl="1"/>
            <a:r>
              <a:rPr lang="en-US" dirty="0" smtClean="0"/>
              <a:t>Comparisons to sea test data</a:t>
            </a:r>
          </a:p>
          <a:p>
            <a:pPr lvl="1"/>
            <a:r>
              <a:rPr lang="en-US" dirty="0" smtClean="0"/>
              <a:t>Re-use </a:t>
            </a:r>
            <a:r>
              <a:rPr lang="en-US" dirty="0" err="1" smtClean="0"/>
              <a:t>FeyRay’s</a:t>
            </a:r>
            <a:r>
              <a:rPr lang="en-US" dirty="0" smtClean="0"/>
              <a:t> CNMOC approval process</a:t>
            </a:r>
          </a:p>
          <a:p>
            <a:pPr lvl="1"/>
            <a:r>
              <a:rPr lang="en-US" dirty="0" smtClean="0"/>
              <a:t>Timing studies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8" name="Picture 2" descr="C:\Documents and Settings\sreilly.ALIONSCIENCE\Local Settings\Temporary Internet Files\Content.IE5\43RS8DAK\MC90043152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762000"/>
            <a:ext cx="1143000" cy="1143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00800" y="838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STD built as part of on-going TDD process.</a:t>
            </a:r>
          </a:p>
        </p:txBody>
      </p:sp>
      <p:pic>
        <p:nvPicPr>
          <p:cNvPr id="3074" name="Picture 2" descr="C:\Documents and Settings\sreilly.ALIONSCIENCE\Local Settings\Temporary Internet Files\Content.IE5\OP7DFTH7\MC90041130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819400"/>
            <a:ext cx="1059256" cy="100309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391400" y="3886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V&amp;V not started.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loyds_ray_sphe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219199"/>
            <a:ext cx="7391400" cy="39318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Issues: What changes for classic problems on round earth?</a:t>
            </a:r>
            <a:endParaRPr lang="en-US" dirty="0"/>
          </a:p>
        </p:txBody>
      </p:sp>
      <p:pic>
        <p:nvPicPr>
          <p:cNvPr id="5" name="Picture 4" descr="tang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971800"/>
            <a:ext cx="5080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Up Arrow 6"/>
          <p:cNvSpPr/>
          <p:nvPr/>
        </p:nvSpPr>
        <p:spPr>
          <a:xfrm>
            <a:off x="5867400" y="3048000"/>
            <a:ext cx="484632" cy="533400"/>
          </a:xfrm>
          <a:prstGeom prst="upArrow">
            <a:avLst/>
          </a:prstGeom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3657600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Refocusing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near 100 km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76200" y="2251821"/>
          <a:ext cx="4648200" cy="615203"/>
        </p:xfrm>
        <a:graphic>
          <a:graphicData uri="http://schemas.openxmlformats.org/presentationml/2006/ole">
            <p:oleObj spid="_x0000_s21505" name="Equation" r:id="rId5" imgW="3238500" imgH="4318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38800" y="5257800"/>
            <a:ext cx="338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= source depth</a:t>
            </a:r>
            <a:br>
              <a:rPr lang="en-US" sz="1400" dirty="0" smtClean="0"/>
            </a:br>
            <a:r>
              <a:rPr lang="en-US" sz="1400" dirty="0" smtClean="0"/>
              <a:t>d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target depth</a:t>
            </a:r>
            <a:br>
              <a:rPr lang="en-US" sz="1400" dirty="0" smtClean="0"/>
            </a:br>
            <a:r>
              <a:rPr lang="en-US" sz="1400" dirty="0" smtClean="0">
                <a:latin typeface="Symbol" pitchFamily="18" charset="2"/>
              </a:rPr>
              <a:t>x</a:t>
            </a:r>
            <a:r>
              <a:rPr lang="en-US" sz="1400" dirty="0" smtClean="0"/>
              <a:t>   = target angle</a:t>
            </a:r>
            <a:br>
              <a:rPr lang="en-US" sz="1400" dirty="0" smtClean="0"/>
            </a:br>
            <a:r>
              <a:rPr lang="en-US" sz="1400" dirty="0" smtClean="0">
                <a:latin typeface="Symbol" pitchFamily="18" charset="2"/>
              </a:rPr>
              <a:t>x 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= angle from source to reflection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6019800" cy="433089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valid is Hybrid approach (like Weinberg) when rays diverge?</a:t>
            </a:r>
          </a:p>
          <a:p>
            <a:r>
              <a:rPr lang="en-US" dirty="0" smtClean="0"/>
              <a:t>Does skipping the calculation of dynamic ray equations really save that much time?</a:t>
            </a:r>
          </a:p>
          <a:p>
            <a:r>
              <a:rPr lang="en-US" dirty="0" smtClean="0"/>
              <a:t>Look into Non-Gaussian windowing schemes (like Porter)?</a:t>
            </a:r>
          </a:p>
          <a:p>
            <a:r>
              <a:rPr lang="en-US" dirty="0" smtClean="0"/>
              <a:t>Can alternate schemes for wavefront ray spacing improve environment sampling?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Issues: Hybrid vs. Full </a:t>
            </a:r>
            <a:br>
              <a:rPr lang="en-US" dirty="0" smtClean="0"/>
            </a:br>
            <a:r>
              <a:rPr lang="en-US" dirty="0" smtClean="0"/>
              <a:t>Gaussian Beams?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324600" y="1447800"/>
            <a:ext cx="381000" cy="4267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7999" y="2633008"/>
            <a:ext cx="2133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there lessons to be learned by analogy to DSP time-frequency windowing?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V. </a:t>
            </a:r>
            <a:r>
              <a:rPr lang="en-GB" dirty="0" err="1" smtClean="0"/>
              <a:t>Cerveny</a:t>
            </a:r>
            <a:r>
              <a:rPr lang="en-GB" dirty="0" smtClean="0"/>
              <a:t>, M. M. Popov, and I. </a:t>
            </a:r>
            <a:r>
              <a:rPr lang="en-GB" dirty="0" err="1" smtClean="0"/>
              <a:t>Psencik</a:t>
            </a:r>
            <a:r>
              <a:rPr lang="en-GB" dirty="0" smtClean="0"/>
              <a:t>, “Computation of wave fields in inhomogeneous media – Gaussian beam approach,” </a:t>
            </a:r>
            <a:r>
              <a:rPr lang="en-GB" dirty="0" err="1" smtClean="0"/>
              <a:t>Geophys</a:t>
            </a:r>
            <a:r>
              <a:rPr lang="en-GB" dirty="0" smtClean="0"/>
              <a:t>. J. R. Astron. Soc., 70, pp. 109-128, 1982.</a:t>
            </a:r>
          </a:p>
          <a:p>
            <a:r>
              <a:rPr lang="en-GB" dirty="0" smtClean="0"/>
              <a:t>R.M. Jones, J.P. Riley, T.M. Georges, “HARPO: A Versatile Three-Dimensional Hamiltonian Ray-Tracing Program for Acoustics Waves in an Ocean with Irregular Bottom,” NOAA, 1986. </a:t>
            </a:r>
          </a:p>
          <a:p>
            <a:r>
              <a:rPr lang="en-GB" dirty="0" smtClean="0"/>
              <a:t>M. B. Porter, H. P. Bucker, “Gaussian beam tracing for computing ocean acoustic fields,” J. </a:t>
            </a:r>
            <a:r>
              <a:rPr lang="en-GB" dirty="0" err="1" smtClean="0"/>
              <a:t>Acoust</a:t>
            </a:r>
            <a:r>
              <a:rPr lang="en-GB" dirty="0" smtClean="0"/>
              <a:t>. Soc. Am. 82 (4), October 1987.</a:t>
            </a:r>
          </a:p>
          <a:p>
            <a:r>
              <a:rPr lang="en-GB" dirty="0" err="1" smtClean="0"/>
              <a:t>Ziomek</a:t>
            </a:r>
            <a:r>
              <a:rPr lang="en-GB" dirty="0" smtClean="0"/>
              <a:t>, Lawrence, "The RRA Algorithm: Recursive Ray Acoustics for Three-Dimensional Speeds of Sound," IEEE Journal of Oceanic Engineering, vol. 18 no. 1, January 1993. </a:t>
            </a:r>
          </a:p>
          <a:p>
            <a:r>
              <a:rPr lang="en-GB" dirty="0" smtClean="0"/>
              <a:t>H. Weinberg, R. E. Keenan, “Gaussian ray bundles for </a:t>
            </a:r>
            <a:r>
              <a:rPr lang="en-GB" dirty="0" err="1" smtClean="0"/>
              <a:t>modeling</a:t>
            </a:r>
            <a:r>
              <a:rPr lang="en-GB" dirty="0" smtClean="0"/>
              <a:t> high-frequency propagation loss under shallow-water conditions.” J. </a:t>
            </a:r>
            <a:r>
              <a:rPr lang="en-GB" dirty="0" err="1" smtClean="0"/>
              <a:t>Acoust</a:t>
            </a:r>
            <a:r>
              <a:rPr lang="en-GB" dirty="0" smtClean="0"/>
              <a:t>. Soc. Am. 100 (3), 1421-1431, Sept 1996.</a:t>
            </a:r>
          </a:p>
          <a:p>
            <a:r>
              <a:rPr lang="en-GB" dirty="0" smtClean="0"/>
              <a:t>P. A. Baxley, H. Bucker, M. B. Porter, “Comparison of Beam Tracing Algorithms,” Proceedings of the Fifth European Conference on Underwater Acoustics, ECUA 2000.</a:t>
            </a:r>
          </a:p>
          <a:p>
            <a:r>
              <a:rPr lang="en-GB" dirty="0" smtClean="0"/>
              <a:t>F. B. Jensen, W. A. </a:t>
            </a:r>
            <a:r>
              <a:rPr lang="en-GB" dirty="0" err="1" smtClean="0"/>
              <a:t>Kuperman</a:t>
            </a:r>
            <a:r>
              <a:rPr lang="en-GB" dirty="0" smtClean="0"/>
              <a:t>, M. B. Porter, and H. Schmidt, Computational Ocean Acoustics, American Institute of Physics Press, New York.</a:t>
            </a:r>
          </a:p>
          <a:p>
            <a:r>
              <a:rPr lang="en-GB" dirty="0" smtClean="0"/>
              <a:t>The FEYRAY Gaussian Beam Underwater Acoustic Propagation Model, Terry L. Foreman, Navy Warfare Development </a:t>
            </a:r>
            <a:r>
              <a:rPr lang="en-GB" dirty="0" err="1" smtClean="0"/>
              <a:t>Center</a:t>
            </a:r>
            <a:r>
              <a:rPr lang="en-GB" dirty="0" smtClean="0"/>
              <a:t>, 5 Jan 2007.</a:t>
            </a:r>
            <a:endParaRPr lang="en-GB" dirty="0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Real-Time Gaming in Littoral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3800" y="1447800"/>
            <a:ext cx="3660775" cy="24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AIS merchant ship traffic report from MarineTraffic.com on 02-16-10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296" t="44936" r="30710" b="19862"/>
          <a:stretch>
            <a:fillRect/>
          </a:stretch>
        </p:blipFill>
        <p:spPr bwMode="auto">
          <a:xfrm>
            <a:off x="1143000" y="1676400"/>
            <a:ext cx="7620000" cy="358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1109663" y="2057400"/>
            <a:ext cx="5138737" cy="3522663"/>
            <a:chOff x="1109663" y="2057400"/>
            <a:chExt cx="5138737" cy="3522663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09663" y="5334000"/>
              <a:ext cx="3189287" cy="2460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0000"/>
                  </a:solidFill>
                  <a:latin typeface="Times New Roman" pitchFamily="18" charset="0"/>
                </a:rPr>
                <a:t>TL image from http://cmst.curtin.edu.au/products/actoolbox/</a:t>
              </a:r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2962275"/>
              <a:ext cx="2867025" cy="2143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5181600" y="2513013"/>
              <a:ext cx="1066800" cy="1069975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 flipH="1">
              <a:off x="2514600" y="2057400"/>
              <a:ext cx="3271838" cy="733425"/>
            </a:xfrm>
            <a:prstGeom prst="curvedDownArrow">
              <a:avLst>
                <a:gd name="adj1" fmla="val 89221"/>
                <a:gd name="adj2" fmla="val 178442"/>
                <a:gd name="adj3" fmla="val 54116"/>
              </a:avLst>
            </a:prstGeom>
            <a:solidFill>
              <a:srgbClr val="FFFF00">
                <a:alpha val="64999"/>
              </a:srgbClr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91000" y="56388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make this faster and better by re-visiting the fundamental assumptions behind the models?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Construct an ocean acoustics propagation model based on ray theory.</a:t>
            </a:r>
          </a:p>
          <a:p>
            <a:pPr lvl="1"/>
            <a:r>
              <a:rPr lang="en-US" dirty="0" smtClean="0"/>
              <a:t>Optimized for real-time, sonar simulation/stimulation in littoral environments.</a:t>
            </a:r>
          </a:p>
          <a:p>
            <a:pPr lvl="1"/>
            <a:r>
              <a:rPr lang="en-US" dirty="0" smtClean="0"/>
              <a:t>Focus on sonar frequencies &gt; 250 Hz</a:t>
            </a:r>
          </a:p>
          <a:p>
            <a:pPr lvl="1"/>
            <a:r>
              <a:rPr lang="en-US" dirty="0" smtClean="0"/>
              <a:t>Basis for follow-on work in fast reverberation modeling.</a:t>
            </a:r>
          </a:p>
          <a:p>
            <a:pPr lvl="1"/>
            <a:r>
              <a:rPr lang="en-US" dirty="0" smtClean="0"/>
              <a:t>Using modern software engineering techniques.</a:t>
            </a:r>
          </a:p>
          <a:p>
            <a:r>
              <a:rPr lang="en-US" dirty="0" smtClean="0"/>
              <a:t>Overcome shortcomings in existing ray models</a:t>
            </a:r>
          </a:p>
          <a:p>
            <a:pPr lvl="1"/>
            <a:r>
              <a:rPr lang="en-US" u="sng" dirty="0" smtClean="0"/>
              <a:t>Speed</a:t>
            </a:r>
            <a:r>
              <a:rPr lang="en-US" dirty="0" smtClean="0"/>
              <a:t> – Requires a rack of computers to run.</a:t>
            </a:r>
          </a:p>
          <a:p>
            <a:pPr lvl="1"/>
            <a:r>
              <a:rPr lang="en-US" u="sng" dirty="0" smtClean="0"/>
              <a:t>Integration</a:t>
            </a:r>
            <a:r>
              <a:rPr lang="en-US" dirty="0" smtClean="0"/>
              <a:t> – Designed as a standalone system instead a small part of a larger system.</a:t>
            </a:r>
          </a:p>
          <a:p>
            <a:pPr lvl="1"/>
            <a:r>
              <a:rPr lang="en-US" u="sng" dirty="0" smtClean="0"/>
              <a:t>Special Interface </a:t>
            </a:r>
            <a:r>
              <a:rPr lang="en-US" dirty="0" smtClean="0"/>
              <a:t>– Requires developers to learn new scripting language or GUI developed just for this model.</a:t>
            </a:r>
          </a:p>
          <a:p>
            <a:pPr lvl="1"/>
            <a:r>
              <a:rPr lang="en-US" u="sng" dirty="0" smtClean="0"/>
              <a:t>Maintainability</a:t>
            </a:r>
            <a:r>
              <a:rPr lang="en-US" dirty="0" smtClean="0"/>
              <a:t> – Focuses on initial development effort instead of long term re-use and re-factoring.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Foundations Paper </a:t>
            </a:r>
          </a:p>
          <a:p>
            <a:pPr lvl="1"/>
            <a:r>
              <a:rPr lang="en-US" dirty="0" smtClean="0"/>
              <a:t>JCA, JOE Paper?</a:t>
            </a:r>
          </a:p>
          <a:p>
            <a:r>
              <a:rPr lang="en-US" dirty="0" smtClean="0"/>
              <a:t>Software Source Code</a:t>
            </a:r>
          </a:p>
          <a:p>
            <a:r>
              <a:rPr lang="en-US" dirty="0" smtClean="0"/>
              <a:t>Software Design Document (SDD)</a:t>
            </a:r>
          </a:p>
          <a:p>
            <a:r>
              <a:rPr lang="en-US" dirty="0" smtClean="0"/>
              <a:t>Software Test Description (STD)</a:t>
            </a:r>
          </a:p>
          <a:p>
            <a:r>
              <a:rPr lang="en-US" dirty="0" smtClean="0"/>
              <a:t>Verification Test Report (VTR)</a:t>
            </a:r>
          </a:p>
          <a:p>
            <a:pPr lvl="1"/>
            <a:r>
              <a:rPr lang="en-US" dirty="0" smtClean="0"/>
              <a:t>JASA Paper?</a:t>
            </a:r>
          </a:p>
          <a:p>
            <a:r>
              <a:rPr lang="en-US" dirty="0" smtClean="0"/>
              <a:t>Validation Test Report</a:t>
            </a:r>
          </a:p>
          <a:p>
            <a:pPr lvl="1"/>
            <a:r>
              <a:rPr lang="en-US" dirty="0" smtClean="0"/>
              <a:t>JASA Paper?</a:t>
            </a:r>
          </a:p>
          <a:p>
            <a:r>
              <a:rPr lang="en-US" dirty="0" smtClean="0"/>
              <a:t>Thesis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6" name="Picture 11" descr="C:\Documents and Settings\sreilly.ALIONSCIENCE\Local Settings\Temporary Internet Files\Content.IE5\1149RQ89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66" y="1524000"/>
            <a:ext cx="381000" cy="381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 descr="C:\Documents and Settings\sreilly.ALIONSCIENCE\Local Settings\Temporary Internet Files\Content.IE5\43RS8DAK\MC90043152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466" y="2407920"/>
            <a:ext cx="381000" cy="381000"/>
          </a:xfrm>
          <a:prstGeom prst="rect">
            <a:avLst/>
          </a:prstGeom>
          <a:noFill/>
        </p:spPr>
      </p:pic>
      <p:pic>
        <p:nvPicPr>
          <p:cNvPr id="8" name="Picture 2" descr="C:\Documents and Settings\sreilly.ALIONSCIENCE\Local Settings\Temporary Internet Files\Content.IE5\43RS8DAK\MC90043152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466" y="2819400"/>
            <a:ext cx="381000" cy="381000"/>
          </a:xfrm>
          <a:prstGeom prst="rect">
            <a:avLst/>
          </a:prstGeom>
          <a:noFill/>
        </p:spPr>
      </p:pic>
      <p:pic>
        <p:nvPicPr>
          <p:cNvPr id="9" name="Picture 2" descr="C:\Documents and Settings\sreilly.ALIONSCIENCE\Local Settings\Temporary Internet Files\Content.IE5\43RS8DAK\MC90043152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466" y="3303270"/>
            <a:ext cx="381000" cy="381000"/>
          </a:xfrm>
          <a:prstGeom prst="rect">
            <a:avLst/>
          </a:prstGeom>
          <a:noFill/>
        </p:spPr>
      </p:pic>
      <p:pic>
        <p:nvPicPr>
          <p:cNvPr id="10" name="Picture 2" descr="C:\Documents and Settings\sreilly.ALIONSCIENCE\Local Settings\Temporary Internet Files\Content.IE5\OP7DFTH7\MC90041130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033" y="3787140"/>
            <a:ext cx="321867" cy="304800"/>
          </a:xfrm>
          <a:prstGeom prst="rect">
            <a:avLst/>
          </a:prstGeom>
          <a:noFill/>
        </p:spPr>
      </p:pic>
      <p:pic>
        <p:nvPicPr>
          <p:cNvPr id="11" name="Picture 2" descr="C:\Documents and Settings\sreilly.ALIONSCIENCE\Local Settings\Temporary Internet Files\Content.IE5\OP7DFTH7\MC90041130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033" y="4648200"/>
            <a:ext cx="321867" cy="3048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5400000">
            <a:off x="5982097" y="2857103"/>
            <a:ext cx="1752600" cy="794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41843" y="2678668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≈75% Complete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715000" y="4876800"/>
            <a:ext cx="2286000" cy="158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95919" y="47360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Not Started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9" name="Picture 2" descr="C:\Documents and Settings\sreilly.ALIONSCIENCE\Local Settings\Temporary Internet Files\Content.IE5\OP7DFTH7\MC90041130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758" y="5486400"/>
            <a:ext cx="321867" cy="304800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>
          <a:xfrm rot="5400000">
            <a:off x="6629400" y="1752600"/>
            <a:ext cx="457200" cy="1588"/>
          </a:xfrm>
          <a:prstGeom prst="straightConnector1">
            <a:avLst/>
          </a:prstGeom>
          <a:ln w="25400">
            <a:solidFill>
              <a:srgbClr val="0099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72300" y="15240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Draft Complete</a:t>
            </a:r>
            <a:endParaRPr 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Wave number integration – can’t littoral</a:t>
            </a:r>
          </a:p>
          <a:p>
            <a:r>
              <a:rPr lang="en-US" dirty="0" smtClean="0"/>
              <a:t>PE, Normal Modes, FE/FD - impossibly slow.</a:t>
            </a:r>
          </a:p>
          <a:p>
            <a:r>
              <a:rPr lang="en-US" dirty="0" smtClean="0"/>
              <a:t>GRAB – pretty slow, hard to integrate</a:t>
            </a:r>
          </a:p>
          <a:p>
            <a:r>
              <a:rPr lang="en-US" dirty="0" err="1" smtClean="0"/>
              <a:t>FeyRay</a:t>
            </a:r>
            <a:r>
              <a:rPr lang="en-US" dirty="0" smtClean="0"/>
              <a:t> – pretty fast, hard to maintain</a:t>
            </a:r>
          </a:p>
          <a:p>
            <a:r>
              <a:rPr lang="en-US" dirty="0" err="1" smtClean="0"/>
              <a:t>BellHop</a:t>
            </a:r>
            <a:r>
              <a:rPr lang="en-US" dirty="0" smtClean="0"/>
              <a:t>, </a:t>
            </a:r>
            <a:r>
              <a:rPr lang="en-US" dirty="0" err="1" smtClean="0"/>
              <a:t>Harpo</a:t>
            </a:r>
            <a:r>
              <a:rPr lang="en-US" dirty="0" smtClean="0"/>
              <a:t>, RRA – </a:t>
            </a:r>
            <a:r>
              <a:rPr lang="en-US" dirty="0" smtClean="0">
                <a:solidFill>
                  <a:srgbClr val="FF0000"/>
                </a:solidFill>
              </a:rPr>
              <a:t>more study required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Geodetic system avoids translation of environmental data into series of 2-D radials.</a:t>
            </a:r>
          </a:p>
          <a:p>
            <a:pPr lvl="1"/>
            <a:r>
              <a:rPr lang="en-US" dirty="0" smtClean="0"/>
              <a:t>Reduced data extraction costs significantly contribute to decrease in total speed budget.</a:t>
            </a:r>
          </a:p>
          <a:p>
            <a:r>
              <a:rPr lang="en-US" dirty="0" smtClean="0"/>
              <a:t>Numerical integration in the time dimension </a:t>
            </a:r>
          </a:p>
          <a:p>
            <a:pPr lvl="1"/>
            <a:r>
              <a:rPr lang="en-US" dirty="0" smtClean="0"/>
              <a:t>Maintaining continuity of wavefront improves </a:t>
            </a:r>
            <a:r>
              <a:rPr lang="en-US" dirty="0" err="1" smtClean="0"/>
              <a:t>eigenray</a:t>
            </a:r>
            <a:r>
              <a:rPr lang="en-US" dirty="0" smtClean="0"/>
              <a:t> estimation with reduced number of rays.</a:t>
            </a:r>
          </a:p>
          <a:p>
            <a:r>
              <a:rPr lang="en-US" dirty="0" smtClean="0"/>
              <a:t>Hybrid Gaussian beam extends applicability of ray theory to lower frequency regimes.</a:t>
            </a:r>
          </a:p>
          <a:p>
            <a:pPr lvl="1"/>
            <a:r>
              <a:rPr lang="en-US" dirty="0" smtClean="0"/>
              <a:t>But best accuracy for frequencies &gt; 1000 Hz.</a:t>
            </a:r>
          </a:p>
          <a:p>
            <a:r>
              <a:rPr lang="en-US" dirty="0" smtClean="0"/>
              <a:t>Advances in C++ numerical computing techniques improve speed and maintainability.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Assumptions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Foundations 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66725" y="2146300"/>
          <a:ext cx="1192212" cy="787400"/>
        </p:xfrm>
        <a:graphic>
          <a:graphicData uri="http://schemas.openxmlformats.org/presentationml/2006/ole">
            <p:oleObj spid="_x0000_s1026" r:id="rId3" imgW="596520" imgH="39348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57400" y="2095500"/>
          <a:ext cx="1219200" cy="838200"/>
        </p:xfrm>
        <a:graphic>
          <a:graphicData uri="http://schemas.openxmlformats.org/presentationml/2006/ole">
            <p:oleObj spid="_x0000_s1027" r:id="rId4" imgW="609480" imgH="41904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810000" y="2095500"/>
          <a:ext cx="1522413" cy="838200"/>
        </p:xfrm>
        <a:graphic>
          <a:graphicData uri="http://schemas.openxmlformats.org/presentationml/2006/ole">
            <p:oleObj spid="_x0000_s1028" r:id="rId5" imgW="761400" imgH="41868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66725" y="3005138"/>
          <a:ext cx="3249612" cy="838200"/>
        </p:xfrm>
        <a:graphic>
          <a:graphicData uri="http://schemas.openxmlformats.org/presentationml/2006/ole">
            <p:oleObj spid="_x0000_s1029" r:id="rId6" imgW="1625400" imgH="41904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66725" y="3914775"/>
          <a:ext cx="3884612" cy="914400"/>
        </p:xfrm>
        <a:graphic>
          <a:graphicData uri="http://schemas.openxmlformats.org/presentationml/2006/ole">
            <p:oleObj spid="_x0000_s1030" r:id="rId7" imgW="1942920" imgH="45720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66725" y="4902200"/>
          <a:ext cx="2260600" cy="863600"/>
        </p:xfrm>
        <a:graphic>
          <a:graphicData uri="http://schemas.openxmlformats.org/presentationml/2006/ole">
            <p:oleObj spid="_x0000_s1031" r:id="rId8" imgW="1130040" imgH="431640" progId="Equation.3">
              <p:embed/>
            </p:oleObj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29200" y="5791200"/>
            <a:ext cx="3505200" cy="581025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68686">
                <a:alpha val="50027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Use WGS-84 ellipsoid to approximate a local spherical polar coordinate system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743200" y="4857750"/>
          <a:ext cx="2309813" cy="838200"/>
        </p:xfrm>
        <a:graphic>
          <a:graphicData uri="http://schemas.openxmlformats.org/presentationml/2006/ole">
            <p:oleObj spid="_x0000_s1032" r:id="rId9" imgW="1155600" imgH="419040" progId="Equation.3">
              <p:embed/>
            </p:oleObj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10100" y="3695700"/>
            <a:ext cx="38100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" name="Freeform 11"/>
          <p:cNvSpPr>
            <a:spLocks noChangeArrowheads="1"/>
          </p:cNvSpPr>
          <p:nvPr/>
        </p:nvSpPr>
        <p:spPr bwMode="auto">
          <a:xfrm>
            <a:off x="5486400" y="3124200"/>
            <a:ext cx="2582862" cy="2128838"/>
          </a:xfrm>
          <a:custGeom>
            <a:avLst/>
            <a:gdLst/>
            <a:ahLst/>
            <a:cxnLst>
              <a:cxn ang="0">
                <a:pos x="731" y="2"/>
              </a:cxn>
              <a:cxn ang="0">
                <a:pos x="610" y="21"/>
              </a:cxn>
              <a:cxn ang="0">
                <a:pos x="497" y="52"/>
              </a:cxn>
              <a:cxn ang="0">
                <a:pos x="391" y="96"/>
              </a:cxn>
              <a:cxn ang="0">
                <a:pos x="297" y="151"/>
              </a:cxn>
              <a:cxn ang="0">
                <a:pos x="211" y="219"/>
              </a:cxn>
              <a:cxn ang="0">
                <a:pos x="140" y="295"/>
              </a:cxn>
              <a:cxn ang="0">
                <a:pos x="80" y="378"/>
              </a:cxn>
              <a:cxn ang="0">
                <a:pos x="36" y="470"/>
              </a:cxn>
              <a:cxn ang="0">
                <a:pos x="9" y="568"/>
              </a:cxn>
              <a:cxn ang="0">
                <a:pos x="0" y="670"/>
              </a:cxn>
              <a:cxn ang="0">
                <a:pos x="9" y="771"/>
              </a:cxn>
              <a:cxn ang="0">
                <a:pos x="36" y="869"/>
              </a:cxn>
              <a:cxn ang="0">
                <a:pos x="80" y="961"/>
              </a:cxn>
              <a:cxn ang="0">
                <a:pos x="140" y="1046"/>
              </a:cxn>
              <a:cxn ang="0">
                <a:pos x="211" y="1120"/>
              </a:cxn>
              <a:cxn ang="0">
                <a:pos x="297" y="1188"/>
              </a:cxn>
              <a:cxn ang="0">
                <a:pos x="391" y="1243"/>
              </a:cxn>
              <a:cxn ang="0">
                <a:pos x="497" y="1287"/>
              </a:cxn>
              <a:cxn ang="0">
                <a:pos x="610" y="1318"/>
              </a:cxn>
              <a:cxn ang="0">
                <a:pos x="731" y="1337"/>
              </a:cxn>
              <a:cxn ang="0">
                <a:pos x="856" y="1339"/>
              </a:cxn>
              <a:cxn ang="0">
                <a:pos x="979" y="1326"/>
              </a:cxn>
              <a:cxn ang="0">
                <a:pos x="1094" y="1299"/>
              </a:cxn>
              <a:cxn ang="0">
                <a:pos x="1201" y="1259"/>
              </a:cxn>
              <a:cxn ang="0">
                <a:pos x="1301" y="1207"/>
              </a:cxn>
              <a:cxn ang="0">
                <a:pos x="1389" y="1143"/>
              </a:cxn>
              <a:cxn ang="0">
                <a:pos x="1466" y="1071"/>
              </a:cxn>
              <a:cxn ang="0">
                <a:pos x="1529" y="990"/>
              </a:cxn>
              <a:cxn ang="0">
                <a:pos x="1577" y="900"/>
              </a:cxn>
              <a:cxn ang="0">
                <a:pos x="1612" y="806"/>
              </a:cxn>
              <a:cxn ang="0">
                <a:pos x="1625" y="704"/>
              </a:cxn>
              <a:cxn ang="0">
                <a:pos x="1623" y="600"/>
              </a:cxn>
              <a:cxn ang="0">
                <a:pos x="1602" y="503"/>
              </a:cxn>
              <a:cxn ang="0">
                <a:pos x="1564" y="409"/>
              </a:cxn>
              <a:cxn ang="0">
                <a:pos x="1510" y="322"/>
              </a:cxn>
              <a:cxn ang="0">
                <a:pos x="1441" y="244"/>
              </a:cxn>
              <a:cxn ang="0">
                <a:pos x="1361" y="173"/>
              </a:cxn>
              <a:cxn ang="0">
                <a:pos x="1268" y="113"/>
              </a:cxn>
              <a:cxn ang="0">
                <a:pos x="1167" y="65"/>
              </a:cxn>
              <a:cxn ang="0">
                <a:pos x="1055" y="29"/>
              </a:cxn>
              <a:cxn ang="0">
                <a:pos x="938" y="8"/>
              </a:cxn>
              <a:cxn ang="0">
                <a:pos x="814" y="0"/>
              </a:cxn>
            </a:cxnLst>
            <a:rect l="0" t="0" r="r" b="b"/>
            <a:pathLst>
              <a:path w="1627" h="1341">
                <a:moveTo>
                  <a:pt x="814" y="0"/>
                </a:moveTo>
                <a:lnTo>
                  <a:pt x="771" y="0"/>
                </a:lnTo>
                <a:lnTo>
                  <a:pt x="731" y="2"/>
                </a:lnTo>
                <a:lnTo>
                  <a:pt x="691" y="8"/>
                </a:lnTo>
                <a:lnTo>
                  <a:pt x="649" y="13"/>
                </a:lnTo>
                <a:lnTo>
                  <a:pt x="610" y="21"/>
                </a:lnTo>
                <a:lnTo>
                  <a:pt x="572" y="29"/>
                </a:lnTo>
                <a:lnTo>
                  <a:pt x="533" y="40"/>
                </a:lnTo>
                <a:lnTo>
                  <a:pt x="497" y="52"/>
                </a:lnTo>
                <a:lnTo>
                  <a:pt x="460" y="65"/>
                </a:lnTo>
                <a:lnTo>
                  <a:pt x="426" y="80"/>
                </a:lnTo>
                <a:lnTo>
                  <a:pt x="391" y="96"/>
                </a:lnTo>
                <a:lnTo>
                  <a:pt x="359" y="113"/>
                </a:lnTo>
                <a:lnTo>
                  <a:pt x="326" y="132"/>
                </a:lnTo>
                <a:lnTo>
                  <a:pt x="297" y="151"/>
                </a:lnTo>
                <a:lnTo>
                  <a:pt x="267" y="173"/>
                </a:lnTo>
                <a:lnTo>
                  <a:pt x="240" y="196"/>
                </a:lnTo>
                <a:lnTo>
                  <a:pt x="211" y="219"/>
                </a:lnTo>
                <a:lnTo>
                  <a:pt x="186" y="244"/>
                </a:lnTo>
                <a:lnTo>
                  <a:pt x="161" y="268"/>
                </a:lnTo>
                <a:lnTo>
                  <a:pt x="140" y="295"/>
                </a:lnTo>
                <a:lnTo>
                  <a:pt x="119" y="322"/>
                </a:lnTo>
                <a:lnTo>
                  <a:pt x="98" y="349"/>
                </a:lnTo>
                <a:lnTo>
                  <a:pt x="80" y="378"/>
                </a:lnTo>
                <a:lnTo>
                  <a:pt x="63" y="409"/>
                </a:lnTo>
                <a:lnTo>
                  <a:pt x="50" y="439"/>
                </a:lnTo>
                <a:lnTo>
                  <a:pt x="36" y="470"/>
                </a:lnTo>
                <a:lnTo>
                  <a:pt x="25" y="503"/>
                </a:lnTo>
                <a:lnTo>
                  <a:pt x="17" y="535"/>
                </a:lnTo>
                <a:lnTo>
                  <a:pt x="9" y="568"/>
                </a:lnTo>
                <a:lnTo>
                  <a:pt x="4" y="600"/>
                </a:lnTo>
                <a:lnTo>
                  <a:pt x="2" y="635"/>
                </a:lnTo>
                <a:lnTo>
                  <a:pt x="0" y="670"/>
                </a:lnTo>
                <a:lnTo>
                  <a:pt x="2" y="704"/>
                </a:lnTo>
                <a:lnTo>
                  <a:pt x="4" y="739"/>
                </a:lnTo>
                <a:lnTo>
                  <a:pt x="9" y="771"/>
                </a:lnTo>
                <a:lnTo>
                  <a:pt x="17" y="806"/>
                </a:lnTo>
                <a:lnTo>
                  <a:pt x="25" y="836"/>
                </a:lnTo>
                <a:lnTo>
                  <a:pt x="36" y="869"/>
                </a:lnTo>
                <a:lnTo>
                  <a:pt x="50" y="900"/>
                </a:lnTo>
                <a:lnTo>
                  <a:pt x="63" y="930"/>
                </a:lnTo>
                <a:lnTo>
                  <a:pt x="80" y="961"/>
                </a:lnTo>
                <a:lnTo>
                  <a:pt x="98" y="990"/>
                </a:lnTo>
                <a:lnTo>
                  <a:pt x="119" y="1019"/>
                </a:lnTo>
                <a:lnTo>
                  <a:pt x="140" y="1046"/>
                </a:lnTo>
                <a:lnTo>
                  <a:pt x="161" y="1071"/>
                </a:lnTo>
                <a:lnTo>
                  <a:pt x="186" y="1095"/>
                </a:lnTo>
                <a:lnTo>
                  <a:pt x="211" y="1120"/>
                </a:lnTo>
                <a:lnTo>
                  <a:pt x="240" y="1143"/>
                </a:lnTo>
                <a:lnTo>
                  <a:pt x="267" y="1166"/>
                </a:lnTo>
                <a:lnTo>
                  <a:pt x="297" y="1188"/>
                </a:lnTo>
                <a:lnTo>
                  <a:pt x="326" y="1207"/>
                </a:lnTo>
                <a:lnTo>
                  <a:pt x="359" y="1226"/>
                </a:lnTo>
                <a:lnTo>
                  <a:pt x="391" y="1243"/>
                </a:lnTo>
                <a:lnTo>
                  <a:pt x="426" y="1259"/>
                </a:lnTo>
                <a:lnTo>
                  <a:pt x="460" y="1274"/>
                </a:lnTo>
                <a:lnTo>
                  <a:pt x="497" y="1287"/>
                </a:lnTo>
                <a:lnTo>
                  <a:pt x="533" y="1299"/>
                </a:lnTo>
                <a:lnTo>
                  <a:pt x="572" y="1310"/>
                </a:lnTo>
                <a:lnTo>
                  <a:pt x="610" y="1318"/>
                </a:lnTo>
                <a:lnTo>
                  <a:pt x="649" y="1326"/>
                </a:lnTo>
                <a:lnTo>
                  <a:pt x="691" y="1331"/>
                </a:lnTo>
                <a:lnTo>
                  <a:pt x="731" y="1337"/>
                </a:lnTo>
                <a:lnTo>
                  <a:pt x="771" y="1339"/>
                </a:lnTo>
                <a:lnTo>
                  <a:pt x="814" y="1341"/>
                </a:lnTo>
                <a:lnTo>
                  <a:pt x="856" y="1339"/>
                </a:lnTo>
                <a:lnTo>
                  <a:pt x="896" y="1337"/>
                </a:lnTo>
                <a:lnTo>
                  <a:pt x="938" y="1331"/>
                </a:lnTo>
                <a:lnTo>
                  <a:pt x="979" y="1326"/>
                </a:lnTo>
                <a:lnTo>
                  <a:pt x="1017" y="1318"/>
                </a:lnTo>
                <a:lnTo>
                  <a:pt x="1055" y="1310"/>
                </a:lnTo>
                <a:lnTo>
                  <a:pt x="1094" y="1299"/>
                </a:lnTo>
                <a:lnTo>
                  <a:pt x="1130" y="1287"/>
                </a:lnTo>
                <a:lnTo>
                  <a:pt x="1167" y="1274"/>
                </a:lnTo>
                <a:lnTo>
                  <a:pt x="1201" y="1259"/>
                </a:lnTo>
                <a:lnTo>
                  <a:pt x="1236" y="1243"/>
                </a:lnTo>
                <a:lnTo>
                  <a:pt x="1268" y="1226"/>
                </a:lnTo>
                <a:lnTo>
                  <a:pt x="1301" y="1207"/>
                </a:lnTo>
                <a:lnTo>
                  <a:pt x="1332" y="1188"/>
                </a:lnTo>
                <a:lnTo>
                  <a:pt x="1361" y="1166"/>
                </a:lnTo>
                <a:lnTo>
                  <a:pt x="1389" y="1143"/>
                </a:lnTo>
                <a:lnTo>
                  <a:pt x="1416" y="1120"/>
                </a:lnTo>
                <a:lnTo>
                  <a:pt x="1441" y="1095"/>
                </a:lnTo>
                <a:lnTo>
                  <a:pt x="1466" y="1071"/>
                </a:lnTo>
                <a:lnTo>
                  <a:pt x="1489" y="1046"/>
                </a:lnTo>
                <a:lnTo>
                  <a:pt x="1510" y="1019"/>
                </a:lnTo>
                <a:lnTo>
                  <a:pt x="1529" y="990"/>
                </a:lnTo>
                <a:lnTo>
                  <a:pt x="1547" y="961"/>
                </a:lnTo>
                <a:lnTo>
                  <a:pt x="1564" y="930"/>
                </a:lnTo>
                <a:lnTo>
                  <a:pt x="1577" y="900"/>
                </a:lnTo>
                <a:lnTo>
                  <a:pt x="1591" y="869"/>
                </a:lnTo>
                <a:lnTo>
                  <a:pt x="1602" y="836"/>
                </a:lnTo>
                <a:lnTo>
                  <a:pt x="1612" y="806"/>
                </a:lnTo>
                <a:lnTo>
                  <a:pt x="1618" y="771"/>
                </a:lnTo>
                <a:lnTo>
                  <a:pt x="1623" y="739"/>
                </a:lnTo>
                <a:lnTo>
                  <a:pt x="1625" y="704"/>
                </a:lnTo>
                <a:lnTo>
                  <a:pt x="1627" y="670"/>
                </a:lnTo>
                <a:lnTo>
                  <a:pt x="1625" y="635"/>
                </a:lnTo>
                <a:lnTo>
                  <a:pt x="1623" y="600"/>
                </a:lnTo>
                <a:lnTo>
                  <a:pt x="1618" y="568"/>
                </a:lnTo>
                <a:lnTo>
                  <a:pt x="1612" y="535"/>
                </a:lnTo>
                <a:lnTo>
                  <a:pt x="1602" y="503"/>
                </a:lnTo>
                <a:lnTo>
                  <a:pt x="1591" y="470"/>
                </a:lnTo>
                <a:lnTo>
                  <a:pt x="1577" y="439"/>
                </a:lnTo>
                <a:lnTo>
                  <a:pt x="1564" y="409"/>
                </a:lnTo>
                <a:lnTo>
                  <a:pt x="1547" y="378"/>
                </a:lnTo>
                <a:lnTo>
                  <a:pt x="1529" y="349"/>
                </a:lnTo>
                <a:lnTo>
                  <a:pt x="1510" y="322"/>
                </a:lnTo>
                <a:lnTo>
                  <a:pt x="1489" y="295"/>
                </a:lnTo>
                <a:lnTo>
                  <a:pt x="1466" y="268"/>
                </a:lnTo>
                <a:lnTo>
                  <a:pt x="1441" y="244"/>
                </a:lnTo>
                <a:lnTo>
                  <a:pt x="1416" y="219"/>
                </a:lnTo>
                <a:lnTo>
                  <a:pt x="1389" y="196"/>
                </a:lnTo>
                <a:lnTo>
                  <a:pt x="1361" y="173"/>
                </a:lnTo>
                <a:lnTo>
                  <a:pt x="1332" y="151"/>
                </a:lnTo>
                <a:lnTo>
                  <a:pt x="1301" y="132"/>
                </a:lnTo>
                <a:lnTo>
                  <a:pt x="1268" y="113"/>
                </a:lnTo>
                <a:lnTo>
                  <a:pt x="1236" y="96"/>
                </a:lnTo>
                <a:lnTo>
                  <a:pt x="1201" y="80"/>
                </a:lnTo>
                <a:lnTo>
                  <a:pt x="1167" y="65"/>
                </a:lnTo>
                <a:lnTo>
                  <a:pt x="1130" y="52"/>
                </a:lnTo>
                <a:lnTo>
                  <a:pt x="1094" y="40"/>
                </a:lnTo>
                <a:lnTo>
                  <a:pt x="1055" y="29"/>
                </a:lnTo>
                <a:lnTo>
                  <a:pt x="1017" y="21"/>
                </a:lnTo>
                <a:lnTo>
                  <a:pt x="979" y="13"/>
                </a:lnTo>
                <a:lnTo>
                  <a:pt x="938" y="8"/>
                </a:lnTo>
                <a:lnTo>
                  <a:pt x="896" y="2"/>
                </a:lnTo>
                <a:lnTo>
                  <a:pt x="856" y="0"/>
                </a:lnTo>
                <a:lnTo>
                  <a:pt x="814" y="0"/>
                </a:lnTo>
              </a:path>
            </a:pathLst>
          </a:custGeom>
          <a:noFill/>
          <a:ln w="648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772275" y="2981325"/>
            <a:ext cx="1587" cy="24907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57800" y="4181475"/>
            <a:ext cx="3025775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6772275" y="3351213"/>
            <a:ext cx="636587" cy="12969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5"/>
          <p:cNvSpPr>
            <a:spLocks noChangeArrowheads="1"/>
          </p:cNvSpPr>
          <p:nvPr/>
        </p:nvSpPr>
        <p:spPr bwMode="auto">
          <a:xfrm>
            <a:off x="7372350" y="3276600"/>
            <a:ext cx="90487" cy="112713"/>
          </a:xfrm>
          <a:custGeom>
            <a:avLst/>
            <a:gdLst/>
            <a:ahLst/>
            <a:cxnLst>
              <a:cxn ang="0">
                <a:pos x="57" y="71"/>
              </a:cxn>
              <a:cxn ang="0">
                <a:pos x="57" y="0"/>
              </a:cxn>
              <a:cxn ang="0">
                <a:pos x="0" y="42"/>
              </a:cxn>
              <a:cxn ang="0">
                <a:pos x="57" y="71"/>
              </a:cxn>
            </a:cxnLst>
            <a:rect l="0" t="0" r="r" b="b"/>
            <a:pathLst>
              <a:path w="57" h="71">
                <a:moveTo>
                  <a:pt x="57" y="71"/>
                </a:moveTo>
                <a:lnTo>
                  <a:pt x="57" y="0"/>
                </a:lnTo>
                <a:lnTo>
                  <a:pt x="0" y="42"/>
                </a:lnTo>
                <a:lnTo>
                  <a:pt x="57" y="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6"/>
          <p:cNvSpPr>
            <a:spLocks noChangeArrowheads="1"/>
          </p:cNvSpPr>
          <p:nvPr/>
        </p:nvSpPr>
        <p:spPr bwMode="auto">
          <a:xfrm>
            <a:off x="7167562" y="4059238"/>
            <a:ext cx="61913" cy="128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33"/>
              </a:cxn>
              <a:cxn ang="0">
                <a:pos x="33" y="57"/>
              </a:cxn>
              <a:cxn ang="0">
                <a:pos x="39" y="81"/>
              </a:cxn>
            </a:cxnLst>
            <a:rect l="0" t="0" r="r" b="b"/>
            <a:pathLst>
              <a:path w="39" h="81">
                <a:moveTo>
                  <a:pt x="0" y="0"/>
                </a:moveTo>
                <a:lnTo>
                  <a:pt x="29" y="33"/>
                </a:lnTo>
                <a:lnTo>
                  <a:pt x="33" y="57"/>
                </a:lnTo>
                <a:lnTo>
                  <a:pt x="39" y="81"/>
                </a:lnTo>
              </a:path>
            </a:pathLst>
          </a:custGeom>
          <a:noFill/>
          <a:ln w="648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7"/>
          <p:cNvSpPr>
            <a:spLocks noChangeArrowheads="1"/>
          </p:cNvSpPr>
          <p:nvPr/>
        </p:nvSpPr>
        <p:spPr bwMode="auto">
          <a:xfrm>
            <a:off x="7083425" y="4019550"/>
            <a:ext cx="106362" cy="920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10"/>
              </a:cxn>
              <a:cxn ang="0">
                <a:pos x="44" y="58"/>
              </a:cxn>
              <a:cxn ang="0">
                <a:pos x="67" y="0"/>
              </a:cxn>
            </a:cxnLst>
            <a:rect l="0" t="0" r="r" b="b"/>
            <a:pathLst>
              <a:path w="67" h="58">
                <a:moveTo>
                  <a:pt x="67" y="0"/>
                </a:moveTo>
                <a:lnTo>
                  <a:pt x="0" y="10"/>
                </a:lnTo>
                <a:lnTo>
                  <a:pt x="44" y="58"/>
                </a:lnTo>
                <a:lnTo>
                  <a:pt x="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8"/>
          <p:cNvSpPr>
            <a:spLocks noChangeArrowheads="1"/>
          </p:cNvSpPr>
          <p:nvPr/>
        </p:nvSpPr>
        <p:spPr bwMode="auto">
          <a:xfrm>
            <a:off x="6619875" y="5319713"/>
            <a:ext cx="304800" cy="138112"/>
          </a:xfrm>
          <a:custGeom>
            <a:avLst/>
            <a:gdLst/>
            <a:ahLst/>
            <a:cxnLst>
              <a:cxn ang="0">
                <a:pos x="176" y="67"/>
              </a:cxn>
              <a:cxn ang="0">
                <a:pos x="186" y="58"/>
              </a:cxn>
              <a:cxn ang="0">
                <a:pos x="192" y="48"/>
              </a:cxn>
              <a:cxn ang="0">
                <a:pos x="182" y="29"/>
              </a:cxn>
              <a:cxn ang="0">
                <a:pos x="163" y="16"/>
              </a:cxn>
              <a:cxn ang="0">
                <a:pos x="134" y="6"/>
              </a:cxn>
              <a:cxn ang="0">
                <a:pos x="96" y="0"/>
              </a:cxn>
              <a:cxn ang="0">
                <a:pos x="57" y="6"/>
              </a:cxn>
              <a:cxn ang="0">
                <a:pos x="29" y="16"/>
              </a:cxn>
              <a:cxn ang="0">
                <a:pos x="9" y="29"/>
              </a:cxn>
              <a:cxn ang="0">
                <a:pos x="0" y="48"/>
              </a:cxn>
              <a:cxn ang="0">
                <a:pos x="6" y="58"/>
              </a:cxn>
              <a:cxn ang="0">
                <a:pos x="9" y="67"/>
              </a:cxn>
              <a:cxn ang="0">
                <a:pos x="25" y="77"/>
              </a:cxn>
              <a:cxn ang="0">
                <a:pos x="42" y="87"/>
              </a:cxn>
            </a:cxnLst>
            <a:rect l="0" t="0" r="r" b="b"/>
            <a:pathLst>
              <a:path w="192" h="87">
                <a:moveTo>
                  <a:pt x="176" y="67"/>
                </a:moveTo>
                <a:lnTo>
                  <a:pt x="186" y="58"/>
                </a:lnTo>
                <a:lnTo>
                  <a:pt x="192" y="48"/>
                </a:lnTo>
                <a:lnTo>
                  <a:pt x="182" y="29"/>
                </a:lnTo>
                <a:lnTo>
                  <a:pt x="163" y="16"/>
                </a:lnTo>
                <a:lnTo>
                  <a:pt x="134" y="6"/>
                </a:lnTo>
                <a:lnTo>
                  <a:pt x="96" y="0"/>
                </a:lnTo>
                <a:lnTo>
                  <a:pt x="57" y="6"/>
                </a:lnTo>
                <a:lnTo>
                  <a:pt x="29" y="16"/>
                </a:lnTo>
                <a:lnTo>
                  <a:pt x="9" y="29"/>
                </a:lnTo>
                <a:lnTo>
                  <a:pt x="0" y="48"/>
                </a:lnTo>
                <a:lnTo>
                  <a:pt x="6" y="58"/>
                </a:lnTo>
                <a:lnTo>
                  <a:pt x="9" y="67"/>
                </a:lnTo>
                <a:lnTo>
                  <a:pt x="25" y="77"/>
                </a:lnTo>
                <a:lnTo>
                  <a:pt x="42" y="87"/>
                </a:lnTo>
              </a:path>
            </a:pathLst>
          </a:custGeom>
          <a:noFill/>
          <a:ln w="648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9"/>
          <p:cNvSpPr>
            <a:spLocks noChangeArrowheads="1"/>
          </p:cNvSpPr>
          <p:nvPr/>
        </p:nvSpPr>
        <p:spPr bwMode="auto">
          <a:xfrm>
            <a:off x="6808787" y="5389563"/>
            <a:ext cx="115888" cy="9207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58"/>
              </a:cxn>
              <a:cxn ang="0">
                <a:pos x="73" y="58"/>
              </a:cxn>
              <a:cxn ang="0">
                <a:pos x="48" y="0"/>
              </a:cxn>
            </a:cxnLst>
            <a:rect l="0" t="0" r="r" b="b"/>
            <a:pathLst>
              <a:path w="73" h="58">
                <a:moveTo>
                  <a:pt x="48" y="0"/>
                </a:moveTo>
                <a:lnTo>
                  <a:pt x="0" y="58"/>
                </a:lnTo>
                <a:lnTo>
                  <a:pt x="73" y="58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250112" y="3959225"/>
            <a:ext cx="176213" cy="22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3137" y="3886200"/>
            <a:ext cx="52228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latitude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7454900" y="3198813"/>
            <a:ext cx="30162" cy="79375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Freeform 23"/>
          <p:cNvSpPr>
            <a:spLocks noChangeArrowheads="1"/>
          </p:cNvSpPr>
          <p:nvPr/>
        </p:nvSpPr>
        <p:spPr bwMode="auto">
          <a:xfrm>
            <a:off x="7448550" y="3124200"/>
            <a:ext cx="90487" cy="112713"/>
          </a:xfrm>
          <a:custGeom>
            <a:avLst/>
            <a:gdLst/>
            <a:ahLst/>
            <a:cxnLst>
              <a:cxn ang="0">
                <a:pos x="57" y="71"/>
              </a:cxn>
              <a:cxn ang="0">
                <a:pos x="57" y="0"/>
              </a:cxn>
              <a:cxn ang="0">
                <a:pos x="0" y="42"/>
              </a:cxn>
              <a:cxn ang="0">
                <a:pos x="57" y="71"/>
              </a:cxn>
            </a:cxnLst>
            <a:rect l="0" t="0" r="r" b="b"/>
            <a:pathLst>
              <a:path w="57" h="71">
                <a:moveTo>
                  <a:pt x="57" y="71"/>
                </a:moveTo>
                <a:lnTo>
                  <a:pt x="57" y="0"/>
                </a:lnTo>
                <a:lnTo>
                  <a:pt x="0" y="42"/>
                </a:lnTo>
                <a:lnTo>
                  <a:pt x="57" y="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310437" y="2971800"/>
            <a:ext cx="74613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143750" y="3511550"/>
            <a:ext cx="1651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075487" y="3513138"/>
            <a:ext cx="11588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976812" y="4114800"/>
            <a:ext cx="519113" cy="214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876800" y="3962400"/>
            <a:ext cx="523875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equator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934075" y="2908300"/>
            <a:ext cx="785812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868987" y="2835275"/>
            <a:ext cx="833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Earth’s axis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5934075" y="3859213"/>
            <a:ext cx="636587" cy="214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919787" y="3686175"/>
            <a:ext cx="663575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center of 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934075" y="4038600"/>
            <a:ext cx="590550" cy="214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922962" y="3886200"/>
            <a:ext cx="6096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the earth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7000875" y="4497388"/>
            <a:ext cx="633412" cy="214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023100" y="4500563"/>
            <a:ext cx="663575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center of 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05712" y="4500563"/>
            <a:ext cx="38100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7572375" y="4497388"/>
            <a:ext cx="101600" cy="214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7602537" y="4500563"/>
            <a:ext cx="38100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7642225" y="4500563"/>
            <a:ext cx="38100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7000875" y="4679950"/>
            <a:ext cx="633412" cy="214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7026275" y="4683125"/>
            <a:ext cx="658812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curvature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7605712" y="4683125"/>
            <a:ext cx="38100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7572375" y="4679950"/>
            <a:ext cx="101600" cy="214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7602537" y="4683125"/>
            <a:ext cx="38100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7642225" y="4683125"/>
            <a:ext cx="38100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7575550" y="4673600"/>
            <a:ext cx="104775" cy="214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7605712" y="4676775"/>
            <a:ext cx="38100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7645400" y="4676775"/>
            <a:ext cx="38100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7615237" y="4673600"/>
            <a:ext cx="101600" cy="214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7645400" y="4676775"/>
            <a:ext cx="38100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7685087" y="4676775"/>
            <a:ext cx="38100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6" name="Freeform 53"/>
          <p:cNvSpPr>
            <a:spLocks noChangeArrowheads="1"/>
          </p:cNvSpPr>
          <p:nvPr/>
        </p:nvSpPr>
        <p:spPr bwMode="auto">
          <a:xfrm>
            <a:off x="6619875" y="4029075"/>
            <a:ext cx="23812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"/>
              </a:cxn>
              <a:cxn ang="0">
                <a:pos x="15" y="19"/>
              </a:cxn>
              <a:cxn ang="0">
                <a:pos x="15" y="13"/>
              </a:cxn>
              <a:cxn ang="0">
                <a:pos x="0" y="0"/>
              </a:cxn>
            </a:cxnLst>
            <a:rect l="0" t="0" r="r" b="b"/>
            <a:pathLst>
              <a:path w="15" h="19">
                <a:moveTo>
                  <a:pt x="0" y="0"/>
                </a:moveTo>
                <a:lnTo>
                  <a:pt x="0" y="4"/>
                </a:lnTo>
                <a:lnTo>
                  <a:pt x="15" y="19"/>
                </a:lnTo>
                <a:lnTo>
                  <a:pt x="1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54"/>
          <p:cNvSpPr>
            <a:spLocks noChangeArrowheads="1"/>
          </p:cNvSpPr>
          <p:nvPr/>
        </p:nvSpPr>
        <p:spPr bwMode="auto">
          <a:xfrm>
            <a:off x="6659562" y="4065588"/>
            <a:ext cx="26988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9"/>
              </a:cxn>
              <a:cxn ang="0">
                <a:pos x="17" y="15"/>
              </a:cxn>
              <a:cxn ang="0">
                <a:pos x="13" y="15"/>
              </a:cxn>
              <a:cxn ang="0">
                <a:pos x="0" y="0"/>
              </a:cxn>
            </a:cxnLst>
            <a:rect l="0" t="0" r="r" b="b"/>
            <a:pathLst>
              <a:path w="17" h="19">
                <a:moveTo>
                  <a:pt x="0" y="0"/>
                </a:moveTo>
                <a:lnTo>
                  <a:pt x="0" y="6"/>
                </a:lnTo>
                <a:lnTo>
                  <a:pt x="13" y="19"/>
                </a:lnTo>
                <a:lnTo>
                  <a:pt x="17" y="15"/>
                </a:lnTo>
                <a:lnTo>
                  <a:pt x="13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55"/>
          <p:cNvSpPr>
            <a:spLocks noChangeArrowheads="1"/>
          </p:cNvSpPr>
          <p:nvPr/>
        </p:nvSpPr>
        <p:spPr bwMode="auto">
          <a:xfrm>
            <a:off x="6696075" y="4105275"/>
            <a:ext cx="30162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4"/>
              </a:cxn>
              <a:cxn ang="0">
                <a:pos x="13" y="19"/>
              </a:cxn>
              <a:cxn ang="0">
                <a:pos x="19" y="13"/>
              </a:cxn>
              <a:cxn ang="0">
                <a:pos x="13" y="13"/>
              </a:cxn>
              <a:cxn ang="0">
                <a:pos x="0" y="0"/>
              </a:cxn>
            </a:cxnLst>
            <a:rect l="0" t="0" r="r" b="b"/>
            <a:pathLst>
              <a:path w="19" h="19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13" y="19"/>
                </a:lnTo>
                <a:lnTo>
                  <a:pt x="19" y="13"/>
                </a:lnTo>
                <a:lnTo>
                  <a:pt x="13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56"/>
          <p:cNvSpPr>
            <a:spLocks noChangeArrowheads="1"/>
          </p:cNvSpPr>
          <p:nvPr/>
        </p:nvSpPr>
        <p:spPr bwMode="auto">
          <a:xfrm>
            <a:off x="6732587" y="4141788"/>
            <a:ext cx="952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5"/>
              </a:cxn>
              <a:cxn ang="0">
                <a:pos x="6" y="9"/>
              </a:cxn>
              <a:cxn ang="0">
                <a:pos x="6" y="5"/>
              </a:cxn>
              <a:cxn ang="0">
                <a:pos x="0" y="0"/>
              </a:cxn>
            </a:cxnLst>
            <a:rect l="0" t="0" r="r" b="b"/>
            <a:pathLst>
              <a:path w="6" h="9">
                <a:moveTo>
                  <a:pt x="0" y="0"/>
                </a:moveTo>
                <a:lnTo>
                  <a:pt x="0" y="0"/>
                </a:lnTo>
                <a:lnTo>
                  <a:pt x="0" y="5"/>
                </a:lnTo>
                <a:lnTo>
                  <a:pt x="6" y="9"/>
                </a:lnTo>
                <a:lnTo>
                  <a:pt x="6" y="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57"/>
          <p:cNvSpPr>
            <a:spLocks noChangeArrowheads="1"/>
          </p:cNvSpPr>
          <p:nvPr/>
        </p:nvSpPr>
        <p:spPr bwMode="auto">
          <a:xfrm>
            <a:off x="6702425" y="4111625"/>
            <a:ext cx="76200" cy="76200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48" y="48"/>
              </a:cxn>
              <a:cxn ang="0">
                <a:pos x="28" y="0"/>
              </a:cxn>
              <a:cxn ang="0">
                <a:pos x="0" y="28"/>
              </a:cxn>
            </a:cxnLst>
            <a:rect l="0" t="0" r="r" b="b"/>
            <a:pathLst>
              <a:path w="48" h="48">
                <a:moveTo>
                  <a:pt x="0" y="28"/>
                </a:moveTo>
                <a:lnTo>
                  <a:pt x="48" y="48"/>
                </a:lnTo>
                <a:lnTo>
                  <a:pt x="28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58"/>
          <p:cNvSpPr>
            <a:spLocks noChangeArrowheads="1"/>
          </p:cNvSpPr>
          <p:nvPr/>
        </p:nvSpPr>
        <p:spPr bwMode="auto">
          <a:xfrm>
            <a:off x="7302500" y="2925763"/>
            <a:ext cx="471487" cy="32067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9" y="19"/>
              </a:cxn>
              <a:cxn ang="0">
                <a:pos x="25" y="4"/>
              </a:cxn>
              <a:cxn ang="0">
                <a:pos x="34" y="0"/>
              </a:cxn>
              <a:cxn ang="0">
                <a:pos x="48" y="4"/>
              </a:cxn>
              <a:cxn ang="0">
                <a:pos x="144" y="62"/>
              </a:cxn>
              <a:cxn ang="0">
                <a:pos x="153" y="67"/>
              </a:cxn>
              <a:cxn ang="0">
                <a:pos x="169" y="62"/>
              </a:cxn>
              <a:cxn ang="0">
                <a:pos x="182" y="48"/>
              </a:cxn>
              <a:cxn ang="0">
                <a:pos x="192" y="33"/>
              </a:cxn>
              <a:cxn ang="0">
                <a:pos x="182" y="52"/>
              </a:cxn>
              <a:cxn ang="0">
                <a:pos x="182" y="67"/>
              </a:cxn>
              <a:cxn ang="0">
                <a:pos x="182" y="81"/>
              </a:cxn>
              <a:cxn ang="0">
                <a:pos x="192" y="90"/>
              </a:cxn>
              <a:cxn ang="0">
                <a:pos x="288" y="148"/>
              </a:cxn>
              <a:cxn ang="0">
                <a:pos x="297" y="157"/>
              </a:cxn>
              <a:cxn ang="0">
                <a:pos x="297" y="173"/>
              </a:cxn>
              <a:cxn ang="0">
                <a:pos x="297" y="186"/>
              </a:cxn>
              <a:cxn ang="0">
                <a:pos x="288" y="202"/>
              </a:cxn>
            </a:cxnLst>
            <a:rect l="0" t="0" r="r" b="b"/>
            <a:pathLst>
              <a:path w="297" h="202">
                <a:moveTo>
                  <a:pt x="0" y="33"/>
                </a:moveTo>
                <a:lnTo>
                  <a:pt x="9" y="19"/>
                </a:lnTo>
                <a:lnTo>
                  <a:pt x="25" y="4"/>
                </a:lnTo>
                <a:lnTo>
                  <a:pt x="34" y="0"/>
                </a:lnTo>
                <a:lnTo>
                  <a:pt x="48" y="4"/>
                </a:lnTo>
                <a:lnTo>
                  <a:pt x="144" y="62"/>
                </a:lnTo>
                <a:lnTo>
                  <a:pt x="153" y="67"/>
                </a:lnTo>
                <a:lnTo>
                  <a:pt x="169" y="62"/>
                </a:lnTo>
                <a:lnTo>
                  <a:pt x="182" y="48"/>
                </a:lnTo>
                <a:lnTo>
                  <a:pt x="192" y="33"/>
                </a:lnTo>
                <a:lnTo>
                  <a:pt x="182" y="52"/>
                </a:lnTo>
                <a:lnTo>
                  <a:pt x="182" y="67"/>
                </a:lnTo>
                <a:lnTo>
                  <a:pt x="182" y="81"/>
                </a:lnTo>
                <a:lnTo>
                  <a:pt x="192" y="90"/>
                </a:lnTo>
                <a:lnTo>
                  <a:pt x="288" y="148"/>
                </a:lnTo>
                <a:lnTo>
                  <a:pt x="297" y="157"/>
                </a:lnTo>
                <a:lnTo>
                  <a:pt x="297" y="173"/>
                </a:lnTo>
                <a:lnTo>
                  <a:pt x="297" y="186"/>
                </a:lnTo>
                <a:lnTo>
                  <a:pt x="288" y="202"/>
                </a:lnTo>
              </a:path>
            </a:pathLst>
          </a:custGeom>
          <a:noFill/>
          <a:ln w="648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7683500" y="2832100"/>
            <a:ext cx="1147762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7632700" y="2743200"/>
            <a:ext cx="1254125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area of operations</a:t>
            </a:r>
          </a:p>
        </p:txBody>
      </p: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6789737" y="4625975"/>
            <a:ext cx="212725" cy="61913"/>
            <a:chOff x="4328" y="3490"/>
            <a:chExt cx="134" cy="39"/>
          </a:xfrm>
        </p:grpSpPr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4436" y="3515"/>
              <a:ext cx="27" cy="9"/>
            </a:xfrm>
            <a:custGeom>
              <a:avLst/>
              <a:gdLst/>
              <a:ahLst/>
              <a:cxnLst>
                <a:cxn ang="0">
                  <a:pos x="25" y="9"/>
                </a:cxn>
                <a:cxn ang="0">
                  <a:pos x="25" y="7"/>
                </a:cxn>
                <a:cxn ang="0">
                  <a:pos x="27" y="5"/>
                </a:cxn>
                <a:cxn ang="0">
                  <a:pos x="27" y="5"/>
                </a:cxn>
                <a:cxn ang="0">
                  <a:pos x="27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25" y="9"/>
                </a:cxn>
              </a:cxnLst>
              <a:rect l="0" t="0" r="r" b="b"/>
              <a:pathLst>
                <a:path w="27" h="9">
                  <a:moveTo>
                    <a:pt x="25" y="9"/>
                  </a:moveTo>
                  <a:lnTo>
                    <a:pt x="25" y="7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4395" y="3511"/>
              <a:ext cx="29" cy="8"/>
            </a:xfrm>
            <a:custGeom>
              <a:avLst/>
              <a:gdLst/>
              <a:ahLst/>
              <a:cxnLst>
                <a:cxn ang="0">
                  <a:pos x="25" y="8"/>
                </a:cxn>
                <a:cxn ang="0">
                  <a:pos x="27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5" y="8"/>
                </a:cxn>
              </a:cxnLst>
              <a:rect l="0" t="0" r="r" b="b"/>
              <a:pathLst>
                <a:path w="29" h="8">
                  <a:moveTo>
                    <a:pt x="25" y="8"/>
                  </a:moveTo>
                  <a:lnTo>
                    <a:pt x="27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4361" y="3507"/>
              <a:ext cx="23" cy="8"/>
            </a:xfrm>
            <a:custGeom>
              <a:avLst/>
              <a:gdLst/>
              <a:ahLst/>
              <a:cxnLst>
                <a:cxn ang="0">
                  <a:pos x="19" y="8"/>
                </a:cxn>
                <a:cxn ang="0">
                  <a:pos x="21" y="8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19" y="8"/>
                </a:cxn>
              </a:cxnLst>
              <a:rect l="0" t="0" r="r" b="b"/>
              <a:pathLst>
                <a:path w="23" h="8">
                  <a:moveTo>
                    <a:pt x="19" y="8"/>
                  </a:moveTo>
                  <a:lnTo>
                    <a:pt x="21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4328" y="3490"/>
              <a:ext cx="42" cy="4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13"/>
                </a:cxn>
                <a:cxn ang="0">
                  <a:pos x="37" y="40"/>
                </a:cxn>
                <a:cxn ang="0">
                  <a:pos x="42" y="0"/>
                </a:cxn>
              </a:cxnLst>
              <a:rect l="0" t="0" r="r" b="b"/>
              <a:pathLst>
                <a:path w="42" h="40">
                  <a:moveTo>
                    <a:pt x="42" y="0"/>
                  </a:moveTo>
                  <a:lnTo>
                    <a:pt x="0" y="13"/>
                  </a:lnTo>
                  <a:lnTo>
                    <a:pt x="37" y="4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7011987" y="5334000"/>
            <a:ext cx="657225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longitude</a:t>
            </a:r>
          </a:p>
        </p:txBody>
      </p:sp>
      <p:graphicFrame>
        <p:nvGraphicFramePr>
          <p:cNvPr id="70" name="Object 67"/>
          <p:cNvGraphicFramePr>
            <a:graphicFrameLocks noChangeAspect="1"/>
          </p:cNvGraphicFramePr>
          <p:nvPr/>
        </p:nvGraphicFramePr>
        <p:xfrm>
          <a:off x="457200" y="1562100"/>
          <a:ext cx="1395412" cy="406400"/>
        </p:xfrm>
        <a:graphic>
          <a:graphicData uri="http://schemas.openxmlformats.org/presentationml/2006/ole">
            <p:oleObj spid="_x0000_s1033" r:id="rId10" imgW="698400" imgH="203040" progId="Equation.3">
              <p:embed/>
            </p:oleObj>
          </a:graphicData>
        </a:graphic>
      </p:graphicFrame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2590800" y="1524000"/>
          <a:ext cx="1471612" cy="482600"/>
        </p:xfrm>
        <a:graphic>
          <a:graphicData uri="http://schemas.openxmlformats.org/presentationml/2006/ole">
            <p:oleObj spid="_x0000_s1034" r:id="rId11" imgW="736560" imgH="241200" progId="Equation.3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509557" y="1189672"/>
            <a:ext cx="3482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First draft of paper complete.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Ray theory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Reflection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Eigenrays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9900"/>
                </a:solidFill>
              </a:rPr>
              <a:t> Gaussian beams</a:t>
            </a:r>
            <a:endParaRPr lang="en-US" dirty="0">
              <a:solidFill>
                <a:srgbClr val="009900"/>
              </a:solidFill>
            </a:endParaRPr>
          </a:p>
        </p:txBody>
      </p:sp>
      <p:pic>
        <p:nvPicPr>
          <p:cNvPr id="1035" name="Picture 11" descr="C:\Documents and Settings\sreilly.ALIONSCIENCE\Local Settings\Temporary Internet Files\Content.IE5\1149RQ89\MC900441310[1]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96200" y="16002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Sea Modeling Library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963194" y="4190206"/>
            <a:ext cx="2895600" cy="1588"/>
          </a:xfrm>
          <a:prstGeom prst="straightConnector1">
            <a:avLst/>
          </a:prstGeom>
          <a:ln w="28575"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52800" y="3276600"/>
            <a:ext cx="2514600" cy="1371600"/>
            <a:chOff x="3352800" y="3352800"/>
            <a:chExt cx="2514600" cy="1371600"/>
          </a:xfrm>
        </p:grpSpPr>
        <p:sp>
          <p:nvSpPr>
            <p:cNvPr id="7" name="Rectangle 6"/>
            <p:cNvSpPr/>
            <p:nvPr/>
          </p:nvSpPr>
          <p:spPr>
            <a:xfrm>
              <a:off x="3352800" y="38100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Data Grids </a:t>
              </a:r>
            </a:p>
            <a:p>
              <a:r>
                <a:rPr lang="en-US" sz="1400" dirty="0" smtClean="0"/>
                <a:t>Sequences</a:t>
              </a:r>
            </a:p>
            <a:p>
              <a:r>
                <a:rPr lang="en-US" sz="1400" dirty="0" smtClean="0"/>
                <a:t>World Coordinates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3352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Fundamental Data Types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9000" y="5181600"/>
            <a:ext cx="2514600" cy="1371600"/>
            <a:chOff x="381000" y="4495800"/>
            <a:chExt cx="2514600" cy="1371600"/>
          </a:xfrm>
        </p:grpSpPr>
        <p:sp>
          <p:nvSpPr>
            <p:cNvPr id="10" name="Rectangle 9"/>
            <p:cNvSpPr/>
            <p:nvPr/>
          </p:nvSpPr>
          <p:spPr>
            <a:xfrm>
              <a:off x="381000" y="4495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uBLAS</a:t>
              </a:r>
              <a:r>
                <a:rPr lang="en-US" sz="1400" dirty="0" smtClean="0"/>
                <a:t> Extensions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" y="49530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abs, </a:t>
              </a:r>
              <a:r>
                <a:rPr lang="en-US" sz="1400" dirty="0" err="1" smtClean="0"/>
                <a:t>arg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sqrt</a:t>
              </a:r>
              <a:r>
                <a:rPr lang="en-US" sz="1400" dirty="0" smtClean="0"/>
                <a:t>, max, ...</a:t>
              </a:r>
            </a:p>
            <a:p>
              <a:r>
                <a:rPr lang="en-US" sz="1400" dirty="0" err="1" smtClean="0"/>
                <a:t>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cosh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acosh</a:t>
              </a:r>
              <a:r>
                <a:rPr lang="en-US" sz="1400" dirty="0" smtClean="0"/>
                <a:t>, ...</a:t>
              </a:r>
            </a:p>
            <a:p>
              <a:r>
                <a:rPr lang="en-US" sz="1400" dirty="0" smtClean="0"/>
                <a:t>exp, log, </a:t>
              </a:r>
              <a:r>
                <a:rPr lang="en-US" sz="1400" dirty="0" err="1" smtClean="0"/>
                <a:t>pow</a:t>
              </a:r>
              <a:r>
                <a:rPr lang="en-US" sz="1400" dirty="0" smtClean="0"/>
                <a:t>, ...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3276600"/>
            <a:ext cx="2514600" cy="1371600"/>
            <a:chOff x="304800" y="2286000"/>
            <a:chExt cx="2514600" cy="1371600"/>
          </a:xfrm>
        </p:grpSpPr>
        <p:sp>
          <p:nvSpPr>
            <p:cNvPr id="13" name="Rectangle 12"/>
            <p:cNvSpPr/>
            <p:nvPr/>
          </p:nvSpPr>
          <p:spPr>
            <a:xfrm>
              <a:off x="304800" y="22860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NetCDF</a:t>
              </a:r>
              <a:r>
                <a:rPr lang="en-US" sz="1400" dirty="0" smtClean="0"/>
                <a:t> Files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27432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Bathymetry</a:t>
              </a:r>
            </a:p>
            <a:p>
              <a:r>
                <a:rPr lang="en-US" sz="1400" dirty="0" smtClean="0"/>
                <a:t>Ocean Profiles</a:t>
              </a:r>
            </a:p>
            <a:p>
              <a:r>
                <a:rPr lang="en-US" sz="1400" dirty="0" smtClean="0"/>
                <a:t>COARDS, WOA, ETOPO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24600" y="3276600"/>
            <a:ext cx="2514600" cy="1371600"/>
            <a:chOff x="6400800" y="4724400"/>
            <a:chExt cx="2514600" cy="1371600"/>
          </a:xfrm>
        </p:grpSpPr>
        <p:sp>
          <p:nvSpPr>
            <p:cNvPr id="16" name="Rectangle 15"/>
            <p:cNvSpPr/>
            <p:nvPr/>
          </p:nvSpPr>
          <p:spPr>
            <a:xfrm>
              <a:off x="6400800" y="47244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Ocean Components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0800" y="51816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Profiles</a:t>
              </a:r>
            </a:p>
            <a:p>
              <a:r>
                <a:rPr lang="en-US" sz="1400" dirty="0" smtClean="0"/>
                <a:t>Attenuation</a:t>
              </a:r>
            </a:p>
            <a:p>
              <a:r>
                <a:rPr lang="en-US" sz="1400" dirty="0" smtClean="0"/>
                <a:t>Boundaries</a:t>
              </a:r>
            </a:p>
            <a:p>
              <a:r>
                <a:rPr lang="en-US" sz="1400" dirty="0" smtClean="0"/>
                <a:t>Reflection Loss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1371600"/>
            <a:ext cx="2514600" cy="1371600"/>
            <a:chOff x="6248400" y="2133600"/>
            <a:chExt cx="2514600" cy="1371600"/>
          </a:xfrm>
        </p:grpSpPr>
        <p:sp>
          <p:nvSpPr>
            <p:cNvPr id="19" name="Rectangle 18"/>
            <p:cNvSpPr/>
            <p:nvPr/>
          </p:nvSpPr>
          <p:spPr>
            <a:xfrm>
              <a:off x="6248400" y="21336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Geodetic</a:t>
              </a:r>
              <a:br>
                <a:rPr lang="en-US" sz="1400" dirty="0" smtClean="0"/>
              </a:br>
              <a:r>
                <a:rPr lang="en-US" sz="1400" dirty="0" smtClean="0"/>
                <a:t>Acoustic Rays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8400" y="25908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Wave Fronts</a:t>
              </a:r>
            </a:p>
            <a:p>
              <a:r>
                <a:rPr lang="en-US" sz="1400" dirty="0" err="1" smtClean="0"/>
                <a:t>Eigenray</a:t>
              </a:r>
              <a:r>
                <a:rPr lang="en-US" sz="1400" dirty="0" smtClean="0"/>
                <a:t> Results</a:t>
              </a:r>
            </a:p>
            <a:p>
              <a:r>
                <a:rPr lang="en-US" sz="1400" dirty="0" err="1" smtClean="0"/>
                <a:t>Proploss</a:t>
              </a:r>
              <a:r>
                <a:rPr lang="en-US" sz="1400" dirty="0" smtClean="0"/>
                <a:t> Results</a:t>
              </a:r>
              <a:endParaRPr lang="en-US" sz="1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76400" y="56388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06094" y="3009106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306094" y="4914106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>
            <a:off x="5867400" y="2286000"/>
            <a:ext cx="1371600" cy="9906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819400" y="4191000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67400" y="4191000"/>
            <a:ext cx="4572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>
            <a:off x="6038850" y="4552950"/>
            <a:ext cx="1447800" cy="16383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/>
          <p:nvPr/>
        </p:nvCxnSpPr>
        <p:spPr>
          <a:xfrm rot="16200000" flipH="1">
            <a:off x="1771650" y="4438650"/>
            <a:ext cx="1447800" cy="18669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" y="2971800"/>
            <a:ext cx="8610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0" y="4876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Modeling foundations complete</a:t>
            </a:r>
          </a:p>
        </p:txBody>
      </p:sp>
      <p:pic>
        <p:nvPicPr>
          <p:cNvPr id="33" name="Picture 11" descr="C:\Documents and Settings\sreilly.ALIONSCIENCE\Local Settings\Temporary Internet Files\Content.IE5\1149RQ89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5105400"/>
            <a:ext cx="990600" cy="990600"/>
          </a:xfrm>
          <a:prstGeom prst="rect">
            <a:avLst/>
          </a:prstGeom>
          <a:noFill/>
        </p:spPr>
      </p:pic>
      <p:pic>
        <p:nvPicPr>
          <p:cNvPr id="2050" name="Picture 2" descr="C:\Documents and Settings\sreilly.ALIONSCIENCE\Local Settings\Temporary Internet Files\Content.IE5\43RS8DAK\MC90043152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676400"/>
            <a:ext cx="1143000" cy="114300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6019800" y="1219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Not fully tested.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Gaussian Beams need work.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" y="1676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 on TDD and Literate 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0" y="6172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SDD built as part of literate dev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Alion IRAD - July 2006 (Reilly, Goodrich)</a:t>
            </a:r>
          </a:p>
          <a:p>
            <a:pPr lvl="1"/>
            <a:r>
              <a:rPr lang="en-US" dirty="0" smtClean="0"/>
              <a:t>Ray tracing components of </a:t>
            </a:r>
            <a:r>
              <a:rPr lang="en-US" dirty="0" err="1" smtClean="0"/>
              <a:t>Geodray</a:t>
            </a:r>
            <a:r>
              <a:rPr lang="en-US" dirty="0" smtClean="0"/>
              <a:t> 6-20 times faster than equivalent parts of </a:t>
            </a:r>
            <a:r>
              <a:rPr lang="en-US" dirty="0" err="1" smtClean="0"/>
              <a:t>FeyRay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NWDC V&amp;V – June 2009 (Reilly, Foreman, </a:t>
            </a:r>
            <a:r>
              <a:rPr lang="en-US" dirty="0" err="1" smtClean="0"/>
              <a:t>Fulford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FeyRay</a:t>
            </a:r>
            <a:r>
              <a:rPr lang="en-US" dirty="0" smtClean="0"/>
              <a:t> accepted by CNMOC for M&amp;S use.</a:t>
            </a:r>
          </a:p>
          <a:p>
            <a:pPr lvl="1"/>
            <a:r>
              <a:rPr lang="en-US" dirty="0" err="1" smtClean="0"/>
              <a:t>FeyRay</a:t>
            </a:r>
            <a:r>
              <a:rPr lang="en-US" dirty="0" smtClean="0"/>
              <a:t> accuracy </a:t>
            </a:r>
            <a:r>
              <a:rPr lang="en-US" dirty="0" smtClean="0"/>
              <a:t>within </a:t>
            </a:r>
            <a:r>
              <a:rPr lang="en-US" dirty="0" smtClean="0"/>
              <a:t>5% of GRAB</a:t>
            </a:r>
          </a:p>
          <a:p>
            <a:pPr lvl="1"/>
            <a:r>
              <a:rPr lang="en-US" dirty="0" err="1" smtClean="0"/>
              <a:t>FeyRay</a:t>
            </a:r>
            <a:r>
              <a:rPr lang="en-US" dirty="0" smtClean="0"/>
              <a:t> 5-20 times faster than GRAB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Studies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5105400"/>
            <a:ext cx="4353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Results contentious – But they support the conclusion that </a:t>
            </a:r>
            <a:r>
              <a:rPr lang="en-US" dirty="0" err="1" smtClean="0">
                <a:solidFill>
                  <a:srgbClr val="009900"/>
                </a:solidFill>
              </a:rPr>
              <a:t>Geodray</a:t>
            </a:r>
            <a:r>
              <a:rPr lang="en-US" dirty="0" smtClean="0">
                <a:solidFill>
                  <a:srgbClr val="009900"/>
                </a:solidFill>
              </a:rPr>
              <a:t> speed goals may be viable.</a:t>
            </a:r>
            <a:endParaRPr lang="en-US" dirty="0">
              <a:solidFill>
                <a:srgbClr val="009900"/>
              </a:solidFill>
            </a:endParaRPr>
          </a:p>
        </p:txBody>
      </p:sp>
      <p:pic>
        <p:nvPicPr>
          <p:cNvPr id="9" name="Picture 11" descr="C:\Documents and Settings\sreilly.ALIONSCIENCE\Local Settings\Temporary Internet Files\Content.IE5\1149RQ89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50292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</TotalTime>
  <Words>1002</Words>
  <Application>Microsoft Office PowerPoint</Application>
  <PresentationFormat>On-screen Show (4:3)</PresentationFormat>
  <Paragraphs>157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Concourse</vt:lpstr>
      <vt:lpstr>Microsoft Equation 3.0</vt:lpstr>
      <vt:lpstr>Equation</vt:lpstr>
      <vt:lpstr>Geodetic Acoustic  Ray Solutions in the  Time Domain</vt:lpstr>
      <vt:lpstr>Real-Time Gaming in Littoral</vt:lpstr>
      <vt:lpstr>Goals</vt:lpstr>
      <vt:lpstr>Deliverables</vt:lpstr>
      <vt:lpstr>Other Models</vt:lpstr>
      <vt:lpstr>New Assumptions</vt:lpstr>
      <vt:lpstr>Mathematical Foundations </vt:lpstr>
      <vt:lpstr>Under Sea Modeling Library</vt:lpstr>
      <vt:lpstr>Timing Studies</vt:lpstr>
      <vt:lpstr>Testing</vt:lpstr>
      <vt:lpstr>Issues: What changes for classic problems on round earth?</vt:lpstr>
      <vt:lpstr>Issues: Hybrid vs. Full  Gaussian Beams?</vt:lpstr>
      <vt:lpstr>Further Reading</vt:lpstr>
    </vt:vector>
  </TitlesOfParts>
  <Company>Alion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Geodetic Acoustic  Ray Solutions in the  Time Domain</dc:title>
  <dc:creator>sreilly</dc:creator>
  <cp:lastModifiedBy>sreilly</cp:lastModifiedBy>
  <cp:revision>34</cp:revision>
  <dcterms:created xsi:type="dcterms:W3CDTF">2011-01-05T13:47:59Z</dcterms:created>
  <dcterms:modified xsi:type="dcterms:W3CDTF">2011-01-14T22:58:28Z</dcterms:modified>
</cp:coreProperties>
</file>