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4" r:id="rId3"/>
    <p:sldId id="291" r:id="rId4"/>
    <p:sldId id="295" r:id="rId5"/>
    <p:sldId id="296" r:id="rId6"/>
    <p:sldId id="279" r:id="rId7"/>
    <p:sldId id="281" r:id="rId8"/>
    <p:sldId id="282" r:id="rId9"/>
    <p:sldId id="283" r:id="rId10"/>
    <p:sldId id="292" r:id="rId11"/>
    <p:sldId id="293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97" autoAdjust="0"/>
  </p:normalViewPr>
  <p:slideViewPr>
    <p:cSldViewPr>
      <p:cViewPr varScale="1">
        <p:scale>
          <a:sx n="88" d="100"/>
          <a:sy n="88" d="100"/>
        </p:scale>
        <p:origin x="-9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EDB8-41F7-4758-84D9-3488B73675D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CABB-2171-499D-B584-A93AB9CC4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2F4C4-1D59-4582-9AFA-3B2949011713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881D-19C7-4987-A766-1309688C8436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7C7F47-841D-45C1-95F7-F2507F310698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A6B3A-123F-489F-9BC9-AF127A86FF67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1216B-3BFC-4F5B-954F-A84D8AAFF413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E7E14-DF4E-4F90-9C4E-FC4617BC499F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57A5A-B86D-4682-8FEC-6A8414B173D8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A2802-148C-4C2A-AB01-BC06A79AF217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97EDD-763B-4B35-9691-CAEE06AEDBC6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3C0F61-E6C8-4A18-A57B-BB0F1E507A7F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B2D925-043D-4332-A8C6-A065C63C2957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C00338B-2BFA-4B6D-8145-F962F291A958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Geodetic Acoustic </a:t>
            </a:r>
            <a:br>
              <a:rPr lang="en-US" dirty="0" smtClean="0"/>
            </a:br>
            <a:r>
              <a:rPr lang="en-US" dirty="0" smtClean="0"/>
              <a:t>Ray Solutions in the </a:t>
            </a:r>
            <a:br>
              <a:rPr lang="en-US" dirty="0" smtClean="0"/>
            </a:br>
            <a:r>
              <a:rPr lang="en-US" dirty="0" smtClean="0"/>
              <a:t>Time 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Mr. Sean Reilly</a:t>
            </a:r>
          </a:p>
          <a:p>
            <a:r>
              <a:rPr lang="en-US" dirty="0" smtClean="0"/>
              <a:t>University of Rhode Island</a:t>
            </a:r>
          </a:p>
          <a:p>
            <a:r>
              <a:rPr lang="en-US" dirty="0" smtClean="0"/>
              <a:t>Ocean Engineering Department</a:t>
            </a:r>
          </a:p>
          <a:p>
            <a:r>
              <a:rPr lang="en-US" dirty="0" smtClean="0"/>
              <a:t>March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ploss_caustic_shallo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2" y="1219200"/>
            <a:ext cx="6034616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Linear w/ Shallow Source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6722" y="5688449"/>
            <a:ext cx="339387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		75 meters deep</a:t>
            </a:r>
          </a:p>
          <a:p>
            <a:r>
              <a:rPr lang="en-US" sz="1400" dirty="0" smtClean="0"/>
              <a:t>Target:		75 meters deep</a:t>
            </a:r>
          </a:p>
          <a:p>
            <a:r>
              <a:rPr lang="en-US" sz="1400" dirty="0" smtClean="0"/>
              <a:t>Frequency:	2000 Hz</a:t>
            </a:r>
          </a:p>
          <a:p>
            <a:r>
              <a:rPr lang="en-US" sz="1400" dirty="0" smtClean="0"/>
              <a:t>Time Step:    	50 </a:t>
            </a:r>
            <a:r>
              <a:rPr lang="en-US" sz="1400" dirty="0" err="1" smtClean="0"/>
              <a:t>msec</a:t>
            </a:r>
            <a:endParaRPr lang="en-US" sz="1400" dirty="0" smtClean="0"/>
          </a:p>
          <a:p>
            <a:r>
              <a:rPr lang="en-US" sz="1400" dirty="0" smtClean="0"/>
              <a:t>Flattened Earth , Classic Ray 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5240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case from Jensen, </a:t>
            </a:r>
            <a:r>
              <a:rPr lang="en-US" sz="1600" dirty="0" err="1" smtClean="0"/>
              <a:t>Kupperman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et. al.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Linear w/ Deep Source</a:t>
            </a:r>
            <a:endParaRPr lang="en-US" dirty="0"/>
          </a:p>
        </p:txBody>
      </p:sp>
      <p:pic>
        <p:nvPicPr>
          <p:cNvPr id="5" name="Picture 4" descr="caustic_fo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50" y="1219200"/>
            <a:ext cx="7639050" cy="5457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1" y="1828800"/>
            <a:ext cx="20573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 of bounces doesn’t predict all turning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266825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case from Jensen, </a:t>
            </a:r>
            <a:r>
              <a:rPr lang="en-US" sz="1600" dirty="0" err="1" smtClean="0"/>
              <a:t>Kupperman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et. al.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assumption that there can only be one </a:t>
            </a:r>
            <a:r>
              <a:rPr lang="en-US" dirty="0" err="1" smtClean="0"/>
              <a:t>eigenray</a:t>
            </a:r>
            <a:r>
              <a:rPr lang="en-US" dirty="0" smtClean="0"/>
              <a:t> for each combination of reflections and vertices</a:t>
            </a:r>
          </a:p>
          <a:p>
            <a:r>
              <a:rPr lang="en-US" dirty="0" smtClean="0"/>
              <a:t>Use wavefront direction changes to define turning points and ray bundles.</a:t>
            </a:r>
          </a:p>
          <a:p>
            <a:r>
              <a:rPr lang="en-US" dirty="0" smtClean="0"/>
              <a:t>Develop an analytic model for surface reflected TL on round earth.</a:t>
            </a:r>
          </a:p>
          <a:p>
            <a:r>
              <a:rPr lang="en-US" dirty="0" smtClean="0"/>
              <a:t>Develop an analytic solution for the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Linear </a:t>
            </a:r>
            <a:r>
              <a:rPr lang="en-US" dirty="0" smtClean="0"/>
              <a:t>test case from </a:t>
            </a:r>
            <a:r>
              <a:rPr lang="en-US" sz="2800" dirty="0" smtClean="0"/>
              <a:t>Jensen, </a:t>
            </a:r>
            <a:r>
              <a:rPr lang="en-US" sz="2800" dirty="0" err="1" smtClean="0"/>
              <a:t>Kupperman</a:t>
            </a:r>
            <a:r>
              <a:rPr lang="en-US" sz="2800" dirty="0" smtClean="0"/>
              <a:t>, </a:t>
            </a:r>
            <a:r>
              <a:rPr lang="en-US" sz="2800" dirty="0" smtClean="0"/>
              <a:t>et</a:t>
            </a:r>
            <a:r>
              <a:rPr lang="en-US" sz="2800" dirty="0" smtClean="0"/>
              <a:t>. al.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revisiting fundamental assumptions of ray theory, we can create a much faster model for real-time, littoral, active sonar </a:t>
            </a:r>
            <a:r>
              <a:rPr lang="en-US" dirty="0" err="1" smtClean="0"/>
              <a:t>sim</a:t>
            </a:r>
            <a:r>
              <a:rPr lang="en-US" dirty="0" smtClean="0"/>
              <a:t>/</a:t>
            </a:r>
            <a:r>
              <a:rPr lang="en-US" dirty="0" err="1" smtClean="0"/>
              <a:t>stims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Faster that the speed of sound?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Use time domain ray trace to improve continuity of wavefront with fewer rays.</a:t>
            </a:r>
          </a:p>
          <a:p>
            <a:pPr lvl="1"/>
            <a:r>
              <a:rPr lang="en-US" dirty="0" smtClean="0"/>
              <a:t>Use 3-D spherical coordinates (lat, long, alt) to avoid translation of environmental data into 2-DxN.</a:t>
            </a:r>
          </a:p>
          <a:p>
            <a:pPr lvl="1"/>
            <a:r>
              <a:rPr lang="en-US" dirty="0" smtClean="0"/>
              <a:t>Use Gaussian beams to improve performance in shadow zones and at lower frequencies.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draft of implementation </a:t>
            </a:r>
            <a:r>
              <a:rPr lang="en-US" dirty="0" smtClean="0"/>
              <a:t>is </a:t>
            </a:r>
            <a:r>
              <a:rPr lang="en-US" dirty="0" smtClean="0"/>
              <a:t>working.</a:t>
            </a:r>
            <a:endParaRPr lang="en-US" dirty="0" smtClean="0"/>
          </a:p>
          <a:p>
            <a:r>
              <a:rPr lang="en-US" dirty="0" smtClean="0"/>
              <a:t>Now looking for weaknesses using analytic models and classic benchmarks.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refraction_test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7518400" cy="5638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Refraction Accuracy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flect_slope_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2241" y="1066800"/>
            <a:ext cx="7721600" cy="5791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Accuracy Tests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505200" y="3391423"/>
            <a:ext cx="4485361" cy="2819400"/>
          </a:xfrm>
          <a:custGeom>
            <a:avLst/>
            <a:gdLst>
              <a:gd name="connsiteX0" fmla="*/ 0 w 3494761"/>
              <a:gd name="connsiteY0" fmla="*/ 2129425 h 2129425"/>
              <a:gd name="connsiteX1" fmla="*/ 3494761 w 3494761"/>
              <a:gd name="connsiteY1" fmla="*/ 0 h 2129425"/>
              <a:gd name="connsiteX2" fmla="*/ 3469709 w 3494761"/>
              <a:gd name="connsiteY2" fmla="*/ 2129425 h 2129425"/>
              <a:gd name="connsiteX3" fmla="*/ 0 w 3494761"/>
              <a:gd name="connsiteY3" fmla="*/ 2129425 h 212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761" h="2129425">
                <a:moveTo>
                  <a:pt x="0" y="2129425"/>
                </a:moveTo>
                <a:lnTo>
                  <a:pt x="3494761" y="0"/>
                </a:lnTo>
                <a:lnTo>
                  <a:pt x="3469709" y="2129425"/>
                </a:lnTo>
                <a:lnTo>
                  <a:pt x="0" y="212942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Lloyd's Mirror Test</a:t>
            </a:r>
            <a:endParaRPr lang="en-US" dirty="0"/>
          </a:p>
        </p:txBody>
      </p:sp>
      <p:pic>
        <p:nvPicPr>
          <p:cNvPr id="7" name="Picture 6" descr="lloyds_mirror1_050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085850"/>
            <a:ext cx="7162800" cy="5372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00" y="1600200"/>
            <a:ext cx="339387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		25 meters deep</a:t>
            </a:r>
          </a:p>
          <a:p>
            <a:r>
              <a:rPr lang="en-US" sz="1400" dirty="0" smtClean="0"/>
              <a:t>Target:		25 meters deep</a:t>
            </a:r>
          </a:p>
          <a:p>
            <a:r>
              <a:rPr lang="en-US" sz="1400" dirty="0" smtClean="0"/>
              <a:t>Frequency:	2000 Hz</a:t>
            </a:r>
          </a:p>
          <a:p>
            <a:r>
              <a:rPr lang="en-US" sz="1400" dirty="0" smtClean="0"/>
              <a:t>Time Step:    	50 </a:t>
            </a:r>
            <a:r>
              <a:rPr lang="en-US" sz="1400" dirty="0" err="1" smtClean="0"/>
              <a:t>msec</a:t>
            </a:r>
            <a:endParaRPr lang="en-US" sz="1400" dirty="0" smtClean="0"/>
          </a:p>
          <a:p>
            <a:r>
              <a:rPr lang="en-US" sz="1400" dirty="0" smtClean="0"/>
              <a:t>Flattened Earth, Classic Ray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loyds_mirror2_050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990600"/>
            <a:ext cx="7620000" cy="5715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Lloyd's Mirror Close-up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697849"/>
            <a:ext cx="339387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		25 meters deep</a:t>
            </a:r>
          </a:p>
          <a:p>
            <a:r>
              <a:rPr lang="en-US" sz="1400" dirty="0" smtClean="0"/>
              <a:t>Target:		25 meters deep</a:t>
            </a:r>
          </a:p>
          <a:p>
            <a:r>
              <a:rPr lang="en-US" sz="1400" dirty="0" smtClean="0"/>
              <a:t>Frequency:	2000 Hz</a:t>
            </a:r>
          </a:p>
          <a:p>
            <a:r>
              <a:rPr lang="en-US" sz="1400" dirty="0" smtClean="0"/>
              <a:t>Time Step:    	50 </a:t>
            </a:r>
            <a:r>
              <a:rPr lang="en-US" sz="1400" dirty="0" err="1" smtClean="0"/>
              <a:t>msec</a:t>
            </a:r>
            <a:endParaRPr lang="en-US" sz="1400" dirty="0" smtClean="0"/>
          </a:p>
          <a:p>
            <a:r>
              <a:rPr lang="en-US" sz="1400" dirty="0" smtClean="0"/>
              <a:t>Flattened Earth , Classic Ray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Release Test</a:t>
            </a:r>
            <a:endParaRPr lang="en-US" dirty="0"/>
          </a:p>
        </p:txBody>
      </p:sp>
      <p:pic>
        <p:nvPicPr>
          <p:cNvPr id="6" name="Picture 5" descr="pressure_release_050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066800"/>
            <a:ext cx="7543800" cy="5657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9800" y="4486870"/>
            <a:ext cx="339387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		25 meters deep</a:t>
            </a:r>
          </a:p>
          <a:p>
            <a:r>
              <a:rPr lang="en-US" sz="1400" dirty="0" smtClean="0"/>
              <a:t>Target:		10 km away</a:t>
            </a:r>
          </a:p>
          <a:p>
            <a:r>
              <a:rPr lang="en-US" sz="1400" dirty="0" smtClean="0"/>
              <a:t>Frequency:	2000 Hz</a:t>
            </a:r>
          </a:p>
          <a:p>
            <a:r>
              <a:rPr lang="en-US" sz="1400" dirty="0" smtClean="0"/>
              <a:t>Time Step:    	50 </a:t>
            </a:r>
            <a:r>
              <a:rPr lang="en-US" sz="1400" dirty="0" err="1" smtClean="0"/>
              <a:t>msec</a:t>
            </a:r>
            <a:endParaRPr lang="en-US" sz="1400" dirty="0" smtClean="0"/>
          </a:p>
          <a:p>
            <a:r>
              <a:rPr lang="en-US" sz="1400" dirty="0" smtClean="0"/>
              <a:t>Flattened Earth , Classic Ray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rror_time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3370" y="1115219"/>
            <a:ext cx="6522508" cy="489188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Lloyd's Mirror on Round Earth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295400"/>
            <a:ext cx="3393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		25 meters deep</a:t>
            </a:r>
          </a:p>
          <a:p>
            <a:r>
              <a:rPr lang="en-US" sz="1400" dirty="0" smtClean="0"/>
              <a:t>Frequency:	2000 Hz</a:t>
            </a:r>
          </a:p>
          <a:p>
            <a:r>
              <a:rPr lang="en-US" sz="1400" dirty="0" smtClean="0"/>
              <a:t>Time Step:    	50 </a:t>
            </a:r>
            <a:r>
              <a:rPr lang="en-US" sz="1400" dirty="0" err="1" smtClean="0"/>
              <a:t>msec</a:t>
            </a:r>
            <a:endParaRPr lang="en-US" sz="1400" dirty="0" smtClean="0"/>
          </a:p>
          <a:p>
            <a:r>
              <a:rPr lang="en-US" sz="1400" dirty="0" smtClean="0"/>
              <a:t>Round Earth , Classic Ray 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5855" y="1230868"/>
            <a:ext cx="8787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x 10</a:t>
            </a:r>
            <a:r>
              <a:rPr lang="en-US" baseline="30000" dirty="0" smtClean="0"/>
              <a:t>-5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4648200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weakness</a:t>
            </a:r>
          </a:p>
          <a:p>
            <a:r>
              <a:rPr lang="en-US" dirty="0" smtClean="0"/>
              <a:t>near surface</a:t>
            </a:r>
            <a:endParaRPr lang="en-US" baseline="30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3434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3886200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weakness</a:t>
            </a:r>
          </a:p>
          <a:p>
            <a:r>
              <a:rPr lang="en-US" dirty="0" smtClean="0"/>
              <a:t>near vertical</a:t>
            </a:r>
            <a:endParaRPr lang="en-US" baseline="300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172200" y="3581400"/>
            <a:ext cx="533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736</TotalTime>
  <Words>270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Geodetic Acoustic  Ray Solutions in the  Time Domain</vt:lpstr>
      <vt:lpstr>Hypothesis</vt:lpstr>
      <vt:lpstr>Progress Report</vt:lpstr>
      <vt:lpstr>Refraction Accuracy Tests</vt:lpstr>
      <vt:lpstr>Reflection Accuracy Tests</vt:lpstr>
      <vt:lpstr>Lloyd's Mirror Test</vt:lpstr>
      <vt:lpstr>Lloyd's Mirror Close-up</vt:lpstr>
      <vt:lpstr>Pressure Release Test</vt:lpstr>
      <vt:lpstr>Lloyd's Mirror on Round Earth</vt:lpstr>
      <vt:lpstr>N2 Linear w/ Shallow Source</vt:lpstr>
      <vt:lpstr>N2 Linear w/ Deep Source</vt:lpstr>
      <vt:lpstr>For next time</vt:lpstr>
    </vt:vector>
  </TitlesOfParts>
  <Company>Alion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Geodetic Acoustic  Ray Solutions in the  Time Domain</dc:title>
  <dc:creator>sreilly</dc:creator>
  <cp:lastModifiedBy>sreilly</cp:lastModifiedBy>
  <cp:revision>88</cp:revision>
  <dcterms:created xsi:type="dcterms:W3CDTF">2011-01-05T13:47:59Z</dcterms:created>
  <dcterms:modified xsi:type="dcterms:W3CDTF">2011-02-14T14:38:01Z</dcterms:modified>
</cp:coreProperties>
</file>