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57" r:id="rId2"/>
    <p:sldId id="362" r:id="rId3"/>
    <p:sldId id="365" r:id="rId4"/>
    <p:sldId id="366" r:id="rId5"/>
    <p:sldId id="367" r:id="rId6"/>
    <p:sldId id="370" r:id="rId7"/>
    <p:sldId id="371" r:id="rId8"/>
    <p:sldId id="372" r:id="rId9"/>
    <p:sldId id="375" r:id="rId10"/>
    <p:sldId id="377" r:id="rId11"/>
    <p:sldId id="379" r:id="rId12"/>
    <p:sldId id="376" r:id="rId13"/>
    <p:sldId id="394" r:id="rId14"/>
    <p:sldId id="395" r:id="rId15"/>
    <p:sldId id="396" r:id="rId16"/>
    <p:sldId id="391" r:id="rId17"/>
    <p:sldId id="397" r:id="rId18"/>
    <p:sldId id="392" r:id="rId19"/>
  </p:sldIdLst>
  <p:sldSz cx="9144000" cy="6858000" type="screen4x3"/>
  <p:notesSz cx="69469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CC"/>
    <a:srgbClr val="66FFFF"/>
    <a:srgbClr val="CC9900"/>
    <a:srgbClr val="0066FF"/>
    <a:srgbClr val="0099CC"/>
    <a:srgbClr val="90AB71"/>
    <a:srgbClr val="BCDEA9"/>
    <a:srgbClr val="9EB790"/>
    <a:srgbClr val="758B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5" autoAdjust="0"/>
    <p:restoredTop sz="95057" autoAdjust="0"/>
  </p:normalViewPr>
  <p:slideViewPr>
    <p:cSldViewPr snapToGrid="0">
      <p:cViewPr varScale="1">
        <p:scale>
          <a:sx n="83" d="100"/>
          <a:sy n="83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79913"/>
            <a:ext cx="55562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Gill Sans MT" pitchFamily="34" charset="0"/>
              </a:defRPr>
            </a:lvl1pPr>
          </a:lstStyle>
          <a:p>
            <a:pPr>
              <a:defRPr/>
            </a:pPr>
            <a:fld id="{F2ED3A64-C04A-4FDC-BC39-BEE379050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F3A64-8038-43B8-BB19-E1343EC2CB8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01675"/>
            <a:ext cx="4610100" cy="3457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4690" y="4379595"/>
            <a:ext cx="5557520" cy="414909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01675"/>
            <a:ext cx="4610100" cy="3457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4690" y="4379595"/>
            <a:ext cx="5557520" cy="414909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701675"/>
            <a:ext cx="4610100" cy="3457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94690" y="4379595"/>
            <a:ext cx="5557520" cy="414909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4"/>
          <p:cNvSpPr>
            <a:spLocks noChangeArrowheads="1"/>
          </p:cNvSpPr>
          <p:nvPr/>
        </p:nvSpPr>
        <p:spPr bwMode="auto">
          <a:xfrm>
            <a:off x="342900" y="304800"/>
            <a:ext cx="8455025" cy="3976688"/>
          </a:xfrm>
          <a:prstGeom prst="roundRect">
            <a:avLst>
              <a:gd name="adj" fmla="val 2593"/>
            </a:avLst>
          </a:prstGeom>
          <a:solidFill>
            <a:srgbClr val="A5C394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371600" y="9906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39" descr="Alion_logo_BLACK_ta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75" y="596900"/>
            <a:ext cx="150177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391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349250" y="1727200"/>
            <a:ext cx="8431213" cy="838200"/>
          </a:xfrm>
        </p:spPr>
        <p:txBody>
          <a:bodyPr bIns="4572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3935" name="Rectangle 47"/>
          <p:cNvSpPr>
            <a:spLocks noGrp="1" noChangeArrowheads="1"/>
          </p:cNvSpPr>
          <p:nvPr>
            <p:ph type="subTitle" idx="1"/>
          </p:nvPr>
        </p:nvSpPr>
        <p:spPr>
          <a:xfrm>
            <a:off x="368300" y="2705100"/>
            <a:ext cx="8410575" cy="3124200"/>
          </a:xfrm>
        </p:spPr>
        <p:txBody>
          <a:bodyPr/>
          <a:lstStyle>
            <a:lvl1pPr marL="0" indent="0" algn="ctr">
              <a:buFont typeface="Gill Sans MT" pitchFamily="34" charset="0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CBD0DA4-FB11-45B5-9071-2AB94806D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79463"/>
            <a:ext cx="2171700" cy="5011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79463"/>
            <a:ext cx="6362700" cy="5011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BF9A0E9-2FA4-4CE4-89E0-1B4CBD9A1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57DA36E-DC93-4A7D-8675-5EE72DD4C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33BB59F-6F14-4570-B4F8-F2AE3A9C0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94079B6-1DA8-4890-8AF6-43F0F0C94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CB8870D-830C-43AE-884D-73F97FA46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B8B9DC0-D67D-46A3-B6E3-25B506645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1EE26CA-9CF8-4E40-A151-7BE27A0B3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3B18068-FEE4-401B-B3A0-05821CA5D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7DBB8B-69DC-4832-A217-E9C8AB90D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7"/>
          <p:cNvGrpSpPr>
            <a:grpSpLocks/>
          </p:cNvGrpSpPr>
          <p:nvPr/>
        </p:nvGrpSpPr>
        <p:grpSpPr bwMode="auto">
          <a:xfrm>
            <a:off x="8153400" y="219075"/>
            <a:ext cx="990600" cy="271463"/>
            <a:chOff x="5136" y="138"/>
            <a:chExt cx="624" cy="171"/>
          </a:xfrm>
        </p:grpSpPr>
        <p:sp>
          <p:nvSpPr>
            <p:cNvPr id="292892" name="AutoShape 28"/>
            <p:cNvSpPr>
              <a:spLocks noChangeArrowheads="1"/>
            </p:cNvSpPr>
            <p:nvPr/>
          </p:nvSpPr>
          <p:spPr bwMode="auto">
            <a:xfrm>
              <a:off x="5136" y="138"/>
              <a:ext cx="624" cy="171"/>
            </a:xfrm>
            <a:prstGeom prst="roundRect">
              <a:avLst>
                <a:gd name="adj" fmla="val 16667"/>
              </a:avLst>
            </a:prstGeom>
            <a:solidFill>
              <a:srgbClr val="A5C394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893" name="Rectangle 29"/>
            <p:cNvSpPr>
              <a:spLocks noChangeArrowheads="1"/>
            </p:cNvSpPr>
            <p:nvPr/>
          </p:nvSpPr>
          <p:spPr bwMode="auto">
            <a:xfrm>
              <a:off x="5733" y="138"/>
              <a:ext cx="27" cy="171"/>
            </a:xfrm>
            <a:prstGeom prst="rect">
              <a:avLst/>
            </a:prstGeom>
            <a:solidFill>
              <a:srgbClr val="A5C394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79463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28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096000"/>
            <a:ext cx="678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1165225" y="-7938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669925" y="-71438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2888" name="AutoShape 24"/>
          <p:cNvSpPr>
            <a:spLocks noChangeArrowheads="1"/>
          </p:cNvSpPr>
          <p:nvPr/>
        </p:nvSpPr>
        <p:spPr bwMode="auto">
          <a:xfrm>
            <a:off x="330200" y="152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A5C394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928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3063" y="231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F063D2AE-5AF9-4F55-98C1-896F824A4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4" name="Picture 26" descr="Bug_BLAC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0850" y="196850"/>
            <a:ext cx="3810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Gill Sans M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Gill Sans M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Gill Sans M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Gill Sans MT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Gill Sans MT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Gill Sans MT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Gill Sans MT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Gill Sans MT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Gill Sans MT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Gill Sans MT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Gill Sans MT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Gill Sans MT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Gill Sans MT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Gill Sans MT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Gill Sans MT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services5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4924425"/>
            <a:ext cx="8667750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49250" y="2041525"/>
            <a:ext cx="8431213" cy="838200"/>
          </a:xfrm>
        </p:spPr>
        <p:txBody>
          <a:bodyPr/>
          <a:lstStyle/>
          <a:p>
            <a:r>
              <a:rPr lang="en-US" dirty="0" smtClean="0"/>
              <a:t>Sonar Propagation Modeling in </a:t>
            </a:r>
            <a:br>
              <a:rPr lang="en-US" dirty="0" smtClean="0"/>
            </a:br>
            <a:r>
              <a:rPr lang="en-US" dirty="0" smtClean="0"/>
              <a:t>Spherical-Time Coordinates</a:t>
            </a:r>
            <a:endParaRPr lang="en-US" dirty="0"/>
          </a:p>
        </p:txBody>
      </p:sp>
      <p:sp>
        <p:nvSpPr>
          <p:cNvPr id="3076" name="Rectangle 41"/>
          <p:cNvSpPr>
            <a:spLocks noGrp="1" noChangeArrowheads="1"/>
          </p:cNvSpPr>
          <p:nvPr>
            <p:ph type="subTitle" idx="1"/>
          </p:nvPr>
        </p:nvSpPr>
        <p:spPr>
          <a:xfrm>
            <a:off x="368300" y="3009900"/>
            <a:ext cx="8410575" cy="2819400"/>
          </a:xfrm>
        </p:spPr>
        <p:txBody>
          <a:bodyPr/>
          <a:lstStyle/>
          <a:p>
            <a:r>
              <a:rPr lang="en-US" dirty="0" smtClean="0"/>
              <a:t>Theory and Verification Tests</a:t>
            </a:r>
          </a:p>
          <a:p>
            <a:r>
              <a:rPr lang="en-US" dirty="0" smtClean="0"/>
              <a:t>Sean Reilly – August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/>
          <p:cNvCxnSpPr/>
          <p:nvPr/>
        </p:nvCxnSpPr>
        <p:spPr>
          <a:xfrm rot="5400000" flipH="1" flipV="1">
            <a:off x="3963194" y="4245034"/>
            <a:ext cx="2895600" cy="1588"/>
          </a:xfrm>
          <a:prstGeom prst="straightConnector1">
            <a:avLst/>
          </a:prstGeom>
          <a:ln w="28575"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Sea Modeling Lib (USML)</a:t>
            </a:r>
            <a:endParaRPr lang="en-US" dirty="0"/>
          </a:p>
        </p:txBody>
      </p:sp>
      <p:grpSp>
        <p:nvGrpSpPr>
          <p:cNvPr id="2" name="Group 46"/>
          <p:cNvGrpSpPr/>
          <p:nvPr/>
        </p:nvGrpSpPr>
        <p:grpSpPr>
          <a:xfrm>
            <a:off x="3352800" y="3331428"/>
            <a:ext cx="2514600" cy="1371600"/>
            <a:chOff x="3352800" y="3352800"/>
            <a:chExt cx="2514600" cy="1371600"/>
          </a:xfrm>
        </p:grpSpPr>
        <p:sp>
          <p:nvSpPr>
            <p:cNvPr id="7" name="Rectangle 6"/>
            <p:cNvSpPr/>
            <p:nvPr/>
          </p:nvSpPr>
          <p:spPr>
            <a:xfrm>
              <a:off x="3352800" y="3352800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Fundamental Data Types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2800" y="38100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Data Grids </a:t>
              </a:r>
            </a:p>
            <a:p>
              <a:r>
                <a:rPr lang="en-US" sz="1400" dirty="0" smtClean="0"/>
                <a:t>Sequences</a:t>
              </a:r>
            </a:p>
            <a:p>
              <a:r>
                <a:rPr lang="en-US" sz="1400" dirty="0" smtClean="0"/>
                <a:t>World Coordinates</a:t>
              </a:r>
              <a:endParaRPr lang="en-US" sz="1400" dirty="0"/>
            </a:p>
          </p:txBody>
        </p:sp>
      </p:grpSp>
      <p:grpSp>
        <p:nvGrpSpPr>
          <p:cNvPr id="4" name="Group 44"/>
          <p:cNvGrpSpPr/>
          <p:nvPr/>
        </p:nvGrpSpPr>
        <p:grpSpPr>
          <a:xfrm>
            <a:off x="3429000" y="5236428"/>
            <a:ext cx="2514600" cy="1371600"/>
            <a:chOff x="381000" y="4495800"/>
            <a:chExt cx="2514600" cy="1371600"/>
          </a:xfrm>
        </p:grpSpPr>
        <p:sp>
          <p:nvSpPr>
            <p:cNvPr id="10" name="Rectangle 9"/>
            <p:cNvSpPr/>
            <p:nvPr/>
          </p:nvSpPr>
          <p:spPr>
            <a:xfrm>
              <a:off x="381000" y="4495800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uBLAS</a:t>
              </a:r>
              <a:r>
                <a:rPr lang="en-US" sz="1400" dirty="0" smtClean="0"/>
                <a:t> Extensions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1000" y="49530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abs, </a:t>
              </a:r>
              <a:r>
                <a:rPr lang="en-US" sz="1400" dirty="0" err="1" smtClean="0"/>
                <a:t>arg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sqrt</a:t>
              </a:r>
              <a:r>
                <a:rPr lang="en-US" sz="1400" dirty="0" smtClean="0"/>
                <a:t>, max, ...</a:t>
              </a:r>
            </a:p>
            <a:p>
              <a:r>
                <a:rPr lang="en-US" sz="1400" dirty="0" err="1" smtClean="0"/>
                <a:t>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cosh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acosh</a:t>
              </a:r>
              <a:r>
                <a:rPr lang="en-US" sz="1400" dirty="0" smtClean="0"/>
                <a:t>, ...</a:t>
              </a:r>
            </a:p>
            <a:p>
              <a:r>
                <a:rPr lang="en-US" sz="1400" dirty="0" smtClean="0"/>
                <a:t>exp, log, </a:t>
              </a:r>
              <a:r>
                <a:rPr lang="en-US" sz="1400" dirty="0" err="1" smtClean="0"/>
                <a:t>pow</a:t>
              </a:r>
              <a:r>
                <a:rPr lang="en-US" sz="1400" dirty="0" smtClean="0"/>
                <a:t>, ...</a:t>
              </a:r>
              <a:endParaRPr lang="en-US" sz="1400" dirty="0"/>
            </a:p>
          </p:txBody>
        </p:sp>
      </p:grpSp>
      <p:grpSp>
        <p:nvGrpSpPr>
          <p:cNvPr id="5" name="Group 47"/>
          <p:cNvGrpSpPr/>
          <p:nvPr/>
        </p:nvGrpSpPr>
        <p:grpSpPr>
          <a:xfrm>
            <a:off x="304800" y="3331428"/>
            <a:ext cx="2514600" cy="1371600"/>
            <a:chOff x="304800" y="2286000"/>
            <a:chExt cx="2514600" cy="1371600"/>
          </a:xfrm>
        </p:grpSpPr>
        <p:sp>
          <p:nvSpPr>
            <p:cNvPr id="9" name="Rectangle 8"/>
            <p:cNvSpPr/>
            <p:nvPr/>
          </p:nvSpPr>
          <p:spPr>
            <a:xfrm>
              <a:off x="304800" y="2286000"/>
              <a:ext cx="1828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NetCDF</a:t>
              </a:r>
              <a:r>
                <a:rPr lang="en-US" sz="1400" dirty="0" smtClean="0"/>
                <a:t> Files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800" y="27432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Bathymetry</a:t>
              </a:r>
            </a:p>
            <a:p>
              <a:r>
                <a:rPr lang="en-US" sz="1400" dirty="0" smtClean="0"/>
                <a:t>Ocean Profiles</a:t>
              </a:r>
            </a:p>
            <a:p>
              <a:r>
                <a:rPr lang="en-US" sz="1400" dirty="0" smtClean="0"/>
                <a:t>COARDS, WOA, ETOPO</a:t>
              </a:r>
            </a:p>
          </p:txBody>
        </p:sp>
      </p:grpSp>
      <p:grpSp>
        <p:nvGrpSpPr>
          <p:cNvPr id="8" name="Group 45"/>
          <p:cNvGrpSpPr/>
          <p:nvPr/>
        </p:nvGrpSpPr>
        <p:grpSpPr>
          <a:xfrm>
            <a:off x="6324600" y="3331428"/>
            <a:ext cx="2514600" cy="1371600"/>
            <a:chOff x="6400800" y="4724400"/>
            <a:chExt cx="2514600" cy="1371600"/>
          </a:xfrm>
        </p:grpSpPr>
        <p:sp>
          <p:nvSpPr>
            <p:cNvPr id="14" name="Rectangle 13"/>
            <p:cNvSpPr/>
            <p:nvPr/>
          </p:nvSpPr>
          <p:spPr>
            <a:xfrm>
              <a:off x="6400800" y="4724400"/>
              <a:ext cx="1828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Ocean Components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00800" y="51816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Profiles</a:t>
              </a:r>
            </a:p>
            <a:p>
              <a:r>
                <a:rPr lang="en-US" sz="1400" dirty="0" smtClean="0"/>
                <a:t>Attenuation</a:t>
              </a:r>
            </a:p>
            <a:p>
              <a:r>
                <a:rPr lang="en-US" sz="1400" dirty="0" smtClean="0"/>
                <a:t>Boundaries</a:t>
              </a:r>
            </a:p>
            <a:p>
              <a:r>
                <a:rPr lang="en-US" sz="1400" dirty="0" smtClean="0"/>
                <a:t>Reflection Loss</a:t>
              </a:r>
            </a:p>
          </p:txBody>
        </p:sp>
      </p:grpSp>
      <p:grpSp>
        <p:nvGrpSpPr>
          <p:cNvPr id="11" name="Group 48"/>
          <p:cNvGrpSpPr/>
          <p:nvPr/>
        </p:nvGrpSpPr>
        <p:grpSpPr>
          <a:xfrm>
            <a:off x="3352800" y="1426428"/>
            <a:ext cx="2514600" cy="1371600"/>
            <a:chOff x="6248400" y="2133600"/>
            <a:chExt cx="2514600" cy="1371600"/>
          </a:xfrm>
        </p:grpSpPr>
        <p:sp>
          <p:nvSpPr>
            <p:cNvPr id="16" name="Rectangle 15"/>
            <p:cNvSpPr/>
            <p:nvPr/>
          </p:nvSpPr>
          <p:spPr>
            <a:xfrm>
              <a:off x="6248400" y="2133600"/>
              <a:ext cx="18288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Gaussian Rays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8400" y="2590800"/>
              <a:ext cx="25146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smtClean="0"/>
                <a:t>Wave Fronts</a:t>
              </a:r>
            </a:p>
            <a:p>
              <a:r>
                <a:rPr lang="en-US" sz="1400" dirty="0" err="1" smtClean="0"/>
                <a:t>Eigenray</a:t>
              </a:r>
              <a:r>
                <a:rPr lang="en-US" sz="1400" dirty="0" smtClean="0"/>
                <a:t> Results</a:t>
              </a:r>
            </a:p>
            <a:p>
              <a:r>
                <a:rPr lang="en-US" sz="1400" dirty="0" err="1" smtClean="0"/>
                <a:t>ProplosS</a:t>
              </a:r>
              <a:r>
                <a:rPr lang="en-US" sz="1400" dirty="0" smtClean="0"/>
                <a:t> Results</a:t>
              </a:r>
              <a:endParaRPr lang="en-US" sz="14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76400" y="569362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uses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4306094" y="3063934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 flipH="1" flipV="1">
            <a:off x="4306094" y="4968934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/>
          <p:nvPr/>
        </p:nvCxnSpPr>
        <p:spPr>
          <a:xfrm>
            <a:off x="5867400" y="2340828"/>
            <a:ext cx="1371600" cy="9906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0800000">
            <a:off x="2819400" y="4245828"/>
            <a:ext cx="5334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867400" y="4245828"/>
            <a:ext cx="457200" cy="1588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/>
          <p:nvPr/>
        </p:nvCxnSpPr>
        <p:spPr>
          <a:xfrm rot="5400000">
            <a:off x="6038850" y="4607778"/>
            <a:ext cx="1447800" cy="16383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/>
          <p:nvPr/>
        </p:nvCxnSpPr>
        <p:spPr>
          <a:xfrm rot="16200000" flipH="1">
            <a:off x="1771650" y="4493478"/>
            <a:ext cx="1447800" cy="18669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304800" y="3026628"/>
            <a:ext cx="86106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04800" y="2112228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acoustic</a:t>
            </a:r>
          </a:p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152400" y="484822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</a:t>
            </a:r>
          </a:p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57DA36E-DC93-4A7D-8675-5EE72DD4CC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05861" y="978349"/>
            <a:ext cx="3472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Focused on speed, ease of</a:t>
            </a:r>
            <a:br>
              <a:rPr lang="en-US" sz="1600" dirty="0" smtClean="0"/>
            </a:br>
            <a:r>
              <a:rPr lang="en-US" sz="1600" dirty="0" smtClean="0"/>
              <a:t>  integration, and ease of extension.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Test driven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191000"/>
          </a:xfrm>
        </p:spPr>
        <p:txBody>
          <a:bodyPr/>
          <a:lstStyle/>
          <a:p>
            <a:r>
              <a:rPr lang="en-US" sz="2400" dirty="0" smtClean="0"/>
              <a:t>Implement wavefront propagation in vector form</a:t>
            </a:r>
          </a:p>
          <a:p>
            <a:pPr lvl="1"/>
            <a:r>
              <a:rPr lang="en-US" sz="2000" dirty="0" err="1" smtClean="0"/>
              <a:t>Wavefronts</a:t>
            </a:r>
            <a:r>
              <a:rPr lang="en-US" sz="2000" dirty="0" smtClean="0"/>
              <a:t> step through the environment as a unit.</a:t>
            </a:r>
          </a:p>
          <a:p>
            <a:pPr lvl="1"/>
            <a:r>
              <a:rPr lang="en-US" sz="2000" dirty="0" smtClean="0"/>
              <a:t>Unfortunately, many parts of interface collision and eigenray estimation process can’t be </a:t>
            </a:r>
            <a:r>
              <a:rPr lang="en-US" sz="2000" dirty="0" err="1" smtClean="0"/>
              <a:t>vectorized</a:t>
            </a:r>
            <a:r>
              <a:rPr lang="en-US" sz="2000" dirty="0" smtClean="0"/>
              <a:t> yet.</a:t>
            </a:r>
          </a:p>
          <a:p>
            <a:r>
              <a:rPr lang="en-US" sz="2400" dirty="0" smtClean="0"/>
              <a:t>Employ </a:t>
            </a:r>
            <a:r>
              <a:rPr lang="en-US" sz="2400" dirty="0" err="1" smtClean="0"/>
              <a:t>uBLAS</a:t>
            </a:r>
            <a:r>
              <a:rPr lang="en-US" sz="2400" dirty="0" smtClean="0"/>
              <a:t> as a </a:t>
            </a:r>
            <a:r>
              <a:rPr lang="en-US" sz="2400" dirty="0" err="1" smtClean="0"/>
              <a:t>Matlab</a:t>
            </a:r>
            <a:r>
              <a:rPr lang="en-US" sz="2400" dirty="0" smtClean="0"/>
              <a:t>-like processing foundation</a:t>
            </a:r>
          </a:p>
          <a:p>
            <a:pPr lvl="1"/>
            <a:r>
              <a:rPr lang="en-US" sz="2000" dirty="0" smtClean="0"/>
              <a:t>Widely used C++ matrix/vector library based on expression templates.</a:t>
            </a:r>
          </a:p>
          <a:p>
            <a:pPr lvl="1"/>
            <a:r>
              <a:rPr lang="en-US" sz="2000" dirty="0" smtClean="0"/>
              <a:t>Eliminates key obstacles to efficient numerical computing in C++, namely temporaries and virtual function calls.</a:t>
            </a:r>
          </a:p>
          <a:p>
            <a:pPr lvl="1"/>
            <a:r>
              <a:rPr lang="en-US" sz="2000" dirty="0" smtClean="0"/>
              <a:t>Unwraps matrix/vector operations to avoid branching.</a:t>
            </a:r>
          </a:p>
          <a:p>
            <a:pPr lvl="1"/>
            <a:r>
              <a:rPr lang="en-US" sz="2000" dirty="0" smtClean="0"/>
              <a:t>Significantly faster then Blitz++, POOMA, MTL.  </a:t>
            </a:r>
          </a:p>
          <a:p>
            <a:r>
              <a:rPr lang="en-US" sz="2400" dirty="0" err="1" smtClean="0"/>
              <a:t>ViennaCL</a:t>
            </a:r>
            <a:r>
              <a:rPr lang="en-US" sz="2400" dirty="0" smtClean="0"/>
              <a:t> extension implements </a:t>
            </a:r>
            <a:r>
              <a:rPr lang="en-US" sz="2400" dirty="0" err="1" smtClean="0"/>
              <a:t>uBLAS</a:t>
            </a:r>
            <a:r>
              <a:rPr lang="en-US" sz="2400" dirty="0" smtClean="0"/>
              <a:t> on GPUs.</a:t>
            </a:r>
          </a:p>
          <a:p>
            <a:pPr lvl="1"/>
            <a:r>
              <a:rPr lang="en-US" sz="2000" dirty="0" smtClean="0"/>
              <a:t>Thought still needed to minimize data transfers between CPU and GPUs.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57DA36E-DC93-4A7D-8675-5EE72DD4CC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6064389"/>
            <a:ext cx="522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References: 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T. </a:t>
            </a:r>
            <a:r>
              <a:rPr lang="en-US" sz="1000" dirty="0" err="1" smtClean="0"/>
              <a:t>Veldhuizen</a:t>
            </a:r>
            <a:r>
              <a:rPr lang="en-US" sz="1000" dirty="0" smtClean="0"/>
              <a:t>, "Expression Templates," </a:t>
            </a:r>
            <a:r>
              <a:rPr lang="en-US" sz="1000" i="1" dirty="0" smtClean="0"/>
              <a:t>C++ Report</a:t>
            </a:r>
            <a:r>
              <a:rPr lang="en-US" sz="1000" dirty="0" smtClean="0"/>
              <a:t>, Vol. 7 No. 5 June 1995, pp. 26-31 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http://en.wikipedia.org/wiki/Expression_templates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http://www.boost.org/doc/libs/1_46_1/libs/numeric/ublas/doc/index.htm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Testing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theory and implementation work as designed?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233BB59F-6F14-4570-B4F8-F2AE3A9C05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Refraction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233BB59F-6F14-4570-B4F8-F2AE3A9C05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325571" y="1588861"/>
            <a:ext cx="4796550" cy="359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115205" y="504865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Time step</a:t>
            </a:r>
          </a:p>
          <a:p>
            <a:r>
              <a:rPr lang="en-US" sz="1200" b="1" dirty="0" smtClean="0"/>
              <a:t>       10 </a:t>
            </a:r>
            <a:r>
              <a:rPr lang="en-US" sz="1200" b="1" dirty="0" err="1" smtClean="0"/>
              <a:t>msec</a:t>
            </a:r>
            <a:endParaRPr lang="en-US" sz="1200" b="1" dirty="0" smtClean="0"/>
          </a:p>
          <a:p>
            <a:r>
              <a:rPr lang="en-US" sz="1200" b="1" dirty="0" smtClean="0"/>
              <a:t>     100 </a:t>
            </a:r>
            <a:r>
              <a:rPr lang="en-US" sz="1200" b="1" dirty="0" err="1" smtClean="0"/>
              <a:t>msec</a:t>
            </a:r>
            <a:r>
              <a:rPr lang="en-US" sz="1200" b="1" dirty="0" smtClean="0"/>
              <a:t> (1:50)</a:t>
            </a:r>
            <a:endParaRPr lang="en-US" sz="1200" b="1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222698" y="5373311"/>
            <a:ext cx="200987" cy="506"/>
          </a:xfrm>
          <a:prstGeom prst="line">
            <a:avLst/>
          </a:prstGeom>
          <a:noFill/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7280728" y="5515172"/>
            <a:ext cx="87548" cy="77821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30" y="1574656"/>
            <a:ext cx="4796550" cy="359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3080427" y="5025951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/>
              <a:t>Path type</a:t>
            </a:r>
          </a:p>
          <a:p>
            <a:r>
              <a:rPr lang="en-US" sz="1200" b="1" dirty="0" smtClean="0"/>
              <a:t>       </a:t>
            </a:r>
            <a:r>
              <a:rPr lang="en-US" sz="1200" b="1" dirty="0" err="1" smtClean="0"/>
              <a:t>rhumb</a:t>
            </a:r>
            <a:r>
              <a:rPr lang="en-US" sz="1200" b="1" dirty="0" smtClean="0"/>
              <a:t> lines</a:t>
            </a:r>
          </a:p>
          <a:p>
            <a:r>
              <a:rPr lang="en-US" sz="1200" b="1" dirty="0" smtClean="0"/>
              <a:t>       model</a:t>
            </a:r>
            <a:endParaRPr lang="en-US" sz="1200" b="1" dirty="0"/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3187920" y="5350611"/>
            <a:ext cx="200987" cy="506"/>
          </a:xfrm>
          <a:prstGeom prst="line">
            <a:avLst/>
          </a:prstGeom>
          <a:noFill/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184677" y="5512739"/>
            <a:ext cx="200987" cy="506"/>
          </a:xfrm>
          <a:prstGeom prst="line">
            <a:avLst/>
          </a:pr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381327" y="14202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Great Circle Routes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86286" y="143644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Munk</a:t>
            </a:r>
            <a:r>
              <a:rPr lang="en-US" dirty="0" smtClean="0"/>
              <a:t> Profile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9147" y="5758817"/>
            <a:ext cx="334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deviation from great circle routes is 2.81x10</a:t>
            </a:r>
            <a:r>
              <a:rPr lang="en-US" baseline="30000" dirty="0" smtClean="0"/>
              <a:t>-10</a:t>
            </a:r>
            <a:r>
              <a:rPr lang="en-US" dirty="0" smtClean="0"/>
              <a:t> degrees over 1500 km distance.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24841" y="5758817"/>
            <a:ext cx="4121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evidence of false caustics,</a:t>
            </a:r>
          </a:p>
          <a:p>
            <a:r>
              <a:rPr lang="en-US" dirty="0" smtClean="0"/>
              <a:t>even using 100 </a:t>
            </a:r>
            <a:r>
              <a:rPr lang="en-US" dirty="0" err="1" smtClean="0"/>
              <a:t>msec</a:t>
            </a:r>
            <a:r>
              <a:rPr lang="en-US" dirty="0" smtClean="0"/>
              <a:t> time step.</a:t>
            </a:r>
          </a:p>
          <a:p>
            <a:r>
              <a:rPr lang="en-US" dirty="0" smtClean="0"/>
              <a:t>Error measure needs analytic solution.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50718" y="2034659"/>
            <a:ext cx="151676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100 </a:t>
            </a:r>
            <a:r>
              <a:rPr lang="en-US" sz="1200" dirty="0" err="1" smtClean="0"/>
              <a:t>msec</a:t>
            </a:r>
            <a:r>
              <a:rPr lang="en-US" sz="1200" dirty="0" smtClean="0"/>
              <a:t> time step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181411" y="798268"/>
            <a:ext cx="321113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Afraid of earth radius factors?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742953" y="2917032"/>
            <a:ext cx="176212" cy="1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2002634" y="3067050"/>
            <a:ext cx="166688" cy="133351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2905127" y="3626644"/>
            <a:ext cx="214311" cy="50007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633789" y="4450559"/>
            <a:ext cx="214311" cy="26191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94079B6-1DA8-4890-8AF6-43F0F0C94D0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6744" y="1524000"/>
            <a:ext cx="4796550" cy="3599550"/>
            <a:chOff x="381000" y="1943100"/>
            <a:chExt cx="4796550" cy="35995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1943100"/>
              <a:ext cx="4796550" cy="359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Freeform 6"/>
            <p:cNvSpPr/>
            <p:nvPr/>
          </p:nvSpPr>
          <p:spPr bwMode="auto">
            <a:xfrm>
              <a:off x="1943100" y="3467100"/>
              <a:ext cx="2781300" cy="1685925"/>
            </a:xfrm>
            <a:custGeom>
              <a:avLst/>
              <a:gdLst>
                <a:gd name="connsiteX0" fmla="*/ 0 w 2781300"/>
                <a:gd name="connsiteY0" fmla="*/ 1685925 h 1685925"/>
                <a:gd name="connsiteX1" fmla="*/ 0 w 2781300"/>
                <a:gd name="connsiteY1" fmla="*/ 1685925 h 1685925"/>
                <a:gd name="connsiteX2" fmla="*/ 2771775 w 2781300"/>
                <a:gd name="connsiteY2" fmla="*/ 0 h 1685925"/>
                <a:gd name="connsiteX3" fmla="*/ 2781300 w 2781300"/>
                <a:gd name="connsiteY3" fmla="*/ 1685925 h 1685925"/>
                <a:gd name="connsiteX4" fmla="*/ 0 w 2781300"/>
                <a:gd name="connsiteY4" fmla="*/ 1685925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300" h="1685925">
                  <a:moveTo>
                    <a:pt x="0" y="1685925"/>
                  </a:moveTo>
                  <a:lnTo>
                    <a:pt x="0" y="1685925"/>
                  </a:lnTo>
                  <a:lnTo>
                    <a:pt x="2771775" y="0"/>
                  </a:lnTo>
                  <a:lnTo>
                    <a:pt x="2781300" y="1685925"/>
                  </a:lnTo>
                  <a:lnTo>
                    <a:pt x="0" y="1685925"/>
                  </a:lnTo>
                  <a:close/>
                </a:path>
              </a:pathLst>
            </a:custGeom>
            <a:solidFill>
              <a:srgbClr val="CC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856" y="1514475"/>
            <a:ext cx="4796550" cy="359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705177" y="142023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 Slope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5411" y="1436443"/>
            <a:ext cx="304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Malta Escarpment ETOPO2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297" y="5758817"/>
            <a:ext cx="409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Ray D/E increases by twice the slope</a:t>
            </a:r>
          </a:p>
          <a:p>
            <a:r>
              <a:rPr lang="en-US" dirty="0" smtClean="0"/>
              <a:t>to within 10</a:t>
            </a:r>
            <a:r>
              <a:rPr lang="en-US" baseline="30000" dirty="0" smtClean="0"/>
              <a:t>-5</a:t>
            </a:r>
            <a:r>
              <a:rPr lang="en-US" dirty="0" smtClean="0"/>
              <a:t> deg maximum deviation.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066" y="57588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Reflection from realistic bottom </a:t>
            </a:r>
          </a:p>
          <a:p>
            <a:r>
              <a:rPr lang="en-US" dirty="0" smtClean="0"/>
              <a:t>causes out of plane paths.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1043" y="1948934"/>
            <a:ext cx="143180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top view</a:t>
            </a:r>
          </a:p>
          <a:p>
            <a:r>
              <a:rPr lang="en-US" sz="1200" dirty="0" smtClean="0"/>
              <a:t>50 </a:t>
            </a:r>
            <a:r>
              <a:rPr lang="en-US" sz="1200" dirty="0" err="1" smtClean="0"/>
              <a:t>msec</a:t>
            </a:r>
            <a:r>
              <a:rPr lang="en-US" sz="1200" dirty="0" smtClean="0"/>
              <a:t> time step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841218" y="4044434"/>
            <a:ext cx="14462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 smtClean="0"/>
              <a:t>side view</a:t>
            </a:r>
          </a:p>
          <a:p>
            <a:r>
              <a:rPr lang="en-US" sz="1200" dirty="0" smtClean="0"/>
              <a:t>1 </a:t>
            </a:r>
            <a:r>
              <a:rPr lang="en-US" sz="1200" dirty="0" err="1" smtClean="0"/>
              <a:t>msec</a:t>
            </a:r>
            <a:r>
              <a:rPr lang="en-US" sz="1200" dirty="0" smtClean="0"/>
              <a:t> time step</a:t>
            </a:r>
          </a:p>
          <a:p>
            <a:r>
              <a:rPr lang="en-US" sz="1200" dirty="0" smtClean="0"/>
              <a:t>to measure angles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6629400" y="3162300"/>
            <a:ext cx="1495425" cy="58102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7403693" y="3491984"/>
            <a:ext cx="990977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b="1" dirty="0" err="1" smtClean="0">
                <a:solidFill>
                  <a:srgbClr val="C00000"/>
                </a:solidFill>
              </a:rPr>
              <a:t>downslope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rot="10800000" flipV="1">
            <a:off x="7562850" y="4343399"/>
            <a:ext cx="209550" cy="9525"/>
          </a:xfrm>
          <a:prstGeom prst="straightConnector1">
            <a:avLst/>
          </a:prstGeom>
          <a:noFill/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972300" y="2686050"/>
            <a:ext cx="171451" cy="76200"/>
          </a:xfrm>
          <a:prstGeom prst="straightConnector1">
            <a:avLst/>
          </a:prstGeom>
          <a:noFill/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6200000" flipH="1">
            <a:off x="881062" y="2786061"/>
            <a:ext cx="247651" cy="85725"/>
          </a:xfrm>
          <a:prstGeom prst="straightConnector1">
            <a:avLst/>
          </a:prstGeom>
          <a:noFill/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 flipH="1" flipV="1">
            <a:off x="2846784" y="3094436"/>
            <a:ext cx="180977" cy="30956"/>
          </a:xfrm>
          <a:prstGeom prst="straightConnector1">
            <a:avLst/>
          </a:prstGeom>
          <a:noFill/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3505202" y="2795592"/>
            <a:ext cx="180977" cy="30956"/>
          </a:xfrm>
          <a:prstGeom prst="straightConnector1">
            <a:avLst/>
          </a:prstGeom>
          <a:noFill/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5400000" flipH="1" flipV="1">
            <a:off x="1741883" y="3713561"/>
            <a:ext cx="180977" cy="30956"/>
          </a:xfrm>
          <a:prstGeom prst="straightConnector1">
            <a:avLst/>
          </a:prstGeom>
          <a:noFill/>
          <a:ln w="158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 flipH="1" flipV="1">
            <a:off x="7467600" y="3267076"/>
            <a:ext cx="2124075" cy="9525"/>
          </a:xfrm>
          <a:prstGeom prst="straightConnector1">
            <a:avLst/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7956143" y="2577584"/>
            <a:ext cx="113364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18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nmi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offset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19511" y="788743"/>
            <a:ext cx="314701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Impact of bottom reflections?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Lloyd’s Mirror TL Testing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3B8B9DC0-D67D-46A3-B6E3-25B506645E1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62125"/>
            <a:ext cx="4796550" cy="359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7450" y="1790700"/>
            <a:ext cx="4796550" cy="359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68197" y="5396867"/>
            <a:ext cx="319831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difference = 0.1145 dB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correlation = 87.08 % </a:t>
            </a:r>
          </a:p>
          <a:p>
            <a:endParaRPr lang="en-US" sz="1000" dirty="0" smtClean="0"/>
          </a:p>
          <a:p>
            <a:r>
              <a:rPr lang="en-US" dirty="0" smtClean="0"/>
              <a:t>Most mismatch at ranges</a:t>
            </a:r>
          </a:p>
          <a:p>
            <a:r>
              <a:rPr lang="en-US" dirty="0" smtClean="0"/>
              <a:t>within the first few time steps.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2041" y="5396867"/>
            <a:ext cx="312136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difference = 0.3122 dB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correlation = 90.71 % </a:t>
            </a:r>
            <a:br>
              <a:rPr lang="en-US" dirty="0" smtClean="0"/>
            </a:br>
            <a:endParaRPr lang="en-US" sz="1000" dirty="0" smtClean="0"/>
          </a:p>
          <a:p>
            <a:r>
              <a:rPr lang="en-US" dirty="0" smtClean="0"/>
              <a:t>Gaussian beams not quite at</a:t>
            </a:r>
          </a:p>
          <a:p>
            <a:r>
              <a:rPr lang="en-US" dirty="0" smtClean="0"/>
              <a:t>full strength near interface.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0243" y="2806184"/>
            <a:ext cx="143180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50 </a:t>
            </a:r>
            <a:r>
              <a:rPr lang="en-US" sz="1200" dirty="0" err="1" smtClean="0"/>
              <a:t>msec</a:t>
            </a:r>
            <a:r>
              <a:rPr lang="en-US" sz="1200" dirty="0" smtClean="0"/>
              <a:t> time step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603468" y="3930134"/>
            <a:ext cx="143180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50 </a:t>
            </a:r>
            <a:r>
              <a:rPr lang="en-US" sz="1200" dirty="0" err="1" smtClean="0"/>
              <a:t>msec</a:t>
            </a:r>
            <a:r>
              <a:rPr lang="en-US" sz="1200" dirty="0" smtClean="0"/>
              <a:t> time step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8561" y="807793"/>
            <a:ext cx="3544560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Hybrid Gaussian beams correct?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/>
          <a:srcRect l="1542" t="278" r="661" b="1540"/>
          <a:stretch>
            <a:fillRect/>
          </a:stretch>
        </p:blipFill>
        <p:spPr bwMode="auto">
          <a:xfrm>
            <a:off x="990600" y="1524000"/>
            <a:ext cx="6400618" cy="46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Linear TL Testing</a:t>
            </a:r>
            <a:endParaRPr lang="en-US" dirty="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938588" y="4268788"/>
          <a:ext cx="1406525" cy="842962"/>
        </p:xfrm>
        <a:graphic>
          <a:graphicData uri="http://schemas.openxmlformats.org/presentationml/2006/ole">
            <p:oleObj spid="_x0000_s8194" name="Equation" r:id="rId4" imgW="1104840" imgH="6602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52600" y="4252239"/>
            <a:ext cx="2220968" cy="9293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Source Depth = 66.7 </a:t>
            </a:r>
            <a:r>
              <a:rPr lang="en-US" sz="1050" dirty="0" err="1" smtClean="0"/>
              <a:t>yds</a:t>
            </a:r>
            <a:endParaRPr lang="en-US" sz="1050" dirty="0" smtClean="0"/>
          </a:p>
          <a:p>
            <a:r>
              <a:rPr lang="en-US" sz="1050" dirty="0" smtClean="0"/>
              <a:t>Receiver Depth = 66.7 </a:t>
            </a:r>
            <a:r>
              <a:rPr lang="en-US" sz="1050" dirty="0" err="1" smtClean="0"/>
              <a:t>yds</a:t>
            </a:r>
            <a:endParaRPr lang="en-US" sz="1050" dirty="0" smtClean="0"/>
          </a:p>
          <a:p>
            <a:r>
              <a:rPr lang="en-US" sz="1050" dirty="0" smtClean="0"/>
              <a:t>Frequency = 2000 Hz</a:t>
            </a:r>
          </a:p>
          <a:p>
            <a:r>
              <a:rPr lang="en-US" sz="1050" dirty="0" smtClean="0"/>
              <a:t>c</a:t>
            </a:r>
            <a:r>
              <a:rPr lang="en-US" sz="1050" baseline="-25000" dirty="0" smtClean="0"/>
              <a:t>0</a:t>
            </a:r>
            <a:r>
              <a:rPr lang="en-US" sz="1050" dirty="0" smtClean="0"/>
              <a:t> = 1677.3319 yd/sec</a:t>
            </a:r>
          </a:p>
          <a:p>
            <a:r>
              <a:rPr lang="en-US" sz="1050" dirty="0" smtClean="0"/>
              <a:t>g</a:t>
            </a:r>
            <a:r>
              <a:rPr lang="en-US" sz="1050" baseline="-25000" dirty="0" smtClean="0"/>
              <a:t>0</a:t>
            </a:r>
            <a:r>
              <a:rPr lang="en-US" sz="1050" dirty="0" smtClean="0"/>
              <a:t> = 1.2286762 sec-1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6265902"/>
            <a:ext cx="426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ref: M. A. Pedersen, D. F. Gordon, "Normal-Mode and Ray Theory Applied to Underwater Acoustic conditions of Extreme Downward Refraction", J. </a:t>
            </a:r>
            <a:r>
              <a:rPr lang="en-US" sz="1000" dirty="0" err="1" smtClean="0"/>
              <a:t>Acoust</a:t>
            </a:r>
            <a:r>
              <a:rPr lang="en-US" sz="1000" dirty="0" smtClean="0"/>
              <a:t>. Soc. Am. 51 (1B), 323-368 (June 1972).</a:t>
            </a:r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57DA36E-DC93-4A7D-8675-5EE72DD4CC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76636" y="661873"/>
            <a:ext cx="2967479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Hybrid Gaussian beams </a:t>
            </a:r>
          </a:p>
          <a:p>
            <a:r>
              <a:rPr lang="en-GB" dirty="0" smtClean="0"/>
              <a:t>correct near shadow zone?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Future: Fast </a:t>
            </a:r>
            <a:r>
              <a:rPr lang="en-US" dirty="0" err="1" smtClean="0"/>
              <a:t>Bistatic</a:t>
            </a:r>
            <a:r>
              <a:rPr lang="en-US" dirty="0" smtClean="0"/>
              <a:t> </a:t>
            </a:r>
            <a:r>
              <a:rPr lang="en-US" dirty="0" smtClean="0"/>
              <a:t>Reverberation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514600"/>
            <a:ext cx="4876800" cy="3657600"/>
          </a:xfrm>
        </p:spPr>
        <p:txBody>
          <a:bodyPr/>
          <a:lstStyle/>
          <a:p>
            <a:r>
              <a:rPr lang="en-US" sz="1500" dirty="0" smtClean="0"/>
              <a:t>Generate interface eigenrays as a side-effect of wavefront reflection (separate thread).</a:t>
            </a:r>
          </a:p>
          <a:p>
            <a:r>
              <a:rPr lang="en-US" sz="1500" dirty="0" smtClean="0"/>
              <a:t>Gather source eigenrays as a function of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, s.</a:t>
            </a:r>
          </a:p>
          <a:p>
            <a:r>
              <a:rPr lang="en-US" sz="1500" dirty="0" smtClean="0"/>
              <a:t>Interpolate source eigenrays as function of </a:t>
            </a:r>
            <a:r>
              <a:rPr lang="en-US" sz="1500" dirty="0" smtClean="0">
                <a:latin typeface="Symbol" pitchFamily="18" charset="2"/>
              </a:rPr>
              <a:t>q</a:t>
            </a:r>
            <a:r>
              <a:rPr lang="en-US" sz="1500" dirty="0" smtClean="0"/>
              <a:t>, </a:t>
            </a:r>
            <a:r>
              <a:rPr lang="en-US" sz="1500" dirty="0" smtClean="0">
                <a:latin typeface="Symbol" pitchFamily="18" charset="2"/>
              </a:rPr>
              <a:t>f</a:t>
            </a:r>
            <a:r>
              <a:rPr lang="en-US" sz="1500" dirty="0" smtClean="0"/>
              <a:t>.</a:t>
            </a:r>
          </a:p>
          <a:p>
            <a:r>
              <a:rPr lang="en-US" sz="1500" dirty="0" smtClean="0"/>
              <a:t>For each receiver</a:t>
            </a:r>
          </a:p>
          <a:p>
            <a:pPr lvl="1"/>
            <a:r>
              <a:rPr lang="en-US" sz="1500" dirty="0" smtClean="0"/>
              <a:t>Gather receiver eigenrays as a function of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, r.</a:t>
            </a:r>
          </a:p>
          <a:p>
            <a:pPr lvl="1"/>
            <a:r>
              <a:rPr lang="en-US" sz="1500" dirty="0" smtClean="0"/>
              <a:t>For each r and s</a:t>
            </a:r>
          </a:p>
          <a:p>
            <a:pPr lvl="2"/>
            <a:r>
              <a:rPr lang="en-US" sz="1500" dirty="0" smtClean="0"/>
              <a:t>Lookup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 at each </a:t>
            </a:r>
            <a:r>
              <a:rPr lang="en-US" sz="1500" dirty="0" smtClean="0">
                <a:latin typeface="Symbol" pitchFamily="18" charset="2"/>
              </a:rPr>
              <a:t>q</a:t>
            </a:r>
            <a:r>
              <a:rPr lang="en-US" sz="1500" dirty="0" smtClean="0"/>
              <a:t>(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), </a:t>
            </a:r>
            <a:r>
              <a:rPr lang="en-US" sz="1500" dirty="0" smtClean="0">
                <a:latin typeface="Symbol" pitchFamily="18" charset="2"/>
              </a:rPr>
              <a:t>f</a:t>
            </a:r>
            <a:r>
              <a:rPr lang="en-US" sz="1500" dirty="0" smtClean="0"/>
              <a:t>(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).</a:t>
            </a:r>
          </a:p>
          <a:p>
            <a:pPr lvl="2"/>
            <a:r>
              <a:rPr lang="en-US" sz="1500" dirty="0" smtClean="0"/>
              <a:t>Lookup source eigenrays and beam pattern at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, </a:t>
            </a:r>
            <a:r>
              <a:rPr lang="en-US" sz="1500" dirty="0" err="1" smtClean="0">
                <a:latin typeface="Symbol" pitchFamily="18" charset="2"/>
              </a:rPr>
              <a:t>j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 </a:t>
            </a:r>
          </a:p>
          <a:p>
            <a:pPr lvl="2"/>
            <a:r>
              <a:rPr lang="en-US" sz="1500" dirty="0" smtClean="0"/>
              <a:t>Combine source and receiver eigenrays to compute A B</a:t>
            </a:r>
            <a:r>
              <a:rPr lang="en-US" sz="1500" baseline="-25000" dirty="0" smtClean="0"/>
              <a:t>s </a:t>
            </a:r>
            <a:r>
              <a:rPr lang="en-US" sz="1500" dirty="0" smtClean="0"/>
              <a:t>B</a:t>
            </a:r>
            <a:r>
              <a:rPr lang="en-US" sz="1500" baseline="-25000" dirty="0" smtClean="0"/>
              <a:t>r</a:t>
            </a:r>
            <a:r>
              <a:rPr lang="en-US" sz="1500" dirty="0" smtClean="0"/>
              <a:t> K product</a:t>
            </a:r>
          </a:p>
          <a:p>
            <a:pPr lvl="2"/>
            <a:r>
              <a:rPr lang="en-US" sz="1500" dirty="0" smtClean="0"/>
              <a:t>Use uneven grid of </a:t>
            </a:r>
            <a:r>
              <a:rPr lang="en-US" sz="1500" dirty="0" smtClean="0">
                <a:latin typeface="Symbol" pitchFamily="18" charset="2"/>
              </a:rPr>
              <a:t>t =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r</a:t>
            </a:r>
            <a:r>
              <a:rPr lang="en-US" sz="1500" dirty="0" smtClean="0"/>
              <a:t> + </a:t>
            </a:r>
            <a:r>
              <a:rPr lang="en-US" sz="1500" dirty="0" err="1" smtClean="0">
                <a:latin typeface="Symbol" pitchFamily="18" charset="2"/>
              </a:rPr>
              <a:t>t</a:t>
            </a:r>
            <a:r>
              <a:rPr lang="en-US" sz="1500" baseline="-25000" dirty="0" err="1" smtClean="0"/>
              <a:t>s</a:t>
            </a:r>
            <a:r>
              <a:rPr lang="en-US" sz="1500" dirty="0" smtClean="0"/>
              <a:t> to generate gridded </a:t>
            </a:r>
            <a:r>
              <a:rPr lang="en-US" sz="1500" dirty="0" err="1" smtClean="0"/>
              <a:t>R</a:t>
            </a:r>
            <a:r>
              <a:rPr lang="en-US" sz="1500" baseline="-25000" dirty="0" err="1" smtClean="0"/>
              <a:t>rs</a:t>
            </a:r>
            <a:r>
              <a:rPr lang="en-US" sz="1500" dirty="0" smtClean="0"/>
              <a:t>(</a:t>
            </a:r>
            <a:r>
              <a:rPr lang="en-US" sz="1500" dirty="0" smtClean="0">
                <a:latin typeface="Symbol" pitchFamily="18" charset="2"/>
              </a:rPr>
              <a:t>t</a:t>
            </a:r>
            <a:r>
              <a:rPr lang="en-US" sz="1500" dirty="0" smtClean="0"/>
              <a:t>). </a:t>
            </a:r>
          </a:p>
          <a:p>
            <a:pPr lvl="1"/>
            <a:r>
              <a:rPr lang="en-US" sz="1500" dirty="0" smtClean="0"/>
              <a:t>Sum </a:t>
            </a:r>
            <a:r>
              <a:rPr lang="en-US" sz="1500" dirty="0" err="1" smtClean="0"/>
              <a:t>R</a:t>
            </a:r>
            <a:r>
              <a:rPr lang="en-US" sz="1500" baseline="-25000" dirty="0" err="1" smtClean="0"/>
              <a:t>rs</a:t>
            </a:r>
            <a:r>
              <a:rPr lang="en-US" sz="1500" dirty="0" smtClean="0"/>
              <a:t>(</a:t>
            </a:r>
            <a:r>
              <a:rPr lang="en-US" sz="1500" dirty="0" smtClean="0">
                <a:latin typeface="Symbol" pitchFamily="18" charset="2"/>
              </a:rPr>
              <a:t>t</a:t>
            </a:r>
            <a:r>
              <a:rPr lang="en-US" sz="1500" dirty="0" smtClean="0"/>
              <a:t>) over r and s.</a:t>
            </a:r>
          </a:p>
          <a:p>
            <a:pPr lvl="1"/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541A8-F882-4AE6-8D40-69A81E61FE0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04800" y="1447800"/>
          <a:ext cx="8610600" cy="919163"/>
        </p:xfrm>
        <a:graphic>
          <a:graphicData uri="http://schemas.openxmlformats.org/presentationml/2006/ole">
            <p:oleObj spid="_x0000_s36866" name="Equation" r:id="rId3" imgW="4520880" imgH="4824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5867400" y="2590800"/>
            <a:ext cx="2571750" cy="2024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29200" y="2928257"/>
            <a:ext cx="2571750" cy="2024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5029200" y="2590800"/>
            <a:ext cx="85725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600950" y="2590800"/>
            <a:ext cx="85725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7600950" y="4615543"/>
            <a:ext cx="85725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5029200" y="4615543"/>
            <a:ext cx="857250" cy="3374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7010400" y="3505203"/>
            <a:ext cx="457200" cy="185059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562600" y="3276600"/>
            <a:ext cx="457200" cy="185059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5562600" y="3457575"/>
            <a:ext cx="857250" cy="1323975"/>
          </a:xfrm>
          <a:custGeom>
            <a:avLst/>
            <a:gdLst>
              <a:gd name="connsiteX0" fmla="*/ 0 w 857250"/>
              <a:gd name="connsiteY0" fmla="*/ 0 h 1323975"/>
              <a:gd name="connsiteX1" fmla="*/ 400050 w 857250"/>
              <a:gd name="connsiteY1" fmla="*/ 390525 h 1323975"/>
              <a:gd name="connsiteX2" fmla="*/ 400050 w 857250"/>
              <a:gd name="connsiteY2" fmla="*/ 828675 h 1323975"/>
              <a:gd name="connsiteX3" fmla="*/ 857250 w 857250"/>
              <a:gd name="connsiteY3" fmla="*/ 1323975 h 1323975"/>
              <a:gd name="connsiteX0" fmla="*/ 0 w 857250"/>
              <a:gd name="connsiteY0" fmla="*/ 0 h 1323975"/>
              <a:gd name="connsiteX1" fmla="*/ 152400 w 857250"/>
              <a:gd name="connsiteY1" fmla="*/ 504825 h 1323975"/>
              <a:gd name="connsiteX2" fmla="*/ 400050 w 857250"/>
              <a:gd name="connsiteY2" fmla="*/ 828675 h 1323975"/>
              <a:gd name="connsiteX3" fmla="*/ 857250 w 857250"/>
              <a:gd name="connsiteY3" fmla="*/ 1323975 h 1323975"/>
              <a:gd name="connsiteX0" fmla="*/ 0 w 857250"/>
              <a:gd name="connsiteY0" fmla="*/ 0 h 1323975"/>
              <a:gd name="connsiteX1" fmla="*/ 152400 w 857250"/>
              <a:gd name="connsiteY1" fmla="*/ 504825 h 1323975"/>
              <a:gd name="connsiteX2" fmla="*/ 533400 w 857250"/>
              <a:gd name="connsiteY2" fmla="*/ 733425 h 1323975"/>
              <a:gd name="connsiteX3" fmla="*/ 857250 w 857250"/>
              <a:gd name="connsiteY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" h="1323975">
                <a:moveTo>
                  <a:pt x="0" y="0"/>
                </a:moveTo>
                <a:cubicBezTo>
                  <a:pt x="166687" y="126206"/>
                  <a:pt x="63500" y="382588"/>
                  <a:pt x="152400" y="504825"/>
                </a:cubicBezTo>
                <a:cubicBezTo>
                  <a:pt x="241300" y="627062"/>
                  <a:pt x="415925" y="596900"/>
                  <a:pt x="533400" y="733425"/>
                </a:cubicBezTo>
                <a:cubicBezTo>
                  <a:pt x="650875" y="869950"/>
                  <a:pt x="666750" y="1154112"/>
                  <a:pt x="857250" y="1323975"/>
                </a:cubicBezTo>
              </a:path>
            </a:pathLst>
          </a:custGeom>
          <a:noFill/>
          <a:ln w="222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429374" y="3686175"/>
            <a:ext cx="581025" cy="1085850"/>
          </a:xfrm>
          <a:custGeom>
            <a:avLst/>
            <a:gdLst>
              <a:gd name="connsiteX0" fmla="*/ 0 w 584200"/>
              <a:gd name="connsiteY0" fmla="*/ 1085850 h 1085850"/>
              <a:gd name="connsiteX1" fmla="*/ 200025 w 584200"/>
              <a:gd name="connsiteY1" fmla="*/ 581025 h 1085850"/>
              <a:gd name="connsiteX2" fmla="*/ 533400 w 584200"/>
              <a:gd name="connsiteY2" fmla="*/ 476250 h 1085850"/>
              <a:gd name="connsiteX3" fmla="*/ 504825 w 584200"/>
              <a:gd name="connsiteY3" fmla="*/ 114300 h 1085850"/>
              <a:gd name="connsiteX4" fmla="*/ 581025 w 584200"/>
              <a:gd name="connsiteY4" fmla="*/ 0 h 1085850"/>
              <a:gd name="connsiteX0" fmla="*/ 0 w 581025"/>
              <a:gd name="connsiteY0" fmla="*/ 1085850 h 1085850"/>
              <a:gd name="connsiteX1" fmla="*/ 200025 w 581025"/>
              <a:gd name="connsiteY1" fmla="*/ 581025 h 1085850"/>
              <a:gd name="connsiteX2" fmla="*/ 428625 w 581025"/>
              <a:gd name="connsiteY2" fmla="*/ 504825 h 1085850"/>
              <a:gd name="connsiteX3" fmla="*/ 504825 w 581025"/>
              <a:gd name="connsiteY3" fmla="*/ 114300 h 1085850"/>
              <a:gd name="connsiteX4" fmla="*/ 581025 w 581025"/>
              <a:gd name="connsiteY4" fmla="*/ 0 h 1085850"/>
              <a:gd name="connsiteX0" fmla="*/ 0 w 581025"/>
              <a:gd name="connsiteY0" fmla="*/ 1085850 h 1085850"/>
              <a:gd name="connsiteX1" fmla="*/ 276226 w 581025"/>
              <a:gd name="connsiteY1" fmla="*/ 733425 h 1085850"/>
              <a:gd name="connsiteX2" fmla="*/ 428625 w 581025"/>
              <a:gd name="connsiteY2" fmla="*/ 504825 h 1085850"/>
              <a:gd name="connsiteX3" fmla="*/ 504825 w 581025"/>
              <a:gd name="connsiteY3" fmla="*/ 114300 h 1085850"/>
              <a:gd name="connsiteX4" fmla="*/ 581025 w 581025"/>
              <a:gd name="connsiteY4" fmla="*/ 0 h 1085850"/>
              <a:gd name="connsiteX0" fmla="*/ 0 w 581025"/>
              <a:gd name="connsiteY0" fmla="*/ 1085850 h 1085850"/>
              <a:gd name="connsiteX1" fmla="*/ 276226 w 581025"/>
              <a:gd name="connsiteY1" fmla="*/ 733425 h 1085850"/>
              <a:gd name="connsiteX2" fmla="*/ 276226 w 581025"/>
              <a:gd name="connsiteY2" fmla="*/ 428625 h 1085850"/>
              <a:gd name="connsiteX3" fmla="*/ 504825 w 581025"/>
              <a:gd name="connsiteY3" fmla="*/ 114300 h 1085850"/>
              <a:gd name="connsiteX4" fmla="*/ 581025 w 581025"/>
              <a:gd name="connsiteY4" fmla="*/ 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025" h="1085850">
                <a:moveTo>
                  <a:pt x="0" y="1085850"/>
                </a:moveTo>
                <a:cubicBezTo>
                  <a:pt x="55562" y="884237"/>
                  <a:pt x="230188" y="842963"/>
                  <a:pt x="276226" y="733425"/>
                </a:cubicBezTo>
                <a:cubicBezTo>
                  <a:pt x="322264" y="623888"/>
                  <a:pt x="238126" y="531812"/>
                  <a:pt x="276226" y="428625"/>
                </a:cubicBezTo>
                <a:cubicBezTo>
                  <a:pt x="314326" y="325438"/>
                  <a:pt x="454025" y="185738"/>
                  <a:pt x="504825" y="114300"/>
                </a:cubicBezTo>
                <a:cubicBezTo>
                  <a:pt x="555625" y="42862"/>
                  <a:pt x="546893" y="17462"/>
                  <a:pt x="581025" y="0"/>
                </a:cubicBezTo>
              </a:path>
            </a:pathLst>
          </a:cu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562600" y="3457570"/>
            <a:ext cx="381000" cy="152400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0800000">
            <a:off x="6705598" y="3571874"/>
            <a:ext cx="304802" cy="12382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Arc 25"/>
          <p:cNvSpPr/>
          <p:nvPr/>
        </p:nvSpPr>
        <p:spPr bwMode="auto">
          <a:xfrm>
            <a:off x="6877044" y="3643314"/>
            <a:ext cx="228600" cy="76200"/>
          </a:xfrm>
          <a:prstGeom prst="arc">
            <a:avLst>
              <a:gd name="adj1" fmla="val 20899643"/>
              <a:gd name="adj2" fmla="val 1168773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Arc 26"/>
          <p:cNvSpPr/>
          <p:nvPr/>
        </p:nvSpPr>
        <p:spPr bwMode="auto">
          <a:xfrm>
            <a:off x="5486400" y="3426619"/>
            <a:ext cx="228600" cy="76200"/>
          </a:xfrm>
          <a:prstGeom prst="arc">
            <a:avLst>
              <a:gd name="adj1" fmla="val 19538096"/>
              <a:gd name="adj2" fmla="val 1729101"/>
            </a:avLst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400800" y="3810000"/>
          <a:ext cx="268941" cy="381000"/>
        </p:xfrm>
        <a:graphic>
          <a:graphicData uri="http://schemas.openxmlformats.org/presentationml/2006/ole">
            <p:oleObj spid="_x0000_s36867" name="Equation" r:id="rId4" imgW="152280" imgH="215640" progId="Equation.3">
              <p:embed/>
            </p:oleObj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5562600" y="3962400"/>
          <a:ext cx="268941" cy="403412"/>
        </p:xfrm>
        <a:graphic>
          <a:graphicData uri="http://schemas.openxmlformats.org/presentationml/2006/ole">
            <p:oleObj spid="_x0000_s36868" name="Equation" r:id="rId5" imgW="152280" imgH="228600" progId="Equation.3">
              <p:embed/>
            </p:oleObj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6999288" y="3657600"/>
          <a:ext cx="314325" cy="381000"/>
        </p:xfrm>
        <a:graphic>
          <a:graphicData uri="http://schemas.openxmlformats.org/presentationml/2006/ole">
            <p:oleObj spid="_x0000_s36869" name="Equation" r:id="rId6" imgW="177480" imgH="215640" progId="Equation.3">
              <p:embed/>
            </p:oleObj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5897563" y="3254375"/>
          <a:ext cx="314325" cy="403225"/>
        </p:xfrm>
        <a:graphic>
          <a:graphicData uri="http://schemas.openxmlformats.org/presentationml/2006/ole">
            <p:oleObj spid="_x0000_s36870" name="Equation" r:id="rId7" imgW="177480" imgH="228600" progId="Equation.3">
              <p:embed/>
            </p:oleObj>
          </a:graphicData>
        </a:graphic>
      </p:graphicFrame>
      <p:graphicFrame>
        <p:nvGraphicFramePr>
          <p:cNvPr id="32" name="Object 3"/>
          <p:cNvGraphicFramePr>
            <a:graphicFrameLocks noChangeAspect="1"/>
          </p:cNvGraphicFramePr>
          <p:nvPr/>
        </p:nvGraphicFramePr>
        <p:xfrm>
          <a:off x="6038850" y="4667250"/>
          <a:ext cx="285750" cy="285750"/>
        </p:xfrm>
        <a:graphic>
          <a:graphicData uri="http://schemas.openxmlformats.org/presentationml/2006/ole">
            <p:oleObj spid="_x0000_s36871" name="Equation" r:id="rId8" imgW="164880" imgH="164880" progId="Equation.3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029200" y="5181600"/>
            <a:ext cx="1965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 = travel time</a:t>
            </a:r>
          </a:p>
          <a:p>
            <a:r>
              <a:rPr lang="en-US" dirty="0" smtClean="0">
                <a:latin typeface="Symbol" pitchFamily="18" charset="2"/>
              </a:rPr>
              <a:t>j</a:t>
            </a:r>
            <a:r>
              <a:rPr lang="en-US" dirty="0" smtClean="0"/>
              <a:t> = launch azimuth</a:t>
            </a:r>
          </a:p>
          <a:p>
            <a:r>
              <a:rPr lang="en-US" dirty="0" smtClean="0"/>
              <a:t>s = source path #</a:t>
            </a:r>
          </a:p>
          <a:p>
            <a:r>
              <a:rPr lang="en-US" dirty="0" smtClean="0"/>
              <a:t>r = receiver path #</a:t>
            </a:r>
          </a:p>
          <a:p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 = co-latitude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95655" y="5181600"/>
            <a:ext cx="21483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/>
              <a:t>o</a:t>
            </a:r>
            <a:r>
              <a:rPr lang="en-US" dirty="0" smtClean="0"/>
              <a:t>=source level</a:t>
            </a:r>
          </a:p>
          <a:p>
            <a:r>
              <a:rPr lang="en-US" dirty="0" smtClean="0"/>
              <a:t>L = transmission loss</a:t>
            </a:r>
          </a:p>
          <a:p>
            <a:r>
              <a:rPr lang="en-US" dirty="0" smtClean="0"/>
              <a:t>B = beam pattern</a:t>
            </a:r>
          </a:p>
          <a:p>
            <a:r>
              <a:rPr lang="en-US" dirty="0" smtClean="0"/>
              <a:t>K = scattering kernel</a:t>
            </a:r>
          </a:p>
          <a:p>
            <a:r>
              <a:rPr lang="en-US" dirty="0" smtClean="0">
                <a:latin typeface="Symbol" pitchFamily="18" charset="2"/>
              </a:rPr>
              <a:t>f</a:t>
            </a:r>
            <a:r>
              <a:rPr lang="en-US" dirty="0" smtClean="0"/>
              <a:t> = longitude</a:t>
            </a:r>
            <a:endParaRPr lang="en-US" dirty="0"/>
          </a:p>
        </p:txBody>
      </p:sp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8229600" y="4721225"/>
          <a:ext cx="219075" cy="307975"/>
        </p:xfrm>
        <a:graphic>
          <a:graphicData uri="http://schemas.openxmlformats.org/presentationml/2006/ole">
            <p:oleObj spid="_x0000_s36872" name="Equation" r:id="rId9" imgW="126720" imgH="177480" progId="Equation.3">
              <p:embed/>
            </p:oleObj>
          </a:graphicData>
        </a:graphic>
      </p:graphicFrame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7924800" y="4267200"/>
          <a:ext cx="219075" cy="352425"/>
        </p:xfrm>
        <a:graphic>
          <a:graphicData uri="http://schemas.openxmlformats.org/presentationml/2006/ole">
            <p:oleObj spid="_x0000_s36873" name="Equation" r:id="rId10" imgW="126720" imgH="203040" progId="Equation.3">
              <p:embed/>
            </p:oleObj>
          </a:graphicData>
        </a:graphic>
      </p:graphicFrame>
      <p:cxnSp>
        <p:nvCxnSpPr>
          <p:cNvPr id="38" name="Straight Arrow Connector 37"/>
          <p:cNvCxnSpPr/>
          <p:nvPr/>
        </p:nvCxnSpPr>
        <p:spPr bwMode="auto">
          <a:xfrm>
            <a:off x="8153400" y="4419600"/>
            <a:ext cx="228600" cy="1588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rot="10800000" flipV="1">
            <a:off x="7924800" y="4876800"/>
            <a:ext cx="228600" cy="77788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191000"/>
          </a:xfrm>
        </p:spPr>
        <p:txBody>
          <a:bodyPr/>
          <a:lstStyle/>
          <a:p>
            <a:r>
              <a:rPr lang="en-US" dirty="0" smtClean="0"/>
              <a:t>Positive comparisons to TL benchmarks. </a:t>
            </a:r>
            <a:r>
              <a:rPr lang="en-US" dirty="0" smtClean="0">
                <a:sym typeface="Wingdings"/>
              </a:rPr>
              <a:t> </a:t>
            </a:r>
            <a:r>
              <a:rPr lang="en-US" dirty="0" smtClean="0"/>
              <a:t>so far</a:t>
            </a:r>
          </a:p>
          <a:p>
            <a:pPr lvl="1"/>
            <a:r>
              <a:rPr lang="en-US" dirty="0" smtClean="0"/>
              <a:t>Strongly suggests that the theory derivation is OK.</a:t>
            </a:r>
          </a:p>
          <a:p>
            <a:pPr lvl="1"/>
            <a:r>
              <a:rPr lang="en-US" dirty="0" smtClean="0"/>
              <a:t>Test driven development process means that each USML software component has been extensively tested.</a:t>
            </a:r>
          </a:p>
          <a:p>
            <a:r>
              <a:rPr lang="en-US" dirty="0" smtClean="0"/>
              <a:t>Much faster than current models? </a:t>
            </a:r>
            <a:r>
              <a:rPr lang="en-US" dirty="0" smtClean="0">
                <a:sym typeface="Wingdings"/>
              </a:rPr>
              <a:t> </a:t>
            </a:r>
            <a:r>
              <a:rPr lang="en-US" dirty="0" smtClean="0"/>
              <a:t>still un-proven</a:t>
            </a:r>
          </a:p>
          <a:p>
            <a:pPr lvl="1"/>
            <a:r>
              <a:rPr lang="en-US" dirty="0" smtClean="0"/>
              <a:t>But poised for transition to GPU architecture.</a:t>
            </a:r>
          </a:p>
          <a:p>
            <a:r>
              <a:rPr lang="en-US" dirty="0" smtClean="0"/>
              <a:t>Short term goal </a:t>
            </a:r>
            <a:r>
              <a:rPr lang="en-US" dirty="0" smtClean="0">
                <a:sym typeface="Wingdings"/>
              </a:rPr>
              <a:t> </a:t>
            </a:r>
            <a:r>
              <a:rPr lang="en-US" dirty="0" smtClean="0"/>
              <a:t>publish in peer-review literature</a:t>
            </a:r>
          </a:p>
          <a:p>
            <a:pPr lvl="1"/>
            <a:r>
              <a:rPr lang="en-US" dirty="0" smtClean="0"/>
              <a:t>Use an open, established, peer-reviewed process that maximizes input from the scientific community.</a:t>
            </a:r>
          </a:p>
          <a:p>
            <a:pPr lvl="1"/>
            <a:r>
              <a:rPr lang="en-US" dirty="0" smtClean="0"/>
              <a:t>Theory paper is almost ready for submission. JASA? JCA?</a:t>
            </a:r>
          </a:p>
          <a:p>
            <a:pPr lvl="1"/>
            <a:r>
              <a:rPr lang="en-US" dirty="0" smtClean="0"/>
              <a:t>Verification testing paper is in the works.</a:t>
            </a:r>
          </a:p>
          <a:p>
            <a:pPr lvl="1"/>
            <a:r>
              <a:rPr lang="en-US" dirty="0" smtClean="0"/>
              <a:t>Validation testing paper sometime after that.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57DA36E-DC93-4A7D-8675-5EE72DD4CCC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paper was developed as part of Sean Reilly’s PhD studies at the Ocean Engineering Department of the University of Rhode Island, under the direction of Dr. </a:t>
            </a:r>
            <a:r>
              <a:rPr lang="en-US" sz="2400" dirty="0" err="1" smtClean="0"/>
              <a:t>Gopu</a:t>
            </a:r>
            <a:r>
              <a:rPr lang="en-US" sz="2400" dirty="0" smtClean="0"/>
              <a:t> Potty and Dr. James Miller. </a:t>
            </a:r>
          </a:p>
          <a:p>
            <a:r>
              <a:rPr lang="en-US" sz="2400" dirty="0" smtClean="0"/>
              <a:t>Parts of this effort have also been funded by the High Fidelity Active Sonar Training (</a:t>
            </a:r>
            <a:r>
              <a:rPr lang="en-US" sz="2400" dirty="0" err="1" smtClean="0"/>
              <a:t>HiFAST</a:t>
            </a:r>
            <a:r>
              <a:rPr lang="en-US" sz="2400" dirty="0" smtClean="0"/>
              <a:t>) Project at the U.S. Office of Naval Research, and internal research and development (</a:t>
            </a:r>
            <a:r>
              <a:rPr lang="en-US" sz="2400" dirty="0" err="1" smtClean="0"/>
              <a:t>IRaD</a:t>
            </a:r>
            <a:r>
              <a:rPr lang="en-US" sz="2400" dirty="0" smtClean="0"/>
              <a:t>) efforts at Alion Science and Technology, Inc. </a:t>
            </a:r>
          </a:p>
          <a:p>
            <a:r>
              <a:rPr lang="en-US" sz="2400" dirty="0" smtClean="0"/>
              <a:t>The theory for reflection from a 3–D slope was developed by Dr. Michael Goodrich (Alion), who also made significant contributions to the development of test cases for this model.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57DA36E-DC93-4A7D-8675-5EE72DD4CC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much faster TL model for real-time, littoral, active sonar </a:t>
            </a:r>
            <a:r>
              <a:rPr lang="en-US" dirty="0" err="1" smtClean="0"/>
              <a:t>sim</a:t>
            </a:r>
            <a:r>
              <a:rPr lang="en-US" dirty="0" smtClean="0"/>
              <a:t>/</a:t>
            </a:r>
            <a:r>
              <a:rPr lang="en-US" dirty="0" err="1" smtClean="0"/>
              <a:t>stims</a:t>
            </a:r>
            <a:r>
              <a:rPr lang="en-US" dirty="0" smtClean="0"/>
              <a:t> by revisiting fundamental assumptions of ray theory.</a:t>
            </a:r>
          </a:p>
          <a:p>
            <a:r>
              <a:rPr lang="en-US" dirty="0" smtClean="0"/>
              <a:t>Speed goals:</a:t>
            </a:r>
          </a:p>
          <a:p>
            <a:pPr lvl="1"/>
            <a:r>
              <a:rPr lang="en-US" dirty="0" smtClean="0"/>
              <a:t>100 targets for one sensor</a:t>
            </a:r>
          </a:p>
          <a:p>
            <a:pPr lvl="1"/>
            <a:r>
              <a:rPr lang="en-US" dirty="0" smtClean="0"/>
              <a:t>Update rates faster than the speed of sound</a:t>
            </a:r>
          </a:p>
          <a:p>
            <a:pPr lvl="1"/>
            <a:r>
              <a:rPr lang="en-US" dirty="0" smtClean="0"/>
              <a:t>On a single core of an average laptop </a:t>
            </a:r>
          </a:p>
          <a:p>
            <a:pPr lvl="1"/>
            <a:r>
              <a:rPr lang="en-US" dirty="0" smtClean="0"/>
              <a:t>Insignificant loss in accuracy at MF and HF </a:t>
            </a:r>
            <a:r>
              <a:rPr lang="en-US" dirty="0" err="1" smtClean="0"/>
              <a:t>freqs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Then, once we have a fast algorithm, expand to additional sensors using better hardware.</a:t>
            </a:r>
          </a:p>
          <a:p>
            <a:r>
              <a:rPr lang="en-US" dirty="0" smtClean="0"/>
              <a:t>Foundation for very fast </a:t>
            </a:r>
            <a:r>
              <a:rPr lang="en-US" dirty="0" err="1" smtClean="0"/>
              <a:t>bistatic</a:t>
            </a:r>
            <a:r>
              <a:rPr lang="en-US" dirty="0" smtClean="0"/>
              <a:t> reverberation model.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57DA36E-DC93-4A7D-8675-5EE72DD4CCC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3-D spherical coordinates (lat, long, alt) </a:t>
            </a:r>
          </a:p>
          <a:p>
            <a:pPr lvl="1"/>
            <a:r>
              <a:rPr lang="en-US" dirty="0" smtClean="0"/>
              <a:t>Avoids translation of environmental data into 2-DxN.</a:t>
            </a:r>
          </a:p>
          <a:p>
            <a:r>
              <a:rPr lang="en-US" dirty="0" smtClean="0"/>
              <a:t>Time domain ray trace </a:t>
            </a:r>
          </a:p>
          <a:p>
            <a:pPr lvl="1"/>
            <a:r>
              <a:rPr lang="en-US" dirty="0" smtClean="0"/>
              <a:t>Improves continuity of wavefront with fewer rays.</a:t>
            </a:r>
          </a:p>
          <a:p>
            <a:pPr lvl="1"/>
            <a:r>
              <a:rPr lang="en-US" dirty="0" smtClean="0"/>
              <a:t>Works best at mid and high frequencies.</a:t>
            </a:r>
          </a:p>
          <a:p>
            <a:r>
              <a:rPr lang="en-US" dirty="0" smtClean="0"/>
              <a:t>Hybrid Gaussian beams </a:t>
            </a:r>
          </a:p>
          <a:p>
            <a:pPr lvl="1"/>
            <a:r>
              <a:rPr lang="en-US" dirty="0" smtClean="0"/>
              <a:t>Improves performance in shadow zones and at lower frequencies.</a:t>
            </a:r>
          </a:p>
          <a:p>
            <a:r>
              <a:rPr lang="en-US" dirty="0" smtClean="0"/>
              <a:t>Test using publicly available databases.  </a:t>
            </a:r>
          </a:p>
          <a:p>
            <a:pPr lvl="1"/>
            <a:r>
              <a:rPr lang="en-US" dirty="0" smtClean="0"/>
              <a:t>Add Navy databases later as extensions of class hierarchy.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857DA36E-DC93-4A7D-8675-5EE72DD4CCC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math behind the model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233BB59F-6F14-4570-B4F8-F2AE3A9C05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1" name="Object 21"/>
          <p:cNvGraphicFramePr>
            <a:graphicFrameLocks noChangeAspect="1"/>
          </p:cNvGraphicFramePr>
          <p:nvPr>
            <p:ph idx="1"/>
          </p:nvPr>
        </p:nvGraphicFramePr>
        <p:xfrm>
          <a:off x="838200" y="2130425"/>
          <a:ext cx="1709738" cy="841375"/>
        </p:xfrm>
        <a:graphic>
          <a:graphicData uri="http://schemas.openxmlformats.org/presentationml/2006/ole">
            <p:oleObj spid="_x0000_s3081" name="Equation" r:id="rId4" imgW="850680" imgH="419040" progId="Equation.3">
              <p:embed/>
            </p:oleObj>
          </a:graphicData>
        </a:graphic>
      </p:graphicFrame>
      <p:sp>
        <p:nvSpPr>
          <p:cNvPr id="308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Rays in Time Domain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29000" y="2057400"/>
          <a:ext cx="2589213" cy="863600"/>
        </p:xfrm>
        <a:graphic>
          <a:graphicData uri="http://schemas.openxmlformats.org/presentationml/2006/ole">
            <p:oleObj spid="_x0000_s3074" name="Equation" r:id="rId5" imgW="1295280" imgH="431640" progId="Equation.3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462588" y="3657600"/>
          <a:ext cx="1700212" cy="863600"/>
        </p:xfrm>
        <a:graphic>
          <a:graphicData uri="http://schemas.openxmlformats.org/presentationml/2006/ole">
            <p:oleObj spid="_x0000_s3075" r:id="rId6" imgW="850320" imgH="431280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4102100" y="3695700"/>
          <a:ext cx="1244600" cy="787400"/>
        </p:xfrm>
        <a:graphic>
          <a:graphicData uri="http://schemas.openxmlformats.org/presentationml/2006/ole">
            <p:oleObj spid="_x0000_s3076" r:id="rId7" imgW="622080" imgH="393480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524000" y="4114800"/>
          <a:ext cx="1293812" cy="787400"/>
        </p:xfrm>
        <a:graphic>
          <a:graphicData uri="http://schemas.openxmlformats.org/presentationml/2006/ole">
            <p:oleObj spid="_x0000_s3077" r:id="rId8" imgW="647280" imgH="393480" progId="Equation.3">
              <p:embed/>
            </p:oleObj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461000" y="4699000"/>
          <a:ext cx="1574800" cy="863600"/>
        </p:xfrm>
        <a:graphic>
          <a:graphicData uri="http://schemas.openxmlformats.org/presentationml/2006/ole">
            <p:oleObj spid="_x0000_s3078" r:id="rId9" imgW="787320" imgH="431640" progId="Equation.3">
              <p:embed/>
            </p:oleObj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013200" y="4737100"/>
          <a:ext cx="1344613" cy="787400"/>
        </p:xfrm>
        <a:graphic>
          <a:graphicData uri="http://schemas.openxmlformats.org/presentationml/2006/ole">
            <p:oleObj spid="_x0000_s3079" r:id="rId10" imgW="672840" imgH="393480" progId="Equation.3">
              <p:embed/>
            </p:oleObj>
          </a:graphicData>
        </a:graphic>
      </p:graphicFrame>
      <p:sp>
        <p:nvSpPr>
          <p:cNvPr id="11272" name="AutoShape 8"/>
          <p:cNvSpPr>
            <a:spLocks noChangeArrowheads="1"/>
          </p:cNvSpPr>
          <p:nvPr/>
        </p:nvSpPr>
        <p:spPr bwMode="auto">
          <a:xfrm flipH="1">
            <a:off x="3127375" y="4038600"/>
            <a:ext cx="733425" cy="1214438"/>
          </a:xfrm>
          <a:prstGeom prst="curvedLeftArrow">
            <a:avLst>
              <a:gd name="adj1" fmla="val 32197"/>
              <a:gd name="adj2" fmla="val 65927"/>
              <a:gd name="adj3" fmla="val 66667"/>
            </a:avLst>
          </a:prstGeom>
          <a:solidFill>
            <a:schemeClr val="accent1">
              <a:lumMod val="60000"/>
              <a:lumOff val="40000"/>
              <a:alpha val="34901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419600" y="3048000"/>
            <a:ext cx="485775" cy="533400"/>
          </a:xfrm>
          <a:prstGeom prst="downArrow">
            <a:avLst>
              <a:gd name="adj1" fmla="val 43139"/>
              <a:gd name="adj2" fmla="val 58821"/>
            </a:avLst>
          </a:prstGeom>
          <a:solidFill>
            <a:schemeClr val="accent1">
              <a:lumMod val="60000"/>
              <a:lumOff val="40000"/>
              <a:alpha val="34901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2"/>
          <p:cNvSpPr>
            <a:spLocks noChangeArrowheads="1"/>
          </p:cNvSpPr>
          <p:nvPr/>
        </p:nvSpPr>
        <p:spPr bwMode="auto">
          <a:xfrm rot="-5400000">
            <a:off x="2689225" y="2262188"/>
            <a:ext cx="485775" cy="533400"/>
          </a:xfrm>
          <a:prstGeom prst="downArrow">
            <a:avLst>
              <a:gd name="adj1" fmla="val 43139"/>
              <a:gd name="adj2" fmla="val 58821"/>
            </a:avLst>
          </a:prstGeom>
          <a:solidFill>
            <a:schemeClr val="accent1">
              <a:lumMod val="60000"/>
              <a:lumOff val="40000"/>
              <a:alpha val="34901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Text Box 13"/>
          <p:cNvSpPr txBox="1">
            <a:spLocks noChangeArrowheads="1"/>
          </p:cNvSpPr>
          <p:nvPr/>
        </p:nvSpPr>
        <p:spPr bwMode="auto">
          <a:xfrm>
            <a:off x="856093" y="1447800"/>
            <a:ext cx="1653316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1)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eikonal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88" name="Text Box 14"/>
          <p:cNvSpPr txBox="1">
            <a:spLocks noChangeArrowheads="1"/>
          </p:cNvSpPr>
          <p:nvPr/>
        </p:nvSpPr>
        <p:spPr bwMode="auto">
          <a:xfrm>
            <a:off x="3070744" y="1447800"/>
            <a:ext cx="3658672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2) 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use rays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along paths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934693" y="3027363"/>
            <a:ext cx="109226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) use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81000" y="4336754"/>
            <a:ext cx="1092264" cy="463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GB" sz="2400" dirty="0" smtClean="0">
                <a:solidFill>
                  <a:schemeClr val="accent1">
                    <a:lumMod val="75000"/>
                  </a:schemeClr>
                </a:solidFill>
              </a:rPr>
              <a:t>) use</a:t>
            </a:r>
            <a:endParaRPr lang="en-GB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6019800" y="2844800"/>
          <a:ext cx="1397000" cy="863600"/>
        </p:xfrm>
        <a:graphic>
          <a:graphicData uri="http://schemas.openxmlformats.org/presentationml/2006/ole">
            <p:oleObj spid="_x0000_s3080" name="Equation" r:id="rId11" imgW="698400" imgH="431640" progId="Equation.3">
              <p:embed/>
            </p:oleObj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3657600" y="5715000"/>
            <a:ext cx="3733800" cy="92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Coupled vector </a:t>
            </a: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ODEs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 in 3-D</a:t>
            </a:r>
          </a:p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Solved using initial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onditions &amp; marching solution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1400" y="495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1400" y="38494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typical ray model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57DA36E-DC93-4A7D-8675-5EE72DD4CC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3886200" y="4629150"/>
            <a:ext cx="3228975" cy="10382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 animBg="1"/>
      <p:bldP spid="3086" grpId="0" animBg="1"/>
      <p:bldP spid="3088" grpId="0"/>
      <p:bldP spid="11279" grpId="0"/>
      <p:bldP spid="11280" grpId="0"/>
      <p:bldP spid="11283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Rays in Spherical Coordinates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66725" y="2247900"/>
          <a:ext cx="1192212" cy="787400"/>
        </p:xfrm>
        <a:graphic>
          <a:graphicData uri="http://schemas.openxmlformats.org/presentationml/2006/ole">
            <p:oleObj spid="_x0000_s4098" r:id="rId3" imgW="596520" imgH="39348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57400" y="2197100"/>
          <a:ext cx="1219200" cy="838200"/>
        </p:xfrm>
        <a:graphic>
          <a:graphicData uri="http://schemas.openxmlformats.org/presentationml/2006/ole">
            <p:oleObj spid="_x0000_s4099" r:id="rId4" imgW="609480" imgH="41904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810000" y="2197100"/>
          <a:ext cx="1522413" cy="838200"/>
        </p:xfrm>
        <a:graphic>
          <a:graphicData uri="http://schemas.openxmlformats.org/presentationml/2006/ole">
            <p:oleObj spid="_x0000_s4100" r:id="rId5" imgW="761400" imgH="41868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66725" y="3106738"/>
          <a:ext cx="3249612" cy="838200"/>
        </p:xfrm>
        <a:graphic>
          <a:graphicData uri="http://schemas.openxmlformats.org/presentationml/2006/ole">
            <p:oleObj spid="_x0000_s4101" r:id="rId6" imgW="1625400" imgH="419040" progId="Equation.3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66725" y="4016375"/>
          <a:ext cx="3884612" cy="914400"/>
        </p:xfrm>
        <a:graphic>
          <a:graphicData uri="http://schemas.openxmlformats.org/presentationml/2006/ole">
            <p:oleObj spid="_x0000_s4102" r:id="rId7" imgW="1942920" imgH="45720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66725" y="5003800"/>
          <a:ext cx="2260600" cy="863600"/>
        </p:xfrm>
        <a:graphic>
          <a:graphicData uri="http://schemas.openxmlformats.org/presentationml/2006/ole">
            <p:oleObj spid="_x0000_s4103" r:id="rId8" imgW="1130040" imgH="43164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743200" y="4959350"/>
          <a:ext cx="2309813" cy="838200"/>
        </p:xfrm>
        <a:graphic>
          <a:graphicData uri="http://schemas.openxmlformats.org/presentationml/2006/ole">
            <p:oleObj spid="_x0000_s4104" r:id="rId9" imgW="1155600" imgH="419040" progId="Equation.3">
              <p:embed/>
            </p:oleObj>
          </a:graphicData>
        </a:graphic>
      </p:graphicFrame>
      <p:grpSp>
        <p:nvGrpSpPr>
          <p:cNvPr id="2" name="Group 78"/>
          <p:cNvGrpSpPr/>
          <p:nvPr/>
        </p:nvGrpSpPr>
        <p:grpSpPr>
          <a:xfrm>
            <a:off x="4609914" y="2819400"/>
            <a:ext cx="4293455" cy="2806244"/>
            <a:chOff x="4609914" y="2743200"/>
            <a:chExt cx="4293455" cy="2806244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609914" y="3695700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4" name="Freeform 11"/>
            <p:cNvSpPr>
              <a:spLocks noChangeArrowheads="1"/>
            </p:cNvSpPr>
            <p:nvPr/>
          </p:nvSpPr>
          <p:spPr bwMode="auto">
            <a:xfrm>
              <a:off x="5486400" y="3124200"/>
              <a:ext cx="2582862" cy="2128838"/>
            </a:xfrm>
            <a:custGeom>
              <a:avLst/>
              <a:gdLst/>
              <a:ahLst/>
              <a:cxnLst>
                <a:cxn ang="0">
                  <a:pos x="731" y="2"/>
                </a:cxn>
                <a:cxn ang="0">
                  <a:pos x="610" y="21"/>
                </a:cxn>
                <a:cxn ang="0">
                  <a:pos x="497" y="52"/>
                </a:cxn>
                <a:cxn ang="0">
                  <a:pos x="391" y="96"/>
                </a:cxn>
                <a:cxn ang="0">
                  <a:pos x="297" y="151"/>
                </a:cxn>
                <a:cxn ang="0">
                  <a:pos x="211" y="219"/>
                </a:cxn>
                <a:cxn ang="0">
                  <a:pos x="140" y="295"/>
                </a:cxn>
                <a:cxn ang="0">
                  <a:pos x="80" y="378"/>
                </a:cxn>
                <a:cxn ang="0">
                  <a:pos x="36" y="470"/>
                </a:cxn>
                <a:cxn ang="0">
                  <a:pos x="9" y="568"/>
                </a:cxn>
                <a:cxn ang="0">
                  <a:pos x="0" y="670"/>
                </a:cxn>
                <a:cxn ang="0">
                  <a:pos x="9" y="771"/>
                </a:cxn>
                <a:cxn ang="0">
                  <a:pos x="36" y="869"/>
                </a:cxn>
                <a:cxn ang="0">
                  <a:pos x="80" y="961"/>
                </a:cxn>
                <a:cxn ang="0">
                  <a:pos x="140" y="1046"/>
                </a:cxn>
                <a:cxn ang="0">
                  <a:pos x="211" y="1120"/>
                </a:cxn>
                <a:cxn ang="0">
                  <a:pos x="297" y="1188"/>
                </a:cxn>
                <a:cxn ang="0">
                  <a:pos x="391" y="1243"/>
                </a:cxn>
                <a:cxn ang="0">
                  <a:pos x="497" y="1287"/>
                </a:cxn>
                <a:cxn ang="0">
                  <a:pos x="610" y="1318"/>
                </a:cxn>
                <a:cxn ang="0">
                  <a:pos x="731" y="1337"/>
                </a:cxn>
                <a:cxn ang="0">
                  <a:pos x="856" y="1339"/>
                </a:cxn>
                <a:cxn ang="0">
                  <a:pos x="979" y="1326"/>
                </a:cxn>
                <a:cxn ang="0">
                  <a:pos x="1094" y="1299"/>
                </a:cxn>
                <a:cxn ang="0">
                  <a:pos x="1201" y="1259"/>
                </a:cxn>
                <a:cxn ang="0">
                  <a:pos x="1301" y="1207"/>
                </a:cxn>
                <a:cxn ang="0">
                  <a:pos x="1389" y="1143"/>
                </a:cxn>
                <a:cxn ang="0">
                  <a:pos x="1466" y="1071"/>
                </a:cxn>
                <a:cxn ang="0">
                  <a:pos x="1529" y="990"/>
                </a:cxn>
                <a:cxn ang="0">
                  <a:pos x="1577" y="900"/>
                </a:cxn>
                <a:cxn ang="0">
                  <a:pos x="1612" y="806"/>
                </a:cxn>
                <a:cxn ang="0">
                  <a:pos x="1625" y="704"/>
                </a:cxn>
                <a:cxn ang="0">
                  <a:pos x="1623" y="600"/>
                </a:cxn>
                <a:cxn ang="0">
                  <a:pos x="1602" y="503"/>
                </a:cxn>
                <a:cxn ang="0">
                  <a:pos x="1564" y="409"/>
                </a:cxn>
                <a:cxn ang="0">
                  <a:pos x="1510" y="322"/>
                </a:cxn>
                <a:cxn ang="0">
                  <a:pos x="1441" y="244"/>
                </a:cxn>
                <a:cxn ang="0">
                  <a:pos x="1361" y="173"/>
                </a:cxn>
                <a:cxn ang="0">
                  <a:pos x="1268" y="113"/>
                </a:cxn>
                <a:cxn ang="0">
                  <a:pos x="1167" y="65"/>
                </a:cxn>
                <a:cxn ang="0">
                  <a:pos x="1055" y="29"/>
                </a:cxn>
                <a:cxn ang="0">
                  <a:pos x="938" y="8"/>
                </a:cxn>
                <a:cxn ang="0">
                  <a:pos x="814" y="0"/>
                </a:cxn>
              </a:cxnLst>
              <a:rect l="0" t="0" r="r" b="b"/>
              <a:pathLst>
                <a:path w="1627" h="1341">
                  <a:moveTo>
                    <a:pt x="814" y="0"/>
                  </a:moveTo>
                  <a:lnTo>
                    <a:pt x="771" y="0"/>
                  </a:lnTo>
                  <a:lnTo>
                    <a:pt x="731" y="2"/>
                  </a:lnTo>
                  <a:lnTo>
                    <a:pt x="691" y="8"/>
                  </a:lnTo>
                  <a:lnTo>
                    <a:pt x="649" y="13"/>
                  </a:lnTo>
                  <a:lnTo>
                    <a:pt x="610" y="21"/>
                  </a:lnTo>
                  <a:lnTo>
                    <a:pt x="572" y="29"/>
                  </a:lnTo>
                  <a:lnTo>
                    <a:pt x="533" y="40"/>
                  </a:lnTo>
                  <a:lnTo>
                    <a:pt x="497" y="52"/>
                  </a:lnTo>
                  <a:lnTo>
                    <a:pt x="460" y="65"/>
                  </a:lnTo>
                  <a:lnTo>
                    <a:pt x="426" y="80"/>
                  </a:lnTo>
                  <a:lnTo>
                    <a:pt x="391" y="96"/>
                  </a:lnTo>
                  <a:lnTo>
                    <a:pt x="359" y="113"/>
                  </a:lnTo>
                  <a:lnTo>
                    <a:pt x="326" y="132"/>
                  </a:lnTo>
                  <a:lnTo>
                    <a:pt x="297" y="151"/>
                  </a:lnTo>
                  <a:lnTo>
                    <a:pt x="267" y="173"/>
                  </a:lnTo>
                  <a:lnTo>
                    <a:pt x="240" y="196"/>
                  </a:lnTo>
                  <a:lnTo>
                    <a:pt x="211" y="219"/>
                  </a:lnTo>
                  <a:lnTo>
                    <a:pt x="186" y="244"/>
                  </a:lnTo>
                  <a:lnTo>
                    <a:pt x="161" y="268"/>
                  </a:lnTo>
                  <a:lnTo>
                    <a:pt x="140" y="295"/>
                  </a:lnTo>
                  <a:lnTo>
                    <a:pt x="119" y="322"/>
                  </a:lnTo>
                  <a:lnTo>
                    <a:pt x="98" y="349"/>
                  </a:lnTo>
                  <a:lnTo>
                    <a:pt x="80" y="378"/>
                  </a:lnTo>
                  <a:lnTo>
                    <a:pt x="63" y="409"/>
                  </a:lnTo>
                  <a:lnTo>
                    <a:pt x="50" y="439"/>
                  </a:lnTo>
                  <a:lnTo>
                    <a:pt x="36" y="470"/>
                  </a:lnTo>
                  <a:lnTo>
                    <a:pt x="25" y="503"/>
                  </a:lnTo>
                  <a:lnTo>
                    <a:pt x="17" y="535"/>
                  </a:lnTo>
                  <a:lnTo>
                    <a:pt x="9" y="568"/>
                  </a:lnTo>
                  <a:lnTo>
                    <a:pt x="4" y="600"/>
                  </a:lnTo>
                  <a:lnTo>
                    <a:pt x="2" y="635"/>
                  </a:lnTo>
                  <a:lnTo>
                    <a:pt x="0" y="670"/>
                  </a:lnTo>
                  <a:lnTo>
                    <a:pt x="2" y="704"/>
                  </a:lnTo>
                  <a:lnTo>
                    <a:pt x="4" y="739"/>
                  </a:lnTo>
                  <a:lnTo>
                    <a:pt x="9" y="771"/>
                  </a:lnTo>
                  <a:lnTo>
                    <a:pt x="17" y="806"/>
                  </a:lnTo>
                  <a:lnTo>
                    <a:pt x="25" y="836"/>
                  </a:lnTo>
                  <a:lnTo>
                    <a:pt x="36" y="869"/>
                  </a:lnTo>
                  <a:lnTo>
                    <a:pt x="50" y="900"/>
                  </a:lnTo>
                  <a:lnTo>
                    <a:pt x="63" y="930"/>
                  </a:lnTo>
                  <a:lnTo>
                    <a:pt x="80" y="961"/>
                  </a:lnTo>
                  <a:lnTo>
                    <a:pt x="98" y="990"/>
                  </a:lnTo>
                  <a:lnTo>
                    <a:pt x="119" y="1019"/>
                  </a:lnTo>
                  <a:lnTo>
                    <a:pt x="140" y="1046"/>
                  </a:lnTo>
                  <a:lnTo>
                    <a:pt x="161" y="1071"/>
                  </a:lnTo>
                  <a:lnTo>
                    <a:pt x="186" y="1095"/>
                  </a:lnTo>
                  <a:lnTo>
                    <a:pt x="211" y="1120"/>
                  </a:lnTo>
                  <a:lnTo>
                    <a:pt x="240" y="1143"/>
                  </a:lnTo>
                  <a:lnTo>
                    <a:pt x="267" y="1166"/>
                  </a:lnTo>
                  <a:lnTo>
                    <a:pt x="297" y="1188"/>
                  </a:lnTo>
                  <a:lnTo>
                    <a:pt x="326" y="1207"/>
                  </a:lnTo>
                  <a:lnTo>
                    <a:pt x="359" y="1226"/>
                  </a:lnTo>
                  <a:lnTo>
                    <a:pt x="391" y="1243"/>
                  </a:lnTo>
                  <a:lnTo>
                    <a:pt x="426" y="1259"/>
                  </a:lnTo>
                  <a:lnTo>
                    <a:pt x="460" y="1274"/>
                  </a:lnTo>
                  <a:lnTo>
                    <a:pt x="497" y="1287"/>
                  </a:lnTo>
                  <a:lnTo>
                    <a:pt x="533" y="1299"/>
                  </a:lnTo>
                  <a:lnTo>
                    <a:pt x="572" y="1310"/>
                  </a:lnTo>
                  <a:lnTo>
                    <a:pt x="610" y="1318"/>
                  </a:lnTo>
                  <a:lnTo>
                    <a:pt x="649" y="1326"/>
                  </a:lnTo>
                  <a:lnTo>
                    <a:pt x="691" y="1331"/>
                  </a:lnTo>
                  <a:lnTo>
                    <a:pt x="731" y="1337"/>
                  </a:lnTo>
                  <a:lnTo>
                    <a:pt x="771" y="1339"/>
                  </a:lnTo>
                  <a:lnTo>
                    <a:pt x="814" y="1341"/>
                  </a:lnTo>
                  <a:lnTo>
                    <a:pt x="856" y="1339"/>
                  </a:lnTo>
                  <a:lnTo>
                    <a:pt x="896" y="1337"/>
                  </a:lnTo>
                  <a:lnTo>
                    <a:pt x="938" y="1331"/>
                  </a:lnTo>
                  <a:lnTo>
                    <a:pt x="979" y="1326"/>
                  </a:lnTo>
                  <a:lnTo>
                    <a:pt x="1017" y="1318"/>
                  </a:lnTo>
                  <a:lnTo>
                    <a:pt x="1055" y="1310"/>
                  </a:lnTo>
                  <a:lnTo>
                    <a:pt x="1094" y="1299"/>
                  </a:lnTo>
                  <a:lnTo>
                    <a:pt x="1130" y="1287"/>
                  </a:lnTo>
                  <a:lnTo>
                    <a:pt x="1167" y="1274"/>
                  </a:lnTo>
                  <a:lnTo>
                    <a:pt x="1201" y="1259"/>
                  </a:lnTo>
                  <a:lnTo>
                    <a:pt x="1236" y="1243"/>
                  </a:lnTo>
                  <a:lnTo>
                    <a:pt x="1268" y="1226"/>
                  </a:lnTo>
                  <a:lnTo>
                    <a:pt x="1301" y="1207"/>
                  </a:lnTo>
                  <a:lnTo>
                    <a:pt x="1332" y="1188"/>
                  </a:lnTo>
                  <a:lnTo>
                    <a:pt x="1361" y="1166"/>
                  </a:lnTo>
                  <a:lnTo>
                    <a:pt x="1389" y="1143"/>
                  </a:lnTo>
                  <a:lnTo>
                    <a:pt x="1416" y="1120"/>
                  </a:lnTo>
                  <a:lnTo>
                    <a:pt x="1441" y="1095"/>
                  </a:lnTo>
                  <a:lnTo>
                    <a:pt x="1466" y="1071"/>
                  </a:lnTo>
                  <a:lnTo>
                    <a:pt x="1489" y="1046"/>
                  </a:lnTo>
                  <a:lnTo>
                    <a:pt x="1510" y="1019"/>
                  </a:lnTo>
                  <a:lnTo>
                    <a:pt x="1529" y="990"/>
                  </a:lnTo>
                  <a:lnTo>
                    <a:pt x="1547" y="961"/>
                  </a:lnTo>
                  <a:lnTo>
                    <a:pt x="1564" y="930"/>
                  </a:lnTo>
                  <a:lnTo>
                    <a:pt x="1577" y="900"/>
                  </a:lnTo>
                  <a:lnTo>
                    <a:pt x="1591" y="869"/>
                  </a:lnTo>
                  <a:lnTo>
                    <a:pt x="1602" y="836"/>
                  </a:lnTo>
                  <a:lnTo>
                    <a:pt x="1612" y="806"/>
                  </a:lnTo>
                  <a:lnTo>
                    <a:pt x="1618" y="771"/>
                  </a:lnTo>
                  <a:lnTo>
                    <a:pt x="1623" y="739"/>
                  </a:lnTo>
                  <a:lnTo>
                    <a:pt x="1625" y="704"/>
                  </a:lnTo>
                  <a:lnTo>
                    <a:pt x="1627" y="670"/>
                  </a:lnTo>
                  <a:lnTo>
                    <a:pt x="1625" y="635"/>
                  </a:lnTo>
                  <a:lnTo>
                    <a:pt x="1623" y="600"/>
                  </a:lnTo>
                  <a:lnTo>
                    <a:pt x="1618" y="568"/>
                  </a:lnTo>
                  <a:lnTo>
                    <a:pt x="1612" y="535"/>
                  </a:lnTo>
                  <a:lnTo>
                    <a:pt x="1602" y="503"/>
                  </a:lnTo>
                  <a:lnTo>
                    <a:pt x="1591" y="470"/>
                  </a:lnTo>
                  <a:lnTo>
                    <a:pt x="1577" y="439"/>
                  </a:lnTo>
                  <a:lnTo>
                    <a:pt x="1564" y="409"/>
                  </a:lnTo>
                  <a:lnTo>
                    <a:pt x="1547" y="378"/>
                  </a:lnTo>
                  <a:lnTo>
                    <a:pt x="1529" y="349"/>
                  </a:lnTo>
                  <a:lnTo>
                    <a:pt x="1510" y="322"/>
                  </a:lnTo>
                  <a:lnTo>
                    <a:pt x="1489" y="295"/>
                  </a:lnTo>
                  <a:lnTo>
                    <a:pt x="1466" y="268"/>
                  </a:lnTo>
                  <a:lnTo>
                    <a:pt x="1441" y="244"/>
                  </a:lnTo>
                  <a:lnTo>
                    <a:pt x="1416" y="219"/>
                  </a:lnTo>
                  <a:lnTo>
                    <a:pt x="1389" y="196"/>
                  </a:lnTo>
                  <a:lnTo>
                    <a:pt x="1361" y="173"/>
                  </a:lnTo>
                  <a:lnTo>
                    <a:pt x="1332" y="151"/>
                  </a:lnTo>
                  <a:lnTo>
                    <a:pt x="1301" y="132"/>
                  </a:lnTo>
                  <a:lnTo>
                    <a:pt x="1268" y="113"/>
                  </a:lnTo>
                  <a:lnTo>
                    <a:pt x="1236" y="96"/>
                  </a:lnTo>
                  <a:lnTo>
                    <a:pt x="1201" y="80"/>
                  </a:lnTo>
                  <a:lnTo>
                    <a:pt x="1167" y="65"/>
                  </a:lnTo>
                  <a:lnTo>
                    <a:pt x="1130" y="52"/>
                  </a:lnTo>
                  <a:lnTo>
                    <a:pt x="1094" y="40"/>
                  </a:lnTo>
                  <a:lnTo>
                    <a:pt x="1055" y="29"/>
                  </a:lnTo>
                  <a:lnTo>
                    <a:pt x="1017" y="21"/>
                  </a:lnTo>
                  <a:lnTo>
                    <a:pt x="979" y="13"/>
                  </a:lnTo>
                  <a:lnTo>
                    <a:pt x="938" y="8"/>
                  </a:lnTo>
                  <a:lnTo>
                    <a:pt x="896" y="2"/>
                  </a:lnTo>
                  <a:lnTo>
                    <a:pt x="856" y="0"/>
                  </a:lnTo>
                  <a:lnTo>
                    <a:pt x="814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6772275" y="2981325"/>
              <a:ext cx="1587" cy="24907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257800" y="4181475"/>
              <a:ext cx="3025775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6772275" y="3351213"/>
              <a:ext cx="636587" cy="1296987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Freeform 15"/>
            <p:cNvSpPr>
              <a:spLocks noChangeArrowheads="1"/>
            </p:cNvSpPr>
            <p:nvPr/>
          </p:nvSpPr>
          <p:spPr bwMode="auto">
            <a:xfrm>
              <a:off x="7372350" y="3276600"/>
              <a:ext cx="90487" cy="112713"/>
            </a:xfrm>
            <a:custGeom>
              <a:avLst/>
              <a:gdLst/>
              <a:ahLst/>
              <a:cxnLst>
                <a:cxn ang="0">
                  <a:pos x="57" y="71"/>
                </a:cxn>
                <a:cxn ang="0">
                  <a:pos x="57" y="0"/>
                </a:cxn>
                <a:cxn ang="0">
                  <a:pos x="0" y="42"/>
                </a:cxn>
                <a:cxn ang="0">
                  <a:pos x="57" y="71"/>
                </a:cxn>
              </a:cxnLst>
              <a:rect l="0" t="0" r="r" b="b"/>
              <a:pathLst>
                <a:path w="57" h="71">
                  <a:moveTo>
                    <a:pt x="57" y="71"/>
                  </a:moveTo>
                  <a:lnTo>
                    <a:pt x="57" y="0"/>
                  </a:lnTo>
                  <a:lnTo>
                    <a:pt x="0" y="42"/>
                  </a:lnTo>
                  <a:lnTo>
                    <a:pt x="57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9" name="Freeform 16"/>
            <p:cNvSpPr>
              <a:spLocks noChangeArrowheads="1"/>
            </p:cNvSpPr>
            <p:nvPr/>
          </p:nvSpPr>
          <p:spPr bwMode="auto">
            <a:xfrm>
              <a:off x="7167562" y="4059238"/>
              <a:ext cx="61913" cy="128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3"/>
                </a:cxn>
                <a:cxn ang="0">
                  <a:pos x="33" y="57"/>
                </a:cxn>
                <a:cxn ang="0">
                  <a:pos x="39" y="81"/>
                </a:cxn>
              </a:cxnLst>
              <a:rect l="0" t="0" r="r" b="b"/>
              <a:pathLst>
                <a:path w="39" h="81">
                  <a:moveTo>
                    <a:pt x="0" y="0"/>
                  </a:moveTo>
                  <a:lnTo>
                    <a:pt x="29" y="33"/>
                  </a:lnTo>
                  <a:lnTo>
                    <a:pt x="33" y="57"/>
                  </a:lnTo>
                  <a:lnTo>
                    <a:pt x="39" y="81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Freeform 17"/>
            <p:cNvSpPr>
              <a:spLocks noChangeArrowheads="1"/>
            </p:cNvSpPr>
            <p:nvPr/>
          </p:nvSpPr>
          <p:spPr bwMode="auto">
            <a:xfrm>
              <a:off x="7083425" y="4019550"/>
              <a:ext cx="106362" cy="92075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0" y="10"/>
                </a:cxn>
                <a:cxn ang="0">
                  <a:pos x="44" y="58"/>
                </a:cxn>
                <a:cxn ang="0">
                  <a:pos x="67" y="0"/>
                </a:cxn>
              </a:cxnLst>
              <a:rect l="0" t="0" r="r" b="b"/>
              <a:pathLst>
                <a:path w="67" h="58">
                  <a:moveTo>
                    <a:pt x="67" y="0"/>
                  </a:moveTo>
                  <a:lnTo>
                    <a:pt x="0" y="10"/>
                  </a:lnTo>
                  <a:lnTo>
                    <a:pt x="44" y="5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1" name="Freeform 18"/>
            <p:cNvSpPr>
              <a:spLocks noChangeArrowheads="1"/>
            </p:cNvSpPr>
            <p:nvPr/>
          </p:nvSpPr>
          <p:spPr bwMode="auto">
            <a:xfrm>
              <a:off x="6619875" y="5319713"/>
              <a:ext cx="304800" cy="138112"/>
            </a:xfrm>
            <a:custGeom>
              <a:avLst/>
              <a:gdLst/>
              <a:ahLst/>
              <a:cxnLst>
                <a:cxn ang="0">
                  <a:pos x="176" y="67"/>
                </a:cxn>
                <a:cxn ang="0">
                  <a:pos x="186" y="58"/>
                </a:cxn>
                <a:cxn ang="0">
                  <a:pos x="192" y="48"/>
                </a:cxn>
                <a:cxn ang="0">
                  <a:pos x="182" y="29"/>
                </a:cxn>
                <a:cxn ang="0">
                  <a:pos x="163" y="16"/>
                </a:cxn>
                <a:cxn ang="0">
                  <a:pos x="134" y="6"/>
                </a:cxn>
                <a:cxn ang="0">
                  <a:pos x="96" y="0"/>
                </a:cxn>
                <a:cxn ang="0">
                  <a:pos x="57" y="6"/>
                </a:cxn>
                <a:cxn ang="0">
                  <a:pos x="29" y="16"/>
                </a:cxn>
                <a:cxn ang="0">
                  <a:pos x="9" y="29"/>
                </a:cxn>
                <a:cxn ang="0">
                  <a:pos x="0" y="48"/>
                </a:cxn>
                <a:cxn ang="0">
                  <a:pos x="6" y="58"/>
                </a:cxn>
                <a:cxn ang="0">
                  <a:pos x="9" y="67"/>
                </a:cxn>
                <a:cxn ang="0">
                  <a:pos x="25" y="77"/>
                </a:cxn>
                <a:cxn ang="0">
                  <a:pos x="42" y="87"/>
                </a:cxn>
              </a:cxnLst>
              <a:rect l="0" t="0" r="r" b="b"/>
              <a:pathLst>
                <a:path w="192" h="87">
                  <a:moveTo>
                    <a:pt x="176" y="67"/>
                  </a:moveTo>
                  <a:lnTo>
                    <a:pt x="186" y="58"/>
                  </a:lnTo>
                  <a:lnTo>
                    <a:pt x="192" y="48"/>
                  </a:lnTo>
                  <a:lnTo>
                    <a:pt x="182" y="29"/>
                  </a:lnTo>
                  <a:lnTo>
                    <a:pt x="163" y="16"/>
                  </a:lnTo>
                  <a:lnTo>
                    <a:pt x="134" y="6"/>
                  </a:lnTo>
                  <a:lnTo>
                    <a:pt x="96" y="0"/>
                  </a:lnTo>
                  <a:lnTo>
                    <a:pt x="57" y="6"/>
                  </a:lnTo>
                  <a:lnTo>
                    <a:pt x="29" y="16"/>
                  </a:lnTo>
                  <a:lnTo>
                    <a:pt x="9" y="29"/>
                  </a:lnTo>
                  <a:lnTo>
                    <a:pt x="0" y="48"/>
                  </a:lnTo>
                  <a:lnTo>
                    <a:pt x="6" y="58"/>
                  </a:lnTo>
                  <a:lnTo>
                    <a:pt x="9" y="67"/>
                  </a:lnTo>
                  <a:lnTo>
                    <a:pt x="25" y="77"/>
                  </a:lnTo>
                  <a:lnTo>
                    <a:pt x="42" y="87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Freeform 19"/>
            <p:cNvSpPr>
              <a:spLocks noChangeArrowheads="1"/>
            </p:cNvSpPr>
            <p:nvPr/>
          </p:nvSpPr>
          <p:spPr bwMode="auto">
            <a:xfrm>
              <a:off x="6808787" y="5389563"/>
              <a:ext cx="115888" cy="9207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58"/>
                </a:cxn>
                <a:cxn ang="0">
                  <a:pos x="73" y="58"/>
                </a:cxn>
                <a:cxn ang="0">
                  <a:pos x="48" y="0"/>
                </a:cxn>
              </a:cxnLst>
              <a:rect l="0" t="0" r="r" b="b"/>
              <a:pathLst>
                <a:path w="73" h="58">
                  <a:moveTo>
                    <a:pt x="48" y="0"/>
                  </a:moveTo>
                  <a:lnTo>
                    <a:pt x="0" y="58"/>
                  </a:lnTo>
                  <a:lnTo>
                    <a:pt x="73" y="5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7250112" y="3959225"/>
              <a:ext cx="176213" cy="2222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281246" y="3682998"/>
              <a:ext cx="583493" cy="4308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latitude </a:t>
              </a:r>
            </a:p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= 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Symbol" pitchFamily="18" charset="2"/>
                </a:rPr>
                <a:t>p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/2-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Symbol" pitchFamily="18" charset="2"/>
                </a:rPr>
                <a:t>q</a:t>
              </a:r>
              <a:endParaRPr lang="en-GB" sz="1400" dirty="0">
                <a:solidFill>
                  <a:schemeClr val="bg2">
                    <a:lumMod val="25000"/>
                  </a:schemeClr>
                </a:solidFill>
                <a:latin typeface="Symbol" pitchFamily="18" charset="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7454900" y="3198813"/>
              <a:ext cx="30162" cy="79375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Freeform 23"/>
            <p:cNvSpPr>
              <a:spLocks noChangeArrowheads="1"/>
            </p:cNvSpPr>
            <p:nvPr/>
          </p:nvSpPr>
          <p:spPr bwMode="auto">
            <a:xfrm>
              <a:off x="7448550" y="3124200"/>
              <a:ext cx="90487" cy="112713"/>
            </a:xfrm>
            <a:custGeom>
              <a:avLst/>
              <a:gdLst/>
              <a:ahLst/>
              <a:cxnLst>
                <a:cxn ang="0">
                  <a:pos x="57" y="71"/>
                </a:cxn>
                <a:cxn ang="0">
                  <a:pos x="57" y="0"/>
                </a:cxn>
                <a:cxn ang="0">
                  <a:pos x="0" y="42"/>
                </a:cxn>
                <a:cxn ang="0">
                  <a:pos x="57" y="71"/>
                </a:cxn>
              </a:cxnLst>
              <a:rect l="0" t="0" r="r" b="b"/>
              <a:pathLst>
                <a:path w="57" h="71">
                  <a:moveTo>
                    <a:pt x="57" y="71"/>
                  </a:moveTo>
                  <a:lnTo>
                    <a:pt x="57" y="0"/>
                  </a:lnTo>
                  <a:lnTo>
                    <a:pt x="0" y="42"/>
                  </a:lnTo>
                  <a:lnTo>
                    <a:pt x="57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867665" y="3186117"/>
              <a:ext cx="819135" cy="4308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altitude =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h</a:t>
              </a:r>
              <a:endParaRPr lang="en-GB" sz="1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r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=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R</a:t>
              </a: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+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h</a:t>
              </a:r>
              <a:endParaRPr lang="en-GB" sz="1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7143750" y="3511550"/>
              <a:ext cx="165100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7073318" y="3513138"/>
              <a:ext cx="120226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76812" y="4114800"/>
              <a:ext cx="519113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4869433" y="3962400"/>
              <a:ext cx="538610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equator</a:t>
              </a: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5934075" y="2908300"/>
              <a:ext cx="785812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5864245" y="2835275"/>
              <a:ext cx="842923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Earth’s axis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5934075" y="3859213"/>
              <a:ext cx="636587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5912539" y="3686175"/>
              <a:ext cx="678071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center of 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934075" y="4038600"/>
              <a:ext cx="59055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5915978" y="3886200"/>
              <a:ext cx="623569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the earth</a:t>
              </a: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7000875" y="4497388"/>
              <a:ext cx="633412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7015852" y="4500563"/>
              <a:ext cx="678071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center</a:t>
              </a: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of </a:t>
              </a: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7605526" y="4500563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7572375" y="4497388"/>
              <a:ext cx="101600" cy="2143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7602351" y="4500563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7642039" y="4500563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7000875" y="4679950"/>
              <a:ext cx="633412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7016646" y="4683125"/>
              <a:ext cx="678071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curvature</a:t>
              </a: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7605526" y="468312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7572375" y="4679950"/>
              <a:ext cx="10160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7602351" y="468312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7642039" y="468312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7575550" y="4673600"/>
              <a:ext cx="104775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7605526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7645214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7615237" y="4673600"/>
              <a:ext cx="101600" cy="2143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7645214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7684901" y="4676775"/>
              <a:ext cx="38472" cy="1846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6" name="Freeform 53"/>
            <p:cNvSpPr>
              <a:spLocks noChangeArrowheads="1"/>
            </p:cNvSpPr>
            <p:nvPr/>
          </p:nvSpPr>
          <p:spPr bwMode="auto">
            <a:xfrm>
              <a:off x="6619875" y="4029075"/>
              <a:ext cx="2381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5" y="19"/>
                </a:cxn>
                <a:cxn ang="0">
                  <a:pos x="15" y="13"/>
                </a:cxn>
                <a:cxn ang="0">
                  <a:pos x="0" y="0"/>
                </a:cxn>
              </a:cxnLst>
              <a:rect l="0" t="0" r="r" b="b"/>
              <a:pathLst>
                <a:path w="15" h="19">
                  <a:moveTo>
                    <a:pt x="0" y="0"/>
                  </a:moveTo>
                  <a:lnTo>
                    <a:pt x="0" y="4"/>
                  </a:lnTo>
                  <a:lnTo>
                    <a:pt x="15" y="19"/>
                  </a:lnTo>
                  <a:lnTo>
                    <a:pt x="1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7" name="Freeform 54"/>
            <p:cNvSpPr>
              <a:spLocks noChangeArrowheads="1"/>
            </p:cNvSpPr>
            <p:nvPr/>
          </p:nvSpPr>
          <p:spPr bwMode="auto">
            <a:xfrm>
              <a:off x="6659562" y="4065588"/>
              <a:ext cx="26988" cy="301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13" y="19"/>
                </a:cxn>
                <a:cxn ang="0">
                  <a:pos x="17" y="15"/>
                </a:cxn>
                <a:cxn ang="0">
                  <a:pos x="13" y="15"/>
                </a:cxn>
                <a:cxn ang="0">
                  <a:pos x="0" y="0"/>
                </a:cxn>
              </a:cxnLst>
              <a:rect l="0" t="0" r="r" b="b"/>
              <a:pathLst>
                <a:path w="17" h="19">
                  <a:moveTo>
                    <a:pt x="0" y="0"/>
                  </a:moveTo>
                  <a:lnTo>
                    <a:pt x="0" y="6"/>
                  </a:lnTo>
                  <a:lnTo>
                    <a:pt x="13" y="19"/>
                  </a:lnTo>
                  <a:lnTo>
                    <a:pt x="17" y="15"/>
                  </a:lnTo>
                  <a:lnTo>
                    <a:pt x="1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8" name="Freeform 55"/>
            <p:cNvSpPr>
              <a:spLocks noChangeArrowheads="1"/>
            </p:cNvSpPr>
            <p:nvPr/>
          </p:nvSpPr>
          <p:spPr bwMode="auto">
            <a:xfrm>
              <a:off x="6696075" y="4105275"/>
              <a:ext cx="30162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13" y="19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0" y="0"/>
                </a:cxn>
              </a:cxnLst>
              <a:rect l="0" t="0" r="r" b="b"/>
              <a:pathLst>
                <a:path w="19" h="19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3" y="19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9" name="Freeform 56"/>
            <p:cNvSpPr>
              <a:spLocks noChangeArrowheads="1"/>
            </p:cNvSpPr>
            <p:nvPr/>
          </p:nvSpPr>
          <p:spPr bwMode="auto">
            <a:xfrm>
              <a:off x="6732587" y="4141788"/>
              <a:ext cx="9525" cy="142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6" y="9"/>
                </a:cxn>
                <a:cxn ang="0">
                  <a:pos x="6" y="5"/>
                </a:cxn>
                <a:cxn ang="0">
                  <a:pos x="0" y="0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9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0" name="Freeform 57"/>
            <p:cNvSpPr>
              <a:spLocks noChangeArrowheads="1"/>
            </p:cNvSpPr>
            <p:nvPr/>
          </p:nvSpPr>
          <p:spPr bwMode="auto">
            <a:xfrm>
              <a:off x="6702425" y="4111625"/>
              <a:ext cx="76200" cy="76200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48" y="48"/>
                </a:cxn>
                <a:cxn ang="0">
                  <a:pos x="28" y="0"/>
                </a:cxn>
                <a:cxn ang="0">
                  <a:pos x="0" y="28"/>
                </a:cxn>
              </a:cxnLst>
              <a:rect l="0" t="0" r="r" b="b"/>
              <a:pathLst>
                <a:path w="48" h="48">
                  <a:moveTo>
                    <a:pt x="0" y="28"/>
                  </a:moveTo>
                  <a:lnTo>
                    <a:pt x="48" y="48"/>
                  </a:lnTo>
                  <a:lnTo>
                    <a:pt x="28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1" name="Freeform 58"/>
            <p:cNvSpPr>
              <a:spLocks noChangeArrowheads="1"/>
            </p:cNvSpPr>
            <p:nvPr/>
          </p:nvSpPr>
          <p:spPr bwMode="auto">
            <a:xfrm>
              <a:off x="7302500" y="2925763"/>
              <a:ext cx="471487" cy="320675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9" y="19"/>
                </a:cxn>
                <a:cxn ang="0">
                  <a:pos x="25" y="4"/>
                </a:cxn>
                <a:cxn ang="0">
                  <a:pos x="34" y="0"/>
                </a:cxn>
                <a:cxn ang="0">
                  <a:pos x="48" y="4"/>
                </a:cxn>
                <a:cxn ang="0">
                  <a:pos x="144" y="62"/>
                </a:cxn>
                <a:cxn ang="0">
                  <a:pos x="153" y="67"/>
                </a:cxn>
                <a:cxn ang="0">
                  <a:pos x="169" y="62"/>
                </a:cxn>
                <a:cxn ang="0">
                  <a:pos x="182" y="48"/>
                </a:cxn>
                <a:cxn ang="0">
                  <a:pos x="192" y="33"/>
                </a:cxn>
                <a:cxn ang="0">
                  <a:pos x="182" y="52"/>
                </a:cxn>
                <a:cxn ang="0">
                  <a:pos x="182" y="67"/>
                </a:cxn>
                <a:cxn ang="0">
                  <a:pos x="182" y="81"/>
                </a:cxn>
                <a:cxn ang="0">
                  <a:pos x="192" y="90"/>
                </a:cxn>
                <a:cxn ang="0">
                  <a:pos x="288" y="148"/>
                </a:cxn>
                <a:cxn ang="0">
                  <a:pos x="297" y="157"/>
                </a:cxn>
                <a:cxn ang="0">
                  <a:pos x="297" y="173"/>
                </a:cxn>
                <a:cxn ang="0">
                  <a:pos x="297" y="186"/>
                </a:cxn>
                <a:cxn ang="0">
                  <a:pos x="288" y="202"/>
                </a:cxn>
              </a:cxnLst>
              <a:rect l="0" t="0" r="r" b="b"/>
              <a:pathLst>
                <a:path w="297" h="202">
                  <a:moveTo>
                    <a:pt x="0" y="33"/>
                  </a:moveTo>
                  <a:lnTo>
                    <a:pt x="9" y="19"/>
                  </a:lnTo>
                  <a:lnTo>
                    <a:pt x="25" y="4"/>
                  </a:lnTo>
                  <a:lnTo>
                    <a:pt x="34" y="0"/>
                  </a:lnTo>
                  <a:lnTo>
                    <a:pt x="48" y="4"/>
                  </a:lnTo>
                  <a:lnTo>
                    <a:pt x="144" y="62"/>
                  </a:lnTo>
                  <a:lnTo>
                    <a:pt x="153" y="67"/>
                  </a:lnTo>
                  <a:lnTo>
                    <a:pt x="169" y="62"/>
                  </a:lnTo>
                  <a:lnTo>
                    <a:pt x="182" y="48"/>
                  </a:lnTo>
                  <a:lnTo>
                    <a:pt x="192" y="33"/>
                  </a:lnTo>
                  <a:lnTo>
                    <a:pt x="182" y="52"/>
                  </a:lnTo>
                  <a:lnTo>
                    <a:pt x="182" y="67"/>
                  </a:lnTo>
                  <a:lnTo>
                    <a:pt x="182" y="81"/>
                  </a:lnTo>
                  <a:lnTo>
                    <a:pt x="192" y="90"/>
                  </a:lnTo>
                  <a:lnTo>
                    <a:pt x="288" y="148"/>
                  </a:lnTo>
                  <a:lnTo>
                    <a:pt x="297" y="157"/>
                  </a:lnTo>
                  <a:lnTo>
                    <a:pt x="297" y="173"/>
                  </a:lnTo>
                  <a:lnTo>
                    <a:pt x="297" y="186"/>
                  </a:lnTo>
                  <a:lnTo>
                    <a:pt x="288" y="202"/>
                  </a:lnTo>
                </a:path>
              </a:pathLst>
            </a:custGeom>
            <a:noFill/>
            <a:ln w="648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7683500" y="2832100"/>
              <a:ext cx="1147762" cy="2127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7616157" y="2743200"/>
              <a:ext cx="1287212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area of operations</a:t>
              </a:r>
            </a:p>
          </p:txBody>
        </p: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6789737" y="4625975"/>
              <a:ext cx="212725" cy="61913"/>
              <a:chOff x="4328" y="3490"/>
              <a:chExt cx="134" cy="39"/>
            </a:xfrm>
          </p:grpSpPr>
          <p:sp>
            <p:nvSpPr>
              <p:cNvPr id="65" name="Freeform 62"/>
              <p:cNvSpPr>
                <a:spLocks noChangeArrowheads="1"/>
              </p:cNvSpPr>
              <p:nvPr/>
            </p:nvSpPr>
            <p:spPr bwMode="auto">
              <a:xfrm>
                <a:off x="4436" y="3515"/>
                <a:ext cx="27" cy="9"/>
              </a:xfrm>
              <a:custGeom>
                <a:avLst/>
                <a:gdLst/>
                <a:ahLst/>
                <a:cxnLst>
                  <a:cxn ang="0">
                    <a:pos x="25" y="9"/>
                  </a:cxn>
                  <a:cxn ang="0">
                    <a:pos x="25" y="7"/>
                  </a:cxn>
                  <a:cxn ang="0">
                    <a:pos x="27" y="5"/>
                  </a:cxn>
                  <a:cxn ang="0">
                    <a:pos x="27" y="5"/>
                  </a:cxn>
                  <a:cxn ang="0">
                    <a:pos x="27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5"/>
                  </a:cxn>
                  <a:cxn ang="0">
                    <a:pos x="25" y="9"/>
                  </a:cxn>
                </a:cxnLst>
                <a:rect l="0" t="0" r="r" b="b"/>
                <a:pathLst>
                  <a:path w="27" h="9">
                    <a:moveTo>
                      <a:pt x="25" y="9"/>
                    </a:moveTo>
                    <a:lnTo>
                      <a:pt x="25" y="7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2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6" name="Freeform 63"/>
              <p:cNvSpPr>
                <a:spLocks noChangeArrowheads="1"/>
              </p:cNvSpPr>
              <p:nvPr/>
            </p:nvSpPr>
            <p:spPr bwMode="auto">
              <a:xfrm>
                <a:off x="4395" y="3511"/>
                <a:ext cx="29" cy="8"/>
              </a:xfrm>
              <a:custGeom>
                <a:avLst/>
                <a:gdLst/>
                <a:ahLst/>
                <a:cxnLst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7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5" y="8"/>
                  </a:cxn>
                </a:cxnLst>
                <a:rect l="0" t="0" r="r" b="b"/>
                <a:pathLst>
                  <a:path w="29" h="8">
                    <a:moveTo>
                      <a:pt x="25" y="8"/>
                    </a:moveTo>
                    <a:lnTo>
                      <a:pt x="27" y="8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7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7" name="Freeform 64"/>
              <p:cNvSpPr>
                <a:spLocks noChangeArrowheads="1"/>
              </p:cNvSpPr>
              <p:nvPr/>
            </p:nvSpPr>
            <p:spPr bwMode="auto">
              <a:xfrm>
                <a:off x="4361" y="3507"/>
                <a:ext cx="23" cy="8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21" y="8"/>
                  </a:cxn>
                  <a:cxn ang="0">
                    <a:pos x="23" y="6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19" y="8"/>
                  </a:cxn>
                </a:cxnLst>
                <a:rect l="0" t="0" r="r" b="b"/>
                <a:pathLst>
                  <a:path w="23" h="8">
                    <a:moveTo>
                      <a:pt x="19" y="8"/>
                    </a:moveTo>
                    <a:lnTo>
                      <a:pt x="21" y="8"/>
                    </a:lnTo>
                    <a:lnTo>
                      <a:pt x="23" y="6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1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8" name="Freeform 65"/>
              <p:cNvSpPr>
                <a:spLocks noChangeArrowheads="1"/>
              </p:cNvSpPr>
              <p:nvPr/>
            </p:nvSpPr>
            <p:spPr bwMode="auto">
              <a:xfrm>
                <a:off x="4328" y="3490"/>
                <a:ext cx="42" cy="4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13"/>
                  </a:cxn>
                  <a:cxn ang="0">
                    <a:pos x="37" y="40"/>
                  </a:cxn>
                  <a:cxn ang="0">
                    <a:pos x="42" y="0"/>
                  </a:cxn>
                </a:cxnLst>
                <a:rect l="0" t="0" r="r" b="b"/>
                <a:pathLst>
                  <a:path w="42" h="40">
                    <a:moveTo>
                      <a:pt x="42" y="0"/>
                    </a:moveTo>
                    <a:lnTo>
                      <a:pt x="0" y="13"/>
                    </a:lnTo>
                    <a:lnTo>
                      <a:pt x="37" y="4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7006456" y="5334000"/>
              <a:ext cx="961802" cy="21544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smtClean="0">
                  <a:solidFill>
                    <a:schemeClr val="bg2">
                      <a:lumMod val="25000"/>
                    </a:schemeClr>
                  </a:solidFill>
                  <a:latin typeface="Times New Roman" pitchFamily="18" charset="0"/>
                </a:rPr>
                <a:t>longitude = </a:t>
              </a:r>
              <a:r>
                <a:rPr lang="en-GB" sz="1400" dirty="0" err="1" smtClean="0">
                  <a:solidFill>
                    <a:schemeClr val="bg2">
                      <a:lumMod val="25000"/>
                    </a:schemeClr>
                  </a:solidFill>
                  <a:latin typeface="Symbol" pitchFamily="18" charset="2"/>
                </a:rPr>
                <a:t>f</a:t>
              </a:r>
              <a:endParaRPr lang="en-GB" sz="1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70" name="Object 67"/>
          <p:cNvGraphicFramePr>
            <a:graphicFrameLocks noChangeAspect="1"/>
          </p:cNvGraphicFramePr>
          <p:nvPr/>
        </p:nvGraphicFramePr>
        <p:xfrm>
          <a:off x="457200" y="1587500"/>
          <a:ext cx="1395412" cy="406400"/>
        </p:xfrm>
        <a:graphic>
          <a:graphicData uri="http://schemas.openxmlformats.org/presentationml/2006/ole">
            <p:oleObj spid="_x0000_s4105" r:id="rId10" imgW="698400" imgH="203040" progId="Equation.3">
              <p:embed/>
            </p:oleObj>
          </a:graphicData>
        </a:graphic>
      </p:graphicFrame>
      <p:graphicFrame>
        <p:nvGraphicFramePr>
          <p:cNvPr id="71" name="Object 68"/>
          <p:cNvGraphicFramePr>
            <a:graphicFrameLocks noChangeAspect="1"/>
          </p:cNvGraphicFramePr>
          <p:nvPr/>
        </p:nvGraphicFramePr>
        <p:xfrm>
          <a:off x="2486570" y="1397000"/>
          <a:ext cx="4795837" cy="787400"/>
        </p:xfrm>
        <a:graphic>
          <a:graphicData uri="http://schemas.openxmlformats.org/presentationml/2006/ole">
            <p:oleObj spid="_x0000_s4106" name="Equation" r:id="rId11" imgW="2400120" imgH="393480" progId="Equation.3">
              <p:embed/>
            </p:oleObj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181600" y="5791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use WGS-84 ellipsoid, but assume uniform curvature over area of operations</a:t>
            </a: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57DA36E-DC93-4A7D-8675-5EE72DD4CC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idx="1"/>
          </p:nvPr>
        </p:nvSpPr>
        <p:spPr>
          <a:xfrm>
            <a:off x="76200" y="2438400"/>
            <a:ext cx="5867400" cy="3657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Estimates next time step from explicit terms in previous three.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Implement as a cached circular queue of </a:t>
            </a:r>
            <a:br>
              <a:rPr lang="en-GB" dirty="0" smtClean="0"/>
            </a:br>
            <a:r>
              <a:rPr lang="en-GB" dirty="0" smtClean="0"/>
              <a:t>4 </a:t>
            </a:r>
            <a:r>
              <a:rPr lang="en-GB" dirty="0" err="1" smtClean="0"/>
              <a:t>wavefronts</a:t>
            </a:r>
            <a:r>
              <a:rPr lang="en-GB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Single calculation of sound speed and derivative (slowest calculations) per iteration.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Single calculation of sin </a:t>
            </a:r>
            <a:r>
              <a:rPr lang="en-GB" dirty="0" smtClean="0">
                <a:latin typeface="Symbol" pitchFamily="18" charset="2"/>
              </a:rPr>
              <a:t>q</a:t>
            </a:r>
            <a:r>
              <a:rPr lang="en-GB" dirty="0" smtClean="0"/>
              <a:t> and cot </a:t>
            </a:r>
            <a:r>
              <a:rPr lang="en-GB" dirty="0" smtClean="0">
                <a:latin typeface="Symbol" pitchFamily="18" charset="2"/>
              </a:rPr>
              <a:t>q</a:t>
            </a:r>
            <a:r>
              <a:rPr lang="en-GB" dirty="0" smtClean="0"/>
              <a:t> per iteration.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AB3 is as accurate and much faster than </a:t>
            </a:r>
            <a:r>
              <a:rPr lang="en-GB" dirty="0" err="1" smtClean="0"/>
              <a:t>Runge-Kutta</a:t>
            </a:r>
            <a:r>
              <a:rPr lang="en-GB" dirty="0" smtClean="0"/>
              <a:t> 3, but not self starting.</a:t>
            </a:r>
          </a:p>
        </p:txBody>
      </p:sp>
      <p:sp>
        <p:nvSpPr>
          <p:cNvPr id="512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Adams-Bashforth 3 Integrator</a:t>
            </a:r>
            <a:endParaRPr lang="en-GB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447800"/>
            <a:ext cx="7531100" cy="866775"/>
            <a:chOff x="823" y="1229"/>
            <a:chExt cx="4744" cy="546"/>
          </a:xfrm>
        </p:grpSpPr>
        <p:graphicFrame>
          <p:nvGraphicFramePr>
            <p:cNvPr id="5122" name="Object 4"/>
            <p:cNvGraphicFramePr>
              <a:graphicFrameLocks noChangeAspect="1"/>
            </p:cNvGraphicFramePr>
            <p:nvPr/>
          </p:nvGraphicFramePr>
          <p:xfrm>
            <a:off x="823" y="1229"/>
            <a:ext cx="4745" cy="547"/>
          </p:xfrm>
          <a:graphic>
            <a:graphicData uri="http://schemas.openxmlformats.org/presentationml/2006/ole">
              <p:oleObj spid="_x0000_s5122" r:id="rId4" imgW="3746160" imgH="431640" progId="Equation.3">
                <p:embed/>
              </p:oleObj>
            </a:graphicData>
          </a:graphic>
        </p:graphicFrame>
        <p:sp>
          <p:nvSpPr>
            <p:cNvPr id="5126" name="Text Box 5"/>
            <p:cNvSpPr txBox="1">
              <a:spLocks noChangeArrowheads="1"/>
            </p:cNvSpPr>
            <p:nvPr/>
          </p:nvSpPr>
          <p:spPr bwMode="auto">
            <a:xfrm>
              <a:off x="823" y="1229"/>
              <a:ext cx="4745" cy="54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384330" y="1807780"/>
            <a:ext cx="5378670" cy="5410200"/>
            <a:chOff x="3384330" y="1807780"/>
            <a:chExt cx="5378670" cy="5410200"/>
          </a:xfrm>
        </p:grpSpPr>
        <p:grpSp>
          <p:nvGrpSpPr>
            <p:cNvPr id="58" name="Group 57"/>
            <p:cNvGrpSpPr/>
            <p:nvPr/>
          </p:nvGrpSpPr>
          <p:grpSpPr>
            <a:xfrm>
              <a:off x="6051330" y="2785110"/>
              <a:ext cx="2590800" cy="3429000"/>
              <a:chOff x="6051330" y="2785110"/>
              <a:chExt cx="2590800" cy="3429000"/>
            </a:xfrm>
          </p:grpSpPr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6077032" y="2785110"/>
                <a:ext cx="2503412" cy="1714500"/>
                <a:chOff x="1392" y="1680"/>
                <a:chExt cx="1392" cy="672"/>
              </a:xfrm>
            </p:grpSpPr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392" y="1680"/>
                  <a:ext cx="1296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392" y="2016"/>
                  <a:ext cx="13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 flipV="1">
                <a:off x="6077032" y="4499610"/>
                <a:ext cx="25650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6051330" y="4499610"/>
                <a:ext cx="2503412" cy="1714500"/>
                <a:chOff x="6051330" y="4499610"/>
                <a:chExt cx="2503412" cy="1714500"/>
              </a:xfrm>
            </p:grpSpPr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>
                  <a:off x="6051330" y="4499610"/>
                  <a:ext cx="2330763" cy="17145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Line 12"/>
                <p:cNvSpPr>
                  <a:spLocks noChangeShapeType="1"/>
                </p:cNvSpPr>
                <p:nvPr/>
              </p:nvSpPr>
              <p:spPr bwMode="auto">
                <a:xfrm>
                  <a:off x="6051330" y="4499610"/>
                  <a:ext cx="2503412" cy="857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6051330" y="4464050"/>
              <a:ext cx="76200" cy="762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9"/>
            <p:cNvSpPr>
              <a:spLocks/>
            </p:cNvSpPr>
            <p:nvPr/>
          </p:nvSpPr>
          <p:spPr bwMode="auto">
            <a:xfrm>
              <a:off x="6083080" y="3244850"/>
              <a:ext cx="1371600" cy="2505075"/>
            </a:xfrm>
            <a:custGeom>
              <a:avLst/>
              <a:gdLst>
                <a:gd name="T0" fmla="*/ 352 w 21600"/>
                <a:gd name="T1" fmla="*/ 0 h 39447"/>
                <a:gd name="T2" fmla="*/ 352 w 21600"/>
                <a:gd name="T3" fmla="*/ 1578 h 39447"/>
                <a:gd name="T4" fmla="*/ 0 w 21600"/>
                <a:gd name="T5" fmla="*/ 789 h 394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447"/>
                <a:gd name="T11" fmla="*/ 21600 w 21600"/>
                <a:gd name="T12" fmla="*/ 39447 h 39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447" fill="none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</a:path>
                <a:path w="21600" h="39447" stroke="0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  <a:lnTo>
                    <a:pt x="0" y="19722"/>
                  </a:lnTo>
                  <a:close/>
                </a:path>
              </a:pathLst>
            </a:custGeom>
            <a:noFill/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10"/>
            <p:cNvSpPr>
              <a:spLocks/>
            </p:cNvSpPr>
            <p:nvPr/>
          </p:nvSpPr>
          <p:spPr bwMode="auto">
            <a:xfrm>
              <a:off x="6083080" y="2835275"/>
              <a:ext cx="1828800" cy="3336925"/>
            </a:xfrm>
            <a:custGeom>
              <a:avLst/>
              <a:gdLst>
                <a:gd name="T0" fmla="*/ 470 w 21600"/>
                <a:gd name="T1" fmla="*/ 0 h 39447"/>
                <a:gd name="T2" fmla="*/ 469 w 21600"/>
                <a:gd name="T3" fmla="*/ 2102 h 39447"/>
                <a:gd name="T4" fmla="*/ 0 w 21600"/>
                <a:gd name="T5" fmla="*/ 1051 h 394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447"/>
                <a:gd name="T11" fmla="*/ 21600 w 21600"/>
                <a:gd name="T12" fmla="*/ 39447 h 39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447" fill="none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</a:path>
                <a:path w="21600" h="39447" stroke="0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  <a:lnTo>
                    <a:pt x="0" y="19722"/>
                  </a:lnTo>
                  <a:close/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10"/>
            <p:cNvSpPr>
              <a:spLocks/>
            </p:cNvSpPr>
            <p:nvPr/>
          </p:nvSpPr>
          <p:spPr bwMode="auto">
            <a:xfrm>
              <a:off x="6127530" y="2438400"/>
              <a:ext cx="2209800" cy="4098925"/>
            </a:xfrm>
            <a:custGeom>
              <a:avLst/>
              <a:gdLst>
                <a:gd name="T0" fmla="*/ 470 w 21600"/>
                <a:gd name="T1" fmla="*/ 0 h 39447"/>
                <a:gd name="T2" fmla="*/ 469 w 21600"/>
                <a:gd name="T3" fmla="*/ 2102 h 39447"/>
                <a:gd name="T4" fmla="*/ 0 w 21600"/>
                <a:gd name="T5" fmla="*/ 1051 h 394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447"/>
                <a:gd name="T11" fmla="*/ 21600 w 21600"/>
                <a:gd name="T12" fmla="*/ 39447 h 39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447" fill="none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</a:path>
                <a:path w="21600" h="39447" stroke="0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  <a:lnTo>
                    <a:pt x="0" y="19722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7134797" y="5294974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7337222" y="4917285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7415787" y="4467228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7346730" y="4017163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7141948" y="3650433"/>
              <a:ext cx="76200" cy="762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7506273" y="3376610"/>
              <a:ext cx="76200" cy="76200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7870598" y="312421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7768215" y="3867144"/>
              <a:ext cx="76200" cy="76200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7880130" y="4462458"/>
              <a:ext cx="76200" cy="76200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7777739" y="5062534"/>
              <a:ext cx="76200" cy="76200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7503892" y="5564989"/>
              <a:ext cx="76200" cy="76200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846804" y="5812629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8177787" y="5205418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8292083" y="4467252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8184930" y="372908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0"/>
            <p:cNvSpPr>
              <a:spLocks noChangeArrowheads="1"/>
            </p:cNvSpPr>
            <p:nvPr/>
          </p:nvSpPr>
          <p:spPr bwMode="auto">
            <a:xfrm>
              <a:off x="6660930" y="6400800"/>
              <a:ext cx="341440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FF0000"/>
                  </a:solidFill>
                  <a:latin typeface="Symbol" pitchFamily="18" charset="2"/>
                </a:rPr>
                <a:t>t</a:t>
              </a:r>
              <a:r>
                <a:rPr lang="en-GB" baseline="-25000" dirty="0" smtClean="0">
                  <a:solidFill>
                    <a:srgbClr val="FF0000"/>
                  </a:solidFill>
                  <a:latin typeface="Times New Roman" pitchFamily="18" charset="0"/>
                </a:rPr>
                <a:t>n+1</a:t>
              </a:r>
              <a:endParaRPr lang="en-GB" baseline="-250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6590283" y="6019800"/>
              <a:ext cx="177934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err="1" smtClean="0">
                  <a:solidFill>
                    <a:srgbClr val="0000CC"/>
                  </a:solidFill>
                  <a:latin typeface="Symbol" pitchFamily="18" charset="2"/>
                </a:rPr>
                <a:t>t</a:t>
              </a:r>
              <a:r>
                <a:rPr lang="en-GB" baseline="-25000" dirty="0" err="1" smtClean="0">
                  <a:solidFill>
                    <a:srgbClr val="0000CC"/>
                  </a:solidFill>
                  <a:latin typeface="Times New Roman" pitchFamily="18" charset="0"/>
                </a:rPr>
                <a:t>n</a:t>
              </a:r>
              <a:endParaRPr lang="en-GB" baseline="-25000" dirty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60"/>
            <p:cNvSpPr>
              <a:spLocks noChangeArrowheads="1"/>
            </p:cNvSpPr>
            <p:nvPr/>
          </p:nvSpPr>
          <p:spPr bwMode="auto">
            <a:xfrm>
              <a:off x="6363253" y="5638800"/>
              <a:ext cx="306174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00B050"/>
                  </a:solidFill>
                  <a:latin typeface="Symbol" pitchFamily="18" charset="2"/>
                </a:rPr>
                <a:t>t</a:t>
              </a:r>
              <a:r>
                <a:rPr lang="en-GB" baseline="-25000" dirty="0" smtClean="0">
                  <a:solidFill>
                    <a:srgbClr val="00B050"/>
                  </a:solidFill>
                  <a:latin typeface="Times New Roman" pitchFamily="18" charset="0"/>
                </a:rPr>
                <a:t>n-1</a:t>
              </a:r>
              <a:endParaRPr lang="en-GB" baseline="-25000" dirty="0">
                <a:solidFill>
                  <a:srgbClr val="00B050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60"/>
            <p:cNvSpPr>
              <a:spLocks noChangeArrowheads="1"/>
            </p:cNvSpPr>
            <p:nvPr/>
          </p:nvSpPr>
          <p:spPr bwMode="auto">
            <a:xfrm>
              <a:off x="6203730" y="5257800"/>
              <a:ext cx="306174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00B0F0"/>
                  </a:solidFill>
                  <a:latin typeface="Symbol" pitchFamily="18" charset="2"/>
                </a:rPr>
                <a:t>t</a:t>
              </a:r>
              <a:r>
                <a:rPr lang="en-GB" baseline="-25000" dirty="0" smtClean="0">
                  <a:solidFill>
                    <a:srgbClr val="00B0F0"/>
                  </a:solidFill>
                  <a:latin typeface="Times New Roman" pitchFamily="18" charset="0"/>
                </a:rPr>
                <a:t>n-2</a:t>
              </a:r>
              <a:endParaRPr lang="en-GB" baseline="-25000" dirty="0">
                <a:solidFill>
                  <a:srgbClr val="00B0F0"/>
                </a:solidFill>
                <a:latin typeface="Times New Roman" pitchFamily="18" charset="0"/>
              </a:endParaRPr>
            </a:p>
          </p:txBody>
        </p:sp>
        <p:sp>
          <p:nvSpPr>
            <p:cNvPr id="52" name="Arc 5"/>
            <p:cNvSpPr>
              <a:spLocks/>
            </p:cNvSpPr>
            <p:nvPr/>
          </p:nvSpPr>
          <p:spPr bwMode="auto">
            <a:xfrm>
              <a:off x="6106510" y="3668110"/>
              <a:ext cx="914400" cy="1670050"/>
            </a:xfrm>
            <a:custGeom>
              <a:avLst/>
              <a:gdLst>
                <a:gd name="T0" fmla="*/ 235 w 21600"/>
                <a:gd name="T1" fmla="*/ 0 h 39447"/>
                <a:gd name="T2" fmla="*/ 235 w 21600"/>
                <a:gd name="T3" fmla="*/ 1052 h 39447"/>
                <a:gd name="T4" fmla="*/ 0 w 21600"/>
                <a:gd name="T5" fmla="*/ 526 h 394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447"/>
                <a:gd name="T11" fmla="*/ 21600 w 21600"/>
                <a:gd name="T12" fmla="*/ 39447 h 394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447" fill="none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</a:path>
                <a:path w="21600" h="39447" stroke="0" extrusionOk="0">
                  <a:moveTo>
                    <a:pt x="8808" y="-1"/>
                  </a:moveTo>
                  <a:cubicBezTo>
                    <a:pt x="16589" y="3474"/>
                    <a:pt x="21600" y="11200"/>
                    <a:pt x="21600" y="19722"/>
                  </a:cubicBezTo>
                  <a:cubicBezTo>
                    <a:pt x="21600" y="28246"/>
                    <a:pt x="16586" y="35973"/>
                    <a:pt x="8802" y="39447"/>
                  </a:cubicBezTo>
                  <a:lnTo>
                    <a:pt x="0" y="19722"/>
                  </a:lnTo>
                  <a:close/>
                </a:path>
              </a:pathLst>
            </a:custGeom>
            <a:noFill/>
            <a:ln w="19050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>
              <a:off x="3384330" y="1807780"/>
              <a:ext cx="5378670" cy="5410200"/>
            </a:xfrm>
            <a:prstGeom prst="arc">
              <a:avLst>
                <a:gd name="adj1" fmla="val 18762563"/>
                <a:gd name="adj2" fmla="val 2853173"/>
              </a:avLst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7633897" y="6477000"/>
              <a:ext cx="341440" cy="276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00B0F0"/>
                  </a:solidFill>
                  <a:latin typeface="Symbol" pitchFamily="18" charset="2"/>
                </a:rPr>
                <a:t>t</a:t>
              </a:r>
              <a:r>
                <a:rPr lang="en-GB" baseline="-25000" dirty="0" smtClean="0">
                  <a:solidFill>
                    <a:srgbClr val="00B0F0"/>
                  </a:solidFill>
                  <a:latin typeface="Times New Roman" pitchFamily="18" charset="0"/>
                </a:rPr>
                <a:t>n+2</a:t>
              </a:r>
              <a:endParaRPr lang="en-GB" baseline="-25000" dirty="0">
                <a:solidFill>
                  <a:srgbClr val="00B0F0"/>
                </a:solidFill>
                <a:latin typeface="Times New Roman" pitchFamily="18" charset="0"/>
              </a:endParaRPr>
            </a:p>
          </p:txBody>
        </p:sp>
        <p:sp>
          <p:nvSpPr>
            <p:cNvPr id="55" name="Left Brace 54"/>
            <p:cNvSpPr/>
            <p:nvPr/>
          </p:nvSpPr>
          <p:spPr>
            <a:xfrm rot="20400000">
              <a:off x="6119012" y="5457448"/>
              <a:ext cx="245635" cy="1330269"/>
            </a:xfrm>
            <a:prstGeom prst="leftBrac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60730" y="609600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wavefront</a:t>
              </a:r>
              <a:endParaRPr lang="en-US" sz="1400" dirty="0"/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6923820" y="4162420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6980016" y="4462923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6927626" y="4770569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6782369" y="5031581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6792849" y="3916680"/>
              <a:ext cx="76200" cy="76200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57DA36E-DC93-4A7D-8675-5EE72DD4CC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0" y="1438274"/>
            <a:ext cx="4448176" cy="4105275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smtClean="0"/>
              <a:t>Use spreading to estimate divergence instead of dynamic ray equations.</a:t>
            </a:r>
          </a:p>
          <a:p>
            <a:r>
              <a:rPr lang="en-GB" sz="2400" dirty="0" smtClean="0"/>
              <a:t>Form 2-D Gaussian beams that are </a:t>
            </a:r>
            <a:r>
              <a:rPr lang="en-GB" sz="2400" dirty="0" err="1" smtClean="0"/>
              <a:t>centered</a:t>
            </a:r>
            <a:r>
              <a:rPr lang="en-GB" sz="2400" dirty="0" smtClean="0"/>
              <a:t> between rays. Time domain wavefront keeps contributions in phase. </a:t>
            </a:r>
          </a:p>
          <a:p>
            <a:r>
              <a:rPr lang="en-GB" sz="2400" dirty="0" smtClean="0"/>
              <a:t>Treat </a:t>
            </a:r>
            <a:r>
              <a:rPr lang="en-GB" sz="2400" dirty="0" err="1" smtClean="0"/>
              <a:t>Wienberg</a:t>
            </a:r>
            <a:r>
              <a:rPr lang="en-GB" sz="2400" dirty="0" smtClean="0"/>
              <a:t>/Keenan factor as spreading part of overlap-add process</a:t>
            </a:r>
          </a:p>
          <a:p>
            <a:r>
              <a:rPr lang="en-GB" sz="2400" dirty="0" smtClean="0"/>
              <a:t>Avoids normalization problems of </a:t>
            </a:r>
            <a:r>
              <a:rPr lang="en-GB" sz="2400" dirty="0" err="1" smtClean="0"/>
              <a:t>Cerveny</a:t>
            </a:r>
            <a:r>
              <a:rPr lang="en-GB" sz="2400" dirty="0" smtClean="0"/>
              <a:t> approach.</a:t>
            </a:r>
          </a:p>
        </p:txBody>
      </p:sp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Gaussian Beam TL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7848600" y="1895475"/>
            <a:ext cx="1219200" cy="80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Gaussian</a:t>
            </a: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beam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centers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 flipH="1">
            <a:off x="6856413" y="2200275"/>
            <a:ext cx="917575" cy="1588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50"/>
          <p:cNvSpPr txBox="1">
            <a:spLocks noChangeArrowheads="1"/>
          </p:cNvSpPr>
          <p:nvPr/>
        </p:nvSpPr>
        <p:spPr bwMode="auto">
          <a:xfrm>
            <a:off x="5562600" y="3724275"/>
            <a:ext cx="914400" cy="381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e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igenray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target 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6391" name="Line 51"/>
          <p:cNvSpPr>
            <a:spLocks noChangeShapeType="1"/>
          </p:cNvSpPr>
          <p:nvPr/>
        </p:nvSpPr>
        <p:spPr bwMode="auto">
          <a:xfrm flipV="1">
            <a:off x="6019800" y="3113088"/>
            <a:ext cx="762000" cy="612775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6611938" y="1566863"/>
            <a:ext cx="554037" cy="3376612"/>
            <a:chOff x="4165" y="1373"/>
            <a:chExt cx="349" cy="2127"/>
          </a:xfrm>
        </p:grpSpPr>
        <p:sp>
          <p:nvSpPr>
            <p:cNvPr id="16530" name="Freeform 53"/>
            <p:cNvSpPr>
              <a:spLocks noChangeArrowheads="1"/>
            </p:cNvSpPr>
            <p:nvPr/>
          </p:nvSpPr>
          <p:spPr bwMode="auto">
            <a:xfrm rot="5100000">
              <a:off x="3879" y="2816"/>
              <a:ext cx="1105" cy="77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1" name="Freeform 54"/>
            <p:cNvSpPr>
              <a:spLocks noChangeArrowheads="1"/>
            </p:cNvSpPr>
            <p:nvPr/>
          </p:nvSpPr>
          <p:spPr bwMode="auto">
            <a:xfrm rot="5040000">
              <a:off x="3954" y="1719"/>
              <a:ext cx="768" cy="144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4205" y="1389"/>
              <a:ext cx="220" cy="2111"/>
              <a:chOff x="4205" y="1389"/>
              <a:chExt cx="220" cy="2111"/>
            </a:xfrm>
          </p:grpSpPr>
          <p:sp>
            <p:nvSpPr>
              <p:cNvPr id="16538" name="Freeform 56"/>
              <p:cNvSpPr>
                <a:spLocks noChangeArrowheads="1"/>
              </p:cNvSpPr>
              <p:nvPr/>
            </p:nvSpPr>
            <p:spPr bwMode="auto">
              <a:xfrm>
                <a:off x="4205" y="1389"/>
                <a:ext cx="8" cy="32"/>
              </a:xfrm>
              <a:custGeom>
                <a:avLst/>
                <a:gdLst>
                  <a:gd name="T0" fmla="*/ 12 w 12"/>
                  <a:gd name="T1" fmla="*/ 0 h 48"/>
                  <a:gd name="T2" fmla="*/ 0 w 12"/>
                  <a:gd name="T3" fmla="*/ 0 h 48"/>
                  <a:gd name="T4" fmla="*/ 0 w 12"/>
                  <a:gd name="T5" fmla="*/ 0 h 48"/>
                  <a:gd name="T6" fmla="*/ 0 w 12"/>
                  <a:gd name="T7" fmla="*/ 48 h 48"/>
                  <a:gd name="T8" fmla="*/ 12 w 12"/>
                  <a:gd name="T9" fmla="*/ 48 h 48"/>
                  <a:gd name="T10" fmla="*/ 12 w 12"/>
                  <a:gd name="T11" fmla="*/ 48 h 48"/>
                  <a:gd name="T12" fmla="*/ 12 w 12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48"/>
                  <a:gd name="T23" fmla="*/ 12 w 12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48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39" name="Freeform 57"/>
              <p:cNvSpPr>
                <a:spLocks noChangeArrowheads="1"/>
              </p:cNvSpPr>
              <p:nvPr/>
            </p:nvSpPr>
            <p:spPr bwMode="auto">
              <a:xfrm>
                <a:off x="4213" y="1436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0" name="Freeform 58"/>
              <p:cNvSpPr>
                <a:spLocks noChangeArrowheads="1"/>
              </p:cNvSpPr>
              <p:nvPr/>
            </p:nvSpPr>
            <p:spPr bwMode="auto">
              <a:xfrm>
                <a:off x="4221" y="1492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1" name="Freeform 59"/>
              <p:cNvSpPr>
                <a:spLocks noChangeArrowheads="1"/>
              </p:cNvSpPr>
              <p:nvPr/>
            </p:nvSpPr>
            <p:spPr bwMode="auto">
              <a:xfrm>
                <a:off x="4229" y="1547"/>
                <a:ext cx="7" cy="39"/>
              </a:xfrm>
              <a:custGeom>
                <a:avLst/>
                <a:gdLst>
                  <a:gd name="T0" fmla="*/ 11 w 11"/>
                  <a:gd name="T1" fmla="*/ 12 h 60"/>
                  <a:gd name="T2" fmla="*/ 0 w 11"/>
                  <a:gd name="T3" fmla="*/ 0 h 60"/>
                  <a:gd name="T4" fmla="*/ 0 w 11"/>
                  <a:gd name="T5" fmla="*/ 12 h 60"/>
                  <a:gd name="T6" fmla="*/ 0 w 11"/>
                  <a:gd name="T7" fmla="*/ 12 h 60"/>
                  <a:gd name="T8" fmla="*/ 0 w 11"/>
                  <a:gd name="T9" fmla="*/ 60 h 60"/>
                  <a:gd name="T10" fmla="*/ 11 w 11"/>
                  <a:gd name="T11" fmla="*/ 60 h 60"/>
                  <a:gd name="T12" fmla="*/ 11 w 11"/>
                  <a:gd name="T13" fmla="*/ 60 h 60"/>
                  <a:gd name="T14" fmla="*/ 11 w 11"/>
                  <a:gd name="T15" fmla="*/ 12 h 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60"/>
                  <a:gd name="T26" fmla="*/ 11 w 11"/>
                  <a:gd name="T27" fmla="*/ 60 h 6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60">
                    <a:moveTo>
                      <a:pt x="11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1" y="60"/>
                    </a:ln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2" name="Freeform 60"/>
              <p:cNvSpPr>
                <a:spLocks noChangeArrowheads="1"/>
              </p:cNvSpPr>
              <p:nvPr/>
            </p:nvSpPr>
            <p:spPr bwMode="auto">
              <a:xfrm>
                <a:off x="4236" y="1602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36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60 h 60"/>
                  <a:gd name="T14" fmla="*/ 12 w 12"/>
                  <a:gd name="T15" fmla="*/ 36 h 60"/>
                  <a:gd name="T16" fmla="*/ 12 w 12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36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36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3" name="Freeform 61"/>
              <p:cNvSpPr>
                <a:spLocks noChangeArrowheads="1"/>
              </p:cNvSpPr>
              <p:nvPr/>
            </p:nvSpPr>
            <p:spPr bwMode="auto">
              <a:xfrm>
                <a:off x="4244" y="1658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4" name="Freeform 62"/>
              <p:cNvSpPr>
                <a:spLocks noChangeArrowheads="1"/>
              </p:cNvSpPr>
              <p:nvPr/>
            </p:nvSpPr>
            <p:spPr bwMode="auto">
              <a:xfrm>
                <a:off x="4252" y="1713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5" name="Freeform 63"/>
              <p:cNvSpPr>
                <a:spLocks noChangeArrowheads="1"/>
              </p:cNvSpPr>
              <p:nvPr/>
            </p:nvSpPr>
            <p:spPr bwMode="auto">
              <a:xfrm>
                <a:off x="4252" y="1769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36 h 60"/>
                  <a:gd name="T8" fmla="*/ 12 w 24"/>
                  <a:gd name="T9" fmla="*/ 48 h 60"/>
                  <a:gd name="T10" fmla="*/ 24 w 24"/>
                  <a:gd name="T11" fmla="*/ 60 h 60"/>
                  <a:gd name="T12" fmla="*/ 24 w 24"/>
                  <a:gd name="T13" fmla="*/ 48 h 60"/>
                  <a:gd name="T14" fmla="*/ 24 w 24"/>
                  <a:gd name="T15" fmla="*/ 36 h 60"/>
                  <a:gd name="T16" fmla="*/ 12 w 24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36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24" y="3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6" name="Freeform 64"/>
              <p:cNvSpPr>
                <a:spLocks noChangeArrowheads="1"/>
              </p:cNvSpPr>
              <p:nvPr/>
            </p:nvSpPr>
            <p:spPr bwMode="auto">
              <a:xfrm>
                <a:off x="4260" y="1824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7" name="Freeform 65"/>
              <p:cNvSpPr>
                <a:spLocks noChangeArrowheads="1"/>
              </p:cNvSpPr>
              <p:nvPr/>
            </p:nvSpPr>
            <p:spPr bwMode="auto">
              <a:xfrm>
                <a:off x="4268" y="1879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8" name="Freeform 66"/>
              <p:cNvSpPr>
                <a:spLocks noChangeArrowheads="1"/>
              </p:cNvSpPr>
              <p:nvPr/>
            </p:nvSpPr>
            <p:spPr bwMode="auto">
              <a:xfrm>
                <a:off x="4276" y="1935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24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49" name="Freeform 67"/>
              <p:cNvSpPr>
                <a:spLocks noChangeArrowheads="1"/>
              </p:cNvSpPr>
              <p:nvPr/>
            </p:nvSpPr>
            <p:spPr bwMode="auto">
              <a:xfrm>
                <a:off x="4283" y="1990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0" name="Freeform 68"/>
              <p:cNvSpPr>
                <a:spLocks noChangeArrowheads="1"/>
              </p:cNvSpPr>
              <p:nvPr/>
            </p:nvSpPr>
            <p:spPr bwMode="auto">
              <a:xfrm>
                <a:off x="4291" y="2045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1" name="Freeform 69"/>
              <p:cNvSpPr>
                <a:spLocks noChangeArrowheads="1"/>
              </p:cNvSpPr>
              <p:nvPr/>
            </p:nvSpPr>
            <p:spPr bwMode="auto">
              <a:xfrm>
                <a:off x="4299" y="2101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2" name="Freeform 70"/>
              <p:cNvSpPr>
                <a:spLocks noChangeArrowheads="1"/>
              </p:cNvSpPr>
              <p:nvPr/>
            </p:nvSpPr>
            <p:spPr bwMode="auto">
              <a:xfrm>
                <a:off x="4307" y="2156"/>
                <a:ext cx="16" cy="32"/>
              </a:xfrm>
              <a:custGeom>
                <a:avLst/>
                <a:gdLst>
                  <a:gd name="T0" fmla="*/ 12 w 24"/>
                  <a:gd name="T1" fmla="*/ 0 h 48"/>
                  <a:gd name="T2" fmla="*/ 12 w 24"/>
                  <a:gd name="T3" fmla="*/ 0 h 48"/>
                  <a:gd name="T4" fmla="*/ 0 w 24"/>
                  <a:gd name="T5" fmla="*/ 0 h 48"/>
                  <a:gd name="T6" fmla="*/ 0 w 24"/>
                  <a:gd name="T7" fmla="*/ 12 h 48"/>
                  <a:gd name="T8" fmla="*/ 12 w 24"/>
                  <a:gd name="T9" fmla="*/ 48 h 48"/>
                  <a:gd name="T10" fmla="*/ 12 w 24"/>
                  <a:gd name="T11" fmla="*/ 48 h 48"/>
                  <a:gd name="T12" fmla="*/ 24 w 24"/>
                  <a:gd name="T13" fmla="*/ 48 h 48"/>
                  <a:gd name="T14" fmla="*/ 12 w 24"/>
                  <a:gd name="T15" fmla="*/ 12 h 48"/>
                  <a:gd name="T16" fmla="*/ 12 w 24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48"/>
                  <a:gd name="T29" fmla="*/ 24 w 24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48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12" y="48"/>
                    </a:lnTo>
                    <a:lnTo>
                      <a:pt x="24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3" name="Freeform 71"/>
              <p:cNvSpPr>
                <a:spLocks noChangeArrowheads="1"/>
              </p:cNvSpPr>
              <p:nvPr/>
            </p:nvSpPr>
            <p:spPr bwMode="auto">
              <a:xfrm>
                <a:off x="4315" y="2204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4" name="Freeform 72"/>
              <p:cNvSpPr>
                <a:spLocks noChangeArrowheads="1"/>
              </p:cNvSpPr>
              <p:nvPr/>
            </p:nvSpPr>
            <p:spPr bwMode="auto">
              <a:xfrm>
                <a:off x="4323" y="2259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5" name="Freeform 73"/>
              <p:cNvSpPr>
                <a:spLocks noChangeArrowheads="1"/>
              </p:cNvSpPr>
              <p:nvPr/>
            </p:nvSpPr>
            <p:spPr bwMode="auto">
              <a:xfrm>
                <a:off x="4331" y="2314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48 h 60"/>
                  <a:gd name="T8" fmla="*/ 12 w 24"/>
                  <a:gd name="T9" fmla="*/ 60 h 60"/>
                  <a:gd name="T10" fmla="*/ 12 w 24"/>
                  <a:gd name="T11" fmla="*/ 60 h 60"/>
                  <a:gd name="T12" fmla="*/ 24 w 24"/>
                  <a:gd name="T13" fmla="*/ 60 h 60"/>
                  <a:gd name="T14" fmla="*/ 24 w 24"/>
                  <a:gd name="T15" fmla="*/ 48 h 60"/>
                  <a:gd name="T16" fmla="*/ 12 w 24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24" y="48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6" name="Freeform 74"/>
              <p:cNvSpPr>
                <a:spLocks noChangeArrowheads="1"/>
              </p:cNvSpPr>
              <p:nvPr/>
            </p:nvSpPr>
            <p:spPr bwMode="auto">
              <a:xfrm>
                <a:off x="4339" y="2370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0 w 24"/>
                  <a:gd name="T3" fmla="*/ 0 h 60"/>
                  <a:gd name="T4" fmla="*/ 0 w 24"/>
                  <a:gd name="T5" fmla="*/ 12 h 60"/>
                  <a:gd name="T6" fmla="*/ 12 w 24"/>
                  <a:gd name="T7" fmla="*/ 60 h 60"/>
                  <a:gd name="T8" fmla="*/ 12 w 24"/>
                  <a:gd name="T9" fmla="*/ 60 h 60"/>
                  <a:gd name="T10" fmla="*/ 24 w 24"/>
                  <a:gd name="T11" fmla="*/ 60 h 60"/>
                  <a:gd name="T12" fmla="*/ 12 w 24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12" y="60"/>
                    </a:lnTo>
                    <a:lnTo>
                      <a:pt x="24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7" name="Freeform 75"/>
              <p:cNvSpPr>
                <a:spLocks noChangeArrowheads="1"/>
              </p:cNvSpPr>
              <p:nvPr/>
            </p:nvSpPr>
            <p:spPr bwMode="auto">
              <a:xfrm>
                <a:off x="4347" y="2425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8" name="Freeform 76"/>
              <p:cNvSpPr>
                <a:spLocks noChangeArrowheads="1"/>
              </p:cNvSpPr>
              <p:nvPr/>
            </p:nvSpPr>
            <p:spPr bwMode="auto">
              <a:xfrm>
                <a:off x="4355" y="2480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60 h 60"/>
                  <a:gd name="T14" fmla="*/ 12 w 12"/>
                  <a:gd name="T15" fmla="*/ 60 h 60"/>
                  <a:gd name="T16" fmla="*/ 12 w 12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59" name="Freeform 77"/>
              <p:cNvSpPr>
                <a:spLocks noChangeArrowheads="1"/>
              </p:cNvSpPr>
              <p:nvPr/>
            </p:nvSpPr>
            <p:spPr bwMode="auto">
              <a:xfrm>
                <a:off x="4363" y="2536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12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0" name="Freeform 78"/>
              <p:cNvSpPr>
                <a:spLocks noChangeArrowheads="1"/>
              </p:cNvSpPr>
              <p:nvPr/>
            </p:nvSpPr>
            <p:spPr bwMode="auto">
              <a:xfrm>
                <a:off x="4371" y="2591"/>
                <a:ext cx="8" cy="39"/>
              </a:xfrm>
              <a:custGeom>
                <a:avLst/>
                <a:gdLst>
                  <a:gd name="T0" fmla="*/ 12 w 12"/>
                  <a:gd name="T1" fmla="*/ 12 h 60"/>
                  <a:gd name="T2" fmla="*/ 0 w 12"/>
                  <a:gd name="T3" fmla="*/ 0 h 60"/>
                  <a:gd name="T4" fmla="*/ 0 w 12"/>
                  <a:gd name="T5" fmla="*/ 12 h 60"/>
                  <a:gd name="T6" fmla="*/ 0 w 12"/>
                  <a:gd name="T7" fmla="*/ 60 h 60"/>
                  <a:gd name="T8" fmla="*/ 0 w 12"/>
                  <a:gd name="T9" fmla="*/ 60 h 60"/>
                  <a:gd name="T10" fmla="*/ 12 w 12"/>
                  <a:gd name="T11" fmla="*/ 60 h 60"/>
                  <a:gd name="T12" fmla="*/ 12 w 12"/>
                  <a:gd name="T13" fmla="*/ 12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12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60"/>
                    </a:lnTo>
                    <a:lnTo>
                      <a:pt x="12" y="60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1" name="Freeform 79"/>
              <p:cNvSpPr>
                <a:spLocks noChangeArrowheads="1"/>
              </p:cNvSpPr>
              <p:nvPr/>
            </p:nvSpPr>
            <p:spPr bwMode="auto">
              <a:xfrm>
                <a:off x="4371" y="2647"/>
                <a:ext cx="16" cy="39"/>
              </a:xfrm>
              <a:custGeom>
                <a:avLst/>
                <a:gdLst>
                  <a:gd name="T0" fmla="*/ 12 w 24"/>
                  <a:gd name="T1" fmla="*/ 12 h 60"/>
                  <a:gd name="T2" fmla="*/ 12 w 24"/>
                  <a:gd name="T3" fmla="*/ 0 h 60"/>
                  <a:gd name="T4" fmla="*/ 0 w 24"/>
                  <a:gd name="T5" fmla="*/ 12 h 60"/>
                  <a:gd name="T6" fmla="*/ 12 w 24"/>
                  <a:gd name="T7" fmla="*/ 24 h 60"/>
                  <a:gd name="T8" fmla="*/ 12 w 24"/>
                  <a:gd name="T9" fmla="*/ 48 h 60"/>
                  <a:gd name="T10" fmla="*/ 12 w 24"/>
                  <a:gd name="T11" fmla="*/ 60 h 60"/>
                  <a:gd name="T12" fmla="*/ 24 w 24"/>
                  <a:gd name="T13" fmla="*/ 48 h 60"/>
                  <a:gd name="T14" fmla="*/ 24 w 24"/>
                  <a:gd name="T15" fmla="*/ 24 h 60"/>
                  <a:gd name="T16" fmla="*/ 12 w 24"/>
                  <a:gd name="T17" fmla="*/ 12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"/>
                  <a:gd name="T28" fmla="*/ 0 h 60"/>
                  <a:gd name="T29" fmla="*/ 24 w 24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" h="60">
                    <a:moveTo>
                      <a:pt x="12" y="12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12" y="24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24" y="24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2" name="Freeform 80"/>
              <p:cNvSpPr>
                <a:spLocks noChangeArrowheads="1"/>
              </p:cNvSpPr>
              <p:nvPr/>
            </p:nvSpPr>
            <p:spPr bwMode="auto">
              <a:xfrm>
                <a:off x="4379" y="2702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Freeform 81"/>
              <p:cNvSpPr>
                <a:spLocks noChangeArrowheads="1"/>
              </p:cNvSpPr>
              <p:nvPr/>
            </p:nvSpPr>
            <p:spPr bwMode="auto">
              <a:xfrm>
                <a:off x="4379" y="2757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4" name="Freeform 82"/>
              <p:cNvSpPr>
                <a:spLocks noChangeArrowheads="1"/>
              </p:cNvSpPr>
              <p:nvPr/>
            </p:nvSpPr>
            <p:spPr bwMode="auto">
              <a:xfrm>
                <a:off x="4386" y="2813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5" name="Freeform 83"/>
              <p:cNvSpPr>
                <a:spLocks noChangeArrowheads="1"/>
              </p:cNvSpPr>
              <p:nvPr/>
            </p:nvSpPr>
            <p:spPr bwMode="auto">
              <a:xfrm>
                <a:off x="4386" y="2868"/>
                <a:ext cx="16" cy="39"/>
              </a:xfrm>
              <a:custGeom>
                <a:avLst/>
                <a:gdLst>
                  <a:gd name="T0" fmla="*/ 12 w 24"/>
                  <a:gd name="T1" fmla="*/ 0 h 60"/>
                  <a:gd name="T2" fmla="*/ 12 w 24"/>
                  <a:gd name="T3" fmla="*/ 0 h 60"/>
                  <a:gd name="T4" fmla="*/ 0 w 24"/>
                  <a:gd name="T5" fmla="*/ 0 h 60"/>
                  <a:gd name="T6" fmla="*/ 12 w 24"/>
                  <a:gd name="T7" fmla="*/ 48 h 60"/>
                  <a:gd name="T8" fmla="*/ 12 w 24"/>
                  <a:gd name="T9" fmla="*/ 60 h 60"/>
                  <a:gd name="T10" fmla="*/ 24 w 24"/>
                  <a:gd name="T11" fmla="*/ 48 h 60"/>
                  <a:gd name="T12" fmla="*/ 12 w 24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60"/>
                  <a:gd name="T23" fmla="*/ 24 w 24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48"/>
                    </a:lnTo>
                    <a:lnTo>
                      <a:pt x="12" y="60"/>
                    </a:lnTo>
                    <a:lnTo>
                      <a:pt x="24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6" name="Freeform 84"/>
              <p:cNvSpPr>
                <a:spLocks noChangeArrowheads="1"/>
              </p:cNvSpPr>
              <p:nvPr/>
            </p:nvSpPr>
            <p:spPr bwMode="auto">
              <a:xfrm>
                <a:off x="4394" y="2923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7" name="Freeform 85"/>
              <p:cNvSpPr>
                <a:spLocks noChangeArrowheads="1"/>
              </p:cNvSpPr>
              <p:nvPr/>
            </p:nvSpPr>
            <p:spPr bwMode="auto">
              <a:xfrm>
                <a:off x="4394" y="2979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8" name="Freeform 86"/>
              <p:cNvSpPr>
                <a:spLocks noChangeArrowheads="1"/>
              </p:cNvSpPr>
              <p:nvPr/>
            </p:nvSpPr>
            <p:spPr bwMode="auto">
              <a:xfrm>
                <a:off x="4402" y="3034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0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9" name="Freeform 87"/>
              <p:cNvSpPr>
                <a:spLocks noChangeArrowheads="1"/>
              </p:cNvSpPr>
              <p:nvPr/>
            </p:nvSpPr>
            <p:spPr bwMode="auto">
              <a:xfrm>
                <a:off x="4402" y="3090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0" name="Freeform 88"/>
              <p:cNvSpPr>
                <a:spLocks noChangeArrowheads="1"/>
              </p:cNvSpPr>
              <p:nvPr/>
            </p:nvSpPr>
            <p:spPr bwMode="auto">
              <a:xfrm>
                <a:off x="4402" y="3145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12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1" name="Freeform 89"/>
              <p:cNvSpPr>
                <a:spLocks noChangeArrowheads="1"/>
              </p:cNvSpPr>
              <p:nvPr/>
            </p:nvSpPr>
            <p:spPr bwMode="auto">
              <a:xfrm>
                <a:off x="4402" y="3200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Freeform 90"/>
              <p:cNvSpPr>
                <a:spLocks noChangeArrowheads="1"/>
              </p:cNvSpPr>
              <p:nvPr/>
            </p:nvSpPr>
            <p:spPr bwMode="auto">
              <a:xfrm>
                <a:off x="4410" y="3256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3" name="Freeform 91"/>
              <p:cNvSpPr>
                <a:spLocks noChangeArrowheads="1"/>
              </p:cNvSpPr>
              <p:nvPr/>
            </p:nvSpPr>
            <p:spPr bwMode="auto">
              <a:xfrm>
                <a:off x="4410" y="3311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0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0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4" name="Freeform 92"/>
              <p:cNvSpPr>
                <a:spLocks noChangeArrowheads="1"/>
              </p:cNvSpPr>
              <p:nvPr/>
            </p:nvSpPr>
            <p:spPr bwMode="auto">
              <a:xfrm>
                <a:off x="4410" y="3366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0 w 12"/>
                  <a:gd name="T3" fmla="*/ 0 h 60"/>
                  <a:gd name="T4" fmla="*/ 0 w 12"/>
                  <a:gd name="T5" fmla="*/ 0 h 60"/>
                  <a:gd name="T6" fmla="*/ 0 w 12"/>
                  <a:gd name="T7" fmla="*/ 48 h 60"/>
                  <a:gd name="T8" fmla="*/ 12 w 12"/>
                  <a:gd name="T9" fmla="*/ 60 h 60"/>
                  <a:gd name="T10" fmla="*/ 12 w 12"/>
                  <a:gd name="T11" fmla="*/ 48 h 60"/>
                  <a:gd name="T12" fmla="*/ 12 w 12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60"/>
                  <a:gd name="T23" fmla="*/ 12 w 12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60">
                    <a:moveTo>
                      <a:pt x="1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5" name="Freeform 93"/>
              <p:cNvSpPr>
                <a:spLocks noChangeArrowheads="1"/>
              </p:cNvSpPr>
              <p:nvPr/>
            </p:nvSpPr>
            <p:spPr bwMode="auto">
              <a:xfrm>
                <a:off x="4410" y="3422"/>
                <a:ext cx="8" cy="39"/>
              </a:xfrm>
              <a:custGeom>
                <a:avLst/>
                <a:gdLst>
                  <a:gd name="T0" fmla="*/ 12 w 12"/>
                  <a:gd name="T1" fmla="*/ 0 h 60"/>
                  <a:gd name="T2" fmla="*/ 12 w 12"/>
                  <a:gd name="T3" fmla="*/ 0 h 60"/>
                  <a:gd name="T4" fmla="*/ 0 w 12"/>
                  <a:gd name="T5" fmla="*/ 0 h 60"/>
                  <a:gd name="T6" fmla="*/ 0 w 12"/>
                  <a:gd name="T7" fmla="*/ 12 h 60"/>
                  <a:gd name="T8" fmla="*/ 0 w 12"/>
                  <a:gd name="T9" fmla="*/ 48 h 60"/>
                  <a:gd name="T10" fmla="*/ 12 w 12"/>
                  <a:gd name="T11" fmla="*/ 60 h 60"/>
                  <a:gd name="T12" fmla="*/ 12 w 12"/>
                  <a:gd name="T13" fmla="*/ 48 h 60"/>
                  <a:gd name="T14" fmla="*/ 12 w 12"/>
                  <a:gd name="T15" fmla="*/ 12 h 60"/>
                  <a:gd name="T16" fmla="*/ 12 w 12"/>
                  <a:gd name="T17" fmla="*/ 0 h 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60"/>
                  <a:gd name="T29" fmla="*/ 12 w 12"/>
                  <a:gd name="T30" fmla="*/ 60 h 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60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48"/>
                    </a:lnTo>
                    <a:lnTo>
                      <a:pt x="12" y="60"/>
                    </a:lnTo>
                    <a:lnTo>
                      <a:pt x="12" y="48"/>
                    </a:lnTo>
                    <a:lnTo>
                      <a:pt x="12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6" name="Freeform 94"/>
              <p:cNvSpPr>
                <a:spLocks noChangeArrowheads="1"/>
              </p:cNvSpPr>
              <p:nvPr/>
            </p:nvSpPr>
            <p:spPr bwMode="auto">
              <a:xfrm>
                <a:off x="4410" y="3477"/>
                <a:ext cx="16" cy="24"/>
              </a:xfrm>
              <a:custGeom>
                <a:avLst/>
                <a:gdLst>
                  <a:gd name="T0" fmla="*/ 12 w 24"/>
                  <a:gd name="T1" fmla="*/ 0 h 36"/>
                  <a:gd name="T2" fmla="*/ 12 w 24"/>
                  <a:gd name="T3" fmla="*/ 0 h 36"/>
                  <a:gd name="T4" fmla="*/ 0 w 24"/>
                  <a:gd name="T5" fmla="*/ 0 h 36"/>
                  <a:gd name="T6" fmla="*/ 12 w 24"/>
                  <a:gd name="T7" fmla="*/ 36 h 36"/>
                  <a:gd name="T8" fmla="*/ 12 w 24"/>
                  <a:gd name="T9" fmla="*/ 36 h 36"/>
                  <a:gd name="T10" fmla="*/ 24 w 24"/>
                  <a:gd name="T11" fmla="*/ 36 h 36"/>
                  <a:gd name="T12" fmla="*/ 12 w 24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36"/>
                  <a:gd name="T23" fmla="*/ 24 w 24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36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12" y="36"/>
                    </a:lnTo>
                    <a:lnTo>
                      <a:pt x="24" y="3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33" name="Oval 95"/>
            <p:cNvSpPr>
              <a:spLocks noChangeArrowheads="1"/>
            </p:cNvSpPr>
            <p:nvPr/>
          </p:nvSpPr>
          <p:spPr bwMode="auto">
            <a:xfrm>
              <a:off x="4221" y="1745"/>
              <a:ext cx="86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4" name="Oval 96"/>
            <p:cNvSpPr>
              <a:spLocks noChangeArrowheads="1"/>
            </p:cNvSpPr>
            <p:nvPr/>
          </p:nvSpPr>
          <p:spPr bwMode="auto">
            <a:xfrm>
              <a:off x="4339" y="2841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5" name="Oval 97"/>
            <p:cNvSpPr>
              <a:spLocks noChangeArrowheads="1"/>
            </p:cNvSpPr>
            <p:nvPr/>
          </p:nvSpPr>
          <p:spPr bwMode="auto">
            <a:xfrm>
              <a:off x="4275" y="2157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6" name="Oval 98"/>
            <p:cNvSpPr>
              <a:spLocks noChangeArrowheads="1"/>
            </p:cNvSpPr>
            <p:nvPr/>
          </p:nvSpPr>
          <p:spPr bwMode="auto">
            <a:xfrm>
              <a:off x="4165" y="1373"/>
              <a:ext cx="87" cy="87"/>
            </a:xfrm>
            <a:prstGeom prst="ellipse">
              <a:avLst/>
            </a:prstGeom>
            <a:solidFill>
              <a:srgbClr val="FFFFFF"/>
            </a:solidFill>
            <a:ln w="7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7" name="Freeform 99"/>
            <p:cNvSpPr>
              <a:spLocks noChangeArrowheads="1"/>
            </p:cNvSpPr>
            <p:nvPr/>
          </p:nvSpPr>
          <p:spPr bwMode="auto">
            <a:xfrm rot="5040000">
              <a:off x="4008" y="2135"/>
              <a:ext cx="768" cy="144"/>
            </a:xfrm>
            <a:custGeom>
              <a:avLst/>
              <a:gdLst>
                <a:gd name="T0" fmla="*/ 0 w 3456"/>
                <a:gd name="T1" fmla="*/ 1496 h 1496"/>
                <a:gd name="T2" fmla="*/ 336 w 3456"/>
                <a:gd name="T3" fmla="*/ 1400 h 1496"/>
                <a:gd name="T4" fmla="*/ 768 w 3456"/>
                <a:gd name="T5" fmla="*/ 1112 h 1496"/>
                <a:gd name="T6" fmla="*/ 1008 w 3456"/>
                <a:gd name="T7" fmla="*/ 872 h 1496"/>
                <a:gd name="T8" fmla="*/ 1200 w 3456"/>
                <a:gd name="T9" fmla="*/ 536 h 1496"/>
                <a:gd name="T10" fmla="*/ 1344 w 3456"/>
                <a:gd name="T11" fmla="*/ 344 h 1496"/>
                <a:gd name="T12" fmla="*/ 1488 w 3456"/>
                <a:gd name="T13" fmla="*/ 152 h 1496"/>
                <a:gd name="T14" fmla="*/ 1632 w 3456"/>
                <a:gd name="T15" fmla="*/ 56 h 1496"/>
                <a:gd name="T16" fmla="*/ 1776 w 3456"/>
                <a:gd name="T17" fmla="*/ 8 h 1496"/>
                <a:gd name="T18" fmla="*/ 1920 w 3456"/>
                <a:gd name="T19" fmla="*/ 104 h 1496"/>
                <a:gd name="T20" fmla="*/ 2064 w 3456"/>
                <a:gd name="T21" fmla="*/ 248 h 1496"/>
                <a:gd name="T22" fmla="*/ 2208 w 3456"/>
                <a:gd name="T23" fmla="*/ 440 h 1496"/>
                <a:gd name="T24" fmla="*/ 2400 w 3456"/>
                <a:gd name="T25" fmla="*/ 728 h 1496"/>
                <a:gd name="T26" fmla="*/ 2544 w 3456"/>
                <a:gd name="T27" fmla="*/ 968 h 1496"/>
                <a:gd name="T28" fmla="*/ 2688 w 3456"/>
                <a:gd name="T29" fmla="*/ 1112 h 1496"/>
                <a:gd name="T30" fmla="*/ 2928 w 3456"/>
                <a:gd name="T31" fmla="*/ 1304 h 1496"/>
                <a:gd name="T32" fmla="*/ 3120 w 3456"/>
                <a:gd name="T33" fmla="*/ 1400 h 1496"/>
                <a:gd name="T34" fmla="*/ 3264 w 3456"/>
                <a:gd name="T35" fmla="*/ 1448 h 1496"/>
                <a:gd name="T36" fmla="*/ 3456 w 3456"/>
                <a:gd name="T37" fmla="*/ 1496 h 1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56"/>
                <a:gd name="T58" fmla="*/ 0 h 1496"/>
                <a:gd name="T59" fmla="*/ 3456 w 3456"/>
                <a:gd name="T60" fmla="*/ 1496 h 14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56" h="1496">
                  <a:moveTo>
                    <a:pt x="0" y="1496"/>
                  </a:moveTo>
                  <a:cubicBezTo>
                    <a:pt x="104" y="1480"/>
                    <a:pt x="208" y="1464"/>
                    <a:pt x="336" y="1400"/>
                  </a:cubicBezTo>
                  <a:cubicBezTo>
                    <a:pt x="464" y="1336"/>
                    <a:pt x="656" y="1200"/>
                    <a:pt x="768" y="1112"/>
                  </a:cubicBezTo>
                  <a:cubicBezTo>
                    <a:pt x="880" y="1024"/>
                    <a:pt x="936" y="968"/>
                    <a:pt x="1008" y="872"/>
                  </a:cubicBezTo>
                  <a:cubicBezTo>
                    <a:pt x="1080" y="776"/>
                    <a:pt x="1144" y="624"/>
                    <a:pt x="1200" y="536"/>
                  </a:cubicBezTo>
                  <a:cubicBezTo>
                    <a:pt x="1256" y="448"/>
                    <a:pt x="1296" y="408"/>
                    <a:pt x="1344" y="344"/>
                  </a:cubicBezTo>
                  <a:cubicBezTo>
                    <a:pt x="1392" y="280"/>
                    <a:pt x="1440" y="200"/>
                    <a:pt x="1488" y="152"/>
                  </a:cubicBezTo>
                  <a:cubicBezTo>
                    <a:pt x="1536" y="104"/>
                    <a:pt x="1584" y="80"/>
                    <a:pt x="1632" y="56"/>
                  </a:cubicBezTo>
                  <a:cubicBezTo>
                    <a:pt x="1680" y="32"/>
                    <a:pt x="1728" y="0"/>
                    <a:pt x="1776" y="8"/>
                  </a:cubicBezTo>
                  <a:cubicBezTo>
                    <a:pt x="1824" y="16"/>
                    <a:pt x="1872" y="64"/>
                    <a:pt x="1920" y="104"/>
                  </a:cubicBezTo>
                  <a:cubicBezTo>
                    <a:pt x="1968" y="144"/>
                    <a:pt x="2016" y="192"/>
                    <a:pt x="2064" y="248"/>
                  </a:cubicBezTo>
                  <a:cubicBezTo>
                    <a:pt x="2112" y="304"/>
                    <a:pt x="2152" y="360"/>
                    <a:pt x="2208" y="440"/>
                  </a:cubicBezTo>
                  <a:cubicBezTo>
                    <a:pt x="2264" y="520"/>
                    <a:pt x="2344" y="640"/>
                    <a:pt x="2400" y="728"/>
                  </a:cubicBezTo>
                  <a:cubicBezTo>
                    <a:pt x="2456" y="816"/>
                    <a:pt x="2496" y="904"/>
                    <a:pt x="2544" y="968"/>
                  </a:cubicBezTo>
                  <a:cubicBezTo>
                    <a:pt x="2592" y="1032"/>
                    <a:pt x="2624" y="1056"/>
                    <a:pt x="2688" y="1112"/>
                  </a:cubicBezTo>
                  <a:cubicBezTo>
                    <a:pt x="2752" y="1168"/>
                    <a:pt x="2856" y="1256"/>
                    <a:pt x="2928" y="1304"/>
                  </a:cubicBezTo>
                  <a:cubicBezTo>
                    <a:pt x="3000" y="1352"/>
                    <a:pt x="3064" y="1376"/>
                    <a:pt x="3120" y="1400"/>
                  </a:cubicBezTo>
                  <a:cubicBezTo>
                    <a:pt x="3176" y="1424"/>
                    <a:pt x="3208" y="1432"/>
                    <a:pt x="3264" y="1448"/>
                  </a:cubicBezTo>
                  <a:cubicBezTo>
                    <a:pt x="3320" y="1464"/>
                    <a:pt x="3424" y="1488"/>
                    <a:pt x="3456" y="1496"/>
                  </a:cubicBezTo>
                </a:path>
              </a:pathLst>
            </a:custGeom>
            <a:noFill/>
            <a:ln w="28440">
              <a:solidFill>
                <a:srgbClr val="A5002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4237038" y="1255713"/>
            <a:ext cx="4684712" cy="4373562"/>
            <a:chOff x="2669" y="1181"/>
            <a:chExt cx="2951" cy="2755"/>
          </a:xfrm>
        </p:grpSpPr>
        <p:sp>
          <p:nvSpPr>
            <p:cNvPr id="16453" name="Rectangle 102"/>
            <p:cNvSpPr>
              <a:spLocks noChangeArrowheads="1"/>
            </p:cNvSpPr>
            <p:nvPr/>
          </p:nvSpPr>
          <p:spPr bwMode="auto">
            <a:xfrm>
              <a:off x="2813" y="1793"/>
              <a:ext cx="150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Rectangle 103"/>
            <p:cNvSpPr>
              <a:spLocks noChangeArrowheads="1"/>
            </p:cNvSpPr>
            <p:nvPr/>
          </p:nvSpPr>
          <p:spPr bwMode="auto">
            <a:xfrm>
              <a:off x="2813" y="1792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55" name="Rectangle 104"/>
            <p:cNvSpPr>
              <a:spLocks noChangeArrowheads="1"/>
            </p:cNvSpPr>
            <p:nvPr/>
          </p:nvSpPr>
          <p:spPr bwMode="auto">
            <a:xfrm>
              <a:off x="2909" y="184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56" name="Rectangle 105"/>
            <p:cNvSpPr>
              <a:spLocks noChangeArrowheads="1"/>
            </p:cNvSpPr>
            <p:nvPr/>
          </p:nvSpPr>
          <p:spPr bwMode="auto">
            <a:xfrm>
              <a:off x="2940" y="1801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57" name="Rectangle 106"/>
            <p:cNvSpPr>
              <a:spLocks noChangeArrowheads="1"/>
            </p:cNvSpPr>
            <p:nvPr/>
          </p:nvSpPr>
          <p:spPr bwMode="auto">
            <a:xfrm>
              <a:off x="2924" y="1888"/>
              <a:ext cx="213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Rectangle 107"/>
            <p:cNvSpPr>
              <a:spLocks noChangeArrowheads="1"/>
            </p:cNvSpPr>
            <p:nvPr/>
          </p:nvSpPr>
          <p:spPr bwMode="auto">
            <a:xfrm>
              <a:off x="2922" y="1888"/>
              <a:ext cx="15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j+1</a:t>
              </a:r>
            </a:p>
          </p:txBody>
        </p:sp>
        <p:sp>
          <p:nvSpPr>
            <p:cNvPr id="16459" name="Rectangle 108"/>
            <p:cNvSpPr>
              <a:spLocks noChangeArrowheads="1"/>
            </p:cNvSpPr>
            <p:nvPr/>
          </p:nvSpPr>
          <p:spPr bwMode="auto">
            <a:xfrm>
              <a:off x="3088" y="188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0" name="Rectangle 109"/>
            <p:cNvSpPr>
              <a:spLocks noChangeArrowheads="1"/>
            </p:cNvSpPr>
            <p:nvPr/>
          </p:nvSpPr>
          <p:spPr bwMode="auto">
            <a:xfrm>
              <a:off x="3119" y="188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1" name="Rectangle 110"/>
            <p:cNvSpPr>
              <a:spLocks noChangeArrowheads="1"/>
            </p:cNvSpPr>
            <p:nvPr/>
          </p:nvSpPr>
          <p:spPr bwMode="auto">
            <a:xfrm>
              <a:off x="2813" y="2125"/>
              <a:ext cx="150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2" name="Rectangle 111"/>
            <p:cNvSpPr>
              <a:spLocks noChangeArrowheads="1"/>
            </p:cNvSpPr>
            <p:nvPr/>
          </p:nvSpPr>
          <p:spPr bwMode="auto">
            <a:xfrm>
              <a:off x="2813" y="2125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63" name="Rectangle 112"/>
            <p:cNvSpPr>
              <a:spLocks noChangeArrowheads="1"/>
            </p:cNvSpPr>
            <p:nvPr/>
          </p:nvSpPr>
          <p:spPr bwMode="auto">
            <a:xfrm>
              <a:off x="2909" y="217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4" name="Rectangle 113"/>
            <p:cNvSpPr>
              <a:spLocks noChangeArrowheads="1"/>
            </p:cNvSpPr>
            <p:nvPr/>
          </p:nvSpPr>
          <p:spPr bwMode="auto">
            <a:xfrm>
              <a:off x="2940" y="2133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5" name="Rectangle 114"/>
            <p:cNvSpPr>
              <a:spLocks noChangeArrowheads="1"/>
            </p:cNvSpPr>
            <p:nvPr/>
          </p:nvSpPr>
          <p:spPr bwMode="auto">
            <a:xfrm>
              <a:off x="2924" y="2212"/>
              <a:ext cx="166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Rectangle 115"/>
            <p:cNvSpPr>
              <a:spLocks noChangeArrowheads="1"/>
            </p:cNvSpPr>
            <p:nvPr/>
          </p:nvSpPr>
          <p:spPr bwMode="auto">
            <a:xfrm>
              <a:off x="2923" y="2213"/>
              <a:ext cx="26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6467" name="Rectangle 116"/>
            <p:cNvSpPr>
              <a:spLocks noChangeArrowheads="1"/>
            </p:cNvSpPr>
            <p:nvPr/>
          </p:nvSpPr>
          <p:spPr bwMode="auto">
            <a:xfrm>
              <a:off x="2956" y="2213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8" name="Rectangle 117"/>
            <p:cNvSpPr>
              <a:spLocks noChangeArrowheads="1"/>
            </p:cNvSpPr>
            <p:nvPr/>
          </p:nvSpPr>
          <p:spPr bwMode="auto">
            <a:xfrm>
              <a:off x="2987" y="2213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69" name="Rectangle 118"/>
            <p:cNvSpPr>
              <a:spLocks noChangeArrowheads="1"/>
            </p:cNvSpPr>
            <p:nvPr/>
          </p:nvSpPr>
          <p:spPr bwMode="auto">
            <a:xfrm>
              <a:off x="4205" y="3494"/>
              <a:ext cx="141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Rectangle 119"/>
            <p:cNvSpPr>
              <a:spLocks noChangeArrowheads="1"/>
            </p:cNvSpPr>
            <p:nvPr/>
          </p:nvSpPr>
          <p:spPr bwMode="auto">
            <a:xfrm>
              <a:off x="4205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471" name="Rectangle 120"/>
            <p:cNvSpPr>
              <a:spLocks noChangeArrowheads="1"/>
            </p:cNvSpPr>
            <p:nvPr/>
          </p:nvSpPr>
          <p:spPr bwMode="auto">
            <a:xfrm>
              <a:off x="4298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472" name="Rectangle 121"/>
            <p:cNvSpPr>
              <a:spLocks noChangeArrowheads="1"/>
            </p:cNvSpPr>
            <p:nvPr/>
          </p:nvSpPr>
          <p:spPr bwMode="auto">
            <a:xfrm>
              <a:off x="4331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473" name="Rectangle 122"/>
            <p:cNvSpPr>
              <a:spLocks noChangeArrowheads="1"/>
            </p:cNvSpPr>
            <p:nvPr/>
          </p:nvSpPr>
          <p:spPr bwMode="auto">
            <a:xfrm>
              <a:off x="4315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4" name="Rectangle 123"/>
            <p:cNvSpPr>
              <a:spLocks noChangeArrowheads="1"/>
            </p:cNvSpPr>
            <p:nvPr/>
          </p:nvSpPr>
          <p:spPr bwMode="auto">
            <a:xfrm>
              <a:off x="4315" y="3620"/>
              <a:ext cx="57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16475" name="Rectangle 124"/>
            <p:cNvSpPr>
              <a:spLocks noChangeArrowheads="1"/>
            </p:cNvSpPr>
            <p:nvPr/>
          </p:nvSpPr>
          <p:spPr bwMode="auto">
            <a:xfrm>
              <a:off x="4376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76" name="Rectangle 125"/>
            <p:cNvSpPr>
              <a:spLocks noChangeArrowheads="1"/>
            </p:cNvSpPr>
            <p:nvPr/>
          </p:nvSpPr>
          <p:spPr bwMode="auto">
            <a:xfrm>
              <a:off x="441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77" name="Freeform 126"/>
            <p:cNvSpPr>
              <a:spLocks noChangeArrowheads="1"/>
            </p:cNvSpPr>
            <p:nvPr/>
          </p:nvSpPr>
          <p:spPr bwMode="auto">
            <a:xfrm>
              <a:off x="3335" y="1358"/>
              <a:ext cx="110" cy="2064"/>
            </a:xfrm>
            <a:custGeom>
              <a:avLst/>
              <a:gdLst>
                <a:gd name="T0" fmla="*/ 132 w 168"/>
                <a:gd name="T1" fmla="*/ 0 h 3132"/>
                <a:gd name="T2" fmla="*/ 132 w 168"/>
                <a:gd name="T3" fmla="*/ 60 h 3132"/>
                <a:gd name="T4" fmla="*/ 132 w 168"/>
                <a:gd name="T5" fmla="*/ 144 h 3132"/>
                <a:gd name="T6" fmla="*/ 132 w 168"/>
                <a:gd name="T7" fmla="*/ 228 h 3132"/>
                <a:gd name="T8" fmla="*/ 144 w 168"/>
                <a:gd name="T9" fmla="*/ 336 h 3132"/>
                <a:gd name="T10" fmla="*/ 156 w 168"/>
                <a:gd name="T11" fmla="*/ 564 h 3132"/>
                <a:gd name="T12" fmla="*/ 156 w 168"/>
                <a:gd name="T13" fmla="*/ 816 h 3132"/>
                <a:gd name="T14" fmla="*/ 168 w 168"/>
                <a:gd name="T15" fmla="*/ 1080 h 3132"/>
                <a:gd name="T16" fmla="*/ 168 w 168"/>
                <a:gd name="T17" fmla="*/ 1344 h 3132"/>
                <a:gd name="T18" fmla="*/ 168 w 168"/>
                <a:gd name="T19" fmla="*/ 1584 h 3132"/>
                <a:gd name="T20" fmla="*/ 168 w 168"/>
                <a:gd name="T21" fmla="*/ 1800 h 3132"/>
                <a:gd name="T22" fmla="*/ 132 w 168"/>
                <a:gd name="T23" fmla="*/ 2184 h 3132"/>
                <a:gd name="T24" fmla="*/ 84 w 168"/>
                <a:gd name="T25" fmla="*/ 2556 h 3132"/>
                <a:gd name="T26" fmla="*/ 60 w 168"/>
                <a:gd name="T27" fmla="*/ 2724 h 3132"/>
                <a:gd name="T28" fmla="*/ 36 w 168"/>
                <a:gd name="T29" fmla="*/ 2880 h 3132"/>
                <a:gd name="T30" fmla="*/ 12 w 168"/>
                <a:gd name="T31" fmla="*/ 3012 h 3132"/>
                <a:gd name="T32" fmla="*/ 0 w 168"/>
                <a:gd name="T33" fmla="*/ 3132 h 31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8"/>
                <a:gd name="T52" fmla="*/ 0 h 3132"/>
                <a:gd name="T53" fmla="*/ 168 w 168"/>
                <a:gd name="T54" fmla="*/ 3132 h 31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8" h="3132">
                  <a:moveTo>
                    <a:pt x="132" y="0"/>
                  </a:moveTo>
                  <a:lnTo>
                    <a:pt x="132" y="60"/>
                  </a:lnTo>
                  <a:lnTo>
                    <a:pt x="132" y="144"/>
                  </a:lnTo>
                  <a:lnTo>
                    <a:pt x="132" y="228"/>
                  </a:lnTo>
                  <a:lnTo>
                    <a:pt x="144" y="336"/>
                  </a:lnTo>
                  <a:lnTo>
                    <a:pt x="156" y="564"/>
                  </a:lnTo>
                  <a:lnTo>
                    <a:pt x="156" y="816"/>
                  </a:lnTo>
                  <a:lnTo>
                    <a:pt x="168" y="1080"/>
                  </a:lnTo>
                  <a:lnTo>
                    <a:pt x="168" y="1344"/>
                  </a:lnTo>
                  <a:lnTo>
                    <a:pt x="168" y="1584"/>
                  </a:lnTo>
                  <a:lnTo>
                    <a:pt x="168" y="1800"/>
                  </a:lnTo>
                  <a:lnTo>
                    <a:pt x="132" y="2184"/>
                  </a:lnTo>
                  <a:lnTo>
                    <a:pt x="84" y="2556"/>
                  </a:lnTo>
                  <a:lnTo>
                    <a:pt x="60" y="2724"/>
                  </a:lnTo>
                  <a:lnTo>
                    <a:pt x="36" y="2880"/>
                  </a:lnTo>
                  <a:lnTo>
                    <a:pt x="12" y="3012"/>
                  </a:lnTo>
                  <a:lnTo>
                    <a:pt x="0" y="3132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8" name="Freeform 127"/>
            <p:cNvSpPr>
              <a:spLocks noChangeArrowheads="1"/>
            </p:cNvSpPr>
            <p:nvPr/>
          </p:nvSpPr>
          <p:spPr bwMode="auto">
            <a:xfrm>
              <a:off x="4094" y="1381"/>
              <a:ext cx="213" cy="2120"/>
            </a:xfrm>
            <a:custGeom>
              <a:avLst/>
              <a:gdLst>
                <a:gd name="T0" fmla="*/ 0 w 323"/>
                <a:gd name="T1" fmla="*/ 0 h 3216"/>
                <a:gd name="T2" fmla="*/ 12 w 323"/>
                <a:gd name="T3" fmla="*/ 72 h 3216"/>
                <a:gd name="T4" fmla="*/ 24 w 323"/>
                <a:gd name="T5" fmla="*/ 156 h 3216"/>
                <a:gd name="T6" fmla="*/ 36 w 323"/>
                <a:gd name="T7" fmla="*/ 252 h 3216"/>
                <a:gd name="T8" fmla="*/ 48 w 323"/>
                <a:gd name="T9" fmla="*/ 360 h 3216"/>
                <a:gd name="T10" fmla="*/ 84 w 323"/>
                <a:gd name="T11" fmla="*/ 612 h 3216"/>
                <a:gd name="T12" fmla="*/ 132 w 323"/>
                <a:gd name="T13" fmla="*/ 888 h 3216"/>
                <a:gd name="T14" fmla="*/ 168 w 323"/>
                <a:gd name="T15" fmla="*/ 1176 h 3216"/>
                <a:gd name="T16" fmla="*/ 204 w 323"/>
                <a:gd name="T17" fmla="*/ 1464 h 3216"/>
                <a:gd name="T18" fmla="*/ 239 w 323"/>
                <a:gd name="T19" fmla="*/ 1716 h 3216"/>
                <a:gd name="T20" fmla="*/ 251 w 323"/>
                <a:gd name="T21" fmla="*/ 1836 h 3216"/>
                <a:gd name="T22" fmla="*/ 263 w 323"/>
                <a:gd name="T23" fmla="*/ 1944 h 3216"/>
                <a:gd name="T24" fmla="*/ 287 w 323"/>
                <a:gd name="T25" fmla="*/ 2328 h 3216"/>
                <a:gd name="T26" fmla="*/ 311 w 323"/>
                <a:gd name="T27" fmla="*/ 2676 h 3216"/>
                <a:gd name="T28" fmla="*/ 311 w 323"/>
                <a:gd name="T29" fmla="*/ 2832 h 3216"/>
                <a:gd name="T30" fmla="*/ 311 w 323"/>
                <a:gd name="T31" fmla="*/ 2976 h 3216"/>
                <a:gd name="T32" fmla="*/ 323 w 323"/>
                <a:gd name="T33" fmla="*/ 3108 h 3216"/>
                <a:gd name="T34" fmla="*/ 323 w 323"/>
                <a:gd name="T35" fmla="*/ 3216 h 32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23"/>
                <a:gd name="T55" fmla="*/ 0 h 3216"/>
                <a:gd name="T56" fmla="*/ 323 w 323"/>
                <a:gd name="T57" fmla="*/ 3216 h 32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23" h="3216">
                  <a:moveTo>
                    <a:pt x="0" y="0"/>
                  </a:moveTo>
                  <a:lnTo>
                    <a:pt x="12" y="72"/>
                  </a:lnTo>
                  <a:lnTo>
                    <a:pt x="24" y="156"/>
                  </a:lnTo>
                  <a:lnTo>
                    <a:pt x="36" y="252"/>
                  </a:lnTo>
                  <a:lnTo>
                    <a:pt x="48" y="360"/>
                  </a:lnTo>
                  <a:lnTo>
                    <a:pt x="84" y="612"/>
                  </a:lnTo>
                  <a:lnTo>
                    <a:pt x="132" y="888"/>
                  </a:lnTo>
                  <a:lnTo>
                    <a:pt x="168" y="1176"/>
                  </a:lnTo>
                  <a:lnTo>
                    <a:pt x="204" y="1464"/>
                  </a:lnTo>
                  <a:lnTo>
                    <a:pt x="239" y="1716"/>
                  </a:lnTo>
                  <a:lnTo>
                    <a:pt x="251" y="1836"/>
                  </a:lnTo>
                  <a:lnTo>
                    <a:pt x="263" y="1944"/>
                  </a:lnTo>
                  <a:lnTo>
                    <a:pt x="287" y="2328"/>
                  </a:lnTo>
                  <a:lnTo>
                    <a:pt x="311" y="2676"/>
                  </a:lnTo>
                  <a:lnTo>
                    <a:pt x="311" y="2832"/>
                  </a:lnTo>
                  <a:lnTo>
                    <a:pt x="311" y="2976"/>
                  </a:lnTo>
                  <a:lnTo>
                    <a:pt x="323" y="3108"/>
                  </a:lnTo>
                  <a:lnTo>
                    <a:pt x="323" y="3216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9" name="Freeform 128"/>
            <p:cNvSpPr>
              <a:spLocks noChangeArrowheads="1"/>
            </p:cNvSpPr>
            <p:nvPr/>
          </p:nvSpPr>
          <p:spPr bwMode="auto">
            <a:xfrm>
              <a:off x="4718" y="1302"/>
              <a:ext cx="475" cy="2184"/>
            </a:xfrm>
            <a:custGeom>
              <a:avLst/>
              <a:gdLst>
                <a:gd name="T0" fmla="*/ 0 w 720"/>
                <a:gd name="T1" fmla="*/ 0 h 3312"/>
                <a:gd name="T2" fmla="*/ 36 w 720"/>
                <a:gd name="T3" fmla="*/ 120 h 3312"/>
                <a:gd name="T4" fmla="*/ 84 w 720"/>
                <a:gd name="T5" fmla="*/ 276 h 3312"/>
                <a:gd name="T6" fmla="*/ 132 w 720"/>
                <a:gd name="T7" fmla="*/ 468 h 3312"/>
                <a:gd name="T8" fmla="*/ 204 w 720"/>
                <a:gd name="T9" fmla="*/ 684 h 3312"/>
                <a:gd name="T10" fmla="*/ 264 w 720"/>
                <a:gd name="T11" fmla="*/ 912 h 3312"/>
                <a:gd name="T12" fmla="*/ 324 w 720"/>
                <a:gd name="T13" fmla="*/ 1140 h 3312"/>
                <a:gd name="T14" fmla="*/ 384 w 720"/>
                <a:gd name="T15" fmla="*/ 1368 h 3312"/>
                <a:gd name="T16" fmla="*/ 432 w 720"/>
                <a:gd name="T17" fmla="*/ 1584 h 3312"/>
                <a:gd name="T18" fmla="*/ 480 w 720"/>
                <a:gd name="T19" fmla="*/ 1800 h 3312"/>
                <a:gd name="T20" fmla="*/ 516 w 720"/>
                <a:gd name="T21" fmla="*/ 2040 h 3312"/>
                <a:gd name="T22" fmla="*/ 600 w 720"/>
                <a:gd name="T23" fmla="*/ 2520 h 3312"/>
                <a:gd name="T24" fmla="*/ 636 w 720"/>
                <a:gd name="T25" fmla="*/ 2748 h 3312"/>
                <a:gd name="T26" fmla="*/ 672 w 720"/>
                <a:gd name="T27" fmla="*/ 2964 h 3312"/>
                <a:gd name="T28" fmla="*/ 696 w 720"/>
                <a:gd name="T29" fmla="*/ 3156 h 3312"/>
                <a:gd name="T30" fmla="*/ 720 w 720"/>
                <a:gd name="T31" fmla="*/ 3312 h 331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20"/>
                <a:gd name="T49" fmla="*/ 0 h 3312"/>
                <a:gd name="T50" fmla="*/ 720 w 720"/>
                <a:gd name="T51" fmla="*/ 3312 h 331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20" h="3312">
                  <a:moveTo>
                    <a:pt x="0" y="0"/>
                  </a:moveTo>
                  <a:lnTo>
                    <a:pt x="36" y="120"/>
                  </a:lnTo>
                  <a:lnTo>
                    <a:pt x="84" y="276"/>
                  </a:lnTo>
                  <a:lnTo>
                    <a:pt x="132" y="468"/>
                  </a:lnTo>
                  <a:lnTo>
                    <a:pt x="204" y="684"/>
                  </a:lnTo>
                  <a:lnTo>
                    <a:pt x="264" y="912"/>
                  </a:lnTo>
                  <a:lnTo>
                    <a:pt x="324" y="1140"/>
                  </a:lnTo>
                  <a:lnTo>
                    <a:pt x="384" y="1368"/>
                  </a:lnTo>
                  <a:lnTo>
                    <a:pt x="432" y="1584"/>
                  </a:lnTo>
                  <a:lnTo>
                    <a:pt x="480" y="1800"/>
                  </a:lnTo>
                  <a:lnTo>
                    <a:pt x="516" y="2040"/>
                  </a:lnTo>
                  <a:lnTo>
                    <a:pt x="600" y="2520"/>
                  </a:lnTo>
                  <a:lnTo>
                    <a:pt x="636" y="2748"/>
                  </a:lnTo>
                  <a:lnTo>
                    <a:pt x="672" y="2964"/>
                  </a:lnTo>
                  <a:lnTo>
                    <a:pt x="696" y="3156"/>
                  </a:lnTo>
                  <a:lnTo>
                    <a:pt x="720" y="3312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0" name="Freeform 129"/>
            <p:cNvSpPr>
              <a:spLocks noChangeArrowheads="1"/>
            </p:cNvSpPr>
            <p:nvPr/>
          </p:nvSpPr>
          <p:spPr bwMode="auto">
            <a:xfrm>
              <a:off x="3090" y="3043"/>
              <a:ext cx="2529" cy="229"/>
            </a:xfrm>
            <a:custGeom>
              <a:avLst/>
              <a:gdLst>
                <a:gd name="T0" fmla="*/ 3837 w 3837"/>
                <a:gd name="T1" fmla="*/ 300 h 348"/>
                <a:gd name="T2" fmla="*/ 3346 w 3837"/>
                <a:gd name="T3" fmla="*/ 324 h 348"/>
                <a:gd name="T4" fmla="*/ 2842 w 3837"/>
                <a:gd name="T5" fmla="*/ 348 h 348"/>
                <a:gd name="T6" fmla="*/ 2338 w 3837"/>
                <a:gd name="T7" fmla="*/ 336 h 348"/>
                <a:gd name="T8" fmla="*/ 1846 w 3837"/>
                <a:gd name="T9" fmla="*/ 312 h 348"/>
                <a:gd name="T10" fmla="*/ 1607 w 3837"/>
                <a:gd name="T11" fmla="*/ 288 h 348"/>
                <a:gd name="T12" fmla="*/ 1343 w 3837"/>
                <a:gd name="T13" fmla="*/ 252 h 348"/>
                <a:gd name="T14" fmla="*/ 827 w 3837"/>
                <a:gd name="T15" fmla="*/ 168 h 348"/>
                <a:gd name="T16" fmla="*/ 587 w 3837"/>
                <a:gd name="T17" fmla="*/ 120 h 348"/>
                <a:gd name="T18" fmla="*/ 359 w 3837"/>
                <a:gd name="T19" fmla="*/ 72 h 348"/>
                <a:gd name="T20" fmla="*/ 167 w 3837"/>
                <a:gd name="T21" fmla="*/ 36 h 348"/>
                <a:gd name="T22" fmla="*/ 0 w 3837"/>
                <a:gd name="T23" fmla="*/ 0 h 3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37"/>
                <a:gd name="T37" fmla="*/ 0 h 348"/>
                <a:gd name="T38" fmla="*/ 3837 w 3837"/>
                <a:gd name="T39" fmla="*/ 348 h 3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37" h="348">
                  <a:moveTo>
                    <a:pt x="3837" y="300"/>
                  </a:moveTo>
                  <a:lnTo>
                    <a:pt x="3346" y="324"/>
                  </a:lnTo>
                  <a:lnTo>
                    <a:pt x="2842" y="348"/>
                  </a:lnTo>
                  <a:lnTo>
                    <a:pt x="2338" y="336"/>
                  </a:lnTo>
                  <a:lnTo>
                    <a:pt x="1846" y="312"/>
                  </a:lnTo>
                  <a:lnTo>
                    <a:pt x="1607" y="288"/>
                  </a:lnTo>
                  <a:lnTo>
                    <a:pt x="1343" y="252"/>
                  </a:lnTo>
                  <a:lnTo>
                    <a:pt x="827" y="168"/>
                  </a:lnTo>
                  <a:lnTo>
                    <a:pt x="587" y="120"/>
                  </a:lnTo>
                  <a:lnTo>
                    <a:pt x="359" y="72"/>
                  </a:lnTo>
                  <a:lnTo>
                    <a:pt x="167" y="36"/>
                  </a:lnTo>
                  <a:lnTo>
                    <a:pt x="0" y="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1" name="Freeform 130"/>
            <p:cNvSpPr>
              <a:spLocks noChangeArrowheads="1"/>
            </p:cNvSpPr>
            <p:nvPr/>
          </p:nvSpPr>
          <p:spPr bwMode="auto">
            <a:xfrm>
              <a:off x="3113" y="2307"/>
              <a:ext cx="2419" cy="126"/>
            </a:xfrm>
            <a:custGeom>
              <a:avLst/>
              <a:gdLst>
                <a:gd name="T0" fmla="*/ 3670 w 3670"/>
                <a:gd name="T1" fmla="*/ 156 h 192"/>
                <a:gd name="T2" fmla="*/ 3610 w 3670"/>
                <a:gd name="T3" fmla="*/ 156 h 192"/>
                <a:gd name="T4" fmla="*/ 3526 w 3670"/>
                <a:gd name="T5" fmla="*/ 156 h 192"/>
                <a:gd name="T6" fmla="*/ 3347 w 3670"/>
                <a:gd name="T7" fmla="*/ 168 h 192"/>
                <a:gd name="T8" fmla="*/ 3119 w 3670"/>
                <a:gd name="T9" fmla="*/ 168 h 192"/>
                <a:gd name="T10" fmla="*/ 2867 w 3670"/>
                <a:gd name="T11" fmla="*/ 180 h 192"/>
                <a:gd name="T12" fmla="*/ 2603 w 3670"/>
                <a:gd name="T13" fmla="*/ 180 h 192"/>
                <a:gd name="T14" fmla="*/ 2339 w 3670"/>
                <a:gd name="T15" fmla="*/ 192 h 192"/>
                <a:gd name="T16" fmla="*/ 2075 w 3670"/>
                <a:gd name="T17" fmla="*/ 192 h 192"/>
                <a:gd name="T18" fmla="*/ 1835 w 3670"/>
                <a:gd name="T19" fmla="*/ 180 h 192"/>
                <a:gd name="T20" fmla="*/ 1596 w 3670"/>
                <a:gd name="T21" fmla="*/ 168 h 192"/>
                <a:gd name="T22" fmla="*/ 1344 w 3670"/>
                <a:gd name="T23" fmla="*/ 144 h 192"/>
                <a:gd name="T24" fmla="*/ 828 w 3670"/>
                <a:gd name="T25" fmla="*/ 96 h 192"/>
                <a:gd name="T26" fmla="*/ 588 w 3670"/>
                <a:gd name="T27" fmla="*/ 72 h 192"/>
                <a:gd name="T28" fmla="*/ 360 w 3670"/>
                <a:gd name="T29" fmla="*/ 36 h 192"/>
                <a:gd name="T30" fmla="*/ 168 w 3670"/>
                <a:gd name="T31" fmla="*/ 12 h 192"/>
                <a:gd name="T32" fmla="*/ 0 w 3670"/>
                <a:gd name="T33" fmla="*/ 0 h 1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70"/>
                <a:gd name="T52" fmla="*/ 0 h 192"/>
                <a:gd name="T53" fmla="*/ 3670 w 3670"/>
                <a:gd name="T54" fmla="*/ 192 h 1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70" h="192">
                  <a:moveTo>
                    <a:pt x="3670" y="156"/>
                  </a:moveTo>
                  <a:lnTo>
                    <a:pt x="3610" y="156"/>
                  </a:lnTo>
                  <a:lnTo>
                    <a:pt x="3526" y="156"/>
                  </a:lnTo>
                  <a:lnTo>
                    <a:pt x="3347" y="168"/>
                  </a:lnTo>
                  <a:lnTo>
                    <a:pt x="3119" y="168"/>
                  </a:lnTo>
                  <a:lnTo>
                    <a:pt x="2867" y="180"/>
                  </a:lnTo>
                  <a:lnTo>
                    <a:pt x="2603" y="180"/>
                  </a:lnTo>
                  <a:lnTo>
                    <a:pt x="2339" y="192"/>
                  </a:lnTo>
                  <a:lnTo>
                    <a:pt x="2075" y="192"/>
                  </a:lnTo>
                  <a:lnTo>
                    <a:pt x="1835" y="180"/>
                  </a:lnTo>
                  <a:lnTo>
                    <a:pt x="1596" y="168"/>
                  </a:lnTo>
                  <a:lnTo>
                    <a:pt x="1344" y="144"/>
                  </a:lnTo>
                  <a:lnTo>
                    <a:pt x="828" y="96"/>
                  </a:lnTo>
                  <a:lnTo>
                    <a:pt x="588" y="72"/>
                  </a:lnTo>
                  <a:lnTo>
                    <a:pt x="360" y="36"/>
                  </a:lnTo>
                  <a:lnTo>
                    <a:pt x="168" y="12"/>
                  </a:lnTo>
                  <a:lnTo>
                    <a:pt x="0" y="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2" name="Freeform 131"/>
            <p:cNvSpPr>
              <a:spLocks noChangeArrowheads="1"/>
            </p:cNvSpPr>
            <p:nvPr/>
          </p:nvSpPr>
          <p:spPr bwMode="auto">
            <a:xfrm>
              <a:off x="3145" y="1555"/>
              <a:ext cx="2190" cy="40"/>
            </a:xfrm>
            <a:custGeom>
              <a:avLst/>
              <a:gdLst>
                <a:gd name="T0" fmla="*/ 3323 w 3323"/>
                <a:gd name="T1" fmla="*/ 0 h 60"/>
                <a:gd name="T2" fmla="*/ 3203 w 3323"/>
                <a:gd name="T3" fmla="*/ 0 h 60"/>
                <a:gd name="T4" fmla="*/ 3047 w 3323"/>
                <a:gd name="T5" fmla="*/ 12 h 60"/>
                <a:gd name="T6" fmla="*/ 2855 w 3323"/>
                <a:gd name="T7" fmla="*/ 24 h 60"/>
                <a:gd name="T8" fmla="*/ 2639 w 3323"/>
                <a:gd name="T9" fmla="*/ 36 h 60"/>
                <a:gd name="T10" fmla="*/ 2411 w 3323"/>
                <a:gd name="T11" fmla="*/ 36 h 60"/>
                <a:gd name="T12" fmla="*/ 2183 w 3323"/>
                <a:gd name="T13" fmla="*/ 48 h 60"/>
                <a:gd name="T14" fmla="*/ 1955 w 3323"/>
                <a:gd name="T15" fmla="*/ 60 h 60"/>
                <a:gd name="T16" fmla="*/ 1739 w 3323"/>
                <a:gd name="T17" fmla="*/ 60 h 60"/>
                <a:gd name="T18" fmla="*/ 1524 w 3323"/>
                <a:gd name="T19" fmla="*/ 60 h 60"/>
                <a:gd name="T20" fmla="*/ 1284 w 3323"/>
                <a:gd name="T21" fmla="*/ 60 h 60"/>
                <a:gd name="T22" fmla="*/ 804 w 3323"/>
                <a:gd name="T23" fmla="*/ 48 h 60"/>
                <a:gd name="T24" fmla="*/ 564 w 3323"/>
                <a:gd name="T25" fmla="*/ 36 h 60"/>
                <a:gd name="T26" fmla="*/ 348 w 3323"/>
                <a:gd name="T27" fmla="*/ 36 h 60"/>
                <a:gd name="T28" fmla="*/ 156 w 3323"/>
                <a:gd name="T29" fmla="*/ 24 h 60"/>
                <a:gd name="T30" fmla="*/ 0 w 3323"/>
                <a:gd name="T31" fmla="*/ 2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23"/>
                <a:gd name="T49" fmla="*/ 0 h 60"/>
                <a:gd name="T50" fmla="*/ 3323 w 3323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23" h="60">
                  <a:moveTo>
                    <a:pt x="3323" y="0"/>
                  </a:moveTo>
                  <a:lnTo>
                    <a:pt x="3203" y="0"/>
                  </a:lnTo>
                  <a:lnTo>
                    <a:pt x="3047" y="12"/>
                  </a:lnTo>
                  <a:lnTo>
                    <a:pt x="2855" y="24"/>
                  </a:lnTo>
                  <a:lnTo>
                    <a:pt x="2639" y="36"/>
                  </a:lnTo>
                  <a:lnTo>
                    <a:pt x="2411" y="36"/>
                  </a:lnTo>
                  <a:lnTo>
                    <a:pt x="2183" y="48"/>
                  </a:lnTo>
                  <a:lnTo>
                    <a:pt x="1955" y="60"/>
                  </a:lnTo>
                  <a:lnTo>
                    <a:pt x="1739" y="60"/>
                  </a:lnTo>
                  <a:lnTo>
                    <a:pt x="1524" y="60"/>
                  </a:lnTo>
                  <a:lnTo>
                    <a:pt x="1284" y="60"/>
                  </a:lnTo>
                  <a:lnTo>
                    <a:pt x="804" y="48"/>
                  </a:lnTo>
                  <a:lnTo>
                    <a:pt x="564" y="36"/>
                  </a:lnTo>
                  <a:lnTo>
                    <a:pt x="348" y="36"/>
                  </a:lnTo>
                  <a:lnTo>
                    <a:pt x="156" y="24"/>
                  </a:lnTo>
                  <a:lnTo>
                    <a:pt x="0" y="24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3" name="Freeform 132"/>
            <p:cNvSpPr>
              <a:spLocks noChangeArrowheads="1"/>
            </p:cNvSpPr>
            <p:nvPr/>
          </p:nvSpPr>
          <p:spPr bwMode="auto">
            <a:xfrm>
              <a:off x="3153" y="1943"/>
              <a:ext cx="2229" cy="39"/>
            </a:xfrm>
            <a:custGeom>
              <a:avLst/>
              <a:gdLst>
                <a:gd name="T0" fmla="*/ 3382 w 3382"/>
                <a:gd name="T1" fmla="*/ 0 h 60"/>
                <a:gd name="T2" fmla="*/ 3263 w 3382"/>
                <a:gd name="T3" fmla="*/ 0 h 60"/>
                <a:gd name="T4" fmla="*/ 3107 w 3382"/>
                <a:gd name="T5" fmla="*/ 12 h 60"/>
                <a:gd name="T6" fmla="*/ 2915 w 3382"/>
                <a:gd name="T7" fmla="*/ 24 h 60"/>
                <a:gd name="T8" fmla="*/ 2699 w 3382"/>
                <a:gd name="T9" fmla="*/ 36 h 60"/>
                <a:gd name="T10" fmla="*/ 2483 w 3382"/>
                <a:gd name="T11" fmla="*/ 36 h 60"/>
                <a:gd name="T12" fmla="*/ 2243 w 3382"/>
                <a:gd name="T13" fmla="*/ 48 h 60"/>
                <a:gd name="T14" fmla="*/ 2015 w 3382"/>
                <a:gd name="T15" fmla="*/ 60 h 60"/>
                <a:gd name="T16" fmla="*/ 1799 w 3382"/>
                <a:gd name="T17" fmla="*/ 60 h 60"/>
                <a:gd name="T18" fmla="*/ 1572 w 3382"/>
                <a:gd name="T19" fmla="*/ 60 h 60"/>
                <a:gd name="T20" fmla="*/ 1332 w 3382"/>
                <a:gd name="T21" fmla="*/ 60 h 60"/>
                <a:gd name="T22" fmla="*/ 828 w 3382"/>
                <a:gd name="T23" fmla="*/ 48 h 60"/>
                <a:gd name="T24" fmla="*/ 588 w 3382"/>
                <a:gd name="T25" fmla="*/ 36 h 60"/>
                <a:gd name="T26" fmla="*/ 360 w 3382"/>
                <a:gd name="T27" fmla="*/ 36 h 60"/>
                <a:gd name="T28" fmla="*/ 168 w 3382"/>
                <a:gd name="T29" fmla="*/ 24 h 60"/>
                <a:gd name="T30" fmla="*/ 0 w 3382"/>
                <a:gd name="T31" fmla="*/ 24 h 6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82"/>
                <a:gd name="T49" fmla="*/ 0 h 60"/>
                <a:gd name="T50" fmla="*/ 3382 w 3382"/>
                <a:gd name="T51" fmla="*/ 60 h 6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82" h="60">
                  <a:moveTo>
                    <a:pt x="3382" y="0"/>
                  </a:moveTo>
                  <a:lnTo>
                    <a:pt x="3263" y="0"/>
                  </a:lnTo>
                  <a:lnTo>
                    <a:pt x="3107" y="12"/>
                  </a:lnTo>
                  <a:lnTo>
                    <a:pt x="2915" y="24"/>
                  </a:lnTo>
                  <a:lnTo>
                    <a:pt x="2699" y="36"/>
                  </a:lnTo>
                  <a:lnTo>
                    <a:pt x="2483" y="36"/>
                  </a:lnTo>
                  <a:lnTo>
                    <a:pt x="2243" y="48"/>
                  </a:lnTo>
                  <a:lnTo>
                    <a:pt x="2015" y="60"/>
                  </a:lnTo>
                  <a:lnTo>
                    <a:pt x="1799" y="60"/>
                  </a:lnTo>
                  <a:lnTo>
                    <a:pt x="1572" y="60"/>
                  </a:lnTo>
                  <a:lnTo>
                    <a:pt x="1332" y="60"/>
                  </a:lnTo>
                  <a:lnTo>
                    <a:pt x="828" y="48"/>
                  </a:lnTo>
                  <a:lnTo>
                    <a:pt x="588" y="36"/>
                  </a:lnTo>
                  <a:lnTo>
                    <a:pt x="360" y="36"/>
                  </a:lnTo>
                  <a:lnTo>
                    <a:pt x="168" y="24"/>
                  </a:lnTo>
                  <a:lnTo>
                    <a:pt x="0" y="24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4" name="Freeform 133"/>
            <p:cNvSpPr>
              <a:spLocks noChangeArrowheads="1"/>
            </p:cNvSpPr>
            <p:nvPr/>
          </p:nvSpPr>
          <p:spPr bwMode="auto">
            <a:xfrm>
              <a:off x="4433" y="1381"/>
              <a:ext cx="277" cy="2136"/>
            </a:xfrm>
            <a:custGeom>
              <a:avLst/>
              <a:gdLst>
                <a:gd name="T0" fmla="*/ 0 w 420"/>
                <a:gd name="T1" fmla="*/ 0 h 3240"/>
                <a:gd name="T2" fmla="*/ 12 w 420"/>
                <a:gd name="T3" fmla="*/ 72 h 3240"/>
                <a:gd name="T4" fmla="*/ 24 w 420"/>
                <a:gd name="T5" fmla="*/ 156 h 3240"/>
                <a:gd name="T6" fmla="*/ 48 w 420"/>
                <a:gd name="T7" fmla="*/ 252 h 3240"/>
                <a:gd name="T8" fmla="*/ 72 w 420"/>
                <a:gd name="T9" fmla="*/ 372 h 3240"/>
                <a:gd name="T10" fmla="*/ 120 w 420"/>
                <a:gd name="T11" fmla="*/ 624 h 3240"/>
                <a:gd name="T12" fmla="*/ 168 w 420"/>
                <a:gd name="T13" fmla="*/ 900 h 3240"/>
                <a:gd name="T14" fmla="*/ 228 w 420"/>
                <a:gd name="T15" fmla="*/ 1188 h 3240"/>
                <a:gd name="T16" fmla="*/ 276 w 420"/>
                <a:gd name="T17" fmla="*/ 1476 h 3240"/>
                <a:gd name="T18" fmla="*/ 324 w 420"/>
                <a:gd name="T19" fmla="*/ 1740 h 3240"/>
                <a:gd name="T20" fmla="*/ 348 w 420"/>
                <a:gd name="T21" fmla="*/ 1860 h 3240"/>
                <a:gd name="T22" fmla="*/ 360 w 420"/>
                <a:gd name="T23" fmla="*/ 1968 h 3240"/>
                <a:gd name="T24" fmla="*/ 396 w 420"/>
                <a:gd name="T25" fmla="*/ 2352 h 3240"/>
                <a:gd name="T26" fmla="*/ 408 w 420"/>
                <a:gd name="T27" fmla="*/ 2544 h 3240"/>
                <a:gd name="T28" fmla="*/ 408 w 420"/>
                <a:gd name="T29" fmla="*/ 2712 h 3240"/>
                <a:gd name="T30" fmla="*/ 408 w 420"/>
                <a:gd name="T31" fmla="*/ 2868 h 3240"/>
                <a:gd name="T32" fmla="*/ 420 w 420"/>
                <a:gd name="T33" fmla="*/ 3012 h 3240"/>
                <a:gd name="T34" fmla="*/ 420 w 420"/>
                <a:gd name="T35" fmla="*/ 3132 h 3240"/>
                <a:gd name="T36" fmla="*/ 420 w 420"/>
                <a:gd name="T37" fmla="*/ 3240 h 324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0"/>
                <a:gd name="T58" fmla="*/ 0 h 3240"/>
                <a:gd name="T59" fmla="*/ 420 w 420"/>
                <a:gd name="T60" fmla="*/ 3240 h 324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0" h="3240">
                  <a:moveTo>
                    <a:pt x="0" y="0"/>
                  </a:moveTo>
                  <a:lnTo>
                    <a:pt x="12" y="72"/>
                  </a:lnTo>
                  <a:lnTo>
                    <a:pt x="24" y="156"/>
                  </a:lnTo>
                  <a:lnTo>
                    <a:pt x="48" y="252"/>
                  </a:lnTo>
                  <a:lnTo>
                    <a:pt x="72" y="372"/>
                  </a:lnTo>
                  <a:lnTo>
                    <a:pt x="120" y="624"/>
                  </a:lnTo>
                  <a:lnTo>
                    <a:pt x="168" y="900"/>
                  </a:lnTo>
                  <a:lnTo>
                    <a:pt x="228" y="1188"/>
                  </a:lnTo>
                  <a:lnTo>
                    <a:pt x="276" y="1476"/>
                  </a:lnTo>
                  <a:lnTo>
                    <a:pt x="324" y="1740"/>
                  </a:lnTo>
                  <a:lnTo>
                    <a:pt x="348" y="1860"/>
                  </a:lnTo>
                  <a:lnTo>
                    <a:pt x="360" y="1968"/>
                  </a:lnTo>
                  <a:lnTo>
                    <a:pt x="396" y="2352"/>
                  </a:lnTo>
                  <a:lnTo>
                    <a:pt x="408" y="2544"/>
                  </a:lnTo>
                  <a:lnTo>
                    <a:pt x="408" y="2712"/>
                  </a:lnTo>
                  <a:lnTo>
                    <a:pt x="408" y="2868"/>
                  </a:lnTo>
                  <a:lnTo>
                    <a:pt x="420" y="3012"/>
                  </a:lnTo>
                  <a:lnTo>
                    <a:pt x="420" y="3132"/>
                  </a:lnTo>
                  <a:lnTo>
                    <a:pt x="420" y="3240"/>
                  </a:lnTo>
                </a:path>
              </a:pathLst>
            </a:custGeom>
            <a:noFill/>
            <a:ln w="75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5" name="Rectangle 134"/>
            <p:cNvSpPr>
              <a:spLocks noChangeArrowheads="1"/>
            </p:cNvSpPr>
            <p:nvPr/>
          </p:nvSpPr>
          <p:spPr bwMode="auto">
            <a:xfrm>
              <a:off x="2813" y="1413"/>
              <a:ext cx="150" cy="19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6" name="Rectangle 135"/>
            <p:cNvSpPr>
              <a:spLocks noChangeArrowheads="1"/>
            </p:cNvSpPr>
            <p:nvPr/>
          </p:nvSpPr>
          <p:spPr bwMode="auto">
            <a:xfrm>
              <a:off x="2813" y="1414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87" name="Rectangle 136"/>
            <p:cNvSpPr>
              <a:spLocks noChangeArrowheads="1"/>
            </p:cNvSpPr>
            <p:nvPr/>
          </p:nvSpPr>
          <p:spPr bwMode="auto">
            <a:xfrm>
              <a:off x="2909" y="1461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88" name="Rectangle 137"/>
            <p:cNvSpPr>
              <a:spLocks noChangeArrowheads="1"/>
            </p:cNvSpPr>
            <p:nvPr/>
          </p:nvSpPr>
          <p:spPr bwMode="auto">
            <a:xfrm>
              <a:off x="2940" y="1422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89" name="Rectangle 138"/>
            <p:cNvSpPr>
              <a:spLocks noChangeArrowheads="1"/>
            </p:cNvSpPr>
            <p:nvPr/>
          </p:nvSpPr>
          <p:spPr bwMode="auto">
            <a:xfrm>
              <a:off x="2924" y="1508"/>
              <a:ext cx="213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0" name="Rectangle 139"/>
            <p:cNvSpPr>
              <a:spLocks noChangeArrowheads="1"/>
            </p:cNvSpPr>
            <p:nvPr/>
          </p:nvSpPr>
          <p:spPr bwMode="auto">
            <a:xfrm>
              <a:off x="2922" y="1508"/>
              <a:ext cx="15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j+2</a:t>
              </a:r>
            </a:p>
          </p:txBody>
        </p:sp>
        <p:sp>
          <p:nvSpPr>
            <p:cNvPr id="16491" name="Rectangle 140"/>
            <p:cNvSpPr>
              <a:spLocks noChangeArrowheads="1"/>
            </p:cNvSpPr>
            <p:nvPr/>
          </p:nvSpPr>
          <p:spPr bwMode="auto">
            <a:xfrm>
              <a:off x="3088" y="150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2" name="Rectangle 141"/>
            <p:cNvSpPr>
              <a:spLocks noChangeArrowheads="1"/>
            </p:cNvSpPr>
            <p:nvPr/>
          </p:nvSpPr>
          <p:spPr bwMode="auto">
            <a:xfrm>
              <a:off x="3119" y="1508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3" name="Rectangle 142"/>
            <p:cNvSpPr>
              <a:spLocks noChangeArrowheads="1"/>
            </p:cNvSpPr>
            <p:nvPr/>
          </p:nvSpPr>
          <p:spPr bwMode="auto">
            <a:xfrm>
              <a:off x="2813" y="2908"/>
              <a:ext cx="150" cy="19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4" name="Rectangle 143"/>
            <p:cNvSpPr>
              <a:spLocks noChangeArrowheads="1"/>
            </p:cNvSpPr>
            <p:nvPr/>
          </p:nvSpPr>
          <p:spPr bwMode="auto">
            <a:xfrm>
              <a:off x="2813" y="2907"/>
              <a:ext cx="83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</a:t>
              </a:r>
            </a:p>
          </p:txBody>
        </p:sp>
        <p:sp>
          <p:nvSpPr>
            <p:cNvPr id="16495" name="Rectangle 144"/>
            <p:cNvSpPr>
              <a:spLocks noChangeArrowheads="1"/>
            </p:cNvSpPr>
            <p:nvPr/>
          </p:nvSpPr>
          <p:spPr bwMode="auto">
            <a:xfrm>
              <a:off x="2909" y="2955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6" name="Rectangle 145"/>
            <p:cNvSpPr>
              <a:spLocks noChangeArrowheads="1"/>
            </p:cNvSpPr>
            <p:nvPr/>
          </p:nvSpPr>
          <p:spPr bwMode="auto">
            <a:xfrm>
              <a:off x="2940" y="2916"/>
              <a:ext cx="41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497" name="Rectangle 146"/>
            <p:cNvSpPr>
              <a:spLocks noChangeArrowheads="1"/>
            </p:cNvSpPr>
            <p:nvPr/>
          </p:nvSpPr>
          <p:spPr bwMode="auto">
            <a:xfrm>
              <a:off x="2924" y="3003"/>
              <a:ext cx="166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8" name="Rectangle 147"/>
            <p:cNvSpPr>
              <a:spLocks noChangeArrowheads="1"/>
            </p:cNvSpPr>
            <p:nvPr/>
          </p:nvSpPr>
          <p:spPr bwMode="auto">
            <a:xfrm>
              <a:off x="2923" y="3004"/>
              <a:ext cx="26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16499" name="Rectangle 148"/>
            <p:cNvSpPr>
              <a:spLocks noChangeArrowheads="1"/>
            </p:cNvSpPr>
            <p:nvPr/>
          </p:nvSpPr>
          <p:spPr bwMode="auto">
            <a:xfrm>
              <a:off x="2948" y="3004"/>
              <a:ext cx="3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16500" name="Rectangle 149"/>
            <p:cNvSpPr>
              <a:spLocks noChangeArrowheads="1"/>
            </p:cNvSpPr>
            <p:nvPr/>
          </p:nvSpPr>
          <p:spPr bwMode="auto">
            <a:xfrm>
              <a:off x="2987" y="3004"/>
              <a:ext cx="6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6501" name="Rectangle 150"/>
            <p:cNvSpPr>
              <a:spLocks noChangeArrowheads="1"/>
            </p:cNvSpPr>
            <p:nvPr/>
          </p:nvSpPr>
          <p:spPr bwMode="auto">
            <a:xfrm>
              <a:off x="3058" y="300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02" name="Rectangle 151"/>
            <p:cNvSpPr>
              <a:spLocks noChangeArrowheads="1"/>
            </p:cNvSpPr>
            <p:nvPr/>
          </p:nvSpPr>
          <p:spPr bwMode="auto">
            <a:xfrm>
              <a:off x="3088" y="3004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03" name="Rectangle 152"/>
            <p:cNvSpPr>
              <a:spLocks noChangeArrowheads="1"/>
            </p:cNvSpPr>
            <p:nvPr/>
          </p:nvSpPr>
          <p:spPr bwMode="auto">
            <a:xfrm>
              <a:off x="4631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4" name="Rectangle 153"/>
            <p:cNvSpPr>
              <a:spLocks noChangeArrowheads="1"/>
            </p:cNvSpPr>
            <p:nvPr/>
          </p:nvSpPr>
          <p:spPr bwMode="auto">
            <a:xfrm>
              <a:off x="4632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05" name="Rectangle 154"/>
            <p:cNvSpPr>
              <a:spLocks noChangeArrowheads="1"/>
            </p:cNvSpPr>
            <p:nvPr/>
          </p:nvSpPr>
          <p:spPr bwMode="auto">
            <a:xfrm>
              <a:off x="4726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06" name="Rectangle 155"/>
            <p:cNvSpPr>
              <a:spLocks noChangeArrowheads="1"/>
            </p:cNvSpPr>
            <p:nvPr/>
          </p:nvSpPr>
          <p:spPr bwMode="auto">
            <a:xfrm>
              <a:off x="4757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07" name="Rectangle 156"/>
            <p:cNvSpPr>
              <a:spLocks noChangeArrowheads="1"/>
            </p:cNvSpPr>
            <p:nvPr/>
          </p:nvSpPr>
          <p:spPr bwMode="auto">
            <a:xfrm>
              <a:off x="4742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8" name="Rectangle 157"/>
            <p:cNvSpPr>
              <a:spLocks noChangeArrowheads="1"/>
            </p:cNvSpPr>
            <p:nvPr/>
          </p:nvSpPr>
          <p:spPr bwMode="auto">
            <a:xfrm>
              <a:off x="4742" y="3620"/>
              <a:ext cx="18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k+1</a:t>
              </a:r>
            </a:p>
          </p:txBody>
        </p:sp>
        <p:sp>
          <p:nvSpPr>
            <p:cNvPr id="16509" name="Rectangle 158"/>
            <p:cNvSpPr>
              <a:spLocks noChangeArrowheads="1"/>
            </p:cNvSpPr>
            <p:nvPr/>
          </p:nvSpPr>
          <p:spPr bwMode="auto">
            <a:xfrm>
              <a:off x="494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0" name="Rectangle 159"/>
            <p:cNvSpPr>
              <a:spLocks noChangeArrowheads="1"/>
            </p:cNvSpPr>
            <p:nvPr/>
          </p:nvSpPr>
          <p:spPr bwMode="auto">
            <a:xfrm>
              <a:off x="497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1" name="Rectangle 160"/>
            <p:cNvSpPr>
              <a:spLocks noChangeArrowheads="1"/>
            </p:cNvSpPr>
            <p:nvPr/>
          </p:nvSpPr>
          <p:spPr bwMode="auto">
            <a:xfrm>
              <a:off x="5145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2" name="Rectangle 161"/>
            <p:cNvSpPr>
              <a:spLocks noChangeArrowheads="1"/>
            </p:cNvSpPr>
            <p:nvPr/>
          </p:nvSpPr>
          <p:spPr bwMode="auto">
            <a:xfrm>
              <a:off x="5147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13" name="Rectangle 162"/>
            <p:cNvSpPr>
              <a:spLocks noChangeArrowheads="1"/>
            </p:cNvSpPr>
            <p:nvPr/>
          </p:nvSpPr>
          <p:spPr bwMode="auto">
            <a:xfrm>
              <a:off x="5241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14" name="Rectangle 163"/>
            <p:cNvSpPr>
              <a:spLocks noChangeArrowheads="1"/>
            </p:cNvSpPr>
            <p:nvPr/>
          </p:nvSpPr>
          <p:spPr bwMode="auto">
            <a:xfrm>
              <a:off x="5271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15" name="Rectangle 164"/>
            <p:cNvSpPr>
              <a:spLocks noChangeArrowheads="1"/>
            </p:cNvSpPr>
            <p:nvPr/>
          </p:nvSpPr>
          <p:spPr bwMode="auto">
            <a:xfrm>
              <a:off x="5264" y="3620"/>
              <a:ext cx="268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6" name="Rectangle 165"/>
            <p:cNvSpPr>
              <a:spLocks noChangeArrowheads="1"/>
            </p:cNvSpPr>
            <p:nvPr/>
          </p:nvSpPr>
          <p:spPr bwMode="auto">
            <a:xfrm>
              <a:off x="5264" y="3620"/>
              <a:ext cx="18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k+2</a:t>
              </a:r>
            </a:p>
          </p:txBody>
        </p:sp>
        <p:sp>
          <p:nvSpPr>
            <p:cNvPr id="16517" name="Rectangle 166"/>
            <p:cNvSpPr>
              <a:spLocks noChangeArrowheads="1"/>
            </p:cNvSpPr>
            <p:nvPr/>
          </p:nvSpPr>
          <p:spPr bwMode="auto">
            <a:xfrm>
              <a:off x="5460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8" name="Rectangle 167"/>
            <p:cNvSpPr>
              <a:spLocks noChangeArrowheads="1"/>
            </p:cNvSpPr>
            <p:nvPr/>
          </p:nvSpPr>
          <p:spPr bwMode="auto">
            <a:xfrm>
              <a:off x="5492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19" name="Rectangle 168"/>
            <p:cNvSpPr>
              <a:spLocks noChangeArrowheads="1"/>
            </p:cNvSpPr>
            <p:nvPr/>
          </p:nvSpPr>
          <p:spPr bwMode="auto">
            <a:xfrm>
              <a:off x="3176" y="3494"/>
              <a:ext cx="143" cy="1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0" name="Rectangle 169"/>
            <p:cNvSpPr>
              <a:spLocks noChangeArrowheads="1"/>
            </p:cNvSpPr>
            <p:nvPr/>
          </p:nvSpPr>
          <p:spPr bwMode="auto">
            <a:xfrm>
              <a:off x="3177" y="3494"/>
              <a:ext cx="8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</a:t>
              </a:r>
            </a:p>
          </p:txBody>
        </p:sp>
        <p:sp>
          <p:nvSpPr>
            <p:cNvPr id="16521" name="Rectangle 170"/>
            <p:cNvSpPr>
              <a:spLocks noChangeArrowheads="1"/>
            </p:cNvSpPr>
            <p:nvPr/>
          </p:nvSpPr>
          <p:spPr bwMode="auto">
            <a:xfrm>
              <a:off x="3271" y="3532"/>
              <a:ext cx="2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22" name="Rectangle 171"/>
            <p:cNvSpPr>
              <a:spLocks noChangeArrowheads="1"/>
            </p:cNvSpPr>
            <p:nvPr/>
          </p:nvSpPr>
          <p:spPr bwMode="auto">
            <a:xfrm>
              <a:off x="3304" y="3494"/>
              <a:ext cx="37" cy="1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solidFill>
                    <a:srgbClr val="000000"/>
                  </a:solidFill>
                  <a:latin typeface="Symbol" pitchFamily="18" charset="2"/>
                </a:rPr>
                <a:t></a:t>
              </a:r>
            </a:p>
          </p:txBody>
        </p:sp>
        <p:sp>
          <p:nvSpPr>
            <p:cNvPr id="16523" name="Rectangle 172"/>
            <p:cNvSpPr>
              <a:spLocks noChangeArrowheads="1"/>
            </p:cNvSpPr>
            <p:nvPr/>
          </p:nvSpPr>
          <p:spPr bwMode="auto">
            <a:xfrm>
              <a:off x="3287" y="3620"/>
              <a:ext cx="277" cy="16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4" name="Rectangle 173"/>
            <p:cNvSpPr>
              <a:spLocks noChangeArrowheads="1"/>
            </p:cNvSpPr>
            <p:nvPr/>
          </p:nvSpPr>
          <p:spPr bwMode="auto">
            <a:xfrm>
              <a:off x="3287" y="3620"/>
              <a:ext cx="57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16525" name="Rectangle 174"/>
            <p:cNvSpPr>
              <a:spLocks noChangeArrowheads="1"/>
            </p:cNvSpPr>
            <p:nvPr/>
          </p:nvSpPr>
          <p:spPr bwMode="auto">
            <a:xfrm>
              <a:off x="3344" y="3620"/>
              <a:ext cx="38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16526" name="Rectangle 175"/>
            <p:cNvSpPr>
              <a:spLocks noChangeArrowheads="1"/>
            </p:cNvSpPr>
            <p:nvPr/>
          </p:nvSpPr>
          <p:spPr bwMode="auto">
            <a:xfrm>
              <a:off x="3383" y="3620"/>
              <a:ext cx="63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6527" name="Rectangle 176"/>
            <p:cNvSpPr>
              <a:spLocks noChangeArrowheads="1"/>
            </p:cNvSpPr>
            <p:nvPr/>
          </p:nvSpPr>
          <p:spPr bwMode="auto">
            <a:xfrm>
              <a:off x="3454" y="3620"/>
              <a:ext cx="32" cy="1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6528" name="Text Box 177"/>
            <p:cNvSpPr txBox="1">
              <a:spLocks noChangeArrowheads="1"/>
            </p:cNvSpPr>
            <p:nvPr/>
          </p:nvSpPr>
          <p:spPr bwMode="auto">
            <a:xfrm>
              <a:off x="2669" y="1181"/>
              <a:ext cx="658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Launch D/E</a:t>
              </a:r>
            </a:p>
          </p:txBody>
        </p:sp>
        <p:sp>
          <p:nvSpPr>
            <p:cNvPr id="16529" name="Text Box 178"/>
            <p:cNvSpPr txBox="1">
              <a:spLocks noChangeArrowheads="1"/>
            </p:cNvSpPr>
            <p:nvPr/>
          </p:nvSpPr>
          <p:spPr bwMode="auto">
            <a:xfrm>
              <a:off x="4993" y="3744"/>
              <a:ext cx="627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imes New Roman" pitchFamily="18" charset="0"/>
                </a:rPr>
                <a:t>Launch AZ</a:t>
              </a:r>
            </a:p>
          </p:txBody>
        </p:sp>
        <p:sp>
          <p:nvSpPr>
            <p:cNvPr id="216" name="Rectangle 103"/>
            <p:cNvSpPr>
              <a:spLocks noChangeArrowheads="1"/>
            </p:cNvSpPr>
            <p:nvPr/>
          </p:nvSpPr>
          <p:spPr bwMode="auto">
            <a:xfrm>
              <a:off x="3635" y="1678"/>
              <a:ext cx="178" cy="17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Font typeface="Symbol" pitchFamily="18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 smtClean="0">
                  <a:solidFill>
                    <a:srgbClr val="0000CC"/>
                  </a:solidFill>
                  <a:latin typeface="+mn-lt"/>
                </a:rPr>
                <a:t>2w</a:t>
              </a:r>
              <a:endParaRPr lang="en-GB" baseline="-25000" dirty="0">
                <a:solidFill>
                  <a:srgbClr val="0000CC"/>
                </a:solidFill>
                <a:latin typeface="+mn-lt"/>
              </a:endParaRPr>
            </a:p>
          </p:txBody>
        </p:sp>
        <p:sp>
          <p:nvSpPr>
            <p:cNvPr id="217" name="Rectangle 107"/>
            <p:cNvSpPr>
              <a:spLocks noChangeArrowheads="1"/>
            </p:cNvSpPr>
            <p:nvPr/>
          </p:nvSpPr>
          <p:spPr bwMode="auto">
            <a:xfrm>
              <a:off x="3828" y="1774"/>
              <a:ext cx="153" cy="13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solidFill>
                    <a:srgbClr val="0000CC"/>
                  </a:solidFill>
                </a:rPr>
                <a:t>j+1</a:t>
              </a:r>
            </a:p>
          </p:txBody>
        </p:sp>
      </p:grpSp>
      <p:grpSp>
        <p:nvGrpSpPr>
          <p:cNvPr id="5" name="Group 195"/>
          <p:cNvGrpSpPr>
            <a:grpSpLocks/>
          </p:cNvGrpSpPr>
          <p:nvPr/>
        </p:nvGrpSpPr>
        <p:grpSpPr bwMode="auto">
          <a:xfrm>
            <a:off x="4941888" y="2603500"/>
            <a:ext cx="3825875" cy="514350"/>
            <a:chOff x="3113" y="2030"/>
            <a:chExt cx="2410" cy="324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113" y="2157"/>
              <a:ext cx="2410" cy="125"/>
              <a:chOff x="3113" y="2157"/>
              <a:chExt cx="2410" cy="125"/>
            </a:xfrm>
          </p:grpSpPr>
          <p:sp>
            <p:nvSpPr>
              <p:cNvPr id="16409" name="Freeform 4"/>
              <p:cNvSpPr>
                <a:spLocks noChangeArrowheads="1"/>
              </p:cNvSpPr>
              <p:nvPr/>
            </p:nvSpPr>
            <p:spPr bwMode="auto">
              <a:xfrm>
                <a:off x="5492" y="2259"/>
                <a:ext cx="32" cy="8"/>
              </a:xfrm>
              <a:custGeom>
                <a:avLst/>
                <a:gdLst>
                  <a:gd name="T0" fmla="*/ 48 w 48"/>
                  <a:gd name="T1" fmla="*/ 12 h 12"/>
                  <a:gd name="T2" fmla="*/ 48 w 48"/>
                  <a:gd name="T3" fmla="*/ 0 h 12"/>
                  <a:gd name="T4" fmla="*/ 48 w 48"/>
                  <a:gd name="T5" fmla="*/ 0 h 12"/>
                  <a:gd name="T6" fmla="*/ 0 w 48"/>
                  <a:gd name="T7" fmla="*/ 0 h 12"/>
                  <a:gd name="T8" fmla="*/ 0 w 48"/>
                  <a:gd name="T9" fmla="*/ 0 h 12"/>
                  <a:gd name="T10" fmla="*/ 0 w 48"/>
                  <a:gd name="T11" fmla="*/ 12 h 12"/>
                  <a:gd name="T12" fmla="*/ 48 w 48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12"/>
                  <a:gd name="T23" fmla="*/ 48 w 48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12">
                    <a:moveTo>
                      <a:pt x="48" y="12"/>
                    </a:move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Freeform 5"/>
              <p:cNvSpPr>
                <a:spLocks noChangeArrowheads="1"/>
              </p:cNvSpPr>
              <p:nvPr/>
            </p:nvSpPr>
            <p:spPr bwMode="auto">
              <a:xfrm>
                <a:off x="5437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Freeform 6"/>
              <p:cNvSpPr>
                <a:spLocks noChangeArrowheads="1"/>
              </p:cNvSpPr>
              <p:nvPr/>
            </p:nvSpPr>
            <p:spPr bwMode="auto">
              <a:xfrm>
                <a:off x="5382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Freeform 7"/>
              <p:cNvSpPr>
                <a:spLocks noChangeArrowheads="1"/>
              </p:cNvSpPr>
              <p:nvPr/>
            </p:nvSpPr>
            <p:spPr bwMode="auto">
              <a:xfrm>
                <a:off x="5327" y="2259"/>
                <a:ext cx="39" cy="8"/>
              </a:xfrm>
              <a:custGeom>
                <a:avLst/>
                <a:gdLst>
                  <a:gd name="T0" fmla="*/ 47 w 59"/>
                  <a:gd name="T1" fmla="*/ 12 h 12"/>
                  <a:gd name="T2" fmla="*/ 59 w 59"/>
                  <a:gd name="T3" fmla="*/ 0 h 12"/>
                  <a:gd name="T4" fmla="*/ 47 w 59"/>
                  <a:gd name="T5" fmla="*/ 0 h 12"/>
                  <a:gd name="T6" fmla="*/ 0 w 59"/>
                  <a:gd name="T7" fmla="*/ 0 h 12"/>
                  <a:gd name="T8" fmla="*/ 0 w 59"/>
                  <a:gd name="T9" fmla="*/ 12 h 12"/>
                  <a:gd name="T10" fmla="*/ 0 w 59"/>
                  <a:gd name="T11" fmla="*/ 12 h 12"/>
                  <a:gd name="T12" fmla="*/ 47 w 59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12"/>
                  <a:gd name="T23" fmla="*/ 59 w 59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12">
                    <a:moveTo>
                      <a:pt x="47" y="12"/>
                    </a:moveTo>
                    <a:lnTo>
                      <a:pt x="59" y="0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Freeform 8"/>
              <p:cNvSpPr>
                <a:spLocks noChangeArrowheads="1"/>
              </p:cNvSpPr>
              <p:nvPr/>
            </p:nvSpPr>
            <p:spPr bwMode="auto">
              <a:xfrm>
                <a:off x="5272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Freeform 9"/>
              <p:cNvSpPr>
                <a:spLocks noChangeArrowheads="1"/>
              </p:cNvSpPr>
              <p:nvPr/>
            </p:nvSpPr>
            <p:spPr bwMode="auto">
              <a:xfrm>
                <a:off x="5216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Freeform 10"/>
              <p:cNvSpPr>
                <a:spLocks noChangeArrowheads="1"/>
              </p:cNvSpPr>
              <p:nvPr/>
            </p:nvSpPr>
            <p:spPr bwMode="auto">
              <a:xfrm>
                <a:off x="5161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0 h 12"/>
                  <a:gd name="T12" fmla="*/ 0 w 60"/>
                  <a:gd name="T13" fmla="*/ 12 h 12"/>
                  <a:gd name="T14" fmla="*/ 0 w 60"/>
                  <a:gd name="T15" fmla="*/ 12 h 12"/>
                  <a:gd name="T16" fmla="*/ 48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Freeform 11"/>
              <p:cNvSpPr>
                <a:spLocks noChangeArrowheads="1"/>
              </p:cNvSpPr>
              <p:nvPr/>
            </p:nvSpPr>
            <p:spPr bwMode="auto">
              <a:xfrm>
                <a:off x="510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Freeform 12"/>
              <p:cNvSpPr>
                <a:spLocks noChangeArrowheads="1"/>
              </p:cNvSpPr>
              <p:nvPr/>
            </p:nvSpPr>
            <p:spPr bwMode="auto">
              <a:xfrm>
                <a:off x="5050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Freeform 13"/>
              <p:cNvSpPr>
                <a:spLocks noChangeArrowheads="1"/>
              </p:cNvSpPr>
              <p:nvPr/>
            </p:nvSpPr>
            <p:spPr bwMode="auto">
              <a:xfrm>
                <a:off x="499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0 w 60"/>
                  <a:gd name="T13" fmla="*/ 12 h 12"/>
                  <a:gd name="T14" fmla="*/ 0 w 60"/>
                  <a:gd name="T15" fmla="*/ 12 h 12"/>
                  <a:gd name="T16" fmla="*/ 48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Freeform 14"/>
              <p:cNvSpPr>
                <a:spLocks noChangeArrowheads="1"/>
              </p:cNvSpPr>
              <p:nvPr/>
            </p:nvSpPr>
            <p:spPr bwMode="auto">
              <a:xfrm>
                <a:off x="4939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0" name="Freeform 15"/>
              <p:cNvSpPr>
                <a:spLocks noChangeArrowheads="1"/>
              </p:cNvSpPr>
              <p:nvPr/>
            </p:nvSpPr>
            <p:spPr bwMode="auto">
              <a:xfrm>
                <a:off x="4884" y="2267"/>
                <a:ext cx="39" cy="16"/>
              </a:xfrm>
              <a:custGeom>
                <a:avLst/>
                <a:gdLst>
                  <a:gd name="T0" fmla="*/ 48 w 60"/>
                  <a:gd name="T1" fmla="*/ 12 h 24"/>
                  <a:gd name="T2" fmla="*/ 60 w 60"/>
                  <a:gd name="T3" fmla="*/ 12 h 24"/>
                  <a:gd name="T4" fmla="*/ 48 w 60"/>
                  <a:gd name="T5" fmla="*/ 0 h 24"/>
                  <a:gd name="T6" fmla="*/ 0 w 60"/>
                  <a:gd name="T7" fmla="*/ 12 h 24"/>
                  <a:gd name="T8" fmla="*/ 0 w 60"/>
                  <a:gd name="T9" fmla="*/ 12 h 24"/>
                  <a:gd name="T10" fmla="*/ 0 w 60"/>
                  <a:gd name="T11" fmla="*/ 24 h 24"/>
                  <a:gd name="T12" fmla="*/ 48 w 60"/>
                  <a:gd name="T13" fmla="*/ 12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Freeform 16"/>
              <p:cNvSpPr>
                <a:spLocks noChangeArrowheads="1"/>
              </p:cNvSpPr>
              <p:nvPr/>
            </p:nvSpPr>
            <p:spPr bwMode="auto">
              <a:xfrm>
                <a:off x="4828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Freeform 17"/>
              <p:cNvSpPr>
                <a:spLocks noChangeArrowheads="1"/>
              </p:cNvSpPr>
              <p:nvPr/>
            </p:nvSpPr>
            <p:spPr bwMode="auto">
              <a:xfrm>
                <a:off x="4773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Freeform 18"/>
              <p:cNvSpPr>
                <a:spLocks noChangeArrowheads="1"/>
              </p:cNvSpPr>
              <p:nvPr/>
            </p:nvSpPr>
            <p:spPr bwMode="auto">
              <a:xfrm>
                <a:off x="4718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Freeform 19"/>
              <p:cNvSpPr>
                <a:spLocks noChangeArrowheads="1"/>
              </p:cNvSpPr>
              <p:nvPr/>
            </p:nvSpPr>
            <p:spPr bwMode="auto">
              <a:xfrm>
                <a:off x="4662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Freeform 20"/>
              <p:cNvSpPr>
                <a:spLocks noChangeArrowheads="1"/>
              </p:cNvSpPr>
              <p:nvPr/>
            </p:nvSpPr>
            <p:spPr bwMode="auto">
              <a:xfrm>
                <a:off x="4607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Freeform 21"/>
              <p:cNvSpPr>
                <a:spLocks noChangeArrowheads="1"/>
              </p:cNvSpPr>
              <p:nvPr/>
            </p:nvSpPr>
            <p:spPr bwMode="auto">
              <a:xfrm>
                <a:off x="4552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Freeform 22"/>
              <p:cNvSpPr>
                <a:spLocks noChangeArrowheads="1"/>
              </p:cNvSpPr>
              <p:nvPr/>
            </p:nvSpPr>
            <p:spPr bwMode="auto">
              <a:xfrm>
                <a:off x="4496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Freeform 23"/>
              <p:cNvSpPr>
                <a:spLocks noChangeArrowheads="1"/>
              </p:cNvSpPr>
              <p:nvPr/>
            </p:nvSpPr>
            <p:spPr bwMode="auto">
              <a:xfrm>
                <a:off x="4441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Freeform 24"/>
              <p:cNvSpPr>
                <a:spLocks noChangeArrowheads="1"/>
              </p:cNvSpPr>
              <p:nvPr/>
            </p:nvSpPr>
            <p:spPr bwMode="auto">
              <a:xfrm>
                <a:off x="4386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Freeform 25"/>
              <p:cNvSpPr>
                <a:spLocks noChangeArrowheads="1"/>
              </p:cNvSpPr>
              <p:nvPr/>
            </p:nvSpPr>
            <p:spPr bwMode="auto">
              <a:xfrm>
                <a:off x="4330" y="2275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Freeform 26"/>
              <p:cNvSpPr>
                <a:spLocks noChangeArrowheads="1"/>
              </p:cNvSpPr>
              <p:nvPr/>
            </p:nvSpPr>
            <p:spPr bwMode="auto">
              <a:xfrm>
                <a:off x="4275" y="2267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Freeform 27"/>
              <p:cNvSpPr>
                <a:spLocks noChangeArrowheads="1"/>
              </p:cNvSpPr>
              <p:nvPr/>
            </p:nvSpPr>
            <p:spPr bwMode="auto">
              <a:xfrm>
                <a:off x="4220" y="2267"/>
                <a:ext cx="39" cy="8"/>
              </a:xfrm>
              <a:custGeom>
                <a:avLst/>
                <a:gdLst>
                  <a:gd name="T0" fmla="*/ 47 w 59"/>
                  <a:gd name="T1" fmla="*/ 12 h 12"/>
                  <a:gd name="T2" fmla="*/ 59 w 59"/>
                  <a:gd name="T3" fmla="*/ 12 h 12"/>
                  <a:gd name="T4" fmla="*/ 47 w 59"/>
                  <a:gd name="T5" fmla="*/ 0 h 12"/>
                  <a:gd name="T6" fmla="*/ 0 w 59"/>
                  <a:gd name="T7" fmla="*/ 0 h 12"/>
                  <a:gd name="T8" fmla="*/ 0 w 59"/>
                  <a:gd name="T9" fmla="*/ 0 h 12"/>
                  <a:gd name="T10" fmla="*/ 0 w 59"/>
                  <a:gd name="T11" fmla="*/ 12 h 12"/>
                  <a:gd name="T12" fmla="*/ 47 w 59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9"/>
                  <a:gd name="T22" fmla="*/ 0 h 12"/>
                  <a:gd name="T23" fmla="*/ 59 w 59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9" h="12">
                    <a:moveTo>
                      <a:pt x="47" y="12"/>
                    </a:moveTo>
                    <a:lnTo>
                      <a:pt x="59" y="12"/>
                    </a:lnTo>
                    <a:lnTo>
                      <a:pt x="47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Freeform 28"/>
              <p:cNvSpPr>
                <a:spLocks noChangeArrowheads="1"/>
              </p:cNvSpPr>
              <p:nvPr/>
            </p:nvSpPr>
            <p:spPr bwMode="auto">
              <a:xfrm>
                <a:off x="4165" y="2259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Freeform 29"/>
              <p:cNvSpPr>
                <a:spLocks noChangeArrowheads="1"/>
              </p:cNvSpPr>
              <p:nvPr/>
            </p:nvSpPr>
            <p:spPr bwMode="auto">
              <a:xfrm>
                <a:off x="4109" y="2259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Freeform 30"/>
              <p:cNvSpPr>
                <a:spLocks noChangeArrowheads="1"/>
              </p:cNvSpPr>
              <p:nvPr/>
            </p:nvSpPr>
            <p:spPr bwMode="auto">
              <a:xfrm>
                <a:off x="4054" y="2251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Freeform 31"/>
              <p:cNvSpPr>
                <a:spLocks noChangeArrowheads="1"/>
              </p:cNvSpPr>
              <p:nvPr/>
            </p:nvSpPr>
            <p:spPr bwMode="auto">
              <a:xfrm>
                <a:off x="3999" y="2251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Freeform 32"/>
              <p:cNvSpPr>
                <a:spLocks noChangeArrowheads="1"/>
              </p:cNvSpPr>
              <p:nvPr/>
            </p:nvSpPr>
            <p:spPr bwMode="auto">
              <a:xfrm>
                <a:off x="3943" y="2243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8" name="Freeform 33"/>
              <p:cNvSpPr>
                <a:spLocks noChangeArrowheads="1"/>
              </p:cNvSpPr>
              <p:nvPr/>
            </p:nvSpPr>
            <p:spPr bwMode="auto">
              <a:xfrm>
                <a:off x="3888" y="2236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9" name="Freeform 34"/>
              <p:cNvSpPr>
                <a:spLocks noChangeArrowheads="1"/>
              </p:cNvSpPr>
              <p:nvPr/>
            </p:nvSpPr>
            <p:spPr bwMode="auto">
              <a:xfrm>
                <a:off x="3832" y="2236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0" name="Freeform 35"/>
              <p:cNvSpPr>
                <a:spLocks noChangeArrowheads="1"/>
              </p:cNvSpPr>
              <p:nvPr/>
            </p:nvSpPr>
            <p:spPr bwMode="auto">
              <a:xfrm>
                <a:off x="3777" y="2228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1" name="Freeform 36"/>
              <p:cNvSpPr>
                <a:spLocks noChangeArrowheads="1"/>
              </p:cNvSpPr>
              <p:nvPr/>
            </p:nvSpPr>
            <p:spPr bwMode="auto">
              <a:xfrm>
                <a:off x="3722" y="2220"/>
                <a:ext cx="39" cy="15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2" name="Freeform 37"/>
              <p:cNvSpPr>
                <a:spLocks noChangeArrowheads="1"/>
              </p:cNvSpPr>
              <p:nvPr/>
            </p:nvSpPr>
            <p:spPr bwMode="auto">
              <a:xfrm>
                <a:off x="3666" y="2220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0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0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3" name="Freeform 38"/>
              <p:cNvSpPr>
                <a:spLocks noChangeArrowheads="1"/>
              </p:cNvSpPr>
              <p:nvPr/>
            </p:nvSpPr>
            <p:spPr bwMode="auto">
              <a:xfrm>
                <a:off x="3611" y="2212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0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4" name="Freeform 39"/>
              <p:cNvSpPr>
                <a:spLocks noChangeArrowheads="1"/>
              </p:cNvSpPr>
              <p:nvPr/>
            </p:nvSpPr>
            <p:spPr bwMode="auto">
              <a:xfrm>
                <a:off x="3556" y="2204"/>
                <a:ext cx="39" cy="8"/>
              </a:xfrm>
              <a:custGeom>
                <a:avLst/>
                <a:gdLst>
                  <a:gd name="T0" fmla="*/ 48 w 60"/>
                  <a:gd name="T1" fmla="*/ 12 h 12"/>
                  <a:gd name="T2" fmla="*/ 60 w 60"/>
                  <a:gd name="T3" fmla="*/ 12 h 12"/>
                  <a:gd name="T4" fmla="*/ 48 w 60"/>
                  <a:gd name="T5" fmla="*/ 0 h 12"/>
                  <a:gd name="T6" fmla="*/ 0 w 60"/>
                  <a:gd name="T7" fmla="*/ 0 h 12"/>
                  <a:gd name="T8" fmla="*/ 0 w 60"/>
                  <a:gd name="T9" fmla="*/ 12 h 12"/>
                  <a:gd name="T10" fmla="*/ 0 w 60"/>
                  <a:gd name="T11" fmla="*/ 12 h 12"/>
                  <a:gd name="T12" fmla="*/ 48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48" y="12"/>
                    </a:moveTo>
                    <a:lnTo>
                      <a:pt x="60" y="12"/>
                    </a:lnTo>
                    <a:lnTo>
                      <a:pt x="48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5" name="Freeform 40"/>
              <p:cNvSpPr>
                <a:spLocks noChangeArrowheads="1"/>
              </p:cNvSpPr>
              <p:nvPr/>
            </p:nvSpPr>
            <p:spPr bwMode="auto">
              <a:xfrm>
                <a:off x="3500" y="2196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0 w 60"/>
                  <a:gd name="T7" fmla="*/ 0 h 24"/>
                  <a:gd name="T8" fmla="*/ 0 w 60"/>
                  <a:gd name="T9" fmla="*/ 12 h 24"/>
                  <a:gd name="T10" fmla="*/ 0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6" name="Freeform 41"/>
              <p:cNvSpPr>
                <a:spLocks noChangeArrowheads="1"/>
              </p:cNvSpPr>
              <p:nvPr/>
            </p:nvSpPr>
            <p:spPr bwMode="auto">
              <a:xfrm>
                <a:off x="3445" y="2189"/>
                <a:ext cx="39" cy="16"/>
              </a:xfrm>
              <a:custGeom>
                <a:avLst/>
                <a:gdLst>
                  <a:gd name="T0" fmla="*/ 48 w 60"/>
                  <a:gd name="T1" fmla="*/ 24 h 24"/>
                  <a:gd name="T2" fmla="*/ 60 w 60"/>
                  <a:gd name="T3" fmla="*/ 12 h 24"/>
                  <a:gd name="T4" fmla="*/ 48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48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48" y="24"/>
                    </a:moveTo>
                    <a:lnTo>
                      <a:pt x="60" y="12"/>
                    </a:lnTo>
                    <a:lnTo>
                      <a:pt x="48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7" name="Freeform 42"/>
              <p:cNvSpPr>
                <a:spLocks noChangeArrowheads="1"/>
              </p:cNvSpPr>
              <p:nvPr/>
            </p:nvSpPr>
            <p:spPr bwMode="auto">
              <a:xfrm>
                <a:off x="3390" y="2189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8" name="Freeform 43"/>
              <p:cNvSpPr>
                <a:spLocks noChangeArrowheads="1"/>
              </p:cNvSpPr>
              <p:nvPr/>
            </p:nvSpPr>
            <p:spPr bwMode="auto">
              <a:xfrm>
                <a:off x="3334" y="2181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12 w 60"/>
                  <a:gd name="T9" fmla="*/ 0 h 12"/>
                  <a:gd name="T10" fmla="*/ 0 w 60"/>
                  <a:gd name="T11" fmla="*/ 0 h 12"/>
                  <a:gd name="T12" fmla="*/ 12 w 60"/>
                  <a:gd name="T13" fmla="*/ 12 h 12"/>
                  <a:gd name="T14" fmla="*/ 12 w 60"/>
                  <a:gd name="T15" fmla="*/ 12 h 12"/>
                  <a:gd name="T16" fmla="*/ 60 w 60"/>
                  <a:gd name="T17" fmla="*/ 12 h 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2"/>
                  <a:gd name="T29" fmla="*/ 60 w 60"/>
                  <a:gd name="T30" fmla="*/ 12 h 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49" name="Freeform 44"/>
              <p:cNvSpPr>
                <a:spLocks noChangeArrowheads="1"/>
              </p:cNvSpPr>
              <p:nvPr/>
            </p:nvSpPr>
            <p:spPr bwMode="auto">
              <a:xfrm>
                <a:off x="3279" y="2173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0" name="Freeform 45"/>
              <p:cNvSpPr>
                <a:spLocks noChangeArrowheads="1"/>
              </p:cNvSpPr>
              <p:nvPr/>
            </p:nvSpPr>
            <p:spPr bwMode="auto">
              <a:xfrm>
                <a:off x="3224" y="2165"/>
                <a:ext cx="39" cy="16"/>
              </a:xfrm>
              <a:custGeom>
                <a:avLst/>
                <a:gdLst>
                  <a:gd name="T0" fmla="*/ 60 w 60"/>
                  <a:gd name="T1" fmla="*/ 24 h 24"/>
                  <a:gd name="T2" fmla="*/ 60 w 60"/>
                  <a:gd name="T3" fmla="*/ 12 h 24"/>
                  <a:gd name="T4" fmla="*/ 60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60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60" y="24"/>
                    </a:moveTo>
                    <a:lnTo>
                      <a:pt x="60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1" name="Freeform 46"/>
              <p:cNvSpPr>
                <a:spLocks noChangeArrowheads="1"/>
              </p:cNvSpPr>
              <p:nvPr/>
            </p:nvSpPr>
            <p:spPr bwMode="auto">
              <a:xfrm>
                <a:off x="3168" y="2157"/>
                <a:ext cx="39" cy="16"/>
              </a:xfrm>
              <a:custGeom>
                <a:avLst/>
                <a:gdLst>
                  <a:gd name="T0" fmla="*/ 60 w 60"/>
                  <a:gd name="T1" fmla="*/ 24 h 24"/>
                  <a:gd name="T2" fmla="*/ 60 w 60"/>
                  <a:gd name="T3" fmla="*/ 12 h 24"/>
                  <a:gd name="T4" fmla="*/ 60 w 60"/>
                  <a:gd name="T5" fmla="*/ 12 h 24"/>
                  <a:gd name="T6" fmla="*/ 12 w 60"/>
                  <a:gd name="T7" fmla="*/ 0 h 24"/>
                  <a:gd name="T8" fmla="*/ 0 w 60"/>
                  <a:gd name="T9" fmla="*/ 12 h 24"/>
                  <a:gd name="T10" fmla="*/ 12 w 60"/>
                  <a:gd name="T11" fmla="*/ 12 h 24"/>
                  <a:gd name="T12" fmla="*/ 60 w 60"/>
                  <a:gd name="T13" fmla="*/ 24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24"/>
                  <a:gd name="T23" fmla="*/ 60 w 60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24">
                    <a:moveTo>
                      <a:pt x="60" y="24"/>
                    </a:moveTo>
                    <a:lnTo>
                      <a:pt x="60" y="12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12" y="12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52" name="Freeform 47"/>
              <p:cNvSpPr>
                <a:spLocks noChangeArrowheads="1"/>
              </p:cNvSpPr>
              <p:nvPr/>
            </p:nvSpPr>
            <p:spPr bwMode="auto">
              <a:xfrm>
                <a:off x="3113" y="2157"/>
                <a:ext cx="39" cy="8"/>
              </a:xfrm>
              <a:custGeom>
                <a:avLst/>
                <a:gdLst>
                  <a:gd name="T0" fmla="*/ 60 w 60"/>
                  <a:gd name="T1" fmla="*/ 12 h 12"/>
                  <a:gd name="T2" fmla="*/ 60 w 60"/>
                  <a:gd name="T3" fmla="*/ 12 h 12"/>
                  <a:gd name="T4" fmla="*/ 60 w 60"/>
                  <a:gd name="T5" fmla="*/ 0 h 12"/>
                  <a:gd name="T6" fmla="*/ 12 w 60"/>
                  <a:gd name="T7" fmla="*/ 0 h 12"/>
                  <a:gd name="T8" fmla="*/ 0 w 60"/>
                  <a:gd name="T9" fmla="*/ 0 h 12"/>
                  <a:gd name="T10" fmla="*/ 12 w 60"/>
                  <a:gd name="T11" fmla="*/ 12 h 12"/>
                  <a:gd name="T12" fmla="*/ 60 w 60"/>
                  <a:gd name="T13" fmla="*/ 12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12"/>
                  <a:gd name="T23" fmla="*/ 60 w 6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12">
                    <a:moveTo>
                      <a:pt x="60" y="12"/>
                    </a:moveTo>
                    <a:lnTo>
                      <a:pt x="60" y="12"/>
                    </a:lnTo>
                    <a:lnTo>
                      <a:pt x="60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2" y="12"/>
                    </a:lnTo>
                    <a:lnTo>
                      <a:pt x="6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93"/>
            <p:cNvGrpSpPr>
              <a:grpSpLocks/>
            </p:cNvGrpSpPr>
            <p:nvPr/>
          </p:nvGrpSpPr>
          <p:grpSpPr bwMode="auto">
            <a:xfrm>
              <a:off x="3312" y="2030"/>
              <a:ext cx="1956" cy="324"/>
              <a:chOff x="3308" y="2030"/>
              <a:chExt cx="1956" cy="324"/>
            </a:xfrm>
          </p:grpSpPr>
          <p:sp>
            <p:nvSpPr>
              <p:cNvPr id="16401" name="Freeform 181"/>
              <p:cNvSpPr>
                <a:spLocks noChangeArrowheads="1"/>
              </p:cNvSpPr>
              <p:nvPr/>
            </p:nvSpPr>
            <p:spPr bwMode="auto">
              <a:xfrm rot="360000">
                <a:off x="3308" y="2158"/>
                <a:ext cx="1056" cy="72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Freeform 182"/>
              <p:cNvSpPr>
                <a:spLocks noChangeArrowheads="1"/>
              </p:cNvSpPr>
              <p:nvPr/>
            </p:nvSpPr>
            <p:spPr bwMode="auto">
              <a:xfrm>
                <a:off x="4416" y="2112"/>
                <a:ext cx="768" cy="144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Rectangle 183"/>
              <p:cNvSpPr>
                <a:spLocks noChangeArrowheads="1"/>
              </p:cNvSpPr>
              <p:nvPr/>
            </p:nvSpPr>
            <p:spPr bwMode="auto">
              <a:xfrm>
                <a:off x="4323" y="2030"/>
                <a:ext cx="324" cy="32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Oval 184"/>
              <p:cNvSpPr>
                <a:spLocks noChangeArrowheads="1"/>
              </p:cNvSpPr>
              <p:nvPr/>
            </p:nvSpPr>
            <p:spPr bwMode="auto">
              <a:xfrm>
                <a:off x="4378" y="2236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Oval 185"/>
              <p:cNvSpPr>
                <a:spLocks noChangeArrowheads="1"/>
              </p:cNvSpPr>
              <p:nvPr/>
            </p:nvSpPr>
            <p:spPr bwMode="auto">
              <a:xfrm>
                <a:off x="4742" y="2236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186"/>
              <p:cNvSpPr>
                <a:spLocks noChangeArrowheads="1"/>
              </p:cNvSpPr>
              <p:nvPr/>
            </p:nvSpPr>
            <p:spPr bwMode="auto">
              <a:xfrm>
                <a:off x="5177" y="2220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Oval 187"/>
              <p:cNvSpPr>
                <a:spLocks noChangeArrowheads="1"/>
              </p:cNvSpPr>
              <p:nvPr/>
            </p:nvSpPr>
            <p:spPr bwMode="auto">
              <a:xfrm>
                <a:off x="3801" y="2180"/>
                <a:ext cx="87" cy="87"/>
              </a:xfrm>
              <a:prstGeom prst="ellipse">
                <a:avLst/>
              </a:prstGeom>
              <a:solidFill>
                <a:srgbClr val="FFFFFF"/>
              </a:solidFill>
              <a:ln w="7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Freeform 188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768" cy="144"/>
              </a:xfrm>
              <a:custGeom>
                <a:avLst/>
                <a:gdLst>
                  <a:gd name="T0" fmla="*/ 0 w 3456"/>
                  <a:gd name="T1" fmla="*/ 1496 h 1496"/>
                  <a:gd name="T2" fmla="*/ 336 w 3456"/>
                  <a:gd name="T3" fmla="*/ 1400 h 1496"/>
                  <a:gd name="T4" fmla="*/ 768 w 3456"/>
                  <a:gd name="T5" fmla="*/ 1112 h 1496"/>
                  <a:gd name="T6" fmla="*/ 1008 w 3456"/>
                  <a:gd name="T7" fmla="*/ 872 h 1496"/>
                  <a:gd name="T8" fmla="*/ 1200 w 3456"/>
                  <a:gd name="T9" fmla="*/ 536 h 1496"/>
                  <a:gd name="T10" fmla="*/ 1344 w 3456"/>
                  <a:gd name="T11" fmla="*/ 344 h 1496"/>
                  <a:gd name="T12" fmla="*/ 1488 w 3456"/>
                  <a:gd name="T13" fmla="*/ 152 h 1496"/>
                  <a:gd name="T14" fmla="*/ 1632 w 3456"/>
                  <a:gd name="T15" fmla="*/ 56 h 1496"/>
                  <a:gd name="T16" fmla="*/ 1776 w 3456"/>
                  <a:gd name="T17" fmla="*/ 8 h 1496"/>
                  <a:gd name="T18" fmla="*/ 1920 w 3456"/>
                  <a:gd name="T19" fmla="*/ 104 h 1496"/>
                  <a:gd name="T20" fmla="*/ 2064 w 3456"/>
                  <a:gd name="T21" fmla="*/ 248 h 1496"/>
                  <a:gd name="T22" fmla="*/ 2208 w 3456"/>
                  <a:gd name="T23" fmla="*/ 440 h 1496"/>
                  <a:gd name="T24" fmla="*/ 2400 w 3456"/>
                  <a:gd name="T25" fmla="*/ 728 h 1496"/>
                  <a:gd name="T26" fmla="*/ 2544 w 3456"/>
                  <a:gd name="T27" fmla="*/ 968 h 1496"/>
                  <a:gd name="T28" fmla="*/ 2688 w 3456"/>
                  <a:gd name="T29" fmla="*/ 1112 h 1496"/>
                  <a:gd name="T30" fmla="*/ 2928 w 3456"/>
                  <a:gd name="T31" fmla="*/ 1304 h 1496"/>
                  <a:gd name="T32" fmla="*/ 3120 w 3456"/>
                  <a:gd name="T33" fmla="*/ 1400 h 1496"/>
                  <a:gd name="T34" fmla="*/ 3264 w 3456"/>
                  <a:gd name="T35" fmla="*/ 1448 h 1496"/>
                  <a:gd name="T36" fmla="*/ 3456 w 3456"/>
                  <a:gd name="T37" fmla="*/ 1496 h 149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456"/>
                  <a:gd name="T58" fmla="*/ 0 h 1496"/>
                  <a:gd name="T59" fmla="*/ 3456 w 3456"/>
                  <a:gd name="T60" fmla="*/ 1496 h 149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456" h="1496">
                    <a:moveTo>
                      <a:pt x="0" y="1496"/>
                    </a:moveTo>
                    <a:cubicBezTo>
                      <a:pt x="104" y="1480"/>
                      <a:pt x="208" y="1464"/>
                      <a:pt x="336" y="1400"/>
                    </a:cubicBezTo>
                    <a:cubicBezTo>
                      <a:pt x="464" y="1336"/>
                      <a:pt x="656" y="1200"/>
                      <a:pt x="768" y="1112"/>
                    </a:cubicBezTo>
                    <a:cubicBezTo>
                      <a:pt x="880" y="1024"/>
                      <a:pt x="936" y="968"/>
                      <a:pt x="1008" y="872"/>
                    </a:cubicBezTo>
                    <a:cubicBezTo>
                      <a:pt x="1080" y="776"/>
                      <a:pt x="1144" y="624"/>
                      <a:pt x="1200" y="536"/>
                    </a:cubicBezTo>
                    <a:cubicBezTo>
                      <a:pt x="1256" y="448"/>
                      <a:pt x="1296" y="408"/>
                      <a:pt x="1344" y="344"/>
                    </a:cubicBezTo>
                    <a:cubicBezTo>
                      <a:pt x="1392" y="280"/>
                      <a:pt x="1440" y="200"/>
                      <a:pt x="1488" y="152"/>
                    </a:cubicBezTo>
                    <a:cubicBezTo>
                      <a:pt x="1536" y="104"/>
                      <a:pt x="1584" y="80"/>
                      <a:pt x="1632" y="56"/>
                    </a:cubicBezTo>
                    <a:cubicBezTo>
                      <a:pt x="1680" y="32"/>
                      <a:pt x="1728" y="0"/>
                      <a:pt x="1776" y="8"/>
                    </a:cubicBezTo>
                    <a:cubicBezTo>
                      <a:pt x="1824" y="16"/>
                      <a:pt x="1872" y="64"/>
                      <a:pt x="1920" y="104"/>
                    </a:cubicBezTo>
                    <a:cubicBezTo>
                      <a:pt x="1968" y="144"/>
                      <a:pt x="2016" y="192"/>
                      <a:pt x="2064" y="248"/>
                    </a:cubicBezTo>
                    <a:cubicBezTo>
                      <a:pt x="2112" y="304"/>
                      <a:pt x="2152" y="360"/>
                      <a:pt x="2208" y="440"/>
                    </a:cubicBezTo>
                    <a:cubicBezTo>
                      <a:pt x="2264" y="520"/>
                      <a:pt x="2344" y="640"/>
                      <a:pt x="2400" y="728"/>
                    </a:cubicBezTo>
                    <a:cubicBezTo>
                      <a:pt x="2456" y="816"/>
                      <a:pt x="2496" y="904"/>
                      <a:pt x="2544" y="968"/>
                    </a:cubicBezTo>
                    <a:cubicBezTo>
                      <a:pt x="2592" y="1032"/>
                      <a:pt x="2624" y="1056"/>
                      <a:pt x="2688" y="1112"/>
                    </a:cubicBezTo>
                    <a:cubicBezTo>
                      <a:pt x="2752" y="1168"/>
                      <a:pt x="2856" y="1256"/>
                      <a:pt x="2928" y="1304"/>
                    </a:cubicBezTo>
                    <a:cubicBezTo>
                      <a:pt x="3000" y="1352"/>
                      <a:pt x="3064" y="1376"/>
                      <a:pt x="3120" y="1400"/>
                    </a:cubicBezTo>
                    <a:cubicBezTo>
                      <a:pt x="3176" y="1424"/>
                      <a:pt x="3208" y="1432"/>
                      <a:pt x="3264" y="1448"/>
                    </a:cubicBezTo>
                    <a:cubicBezTo>
                      <a:pt x="3320" y="1464"/>
                      <a:pt x="3424" y="1488"/>
                      <a:pt x="3456" y="1496"/>
                    </a:cubicBezTo>
                  </a:path>
                </a:pathLst>
              </a:custGeom>
              <a:noFill/>
              <a:ln w="2844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396" name="Oval 189"/>
          <p:cNvSpPr>
            <a:spLocks noChangeArrowheads="1"/>
          </p:cNvSpPr>
          <p:nvPr/>
        </p:nvSpPr>
        <p:spPr bwMode="auto">
          <a:xfrm>
            <a:off x="6811963" y="2943225"/>
            <a:ext cx="138112" cy="138113"/>
          </a:xfrm>
          <a:prstGeom prst="ellipse">
            <a:avLst/>
          </a:prstGeom>
          <a:solidFill>
            <a:srgbClr val="C0C0C0"/>
          </a:solidFill>
          <a:ln w="75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8229600" y="3648075"/>
            <a:ext cx="762000" cy="806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p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eak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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/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</a:b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1/width</a:t>
            </a:r>
          </a:p>
        </p:txBody>
      </p:sp>
      <p:sp>
        <p:nvSpPr>
          <p:cNvPr id="15551" name="Line 191"/>
          <p:cNvSpPr>
            <a:spLocks noChangeShapeType="1"/>
          </p:cNvSpPr>
          <p:nvPr/>
        </p:nvSpPr>
        <p:spPr bwMode="auto">
          <a:xfrm flipH="1">
            <a:off x="7085013" y="3952875"/>
            <a:ext cx="1069975" cy="1588"/>
          </a:xfrm>
          <a:prstGeom prst="line">
            <a:avLst/>
          </a:prstGeom>
          <a:noFill/>
          <a:ln w="9360">
            <a:solidFill>
              <a:schemeClr val="accent1">
                <a:lumMod val="75000"/>
              </a:schemeClr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3" name="Rectangle 60"/>
          <p:cNvSpPr>
            <a:spLocks noChangeArrowheads="1"/>
          </p:cNvSpPr>
          <p:nvPr/>
        </p:nvSpPr>
        <p:spPr bwMode="auto">
          <a:xfrm>
            <a:off x="5943600" y="1133475"/>
            <a:ext cx="1646733" cy="2154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View across wavefront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94" name="Slide Number Placeholder 19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57DA36E-DC93-4A7D-8675-5EE72DD4CC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01" name="Text Box 5"/>
          <p:cNvSpPr txBox="1">
            <a:spLocks noChangeArrowheads="1"/>
          </p:cNvSpPr>
          <p:nvPr/>
        </p:nvSpPr>
        <p:spPr bwMode="auto">
          <a:xfrm>
            <a:off x="304800" y="5602288"/>
            <a:ext cx="184150" cy="36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266700" y="4085079"/>
            <a:ext cx="8645525" cy="2560990"/>
            <a:chOff x="266700" y="4085079"/>
            <a:chExt cx="8645525" cy="2560990"/>
          </a:xfrm>
        </p:grpSpPr>
        <p:graphicFrame>
          <p:nvGraphicFramePr>
            <p:cNvPr id="205" name="Object 4"/>
            <p:cNvGraphicFramePr>
              <a:graphicFrameLocks noChangeAspect="1"/>
            </p:cNvGraphicFramePr>
            <p:nvPr/>
          </p:nvGraphicFramePr>
          <p:xfrm>
            <a:off x="266700" y="5623719"/>
            <a:ext cx="3778250" cy="1022350"/>
          </p:xfrm>
          <a:graphic>
            <a:graphicData uri="http://schemas.openxmlformats.org/presentationml/2006/ole">
              <p:oleObj spid="_x0000_s13317" name="Equation" r:id="rId4" imgW="1879560" imgH="507960" progId="Equation.3">
                <p:embed/>
              </p:oleObj>
            </a:graphicData>
          </a:graphic>
        </p:graphicFrame>
        <p:graphicFrame>
          <p:nvGraphicFramePr>
            <p:cNvPr id="206" name="Object 4"/>
            <p:cNvGraphicFramePr>
              <a:graphicFrameLocks noChangeAspect="1"/>
            </p:cNvGraphicFramePr>
            <p:nvPr/>
          </p:nvGraphicFramePr>
          <p:xfrm>
            <a:off x="4468813" y="5700713"/>
            <a:ext cx="4443412" cy="868362"/>
          </p:xfrm>
          <a:graphic>
            <a:graphicData uri="http://schemas.openxmlformats.org/presentationml/2006/ole">
              <p:oleObj spid="_x0000_s13318" name="Equation" r:id="rId5" imgW="2209680" imgH="431640" progId="Equation.3">
                <p:embed/>
              </p:oleObj>
            </a:graphicData>
          </a:graphic>
        </p:graphicFrame>
        <p:cxnSp>
          <p:nvCxnSpPr>
            <p:cNvPr id="208" name="Straight Arrow Connector 207"/>
            <p:cNvCxnSpPr>
              <a:stCxn id="16530" idx="10"/>
            </p:cNvCxnSpPr>
            <p:nvPr/>
          </p:nvCxnSpPr>
          <p:spPr bwMode="auto">
            <a:xfrm rot="5400000">
              <a:off x="4787727" y="3202605"/>
              <a:ext cx="1420369" cy="3185318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15" name="Straight Arrow Connector 214"/>
          <p:cNvCxnSpPr>
            <a:stCxn id="16482" idx="10"/>
            <a:endCxn id="16483" idx="10"/>
          </p:cNvCxnSpPr>
          <p:nvPr/>
        </p:nvCxnSpPr>
        <p:spPr bwMode="auto">
          <a:xfrm>
            <a:off x="6336048" y="1912938"/>
            <a:ext cx="62992" cy="614362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ion_Template">
  <a:themeElements>
    <a:clrScheme name="Alion presentation 2010 1">
      <a:dk1>
        <a:srgbClr val="000000"/>
      </a:dk1>
      <a:lt1>
        <a:srgbClr val="FFFFFF"/>
      </a:lt1>
      <a:dk2>
        <a:srgbClr val="577E99"/>
      </a:dk2>
      <a:lt2>
        <a:srgbClr val="3E515C"/>
      </a:lt2>
      <a:accent1>
        <a:srgbClr val="90AB71"/>
      </a:accent1>
      <a:accent2>
        <a:srgbClr val="BF0029"/>
      </a:accent2>
      <a:accent3>
        <a:srgbClr val="FFFFFF"/>
      </a:accent3>
      <a:accent4>
        <a:srgbClr val="000000"/>
      </a:accent4>
      <a:accent5>
        <a:srgbClr val="C6D2BB"/>
      </a:accent5>
      <a:accent6>
        <a:srgbClr val="AD0024"/>
      </a:accent6>
      <a:hlink>
        <a:srgbClr val="1D2A5E"/>
      </a:hlink>
      <a:folHlink>
        <a:srgbClr val="31471E"/>
      </a:folHlink>
    </a:clrScheme>
    <a:fontScheme name="Alion presentation 201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lion presentation 2010 1">
        <a:dk1>
          <a:srgbClr val="000000"/>
        </a:dk1>
        <a:lt1>
          <a:srgbClr val="FFFFFF"/>
        </a:lt1>
        <a:dk2>
          <a:srgbClr val="577E99"/>
        </a:dk2>
        <a:lt2>
          <a:srgbClr val="3E515C"/>
        </a:lt2>
        <a:accent1>
          <a:srgbClr val="90AB71"/>
        </a:accent1>
        <a:accent2>
          <a:srgbClr val="BF0029"/>
        </a:accent2>
        <a:accent3>
          <a:srgbClr val="FFFFFF"/>
        </a:accent3>
        <a:accent4>
          <a:srgbClr val="000000"/>
        </a:accent4>
        <a:accent5>
          <a:srgbClr val="C6D2BB"/>
        </a:accent5>
        <a:accent6>
          <a:srgbClr val="AD0024"/>
        </a:accent6>
        <a:hlink>
          <a:srgbClr val="1D2A5E"/>
        </a:hlink>
        <a:folHlink>
          <a:srgbClr val="3147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Alion_Template</Template>
  <TotalTime>244</TotalTime>
  <Words>1291</Words>
  <Application>Microsoft Office PowerPoint</Application>
  <PresentationFormat>On-screen Show (4:3)</PresentationFormat>
  <Paragraphs>290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Alion_Template</vt:lpstr>
      <vt:lpstr>Equation</vt:lpstr>
      <vt:lpstr>Microsoft Equation 3.0</vt:lpstr>
      <vt:lpstr>Sonar Propagation Modeling in  Spherical-Time Coordinates</vt:lpstr>
      <vt:lpstr>Acknowledgements</vt:lpstr>
      <vt:lpstr>Objectives</vt:lpstr>
      <vt:lpstr>Approach</vt:lpstr>
      <vt:lpstr>Theory</vt:lpstr>
      <vt:lpstr>Rays in Time Domain</vt:lpstr>
      <vt:lpstr>Rays in Spherical Coordinates</vt:lpstr>
      <vt:lpstr>Adams-Bashforth 3 Integrator</vt:lpstr>
      <vt:lpstr>Hybrid Gaussian Beam TL</vt:lpstr>
      <vt:lpstr>Under Sea Modeling Lib (USML)</vt:lpstr>
      <vt:lpstr>Vectorization</vt:lpstr>
      <vt:lpstr>Verification Testing</vt:lpstr>
      <vt:lpstr>Refraction Tests</vt:lpstr>
      <vt:lpstr>Reflection Testing</vt:lpstr>
      <vt:lpstr>Lloyd’s Mirror TL Testing</vt:lpstr>
      <vt:lpstr>N2 Linear TL Testing</vt:lpstr>
      <vt:lpstr>Future: Fast Bistatic Reverberation Model</vt:lpstr>
      <vt:lpstr>Conclusions</vt:lpstr>
    </vt:vector>
  </TitlesOfParts>
  <Company>alion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sreilly</dc:creator>
  <cp:lastModifiedBy>sreilly</cp:lastModifiedBy>
  <cp:revision>33</cp:revision>
  <cp:lastPrinted>2010-04-14T16:03:39Z</cp:lastPrinted>
  <dcterms:created xsi:type="dcterms:W3CDTF">2011-08-26T13:35:19Z</dcterms:created>
  <dcterms:modified xsi:type="dcterms:W3CDTF">2011-08-31T01:04:19Z</dcterms:modified>
</cp:coreProperties>
</file>