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7" r:id="rId3"/>
    <p:sldId id="320" r:id="rId4"/>
    <p:sldId id="321" r:id="rId5"/>
    <p:sldId id="284" r:id="rId6"/>
    <p:sldId id="322" r:id="rId7"/>
    <p:sldId id="318" r:id="rId8"/>
    <p:sldId id="286" r:id="rId9"/>
    <p:sldId id="290" r:id="rId10"/>
    <p:sldId id="288" r:id="rId11"/>
    <p:sldId id="260" r:id="rId12"/>
    <p:sldId id="273" r:id="rId13"/>
    <p:sldId id="277" r:id="rId14"/>
    <p:sldId id="276" r:id="rId15"/>
    <p:sldId id="275" r:id="rId16"/>
    <p:sldId id="319" r:id="rId17"/>
    <p:sldId id="299" r:id="rId18"/>
    <p:sldId id="313" r:id="rId19"/>
    <p:sldId id="300" r:id="rId20"/>
    <p:sldId id="301" r:id="rId21"/>
    <p:sldId id="302" r:id="rId22"/>
    <p:sldId id="303" r:id="rId23"/>
    <p:sldId id="309" r:id="rId24"/>
    <p:sldId id="310" r:id="rId25"/>
    <p:sldId id="304" r:id="rId26"/>
    <p:sldId id="305" r:id="rId27"/>
    <p:sldId id="306" r:id="rId28"/>
    <p:sldId id="311" r:id="rId29"/>
    <p:sldId id="312" r:id="rId30"/>
    <p:sldId id="316" r:id="rId31"/>
    <p:sldId id="323" r:id="rId32"/>
    <p:sldId id="294" r:id="rId33"/>
    <p:sldId id="30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7" autoAdjust="0"/>
  </p:normalViewPr>
  <p:slideViewPr>
    <p:cSldViewPr>
      <p:cViewPr varScale="1">
        <p:scale>
          <a:sx n="91" d="100"/>
          <a:sy n="91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EDB8-41F7-4758-84D9-3488B73675D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CABB-2171-499D-B584-A93AB9CC4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check the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CABB-2171-499D-B584-A93AB9CC49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F4C4-1D59-4582-9AFA-3B2949011713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881D-19C7-4987-A766-1309688C8436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7C7F47-841D-45C1-95F7-F2507F310698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A6B3A-123F-489F-9BC9-AF127A86FF67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1216B-3BFC-4F5B-954F-A84D8AAFF413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E7E14-DF4E-4F90-9C4E-FC4617BC499F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57A5A-B86D-4682-8FEC-6A8414B173D8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A2802-148C-4C2A-AB01-BC06A79AF217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97EDD-763B-4B35-9691-CAEE06AEDBC6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3C0F61-E6C8-4A18-A57B-BB0F1E507A7F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B2D925-043D-4332-A8C6-A065C63C2957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00338B-2BFA-4B6D-8145-F962F291A958}" type="datetime1">
              <a:rPr lang="en-US" smtClean="0"/>
              <a:pPr/>
              <a:t>8/4/2011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Sonar Propagation Modeling in Spherical-Time Coordinates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Theory and Implementation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Mr. Sean Reilly</a:t>
            </a:r>
          </a:p>
          <a:p>
            <a:r>
              <a:rPr lang="en-US" dirty="0" smtClean="0"/>
              <a:t>University of Rhode Island</a:t>
            </a:r>
          </a:p>
          <a:p>
            <a:r>
              <a:rPr lang="en-US" dirty="0" smtClean="0"/>
              <a:t>Ocean Engineering Department</a:t>
            </a:r>
          </a:p>
          <a:p>
            <a:r>
              <a:rPr lang="en-US" dirty="0" smtClean="0"/>
              <a:t>August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" name="Object 21"/>
          <p:cNvGraphicFramePr>
            <a:graphicFrameLocks noChangeAspect="1"/>
          </p:cNvGraphicFramePr>
          <p:nvPr>
            <p:ph idx="1"/>
          </p:nvPr>
        </p:nvGraphicFramePr>
        <p:xfrm>
          <a:off x="838200" y="2130425"/>
          <a:ext cx="1709738" cy="841375"/>
        </p:xfrm>
        <a:graphic>
          <a:graphicData uri="http://schemas.openxmlformats.org/presentationml/2006/ole">
            <p:oleObj spid="_x0000_s50185" name="Equation" r:id="rId4" imgW="850680" imgH="419040" progId="Equation.3">
              <p:embed/>
            </p:oleObj>
          </a:graphicData>
        </a:graphic>
      </p:graphicFrame>
      <p:sp>
        <p:nvSpPr>
          <p:cNvPr id="308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Rays in Time Domain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0" y="2057400"/>
          <a:ext cx="2589213" cy="863600"/>
        </p:xfrm>
        <a:graphic>
          <a:graphicData uri="http://schemas.openxmlformats.org/presentationml/2006/ole">
            <p:oleObj spid="_x0000_s50178" name="Equation" r:id="rId5" imgW="1295280" imgH="4316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62588" y="3657600"/>
          <a:ext cx="1700212" cy="863600"/>
        </p:xfrm>
        <a:graphic>
          <a:graphicData uri="http://schemas.openxmlformats.org/presentationml/2006/ole">
            <p:oleObj spid="_x0000_s50179" r:id="rId6" imgW="850320" imgH="43128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102100" y="3695700"/>
          <a:ext cx="1244600" cy="787400"/>
        </p:xfrm>
        <a:graphic>
          <a:graphicData uri="http://schemas.openxmlformats.org/presentationml/2006/ole">
            <p:oleObj spid="_x0000_s50180" r:id="rId7" imgW="622080" imgH="39348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24000" y="4114800"/>
          <a:ext cx="1293812" cy="787400"/>
        </p:xfrm>
        <a:graphic>
          <a:graphicData uri="http://schemas.openxmlformats.org/presentationml/2006/ole">
            <p:oleObj spid="_x0000_s50181" r:id="rId8" imgW="647280" imgH="39348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461000" y="4699000"/>
          <a:ext cx="1574800" cy="863600"/>
        </p:xfrm>
        <a:graphic>
          <a:graphicData uri="http://schemas.openxmlformats.org/presentationml/2006/ole">
            <p:oleObj spid="_x0000_s50182" r:id="rId9" imgW="787320" imgH="43164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013200" y="4737100"/>
          <a:ext cx="1344613" cy="787400"/>
        </p:xfrm>
        <a:graphic>
          <a:graphicData uri="http://schemas.openxmlformats.org/presentationml/2006/ole">
            <p:oleObj spid="_x0000_s50183" r:id="rId10" imgW="672840" imgH="393480" progId="Equation.3">
              <p:embed/>
            </p:oleObj>
          </a:graphicData>
        </a:graphic>
      </p:graphicFrame>
      <p:sp>
        <p:nvSpPr>
          <p:cNvPr id="11272" name="AutoShape 8"/>
          <p:cNvSpPr>
            <a:spLocks noChangeArrowheads="1"/>
          </p:cNvSpPr>
          <p:nvPr/>
        </p:nvSpPr>
        <p:spPr bwMode="auto">
          <a:xfrm flipH="1">
            <a:off x="3127375" y="4038600"/>
            <a:ext cx="733425" cy="1214438"/>
          </a:xfrm>
          <a:prstGeom prst="curvedLeftArrow">
            <a:avLst>
              <a:gd name="adj1" fmla="val 32197"/>
              <a:gd name="adj2" fmla="val 65927"/>
              <a:gd name="adj3" fmla="val 66667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419600" y="3048000"/>
            <a:ext cx="485775" cy="533400"/>
          </a:xfrm>
          <a:prstGeom prst="downArrow">
            <a:avLst>
              <a:gd name="adj1" fmla="val 43139"/>
              <a:gd name="adj2" fmla="val 58821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2"/>
          <p:cNvSpPr>
            <a:spLocks noChangeArrowheads="1"/>
          </p:cNvSpPr>
          <p:nvPr/>
        </p:nvSpPr>
        <p:spPr bwMode="auto">
          <a:xfrm rot="-5400000">
            <a:off x="2689225" y="2262188"/>
            <a:ext cx="485775" cy="533400"/>
          </a:xfrm>
          <a:prstGeom prst="downArrow">
            <a:avLst>
              <a:gd name="adj1" fmla="val 43139"/>
              <a:gd name="adj2" fmla="val 58821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856093" y="1447800"/>
            <a:ext cx="1653316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1)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eikonal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88" name="Text Box 14"/>
          <p:cNvSpPr txBox="1">
            <a:spLocks noChangeArrowheads="1"/>
          </p:cNvSpPr>
          <p:nvPr/>
        </p:nvSpPr>
        <p:spPr bwMode="auto">
          <a:xfrm>
            <a:off x="3070744" y="1447800"/>
            <a:ext cx="365867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2)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use rays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along paths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934693" y="3027363"/>
            <a:ext cx="109226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) use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1000" y="4336754"/>
            <a:ext cx="109226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) use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019800" y="2844800"/>
          <a:ext cx="1397000" cy="863600"/>
        </p:xfrm>
        <a:graphic>
          <a:graphicData uri="http://schemas.openxmlformats.org/presentationml/2006/ole">
            <p:oleObj spid="_x0000_s50184" name="Equation" r:id="rId11" imgW="698400" imgH="431640" progId="Equation.3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657600" y="5715000"/>
            <a:ext cx="3733800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Coupled vector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ODEs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in 3-D</a:t>
            </a:r>
          </a:p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Solved using initial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onditions &amp;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arching solution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914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38494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ray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3086" grpId="0" animBg="1"/>
      <p:bldP spid="3088" grpId="0"/>
      <p:bldP spid="11279" grpId="0"/>
      <p:bldP spid="11280" grpId="0"/>
      <p:bldP spid="11283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pPr/>
              <a:t>11</a:t>
            </a:fld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Rays in Spherical Coordinates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66725" y="2247900"/>
          <a:ext cx="1192212" cy="787400"/>
        </p:xfrm>
        <a:graphic>
          <a:graphicData uri="http://schemas.openxmlformats.org/presentationml/2006/ole">
            <p:oleObj spid="_x0000_s1026" r:id="rId3" imgW="596520" imgH="39348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7400" y="2197100"/>
          <a:ext cx="1219200" cy="838200"/>
        </p:xfrm>
        <a:graphic>
          <a:graphicData uri="http://schemas.openxmlformats.org/presentationml/2006/ole">
            <p:oleObj spid="_x0000_s1027" r:id="rId4" imgW="609480" imgH="41904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810000" y="2197100"/>
          <a:ext cx="1522413" cy="838200"/>
        </p:xfrm>
        <a:graphic>
          <a:graphicData uri="http://schemas.openxmlformats.org/presentationml/2006/ole">
            <p:oleObj spid="_x0000_s1028" r:id="rId5" imgW="761400" imgH="41868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66725" y="3106738"/>
          <a:ext cx="3249612" cy="838200"/>
        </p:xfrm>
        <a:graphic>
          <a:graphicData uri="http://schemas.openxmlformats.org/presentationml/2006/ole">
            <p:oleObj spid="_x0000_s1029" r:id="rId6" imgW="1625400" imgH="4190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6725" y="4016375"/>
          <a:ext cx="3884612" cy="914400"/>
        </p:xfrm>
        <a:graphic>
          <a:graphicData uri="http://schemas.openxmlformats.org/presentationml/2006/ole">
            <p:oleObj spid="_x0000_s1030" r:id="rId7" imgW="1942920" imgH="4572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66725" y="5003800"/>
          <a:ext cx="2260600" cy="863600"/>
        </p:xfrm>
        <a:graphic>
          <a:graphicData uri="http://schemas.openxmlformats.org/presentationml/2006/ole">
            <p:oleObj spid="_x0000_s1031" r:id="rId8" imgW="1130040" imgH="43164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743200" y="4959350"/>
          <a:ext cx="2309813" cy="838200"/>
        </p:xfrm>
        <a:graphic>
          <a:graphicData uri="http://schemas.openxmlformats.org/presentationml/2006/ole">
            <p:oleObj spid="_x0000_s1032" r:id="rId9" imgW="1155600" imgH="419040" progId="Equation.3">
              <p:embed/>
            </p:oleObj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4609914" y="2819400"/>
            <a:ext cx="4293455" cy="2806244"/>
            <a:chOff x="4609914" y="2743200"/>
            <a:chExt cx="4293455" cy="2806244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09914" y="3695700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5486400" y="3124200"/>
              <a:ext cx="2582862" cy="2128838"/>
            </a:xfrm>
            <a:custGeom>
              <a:avLst/>
              <a:gdLst/>
              <a:ahLst/>
              <a:cxnLst>
                <a:cxn ang="0">
                  <a:pos x="731" y="2"/>
                </a:cxn>
                <a:cxn ang="0">
                  <a:pos x="610" y="21"/>
                </a:cxn>
                <a:cxn ang="0">
                  <a:pos x="497" y="52"/>
                </a:cxn>
                <a:cxn ang="0">
                  <a:pos x="391" y="96"/>
                </a:cxn>
                <a:cxn ang="0">
                  <a:pos x="297" y="151"/>
                </a:cxn>
                <a:cxn ang="0">
                  <a:pos x="211" y="219"/>
                </a:cxn>
                <a:cxn ang="0">
                  <a:pos x="140" y="295"/>
                </a:cxn>
                <a:cxn ang="0">
                  <a:pos x="80" y="378"/>
                </a:cxn>
                <a:cxn ang="0">
                  <a:pos x="36" y="470"/>
                </a:cxn>
                <a:cxn ang="0">
                  <a:pos x="9" y="568"/>
                </a:cxn>
                <a:cxn ang="0">
                  <a:pos x="0" y="670"/>
                </a:cxn>
                <a:cxn ang="0">
                  <a:pos x="9" y="771"/>
                </a:cxn>
                <a:cxn ang="0">
                  <a:pos x="36" y="869"/>
                </a:cxn>
                <a:cxn ang="0">
                  <a:pos x="80" y="961"/>
                </a:cxn>
                <a:cxn ang="0">
                  <a:pos x="140" y="1046"/>
                </a:cxn>
                <a:cxn ang="0">
                  <a:pos x="211" y="1120"/>
                </a:cxn>
                <a:cxn ang="0">
                  <a:pos x="297" y="1188"/>
                </a:cxn>
                <a:cxn ang="0">
                  <a:pos x="391" y="1243"/>
                </a:cxn>
                <a:cxn ang="0">
                  <a:pos x="497" y="1287"/>
                </a:cxn>
                <a:cxn ang="0">
                  <a:pos x="610" y="1318"/>
                </a:cxn>
                <a:cxn ang="0">
                  <a:pos x="731" y="1337"/>
                </a:cxn>
                <a:cxn ang="0">
                  <a:pos x="856" y="1339"/>
                </a:cxn>
                <a:cxn ang="0">
                  <a:pos x="979" y="1326"/>
                </a:cxn>
                <a:cxn ang="0">
                  <a:pos x="1094" y="1299"/>
                </a:cxn>
                <a:cxn ang="0">
                  <a:pos x="1201" y="1259"/>
                </a:cxn>
                <a:cxn ang="0">
                  <a:pos x="1301" y="1207"/>
                </a:cxn>
                <a:cxn ang="0">
                  <a:pos x="1389" y="1143"/>
                </a:cxn>
                <a:cxn ang="0">
                  <a:pos x="1466" y="1071"/>
                </a:cxn>
                <a:cxn ang="0">
                  <a:pos x="1529" y="990"/>
                </a:cxn>
                <a:cxn ang="0">
                  <a:pos x="1577" y="900"/>
                </a:cxn>
                <a:cxn ang="0">
                  <a:pos x="1612" y="806"/>
                </a:cxn>
                <a:cxn ang="0">
                  <a:pos x="1625" y="704"/>
                </a:cxn>
                <a:cxn ang="0">
                  <a:pos x="1623" y="600"/>
                </a:cxn>
                <a:cxn ang="0">
                  <a:pos x="1602" y="503"/>
                </a:cxn>
                <a:cxn ang="0">
                  <a:pos x="1564" y="409"/>
                </a:cxn>
                <a:cxn ang="0">
                  <a:pos x="1510" y="322"/>
                </a:cxn>
                <a:cxn ang="0">
                  <a:pos x="1441" y="244"/>
                </a:cxn>
                <a:cxn ang="0">
                  <a:pos x="1361" y="173"/>
                </a:cxn>
                <a:cxn ang="0">
                  <a:pos x="1268" y="113"/>
                </a:cxn>
                <a:cxn ang="0">
                  <a:pos x="1167" y="65"/>
                </a:cxn>
                <a:cxn ang="0">
                  <a:pos x="1055" y="29"/>
                </a:cxn>
                <a:cxn ang="0">
                  <a:pos x="938" y="8"/>
                </a:cxn>
                <a:cxn ang="0">
                  <a:pos x="814" y="0"/>
                </a:cxn>
              </a:cxnLst>
              <a:rect l="0" t="0" r="r" b="b"/>
              <a:pathLst>
                <a:path w="1627" h="1341">
                  <a:moveTo>
                    <a:pt x="814" y="0"/>
                  </a:moveTo>
                  <a:lnTo>
                    <a:pt x="771" y="0"/>
                  </a:lnTo>
                  <a:lnTo>
                    <a:pt x="731" y="2"/>
                  </a:lnTo>
                  <a:lnTo>
                    <a:pt x="691" y="8"/>
                  </a:lnTo>
                  <a:lnTo>
                    <a:pt x="649" y="13"/>
                  </a:lnTo>
                  <a:lnTo>
                    <a:pt x="610" y="21"/>
                  </a:lnTo>
                  <a:lnTo>
                    <a:pt x="572" y="29"/>
                  </a:lnTo>
                  <a:lnTo>
                    <a:pt x="533" y="40"/>
                  </a:lnTo>
                  <a:lnTo>
                    <a:pt x="497" y="52"/>
                  </a:lnTo>
                  <a:lnTo>
                    <a:pt x="460" y="65"/>
                  </a:lnTo>
                  <a:lnTo>
                    <a:pt x="426" y="80"/>
                  </a:lnTo>
                  <a:lnTo>
                    <a:pt x="391" y="96"/>
                  </a:lnTo>
                  <a:lnTo>
                    <a:pt x="359" y="113"/>
                  </a:lnTo>
                  <a:lnTo>
                    <a:pt x="326" y="132"/>
                  </a:lnTo>
                  <a:lnTo>
                    <a:pt x="297" y="151"/>
                  </a:lnTo>
                  <a:lnTo>
                    <a:pt x="267" y="173"/>
                  </a:lnTo>
                  <a:lnTo>
                    <a:pt x="240" y="196"/>
                  </a:lnTo>
                  <a:lnTo>
                    <a:pt x="211" y="219"/>
                  </a:lnTo>
                  <a:lnTo>
                    <a:pt x="186" y="244"/>
                  </a:lnTo>
                  <a:lnTo>
                    <a:pt x="161" y="268"/>
                  </a:lnTo>
                  <a:lnTo>
                    <a:pt x="140" y="295"/>
                  </a:lnTo>
                  <a:lnTo>
                    <a:pt x="119" y="322"/>
                  </a:lnTo>
                  <a:lnTo>
                    <a:pt x="98" y="349"/>
                  </a:lnTo>
                  <a:lnTo>
                    <a:pt x="80" y="378"/>
                  </a:lnTo>
                  <a:lnTo>
                    <a:pt x="63" y="409"/>
                  </a:lnTo>
                  <a:lnTo>
                    <a:pt x="50" y="439"/>
                  </a:lnTo>
                  <a:lnTo>
                    <a:pt x="36" y="470"/>
                  </a:lnTo>
                  <a:lnTo>
                    <a:pt x="25" y="503"/>
                  </a:lnTo>
                  <a:lnTo>
                    <a:pt x="17" y="535"/>
                  </a:lnTo>
                  <a:lnTo>
                    <a:pt x="9" y="568"/>
                  </a:lnTo>
                  <a:lnTo>
                    <a:pt x="4" y="600"/>
                  </a:lnTo>
                  <a:lnTo>
                    <a:pt x="2" y="635"/>
                  </a:lnTo>
                  <a:lnTo>
                    <a:pt x="0" y="670"/>
                  </a:lnTo>
                  <a:lnTo>
                    <a:pt x="2" y="704"/>
                  </a:lnTo>
                  <a:lnTo>
                    <a:pt x="4" y="739"/>
                  </a:lnTo>
                  <a:lnTo>
                    <a:pt x="9" y="771"/>
                  </a:lnTo>
                  <a:lnTo>
                    <a:pt x="17" y="806"/>
                  </a:lnTo>
                  <a:lnTo>
                    <a:pt x="25" y="836"/>
                  </a:lnTo>
                  <a:lnTo>
                    <a:pt x="36" y="869"/>
                  </a:lnTo>
                  <a:lnTo>
                    <a:pt x="50" y="900"/>
                  </a:lnTo>
                  <a:lnTo>
                    <a:pt x="63" y="930"/>
                  </a:lnTo>
                  <a:lnTo>
                    <a:pt x="80" y="961"/>
                  </a:lnTo>
                  <a:lnTo>
                    <a:pt x="98" y="990"/>
                  </a:lnTo>
                  <a:lnTo>
                    <a:pt x="119" y="1019"/>
                  </a:lnTo>
                  <a:lnTo>
                    <a:pt x="140" y="1046"/>
                  </a:lnTo>
                  <a:lnTo>
                    <a:pt x="161" y="1071"/>
                  </a:lnTo>
                  <a:lnTo>
                    <a:pt x="186" y="1095"/>
                  </a:lnTo>
                  <a:lnTo>
                    <a:pt x="211" y="1120"/>
                  </a:lnTo>
                  <a:lnTo>
                    <a:pt x="240" y="1143"/>
                  </a:lnTo>
                  <a:lnTo>
                    <a:pt x="267" y="1166"/>
                  </a:lnTo>
                  <a:lnTo>
                    <a:pt x="297" y="1188"/>
                  </a:lnTo>
                  <a:lnTo>
                    <a:pt x="326" y="1207"/>
                  </a:lnTo>
                  <a:lnTo>
                    <a:pt x="359" y="1226"/>
                  </a:lnTo>
                  <a:lnTo>
                    <a:pt x="391" y="1243"/>
                  </a:lnTo>
                  <a:lnTo>
                    <a:pt x="426" y="1259"/>
                  </a:lnTo>
                  <a:lnTo>
                    <a:pt x="460" y="1274"/>
                  </a:lnTo>
                  <a:lnTo>
                    <a:pt x="497" y="1287"/>
                  </a:lnTo>
                  <a:lnTo>
                    <a:pt x="533" y="1299"/>
                  </a:lnTo>
                  <a:lnTo>
                    <a:pt x="572" y="1310"/>
                  </a:lnTo>
                  <a:lnTo>
                    <a:pt x="610" y="1318"/>
                  </a:lnTo>
                  <a:lnTo>
                    <a:pt x="649" y="1326"/>
                  </a:lnTo>
                  <a:lnTo>
                    <a:pt x="691" y="1331"/>
                  </a:lnTo>
                  <a:lnTo>
                    <a:pt x="731" y="1337"/>
                  </a:lnTo>
                  <a:lnTo>
                    <a:pt x="771" y="1339"/>
                  </a:lnTo>
                  <a:lnTo>
                    <a:pt x="814" y="1341"/>
                  </a:lnTo>
                  <a:lnTo>
                    <a:pt x="856" y="1339"/>
                  </a:lnTo>
                  <a:lnTo>
                    <a:pt x="896" y="1337"/>
                  </a:lnTo>
                  <a:lnTo>
                    <a:pt x="938" y="1331"/>
                  </a:lnTo>
                  <a:lnTo>
                    <a:pt x="979" y="1326"/>
                  </a:lnTo>
                  <a:lnTo>
                    <a:pt x="1017" y="1318"/>
                  </a:lnTo>
                  <a:lnTo>
                    <a:pt x="1055" y="1310"/>
                  </a:lnTo>
                  <a:lnTo>
                    <a:pt x="1094" y="1299"/>
                  </a:lnTo>
                  <a:lnTo>
                    <a:pt x="1130" y="1287"/>
                  </a:lnTo>
                  <a:lnTo>
                    <a:pt x="1167" y="1274"/>
                  </a:lnTo>
                  <a:lnTo>
                    <a:pt x="1201" y="1259"/>
                  </a:lnTo>
                  <a:lnTo>
                    <a:pt x="1236" y="1243"/>
                  </a:lnTo>
                  <a:lnTo>
                    <a:pt x="1268" y="1226"/>
                  </a:lnTo>
                  <a:lnTo>
                    <a:pt x="1301" y="1207"/>
                  </a:lnTo>
                  <a:lnTo>
                    <a:pt x="1332" y="1188"/>
                  </a:lnTo>
                  <a:lnTo>
                    <a:pt x="1361" y="1166"/>
                  </a:lnTo>
                  <a:lnTo>
                    <a:pt x="1389" y="1143"/>
                  </a:lnTo>
                  <a:lnTo>
                    <a:pt x="1416" y="1120"/>
                  </a:lnTo>
                  <a:lnTo>
                    <a:pt x="1441" y="1095"/>
                  </a:lnTo>
                  <a:lnTo>
                    <a:pt x="1466" y="1071"/>
                  </a:lnTo>
                  <a:lnTo>
                    <a:pt x="1489" y="1046"/>
                  </a:lnTo>
                  <a:lnTo>
                    <a:pt x="1510" y="1019"/>
                  </a:lnTo>
                  <a:lnTo>
                    <a:pt x="1529" y="990"/>
                  </a:lnTo>
                  <a:lnTo>
                    <a:pt x="1547" y="961"/>
                  </a:lnTo>
                  <a:lnTo>
                    <a:pt x="1564" y="930"/>
                  </a:lnTo>
                  <a:lnTo>
                    <a:pt x="1577" y="900"/>
                  </a:lnTo>
                  <a:lnTo>
                    <a:pt x="1591" y="869"/>
                  </a:lnTo>
                  <a:lnTo>
                    <a:pt x="1602" y="836"/>
                  </a:lnTo>
                  <a:lnTo>
                    <a:pt x="1612" y="806"/>
                  </a:lnTo>
                  <a:lnTo>
                    <a:pt x="1618" y="771"/>
                  </a:lnTo>
                  <a:lnTo>
                    <a:pt x="1623" y="739"/>
                  </a:lnTo>
                  <a:lnTo>
                    <a:pt x="1625" y="704"/>
                  </a:lnTo>
                  <a:lnTo>
                    <a:pt x="1627" y="670"/>
                  </a:lnTo>
                  <a:lnTo>
                    <a:pt x="1625" y="635"/>
                  </a:lnTo>
                  <a:lnTo>
                    <a:pt x="1623" y="600"/>
                  </a:lnTo>
                  <a:lnTo>
                    <a:pt x="1618" y="568"/>
                  </a:lnTo>
                  <a:lnTo>
                    <a:pt x="1612" y="535"/>
                  </a:lnTo>
                  <a:lnTo>
                    <a:pt x="1602" y="503"/>
                  </a:lnTo>
                  <a:lnTo>
                    <a:pt x="1591" y="470"/>
                  </a:lnTo>
                  <a:lnTo>
                    <a:pt x="1577" y="439"/>
                  </a:lnTo>
                  <a:lnTo>
                    <a:pt x="1564" y="409"/>
                  </a:lnTo>
                  <a:lnTo>
                    <a:pt x="1547" y="378"/>
                  </a:lnTo>
                  <a:lnTo>
                    <a:pt x="1529" y="349"/>
                  </a:lnTo>
                  <a:lnTo>
                    <a:pt x="1510" y="322"/>
                  </a:lnTo>
                  <a:lnTo>
                    <a:pt x="1489" y="295"/>
                  </a:lnTo>
                  <a:lnTo>
                    <a:pt x="1466" y="268"/>
                  </a:lnTo>
                  <a:lnTo>
                    <a:pt x="1441" y="244"/>
                  </a:lnTo>
                  <a:lnTo>
                    <a:pt x="1416" y="219"/>
                  </a:lnTo>
                  <a:lnTo>
                    <a:pt x="1389" y="196"/>
                  </a:lnTo>
                  <a:lnTo>
                    <a:pt x="1361" y="173"/>
                  </a:lnTo>
                  <a:lnTo>
                    <a:pt x="1332" y="151"/>
                  </a:lnTo>
                  <a:lnTo>
                    <a:pt x="1301" y="132"/>
                  </a:lnTo>
                  <a:lnTo>
                    <a:pt x="1268" y="113"/>
                  </a:lnTo>
                  <a:lnTo>
                    <a:pt x="1236" y="96"/>
                  </a:lnTo>
                  <a:lnTo>
                    <a:pt x="1201" y="80"/>
                  </a:lnTo>
                  <a:lnTo>
                    <a:pt x="1167" y="65"/>
                  </a:lnTo>
                  <a:lnTo>
                    <a:pt x="1130" y="52"/>
                  </a:lnTo>
                  <a:lnTo>
                    <a:pt x="1094" y="40"/>
                  </a:lnTo>
                  <a:lnTo>
                    <a:pt x="1055" y="29"/>
                  </a:lnTo>
                  <a:lnTo>
                    <a:pt x="1017" y="21"/>
                  </a:lnTo>
                  <a:lnTo>
                    <a:pt x="979" y="13"/>
                  </a:lnTo>
                  <a:lnTo>
                    <a:pt x="938" y="8"/>
                  </a:lnTo>
                  <a:lnTo>
                    <a:pt x="896" y="2"/>
                  </a:lnTo>
                  <a:lnTo>
                    <a:pt x="856" y="0"/>
                  </a:lnTo>
                  <a:lnTo>
                    <a:pt x="814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72275" y="2981325"/>
              <a:ext cx="1587" cy="24907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257800" y="4181475"/>
              <a:ext cx="3025775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6772275" y="3351213"/>
              <a:ext cx="636587" cy="1296987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372350" y="32766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7167562" y="4059238"/>
              <a:ext cx="61913" cy="128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3"/>
                </a:cxn>
                <a:cxn ang="0">
                  <a:pos x="33" y="57"/>
                </a:cxn>
                <a:cxn ang="0">
                  <a:pos x="39" y="81"/>
                </a:cxn>
              </a:cxnLst>
              <a:rect l="0" t="0" r="r" b="b"/>
              <a:pathLst>
                <a:path w="39" h="81">
                  <a:moveTo>
                    <a:pt x="0" y="0"/>
                  </a:moveTo>
                  <a:lnTo>
                    <a:pt x="29" y="33"/>
                  </a:lnTo>
                  <a:lnTo>
                    <a:pt x="33" y="57"/>
                  </a:lnTo>
                  <a:lnTo>
                    <a:pt x="39" y="81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7083425" y="4019550"/>
              <a:ext cx="106362" cy="9207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0" y="10"/>
                </a:cxn>
                <a:cxn ang="0">
                  <a:pos x="44" y="58"/>
                </a:cxn>
                <a:cxn ang="0">
                  <a:pos x="67" y="0"/>
                </a:cxn>
              </a:cxnLst>
              <a:rect l="0" t="0" r="r" b="b"/>
              <a:pathLst>
                <a:path w="67" h="58">
                  <a:moveTo>
                    <a:pt x="67" y="0"/>
                  </a:moveTo>
                  <a:lnTo>
                    <a:pt x="0" y="10"/>
                  </a:lnTo>
                  <a:lnTo>
                    <a:pt x="44" y="5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6619875" y="5319713"/>
              <a:ext cx="304800" cy="138112"/>
            </a:xfrm>
            <a:custGeom>
              <a:avLst/>
              <a:gdLst/>
              <a:ahLst/>
              <a:cxnLst>
                <a:cxn ang="0">
                  <a:pos x="176" y="67"/>
                </a:cxn>
                <a:cxn ang="0">
                  <a:pos x="186" y="58"/>
                </a:cxn>
                <a:cxn ang="0">
                  <a:pos x="192" y="48"/>
                </a:cxn>
                <a:cxn ang="0">
                  <a:pos x="182" y="29"/>
                </a:cxn>
                <a:cxn ang="0">
                  <a:pos x="163" y="16"/>
                </a:cxn>
                <a:cxn ang="0">
                  <a:pos x="134" y="6"/>
                </a:cxn>
                <a:cxn ang="0">
                  <a:pos x="96" y="0"/>
                </a:cxn>
                <a:cxn ang="0">
                  <a:pos x="57" y="6"/>
                </a:cxn>
                <a:cxn ang="0">
                  <a:pos x="29" y="16"/>
                </a:cxn>
                <a:cxn ang="0">
                  <a:pos x="9" y="29"/>
                </a:cxn>
                <a:cxn ang="0">
                  <a:pos x="0" y="48"/>
                </a:cxn>
                <a:cxn ang="0">
                  <a:pos x="6" y="58"/>
                </a:cxn>
                <a:cxn ang="0">
                  <a:pos x="9" y="67"/>
                </a:cxn>
                <a:cxn ang="0">
                  <a:pos x="25" y="77"/>
                </a:cxn>
                <a:cxn ang="0">
                  <a:pos x="42" y="87"/>
                </a:cxn>
              </a:cxnLst>
              <a:rect l="0" t="0" r="r" b="b"/>
              <a:pathLst>
                <a:path w="192" h="87">
                  <a:moveTo>
                    <a:pt x="176" y="67"/>
                  </a:moveTo>
                  <a:lnTo>
                    <a:pt x="186" y="58"/>
                  </a:lnTo>
                  <a:lnTo>
                    <a:pt x="192" y="48"/>
                  </a:lnTo>
                  <a:lnTo>
                    <a:pt x="182" y="29"/>
                  </a:lnTo>
                  <a:lnTo>
                    <a:pt x="163" y="16"/>
                  </a:lnTo>
                  <a:lnTo>
                    <a:pt x="134" y="6"/>
                  </a:lnTo>
                  <a:lnTo>
                    <a:pt x="96" y="0"/>
                  </a:lnTo>
                  <a:lnTo>
                    <a:pt x="57" y="6"/>
                  </a:lnTo>
                  <a:lnTo>
                    <a:pt x="29" y="16"/>
                  </a:lnTo>
                  <a:lnTo>
                    <a:pt x="9" y="29"/>
                  </a:lnTo>
                  <a:lnTo>
                    <a:pt x="0" y="48"/>
                  </a:lnTo>
                  <a:lnTo>
                    <a:pt x="6" y="58"/>
                  </a:lnTo>
                  <a:lnTo>
                    <a:pt x="9" y="67"/>
                  </a:lnTo>
                  <a:lnTo>
                    <a:pt x="25" y="77"/>
                  </a:lnTo>
                  <a:lnTo>
                    <a:pt x="42" y="87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6808787" y="5389563"/>
              <a:ext cx="115888" cy="9207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58"/>
                </a:cxn>
                <a:cxn ang="0">
                  <a:pos x="73" y="58"/>
                </a:cxn>
                <a:cxn ang="0">
                  <a:pos x="48" y="0"/>
                </a:cxn>
              </a:cxnLst>
              <a:rect l="0" t="0" r="r" b="b"/>
              <a:pathLst>
                <a:path w="73" h="58">
                  <a:moveTo>
                    <a:pt x="48" y="0"/>
                  </a:moveTo>
                  <a:lnTo>
                    <a:pt x="0" y="58"/>
                  </a:lnTo>
                  <a:lnTo>
                    <a:pt x="73" y="5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250112" y="3959225"/>
              <a:ext cx="176213" cy="222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281246" y="3682998"/>
              <a:ext cx="583493" cy="4308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latitude </a:t>
              </a:r>
            </a:p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= 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p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/2-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q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7454900" y="3198813"/>
              <a:ext cx="30162" cy="79375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448550" y="31242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67665" y="3186117"/>
              <a:ext cx="819135" cy="4308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altitude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h</a:t>
              </a:r>
              <a:endParaRPr lang="en-GB" sz="1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+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h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143750" y="3511550"/>
              <a:ext cx="165100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7073318" y="3513138"/>
              <a:ext cx="120226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76812" y="4114800"/>
              <a:ext cx="519113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69433" y="3962400"/>
              <a:ext cx="538610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equator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5934075" y="2908300"/>
              <a:ext cx="78581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864245" y="2835275"/>
              <a:ext cx="842923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Earth’s axis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5934075" y="3859213"/>
              <a:ext cx="636587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912539" y="3686175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center of 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934075" y="4038600"/>
              <a:ext cx="59055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915978" y="3886200"/>
              <a:ext cx="623569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the earth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000875" y="4497388"/>
              <a:ext cx="633412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7015852" y="4500563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center</a:t>
              </a: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of 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7605526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7572375" y="4497388"/>
              <a:ext cx="101600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7602351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7642039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7000875" y="4679950"/>
              <a:ext cx="633412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7016646" y="4683125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curvature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7605526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7572375" y="467995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7602351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7642039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575550" y="4673600"/>
              <a:ext cx="104775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605526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5214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7615237" y="467360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645214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684901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6619875" y="4029075"/>
              <a:ext cx="2381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5" y="19"/>
                </a:cxn>
                <a:cxn ang="0">
                  <a:pos x="15" y="13"/>
                </a:cxn>
                <a:cxn ang="0">
                  <a:pos x="0" y="0"/>
                </a:cxn>
              </a:cxnLst>
              <a:rect l="0" t="0" r="r" b="b"/>
              <a:pathLst>
                <a:path w="15" h="19">
                  <a:moveTo>
                    <a:pt x="0" y="0"/>
                  </a:moveTo>
                  <a:lnTo>
                    <a:pt x="0" y="4"/>
                  </a:lnTo>
                  <a:lnTo>
                    <a:pt x="15" y="19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6659562" y="4065588"/>
              <a:ext cx="26988" cy="301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13" y="19"/>
                </a:cxn>
                <a:cxn ang="0">
                  <a:pos x="17" y="15"/>
                </a:cxn>
                <a:cxn ang="0">
                  <a:pos x="13" y="15"/>
                </a:cxn>
                <a:cxn ang="0">
                  <a:pos x="0" y="0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lnTo>
                    <a:pt x="0" y="6"/>
                  </a:lnTo>
                  <a:lnTo>
                    <a:pt x="13" y="19"/>
                  </a:lnTo>
                  <a:lnTo>
                    <a:pt x="17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6696075" y="4105275"/>
              <a:ext cx="301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9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9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6732587" y="4141788"/>
              <a:ext cx="9525" cy="14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9"/>
                </a:cxn>
                <a:cxn ang="0">
                  <a:pos x="6" y="5"/>
                </a:cxn>
                <a:cxn ang="0">
                  <a:pos x="0" y="0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9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6702425" y="4111625"/>
              <a:ext cx="76200" cy="762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48" y="4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48" h="48">
                  <a:moveTo>
                    <a:pt x="0" y="28"/>
                  </a:moveTo>
                  <a:lnTo>
                    <a:pt x="48" y="48"/>
                  </a:lnTo>
                  <a:lnTo>
                    <a:pt x="28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7302500" y="2925763"/>
              <a:ext cx="471487" cy="32067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9" y="19"/>
                </a:cxn>
                <a:cxn ang="0">
                  <a:pos x="25" y="4"/>
                </a:cxn>
                <a:cxn ang="0">
                  <a:pos x="34" y="0"/>
                </a:cxn>
                <a:cxn ang="0">
                  <a:pos x="48" y="4"/>
                </a:cxn>
                <a:cxn ang="0">
                  <a:pos x="144" y="62"/>
                </a:cxn>
                <a:cxn ang="0">
                  <a:pos x="153" y="67"/>
                </a:cxn>
                <a:cxn ang="0">
                  <a:pos x="169" y="62"/>
                </a:cxn>
                <a:cxn ang="0">
                  <a:pos x="182" y="48"/>
                </a:cxn>
                <a:cxn ang="0">
                  <a:pos x="192" y="33"/>
                </a:cxn>
                <a:cxn ang="0">
                  <a:pos x="182" y="52"/>
                </a:cxn>
                <a:cxn ang="0">
                  <a:pos x="182" y="67"/>
                </a:cxn>
                <a:cxn ang="0">
                  <a:pos x="182" y="81"/>
                </a:cxn>
                <a:cxn ang="0">
                  <a:pos x="192" y="90"/>
                </a:cxn>
                <a:cxn ang="0">
                  <a:pos x="288" y="148"/>
                </a:cxn>
                <a:cxn ang="0">
                  <a:pos x="297" y="157"/>
                </a:cxn>
                <a:cxn ang="0">
                  <a:pos x="297" y="173"/>
                </a:cxn>
                <a:cxn ang="0">
                  <a:pos x="297" y="186"/>
                </a:cxn>
                <a:cxn ang="0">
                  <a:pos x="288" y="202"/>
                </a:cxn>
              </a:cxnLst>
              <a:rect l="0" t="0" r="r" b="b"/>
              <a:pathLst>
                <a:path w="297" h="202">
                  <a:moveTo>
                    <a:pt x="0" y="33"/>
                  </a:moveTo>
                  <a:lnTo>
                    <a:pt x="9" y="19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144" y="62"/>
                  </a:lnTo>
                  <a:lnTo>
                    <a:pt x="153" y="67"/>
                  </a:lnTo>
                  <a:lnTo>
                    <a:pt x="169" y="62"/>
                  </a:lnTo>
                  <a:lnTo>
                    <a:pt x="182" y="48"/>
                  </a:lnTo>
                  <a:lnTo>
                    <a:pt x="192" y="33"/>
                  </a:lnTo>
                  <a:lnTo>
                    <a:pt x="182" y="52"/>
                  </a:lnTo>
                  <a:lnTo>
                    <a:pt x="182" y="67"/>
                  </a:lnTo>
                  <a:lnTo>
                    <a:pt x="182" y="81"/>
                  </a:lnTo>
                  <a:lnTo>
                    <a:pt x="192" y="90"/>
                  </a:lnTo>
                  <a:lnTo>
                    <a:pt x="288" y="148"/>
                  </a:lnTo>
                  <a:lnTo>
                    <a:pt x="297" y="157"/>
                  </a:lnTo>
                  <a:lnTo>
                    <a:pt x="297" y="173"/>
                  </a:lnTo>
                  <a:lnTo>
                    <a:pt x="297" y="186"/>
                  </a:lnTo>
                  <a:lnTo>
                    <a:pt x="288" y="202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7683500" y="2832100"/>
              <a:ext cx="114776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616157" y="2743200"/>
              <a:ext cx="1287212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area of operations</a:t>
              </a:r>
            </a:p>
          </p:txBody>
        </p:sp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6789737" y="4625975"/>
              <a:ext cx="212725" cy="61913"/>
              <a:chOff x="4328" y="3490"/>
              <a:chExt cx="134" cy="39"/>
            </a:xfrm>
          </p:grpSpPr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4436" y="3515"/>
                <a:ext cx="27" cy="9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5" y="7"/>
                  </a:cxn>
                  <a:cxn ang="0">
                    <a:pos x="27" y="5"/>
                  </a:cxn>
                  <a:cxn ang="0">
                    <a:pos x="27" y="5"/>
                  </a:cxn>
                  <a:cxn ang="0">
                    <a:pos x="27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5" y="9"/>
                  </a:cxn>
                </a:cxnLst>
                <a:rect l="0" t="0" r="r" b="b"/>
                <a:pathLst>
                  <a:path w="27" h="9">
                    <a:moveTo>
                      <a:pt x="25" y="9"/>
                    </a:moveTo>
                    <a:lnTo>
                      <a:pt x="25" y="7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4395" y="3511"/>
                <a:ext cx="29" cy="8"/>
              </a:xfrm>
              <a:custGeom>
                <a:avLst/>
                <a:gdLst/>
                <a:ahLst/>
                <a:cxnLst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7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5" y="8"/>
                  </a:cxn>
                </a:cxnLst>
                <a:rect l="0" t="0" r="r" b="b"/>
                <a:pathLst>
                  <a:path w="29" h="8">
                    <a:moveTo>
                      <a:pt x="25" y="8"/>
                    </a:moveTo>
                    <a:lnTo>
                      <a:pt x="27" y="8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4361" y="3507"/>
                <a:ext cx="23" cy="8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21" y="8"/>
                  </a:cxn>
                  <a:cxn ang="0">
                    <a:pos x="23" y="6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19" y="8"/>
                  </a:cxn>
                </a:cxnLst>
                <a:rect l="0" t="0" r="r" b="b"/>
                <a:pathLst>
                  <a:path w="23" h="8">
                    <a:moveTo>
                      <a:pt x="19" y="8"/>
                    </a:moveTo>
                    <a:lnTo>
                      <a:pt x="21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4328" y="3490"/>
                <a:ext cx="42" cy="4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3"/>
                  </a:cxn>
                  <a:cxn ang="0">
                    <a:pos x="37" y="40"/>
                  </a:cxn>
                  <a:cxn ang="0">
                    <a:pos x="42" y="0"/>
                  </a:cxn>
                </a:cxnLst>
                <a:rect l="0" t="0" r="r" b="b"/>
                <a:pathLst>
                  <a:path w="42" h="40">
                    <a:moveTo>
                      <a:pt x="42" y="0"/>
                    </a:moveTo>
                    <a:lnTo>
                      <a:pt x="0" y="13"/>
                    </a:lnTo>
                    <a:lnTo>
                      <a:pt x="37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7006456" y="5334000"/>
              <a:ext cx="961802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longitude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f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457200" y="1587500"/>
          <a:ext cx="1395412" cy="406400"/>
        </p:xfrm>
        <a:graphic>
          <a:graphicData uri="http://schemas.openxmlformats.org/presentationml/2006/ole">
            <p:oleObj spid="_x0000_s1033" r:id="rId10" imgW="698400" imgH="203040" progId="Equation.3">
              <p:embed/>
            </p:oleObj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2486570" y="1397000"/>
          <a:ext cx="4795837" cy="787400"/>
        </p:xfrm>
        <a:graphic>
          <a:graphicData uri="http://schemas.openxmlformats.org/presentationml/2006/ole">
            <p:oleObj spid="_x0000_s1034" name="Equation" r:id="rId11" imgW="2400120" imgH="393480" progId="Equation.3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181600" y="5791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 WGS-84 ellipsoid, but assume uniform curvature over area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2438400"/>
            <a:ext cx="5867400" cy="3657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Estimates next time step from explicit terms in previous three.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Implement as a cached circular queue of </a:t>
            </a:r>
            <a:br>
              <a:rPr lang="en-GB" dirty="0" smtClean="0"/>
            </a:br>
            <a:r>
              <a:rPr lang="en-GB" dirty="0" smtClean="0"/>
              <a:t>4 </a:t>
            </a:r>
            <a:r>
              <a:rPr lang="en-GB" dirty="0" err="1" smtClean="0"/>
              <a:t>wavefronts</a:t>
            </a:r>
            <a:r>
              <a:rPr lang="en-GB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Single calculation of sound speed and derivative (slowest calculations) per iteration.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Single calculation of sin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 and cot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 per iteration.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accurate and much faster than </a:t>
            </a:r>
            <a:r>
              <a:rPr lang="en-GB" dirty="0" err="1" smtClean="0"/>
              <a:t>Runge-Kutta</a:t>
            </a:r>
            <a:r>
              <a:rPr lang="en-GB" dirty="0" smtClean="0"/>
              <a:t> 3, but not self starting.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Adams-Bashforth 3 Integrator</a:t>
            </a:r>
            <a:endParaRPr lang="en-GB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447800"/>
            <a:ext cx="7531100" cy="866775"/>
            <a:chOff x="823" y="1229"/>
            <a:chExt cx="4744" cy="546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823" y="1229"/>
            <a:ext cx="4745" cy="547"/>
          </p:xfrm>
          <a:graphic>
            <a:graphicData uri="http://schemas.openxmlformats.org/presentationml/2006/ole">
              <p:oleObj spid="_x0000_s25602" r:id="rId4" imgW="3746160" imgH="431640" progId="Equation.3">
                <p:embed/>
              </p:oleObj>
            </a:graphicData>
          </a:graphic>
        </p:graphicFrame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823" y="1229"/>
              <a:ext cx="4745" cy="5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384330" y="1807780"/>
            <a:ext cx="5378670" cy="5410200"/>
            <a:chOff x="3124200" y="1807780"/>
            <a:chExt cx="5378670" cy="5410200"/>
          </a:xfrm>
        </p:grpSpPr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7160419" y="4965699"/>
              <a:ext cx="357982" cy="127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91200" y="2785110"/>
              <a:ext cx="2590800" cy="3429000"/>
              <a:chOff x="3352800" y="1524000"/>
              <a:chExt cx="3200400" cy="3505200"/>
            </a:xfrm>
          </p:grpSpPr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3384550" y="1524000"/>
                <a:ext cx="3092450" cy="1752600"/>
                <a:chOff x="1392" y="1680"/>
                <a:chExt cx="1392" cy="672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392" y="1680"/>
                  <a:ext cx="1296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392" y="2016"/>
                  <a:ext cx="13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3384550" y="3276600"/>
                <a:ext cx="3168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14"/>
              <p:cNvGrpSpPr>
                <a:grpSpLocks/>
              </p:cNvGrpSpPr>
              <p:nvPr/>
            </p:nvGrpSpPr>
            <p:grpSpPr bwMode="auto">
              <a:xfrm flipV="1">
                <a:off x="3352800" y="3276600"/>
                <a:ext cx="3092450" cy="1752600"/>
                <a:chOff x="1392" y="1680"/>
                <a:chExt cx="1392" cy="672"/>
              </a:xfrm>
            </p:grpSpPr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392" y="1680"/>
                  <a:ext cx="1296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392" y="2016"/>
                  <a:ext cx="13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5791200" y="446405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9"/>
            <p:cNvSpPr>
              <a:spLocks/>
            </p:cNvSpPr>
            <p:nvPr/>
          </p:nvSpPr>
          <p:spPr bwMode="auto">
            <a:xfrm>
              <a:off x="5822950" y="3244850"/>
              <a:ext cx="1371600" cy="2505075"/>
            </a:xfrm>
            <a:custGeom>
              <a:avLst/>
              <a:gdLst>
                <a:gd name="T0" fmla="*/ 352 w 21600"/>
                <a:gd name="T1" fmla="*/ 0 h 39447"/>
                <a:gd name="T2" fmla="*/ 352 w 21600"/>
                <a:gd name="T3" fmla="*/ 1578 h 39447"/>
                <a:gd name="T4" fmla="*/ 0 w 21600"/>
                <a:gd name="T5" fmla="*/ 789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10"/>
            <p:cNvSpPr>
              <a:spLocks/>
            </p:cNvSpPr>
            <p:nvPr/>
          </p:nvSpPr>
          <p:spPr bwMode="auto">
            <a:xfrm>
              <a:off x="5822950" y="2835275"/>
              <a:ext cx="1828800" cy="3336925"/>
            </a:xfrm>
            <a:custGeom>
              <a:avLst/>
              <a:gdLst>
                <a:gd name="T0" fmla="*/ 470 w 21600"/>
                <a:gd name="T1" fmla="*/ 0 h 39447"/>
                <a:gd name="T2" fmla="*/ 469 w 21600"/>
                <a:gd name="T3" fmla="*/ 2102 h 39447"/>
                <a:gd name="T4" fmla="*/ 0 w 21600"/>
                <a:gd name="T5" fmla="*/ 1051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0"/>
            <p:cNvSpPr>
              <a:spLocks/>
            </p:cNvSpPr>
            <p:nvPr/>
          </p:nvSpPr>
          <p:spPr bwMode="auto">
            <a:xfrm>
              <a:off x="5867400" y="2438400"/>
              <a:ext cx="2209800" cy="4098925"/>
            </a:xfrm>
            <a:custGeom>
              <a:avLst/>
              <a:gdLst>
                <a:gd name="T0" fmla="*/ 470 w 21600"/>
                <a:gd name="T1" fmla="*/ 0 h 39447"/>
                <a:gd name="T2" fmla="*/ 469 w 21600"/>
                <a:gd name="T3" fmla="*/ 2102 h 39447"/>
                <a:gd name="T4" fmla="*/ 0 w 21600"/>
                <a:gd name="T5" fmla="*/ 1051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6511290" y="3916680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6651785" y="4164801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6705600" y="4462923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6648448" y="4765807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6507953" y="5022057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6874667" y="5294974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7077092" y="4917285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7155657" y="4467228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7086600" y="4017163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6881818" y="3650433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7246143" y="3376610"/>
              <a:ext cx="76200" cy="76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7610468" y="312421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7508085" y="3867144"/>
              <a:ext cx="76200" cy="76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7620000" y="4462458"/>
              <a:ext cx="76200" cy="76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517609" y="5062534"/>
              <a:ext cx="76200" cy="76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7243762" y="5564989"/>
              <a:ext cx="76200" cy="76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593817" y="5817391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917657" y="5205418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8031953" y="446725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7924800" y="372908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0"/>
            <p:cNvSpPr>
              <a:spLocks noChangeArrowheads="1"/>
            </p:cNvSpPr>
            <p:nvPr/>
          </p:nvSpPr>
          <p:spPr bwMode="auto">
            <a:xfrm>
              <a:off x="6400800" y="6400800"/>
              <a:ext cx="341440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FF000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FF0000"/>
                  </a:solidFill>
                  <a:latin typeface="Times New Roman" pitchFamily="18" charset="0"/>
                </a:rPr>
                <a:t>n+1</a:t>
              </a:r>
              <a:endParaRPr lang="en-GB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6330153" y="6019800"/>
              <a:ext cx="177934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err="1" smtClean="0">
                  <a:solidFill>
                    <a:srgbClr val="FFC000"/>
                  </a:solidFill>
                  <a:latin typeface="Symbol" pitchFamily="18" charset="2"/>
                </a:rPr>
                <a:t>t</a:t>
              </a:r>
              <a:r>
                <a:rPr lang="en-GB" baseline="-25000" dirty="0" err="1" smtClean="0">
                  <a:solidFill>
                    <a:srgbClr val="FFC000"/>
                  </a:solidFill>
                  <a:latin typeface="Times New Roman" pitchFamily="18" charset="0"/>
                </a:rPr>
                <a:t>n</a:t>
              </a:r>
              <a:endParaRPr lang="en-GB" baseline="-25000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6103123" y="5638800"/>
              <a:ext cx="306174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B05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00B050"/>
                  </a:solidFill>
                  <a:latin typeface="Times New Roman" pitchFamily="18" charset="0"/>
                </a:rPr>
                <a:t>n-1</a:t>
              </a:r>
              <a:endParaRPr lang="en-GB" baseline="-25000" dirty="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5943600" y="5257800"/>
              <a:ext cx="306174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B0F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00B0F0"/>
                  </a:solidFill>
                  <a:latin typeface="Times New Roman" pitchFamily="18" charset="0"/>
                </a:rPr>
                <a:t>n-2</a:t>
              </a:r>
              <a:endParaRPr lang="en-GB" baseline="-25000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52" name="Arc 5"/>
            <p:cNvSpPr>
              <a:spLocks/>
            </p:cNvSpPr>
            <p:nvPr/>
          </p:nvSpPr>
          <p:spPr bwMode="auto">
            <a:xfrm>
              <a:off x="5846380" y="3668110"/>
              <a:ext cx="914400" cy="1670050"/>
            </a:xfrm>
            <a:custGeom>
              <a:avLst/>
              <a:gdLst>
                <a:gd name="T0" fmla="*/ 235 w 21600"/>
                <a:gd name="T1" fmla="*/ 0 h 39447"/>
                <a:gd name="T2" fmla="*/ 235 w 21600"/>
                <a:gd name="T3" fmla="*/ 1052 h 39447"/>
                <a:gd name="T4" fmla="*/ 0 w 21600"/>
                <a:gd name="T5" fmla="*/ 526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3124200" y="1807780"/>
              <a:ext cx="5378670" cy="5410200"/>
            </a:xfrm>
            <a:prstGeom prst="arc">
              <a:avLst>
                <a:gd name="adj1" fmla="val 18762563"/>
                <a:gd name="adj2" fmla="val 2853173"/>
              </a:avLst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7373767" y="6477000"/>
              <a:ext cx="341440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B0F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00B0F0"/>
                  </a:solidFill>
                  <a:latin typeface="Times New Roman" pitchFamily="18" charset="0"/>
                </a:rPr>
                <a:t>n+2</a:t>
              </a:r>
              <a:endParaRPr lang="en-GB" baseline="-25000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55" name="Left Brace 54"/>
            <p:cNvSpPr/>
            <p:nvPr/>
          </p:nvSpPr>
          <p:spPr>
            <a:xfrm rot="-1200000">
              <a:off x="5858882" y="5457448"/>
              <a:ext cx="245635" cy="1330269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00600" y="609600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wavefront</a:t>
              </a:r>
              <a:endParaRPr lang="en-US" sz="14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Reflection from 3-D Slope</a:t>
            </a:r>
            <a:endParaRPr lang="en-US" dirty="0"/>
          </a:p>
        </p:txBody>
      </p:sp>
      <p:sp>
        <p:nvSpPr>
          <p:cNvPr id="37919" name="AutoShape 31"/>
          <p:cNvSpPr>
            <a:spLocks noChangeAspect="1" noChangeArrowheads="1" noTextEdit="1"/>
          </p:cNvSpPr>
          <p:nvPr/>
        </p:nvSpPr>
        <p:spPr bwMode="auto">
          <a:xfrm>
            <a:off x="228600" y="1253360"/>
            <a:ext cx="4800600" cy="312278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926" name="Object 38"/>
          <p:cNvGraphicFramePr>
            <a:graphicFrameLocks noChangeAspect="1"/>
          </p:cNvGraphicFramePr>
          <p:nvPr/>
        </p:nvGraphicFramePr>
        <p:xfrm>
          <a:off x="6202362" y="4225160"/>
          <a:ext cx="1524000" cy="447040"/>
        </p:xfrm>
        <a:graphic>
          <a:graphicData uri="http://schemas.openxmlformats.org/presentationml/2006/ole">
            <p:oleObj spid="_x0000_s37926" name="Equation" r:id="rId4" imgW="710891" imgH="203112" progId="Equation.3">
              <p:embed/>
            </p:oleObj>
          </a:graphicData>
        </a:graphic>
      </p:graphicFrame>
      <p:graphicFrame>
        <p:nvGraphicFramePr>
          <p:cNvPr id="37928" name="Object 40"/>
          <p:cNvGraphicFramePr>
            <a:graphicFrameLocks noChangeAspect="1"/>
          </p:cNvGraphicFramePr>
          <p:nvPr/>
        </p:nvGraphicFramePr>
        <p:xfrm>
          <a:off x="5992812" y="3620323"/>
          <a:ext cx="1943100" cy="528637"/>
        </p:xfrm>
        <a:graphic>
          <a:graphicData uri="http://schemas.openxmlformats.org/presentationml/2006/ole">
            <p:oleObj spid="_x0000_s37928" name="Equation" r:id="rId5" imgW="901440" imgH="241200" progId="Equation.3">
              <p:embed/>
            </p:oleObj>
          </a:graphicData>
        </a:graphic>
      </p:graphicFrame>
      <p:graphicFrame>
        <p:nvGraphicFramePr>
          <p:cNvPr id="37930" name="Object 42"/>
          <p:cNvGraphicFramePr>
            <a:graphicFrameLocks noChangeAspect="1"/>
          </p:cNvGraphicFramePr>
          <p:nvPr/>
        </p:nvGraphicFramePr>
        <p:xfrm>
          <a:off x="5903912" y="4849048"/>
          <a:ext cx="2120900" cy="528637"/>
        </p:xfrm>
        <a:graphic>
          <a:graphicData uri="http://schemas.openxmlformats.org/presentationml/2006/ole">
            <p:oleObj spid="_x0000_s37930" name="Equation" r:id="rId6" imgW="990360" imgH="241200" progId="Equation.3">
              <p:embed/>
            </p:oleObj>
          </a:graphicData>
        </a:graphic>
      </p:graphicFrame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6105525" y="1634360"/>
          <a:ext cx="1716088" cy="1341438"/>
        </p:xfrm>
        <a:graphic>
          <a:graphicData uri="http://schemas.openxmlformats.org/presentationml/2006/ole">
            <p:oleObj spid="_x0000_s37932" name="Equation" r:id="rId7" imgW="749160" imgH="58392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533400" y="4466272"/>
            <a:ext cx="4704909" cy="1477328"/>
            <a:chOff x="533400" y="4348032"/>
            <a:chExt cx="4704909" cy="1477328"/>
          </a:xfrm>
        </p:grpSpPr>
        <p:graphicFrame>
          <p:nvGraphicFramePr>
            <p:cNvPr id="37947" name="Object 59"/>
            <p:cNvGraphicFramePr>
              <a:graphicFrameLocks noChangeAspect="1"/>
            </p:cNvGraphicFramePr>
            <p:nvPr/>
          </p:nvGraphicFramePr>
          <p:xfrm>
            <a:off x="657497" y="4362546"/>
            <a:ext cx="159657" cy="290286"/>
          </p:xfrm>
          <a:graphic>
            <a:graphicData uri="http://schemas.openxmlformats.org/presentationml/2006/ole">
              <p:oleObj spid="_x0000_s37947" name="Equation" r:id="rId8" imgW="101556" imgH="190417" progId="Equation.3">
                <p:embed/>
              </p:oleObj>
            </a:graphicData>
          </a:graphic>
        </p:graphicFrame>
        <p:graphicFrame>
          <p:nvGraphicFramePr>
            <p:cNvPr id="37946" name="Object 58"/>
            <p:cNvGraphicFramePr>
              <a:graphicFrameLocks noChangeAspect="1"/>
            </p:cNvGraphicFramePr>
            <p:nvPr/>
          </p:nvGraphicFramePr>
          <p:xfrm>
            <a:off x="657497" y="4609652"/>
            <a:ext cx="159657" cy="304801"/>
          </p:xfrm>
          <a:graphic>
            <a:graphicData uri="http://schemas.openxmlformats.org/presentationml/2006/ole">
              <p:oleObj spid="_x0000_s37946" name="Equation" r:id="rId9" imgW="101512" imgH="203024" progId="Equation.3">
                <p:embed/>
              </p:oleObj>
            </a:graphicData>
          </a:graphic>
        </p:graphicFrame>
        <p:graphicFrame>
          <p:nvGraphicFramePr>
            <p:cNvPr id="37945" name="Object 57"/>
            <p:cNvGraphicFramePr>
              <a:graphicFrameLocks noChangeAspect="1"/>
            </p:cNvGraphicFramePr>
            <p:nvPr/>
          </p:nvGraphicFramePr>
          <p:xfrm>
            <a:off x="613954" y="4871273"/>
            <a:ext cx="246743" cy="304800"/>
          </p:xfrm>
          <a:graphic>
            <a:graphicData uri="http://schemas.openxmlformats.org/presentationml/2006/ole">
              <p:oleObj spid="_x0000_s37945" name="Equation" r:id="rId10" imgW="164957" imgH="203024" progId="Equation.3">
                <p:embed/>
              </p:oleObj>
            </a:graphicData>
          </a:graphic>
        </p:graphicFrame>
        <p:graphicFrame>
          <p:nvGraphicFramePr>
            <p:cNvPr id="37944" name="Object 56"/>
            <p:cNvGraphicFramePr>
              <a:graphicFrameLocks noChangeAspect="1"/>
            </p:cNvGraphicFramePr>
            <p:nvPr/>
          </p:nvGraphicFramePr>
          <p:xfrm>
            <a:off x="613954" y="5132892"/>
            <a:ext cx="246743" cy="304800"/>
          </p:xfrm>
          <a:graphic>
            <a:graphicData uri="http://schemas.openxmlformats.org/presentationml/2006/ole">
              <p:oleObj spid="_x0000_s37944" name="Equation" r:id="rId11" imgW="164957" imgH="203024" progId="Equation.3">
                <p:embed/>
              </p:oleObj>
            </a:graphicData>
          </a:graphic>
        </p:graphicFrame>
        <p:sp>
          <p:nvSpPr>
            <p:cNvPr id="65" name="TextBox 64"/>
            <p:cNvSpPr txBox="1"/>
            <p:nvPr/>
          </p:nvSpPr>
          <p:spPr>
            <a:xfrm>
              <a:off x="842554" y="4348032"/>
              <a:ext cx="439575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surface normal at reflection point</a:t>
              </a:r>
            </a:p>
            <a:p>
              <a:r>
                <a:rPr lang="en-US" dirty="0" smtClean="0"/>
                <a:t>= incident ray direction</a:t>
              </a:r>
            </a:p>
            <a:p>
              <a:r>
                <a:rPr lang="en-US" dirty="0" smtClean="0"/>
                <a:t>= reflected ray direction </a:t>
              </a:r>
            </a:p>
            <a:p>
              <a:r>
                <a:rPr lang="en-US" dirty="0" smtClean="0"/>
                <a:t>= component of incident ⊥ to normal</a:t>
              </a:r>
            </a:p>
            <a:p>
              <a:r>
                <a:rPr lang="en-US" dirty="0" smtClean="0"/>
                <a:t>= time delay until reflection</a:t>
              </a:r>
              <a:endParaRPr lang="en-US" dirty="0"/>
            </a:p>
          </p:txBody>
        </p:sp>
        <p:graphicFrame>
          <p:nvGraphicFramePr>
            <p:cNvPr id="37953" name="Object 65"/>
            <p:cNvGraphicFramePr>
              <a:graphicFrameLocks noChangeAspect="1"/>
            </p:cNvGraphicFramePr>
            <p:nvPr/>
          </p:nvGraphicFramePr>
          <p:xfrm>
            <a:off x="533400" y="5444042"/>
            <a:ext cx="408214" cy="317500"/>
          </p:xfrm>
          <a:graphic>
            <a:graphicData uri="http://schemas.openxmlformats.org/presentationml/2006/ole">
              <p:oleObj spid="_x0000_s37953" name="Equation" r:id="rId12" imgW="228600" imgH="177480" progId="Equation.3">
                <p:embed/>
              </p:oleObj>
            </a:graphicData>
          </a:graphic>
        </p:graphicFrame>
      </p:grpSp>
      <p:sp>
        <p:nvSpPr>
          <p:cNvPr id="52" name="Rectangle 51"/>
          <p:cNvSpPr/>
          <p:nvPr/>
        </p:nvSpPr>
        <p:spPr>
          <a:xfrm>
            <a:off x="5181600" y="1253360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Computing point of impact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81600" y="3017628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Computing reflection direction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81600" y="5684628"/>
            <a:ext cx="3607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Taylor series used to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improve accuracy of incident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ray direction during reflection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-4241389" y="-1275542"/>
            <a:ext cx="9160234" cy="8057342"/>
            <a:chOff x="-4125779" y="-1515971"/>
            <a:chExt cx="9160234" cy="8057342"/>
          </a:xfrm>
        </p:grpSpPr>
        <p:sp>
          <p:nvSpPr>
            <p:cNvPr id="68" name="Freeform 67"/>
            <p:cNvSpPr/>
            <p:nvPr/>
          </p:nvSpPr>
          <p:spPr>
            <a:xfrm>
              <a:off x="838200" y="1208690"/>
              <a:ext cx="4196255" cy="2795751"/>
            </a:xfrm>
            <a:custGeom>
              <a:avLst/>
              <a:gdLst>
                <a:gd name="connsiteX0" fmla="*/ 4172607 w 4183117"/>
                <a:gd name="connsiteY0" fmla="*/ 851338 h 2795751"/>
                <a:gd name="connsiteX1" fmla="*/ 4183117 w 4183117"/>
                <a:gd name="connsiteY1" fmla="*/ 0 h 2795751"/>
                <a:gd name="connsiteX2" fmla="*/ 52552 w 4183117"/>
                <a:gd name="connsiteY2" fmla="*/ 21020 h 2795751"/>
                <a:gd name="connsiteX3" fmla="*/ 0 w 4183117"/>
                <a:gd name="connsiteY3" fmla="*/ 2795751 h 2795751"/>
                <a:gd name="connsiteX4" fmla="*/ 4172607 w 4183117"/>
                <a:gd name="connsiteY4" fmla="*/ 851338 h 2795751"/>
                <a:gd name="connsiteX0" fmla="*/ 4185745 w 4196255"/>
                <a:gd name="connsiteY0" fmla="*/ 851338 h 2795751"/>
                <a:gd name="connsiteX1" fmla="*/ 4196255 w 4196255"/>
                <a:gd name="connsiteY1" fmla="*/ 0 h 2795751"/>
                <a:gd name="connsiteX2" fmla="*/ 0 w 4196255"/>
                <a:gd name="connsiteY2" fmla="*/ 10510 h 2795751"/>
                <a:gd name="connsiteX3" fmla="*/ 13138 w 4196255"/>
                <a:gd name="connsiteY3" fmla="*/ 2795751 h 2795751"/>
                <a:gd name="connsiteX4" fmla="*/ 4185745 w 4196255"/>
                <a:gd name="connsiteY4" fmla="*/ 851338 h 27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255" h="2795751">
                  <a:moveTo>
                    <a:pt x="4185745" y="851338"/>
                  </a:moveTo>
                  <a:lnTo>
                    <a:pt x="4196255" y="0"/>
                  </a:lnTo>
                  <a:lnTo>
                    <a:pt x="0" y="10510"/>
                  </a:lnTo>
                  <a:cubicBezTo>
                    <a:pt x="4379" y="938924"/>
                    <a:pt x="8759" y="1867337"/>
                    <a:pt x="13138" y="2795751"/>
                  </a:cubicBezTo>
                  <a:lnTo>
                    <a:pt x="4185745" y="851338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25"/>
            <p:cNvGrpSpPr>
              <a:grpSpLocks/>
            </p:cNvGrpSpPr>
            <p:nvPr/>
          </p:nvGrpSpPr>
          <p:grpSpPr bwMode="auto">
            <a:xfrm>
              <a:off x="2583180" y="2286000"/>
              <a:ext cx="160020" cy="260232"/>
              <a:chOff x="2499" y="3617"/>
              <a:chExt cx="230" cy="374"/>
            </a:xfrm>
            <a:solidFill>
              <a:schemeClr val="bg2"/>
            </a:solidFill>
          </p:grpSpPr>
          <p:sp>
            <p:nvSpPr>
              <p:cNvPr id="71" name="Text Box 29"/>
              <p:cNvSpPr txBox="1">
                <a:spLocks noChangeArrowheads="1"/>
              </p:cNvSpPr>
              <p:nvPr/>
            </p:nvSpPr>
            <p:spPr bwMode="auto">
              <a:xfrm>
                <a:off x="2499" y="3617"/>
                <a:ext cx="230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72" name="Group 26"/>
              <p:cNvGrpSpPr>
                <a:grpSpLocks/>
              </p:cNvGrpSpPr>
              <p:nvPr/>
            </p:nvGrpSpPr>
            <p:grpSpPr bwMode="auto">
              <a:xfrm>
                <a:off x="2499" y="3617"/>
                <a:ext cx="122" cy="104"/>
                <a:chOff x="2499" y="3430"/>
                <a:chExt cx="230" cy="187"/>
              </a:xfrm>
              <a:grpFill/>
            </p:grpSpPr>
            <p:sp>
              <p:nvSpPr>
                <p:cNvPr id="7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Arc 57"/>
            <p:cNvSpPr/>
            <p:nvPr/>
          </p:nvSpPr>
          <p:spPr>
            <a:xfrm rot="541582">
              <a:off x="-4125779" y="-1143201"/>
              <a:ext cx="5370138" cy="5710300"/>
            </a:xfrm>
            <a:prstGeom prst="arc">
              <a:avLst>
                <a:gd name="adj1" fmla="val 20450771"/>
                <a:gd name="adj2" fmla="val 1289979"/>
              </a:avLst>
            </a:prstGeom>
            <a:ln w="190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 flipH="1" flipV="1">
              <a:off x="1988820" y="1698611"/>
              <a:ext cx="720090" cy="1431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1908810" y="1438379"/>
              <a:ext cx="160020" cy="260232"/>
              <a:chOff x="2499" y="3617"/>
              <a:chExt cx="230" cy="374"/>
            </a:xfrm>
            <a:solidFill>
              <a:schemeClr val="bg2"/>
            </a:solidFill>
          </p:grpSpPr>
          <p:sp>
            <p:nvSpPr>
              <p:cNvPr id="37917" name="Text Box 29"/>
              <p:cNvSpPr txBox="1">
                <a:spLocks noChangeArrowheads="1"/>
              </p:cNvSpPr>
              <p:nvPr/>
            </p:nvSpPr>
            <p:spPr bwMode="auto">
              <a:xfrm>
                <a:off x="2499" y="3617"/>
                <a:ext cx="230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914" name="Group 26"/>
              <p:cNvGrpSpPr>
                <a:grpSpLocks/>
              </p:cNvGrpSpPr>
              <p:nvPr/>
            </p:nvGrpSpPr>
            <p:grpSpPr bwMode="auto">
              <a:xfrm>
                <a:off x="2499" y="3617"/>
                <a:ext cx="122" cy="104"/>
                <a:chOff x="2499" y="3430"/>
                <a:chExt cx="230" cy="187"/>
              </a:xfrm>
              <a:grpFill/>
            </p:grpSpPr>
            <p:sp>
              <p:nvSpPr>
                <p:cNvPr id="3791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38201" y="2076452"/>
              <a:ext cx="4191000" cy="1962151"/>
              <a:chOff x="1219333" y="2496876"/>
              <a:chExt cx="3048033" cy="1307870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1229710" y="2501462"/>
                <a:ext cx="3026980" cy="1303284"/>
              </a:xfrm>
              <a:custGeom>
                <a:avLst/>
                <a:gdLst>
                  <a:gd name="connsiteX0" fmla="*/ 0 w 3026980"/>
                  <a:gd name="connsiteY0" fmla="*/ 1292772 h 1303283"/>
                  <a:gd name="connsiteX1" fmla="*/ 3026980 w 3026980"/>
                  <a:gd name="connsiteY1" fmla="*/ 0 h 1303283"/>
                  <a:gd name="connsiteX2" fmla="*/ 3005959 w 3026980"/>
                  <a:gd name="connsiteY2" fmla="*/ 1303283 h 1303283"/>
                  <a:gd name="connsiteX3" fmla="*/ 0 w 3026980"/>
                  <a:gd name="connsiteY3" fmla="*/ 1292772 h 130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6980" h="1303283">
                    <a:moveTo>
                      <a:pt x="0" y="1292772"/>
                    </a:moveTo>
                    <a:lnTo>
                      <a:pt x="3026980" y="0"/>
                    </a:lnTo>
                    <a:lnTo>
                      <a:pt x="3005959" y="1303283"/>
                    </a:lnTo>
                    <a:lnTo>
                      <a:pt x="0" y="1292772"/>
                    </a:lnTo>
                    <a:close/>
                  </a:path>
                </a:pathLst>
              </a:custGeom>
              <a:solidFill>
                <a:srgbClr val="CC9900"/>
              </a:soli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12" name="Line 24"/>
              <p:cNvSpPr>
                <a:spLocks noChangeShapeType="1"/>
              </p:cNvSpPr>
              <p:nvPr/>
            </p:nvSpPr>
            <p:spPr bwMode="auto">
              <a:xfrm rot="10800000" flipV="1">
                <a:off x="1219333" y="2496876"/>
                <a:ext cx="3048033" cy="12955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 rot="10800000">
              <a:off x="1108710" y="2609423"/>
              <a:ext cx="1600200" cy="520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V="1">
              <a:off x="2217718" y="1698611"/>
              <a:ext cx="971252" cy="423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rot="10800000" flipV="1">
              <a:off x="2708910" y="1698611"/>
              <a:ext cx="480060" cy="1431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V="1">
              <a:off x="1108710" y="2123750"/>
              <a:ext cx="1120140" cy="485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905" name="Group 17"/>
            <p:cNvGrpSpPr>
              <a:grpSpLocks/>
            </p:cNvGrpSpPr>
            <p:nvPr/>
          </p:nvGrpSpPr>
          <p:grpSpPr bwMode="auto">
            <a:xfrm>
              <a:off x="1588770" y="1981805"/>
              <a:ext cx="160020" cy="321463"/>
              <a:chOff x="5029" y="3212"/>
              <a:chExt cx="230" cy="463"/>
            </a:xfrm>
          </p:grpSpPr>
          <p:sp>
            <p:nvSpPr>
              <p:cNvPr id="37907" name="Text Box 19"/>
              <p:cNvSpPr txBox="1">
                <a:spLocks noChangeArrowheads="1"/>
              </p:cNvSpPr>
              <p:nvPr/>
            </p:nvSpPr>
            <p:spPr bwMode="auto">
              <a:xfrm>
                <a:off x="5029" y="3276"/>
                <a:ext cx="230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906" name="Line 18"/>
              <p:cNvSpPr>
                <a:spLocks noChangeShapeType="1"/>
              </p:cNvSpPr>
              <p:nvPr/>
            </p:nvSpPr>
            <p:spPr bwMode="auto">
              <a:xfrm>
                <a:off x="5086" y="3212"/>
                <a:ext cx="11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02" name="Group 14"/>
            <p:cNvGrpSpPr>
              <a:grpSpLocks/>
            </p:cNvGrpSpPr>
            <p:nvPr/>
          </p:nvGrpSpPr>
          <p:grpSpPr bwMode="auto">
            <a:xfrm>
              <a:off x="2438267" y="1600503"/>
              <a:ext cx="160020" cy="321463"/>
              <a:chOff x="4870" y="3226"/>
              <a:chExt cx="230" cy="462"/>
            </a:xfrm>
          </p:grpSpPr>
          <p:sp>
            <p:nvSpPr>
              <p:cNvPr id="37904" name="Text Box 16"/>
              <p:cNvSpPr txBox="1">
                <a:spLocks noChangeArrowheads="1"/>
              </p:cNvSpPr>
              <p:nvPr/>
            </p:nvSpPr>
            <p:spPr bwMode="auto">
              <a:xfrm>
                <a:off x="4870" y="3290"/>
                <a:ext cx="230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903" name="Line 15"/>
              <p:cNvSpPr>
                <a:spLocks noChangeShapeType="1"/>
              </p:cNvSpPr>
              <p:nvPr/>
            </p:nvSpPr>
            <p:spPr bwMode="auto">
              <a:xfrm>
                <a:off x="4927" y="3226"/>
                <a:ext cx="11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3108960" y="2390244"/>
              <a:ext cx="160020" cy="288064"/>
              <a:chOff x="7789" y="3554"/>
              <a:chExt cx="230" cy="414"/>
            </a:xfrm>
            <a:solidFill>
              <a:schemeClr val="bg2"/>
            </a:solidFill>
          </p:grpSpPr>
          <p:sp>
            <p:nvSpPr>
              <p:cNvPr id="37901" name="Text Box 13"/>
              <p:cNvSpPr txBox="1">
                <a:spLocks noChangeArrowheads="1"/>
              </p:cNvSpPr>
              <p:nvPr/>
            </p:nvSpPr>
            <p:spPr bwMode="auto">
              <a:xfrm>
                <a:off x="7789" y="3594"/>
                <a:ext cx="230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898" name="Group 10"/>
              <p:cNvGrpSpPr>
                <a:grpSpLocks/>
              </p:cNvGrpSpPr>
              <p:nvPr/>
            </p:nvGrpSpPr>
            <p:grpSpPr bwMode="auto">
              <a:xfrm>
                <a:off x="7789" y="3554"/>
                <a:ext cx="122" cy="104"/>
                <a:chOff x="2499" y="3430"/>
                <a:chExt cx="230" cy="187"/>
              </a:xfrm>
              <a:grpFill/>
            </p:grpSpPr>
            <p:sp>
              <p:nvSpPr>
                <p:cNvPr id="3790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9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1668780" y="2910708"/>
              <a:ext cx="171152" cy="310330"/>
              <a:chOff x="8249" y="3367"/>
              <a:chExt cx="246" cy="446"/>
            </a:xfrm>
            <a:solidFill>
              <a:schemeClr val="bg2"/>
            </a:solidFill>
          </p:grpSpPr>
          <p:sp>
            <p:nvSpPr>
              <p:cNvPr id="37896" name="Text Box 8"/>
              <p:cNvSpPr txBox="1">
                <a:spLocks noChangeArrowheads="1"/>
              </p:cNvSpPr>
              <p:nvPr/>
            </p:nvSpPr>
            <p:spPr bwMode="auto">
              <a:xfrm>
                <a:off x="8265" y="3439"/>
                <a:ext cx="230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893" name="Group 5"/>
              <p:cNvGrpSpPr>
                <a:grpSpLocks/>
              </p:cNvGrpSpPr>
              <p:nvPr/>
            </p:nvGrpSpPr>
            <p:grpSpPr bwMode="auto">
              <a:xfrm>
                <a:off x="8249" y="3367"/>
                <a:ext cx="122" cy="104"/>
                <a:chOff x="2499" y="3430"/>
                <a:chExt cx="230" cy="187"/>
              </a:xfrm>
              <a:grpFill/>
            </p:grpSpPr>
            <p:sp>
              <p:nvSpPr>
                <p:cNvPr id="3789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4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 flipV="1">
              <a:off x="2712389" y="2164107"/>
              <a:ext cx="0" cy="9908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 flipH="1" flipV="1">
              <a:off x="1142801" y="2743018"/>
              <a:ext cx="0" cy="9908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rot="10800000">
              <a:off x="2756916" y="3161895"/>
              <a:ext cx="1143099" cy="3680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56" name="Object 46"/>
            <p:cNvGraphicFramePr>
              <a:graphicFrameLocks noChangeAspect="1"/>
            </p:cNvGraphicFramePr>
            <p:nvPr/>
          </p:nvGraphicFramePr>
          <p:xfrm>
            <a:off x="956498" y="3200400"/>
            <a:ext cx="220662" cy="165100"/>
          </p:xfrm>
          <a:graphic>
            <a:graphicData uri="http://schemas.openxmlformats.org/presentationml/2006/ole">
              <p:oleObj spid="_x0000_s37954" name="Equation" r:id="rId13" imgW="164880" imgH="164880" progId="Equation.3">
                <p:embed/>
              </p:oleObj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2858299" y="3733800"/>
              <a:ext cx="2018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“wrong side of interface”</a:t>
              </a:r>
              <a:endParaRPr lang="en-US" sz="1200" dirty="0"/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1056290" y="2556640"/>
              <a:ext cx="76200" cy="76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rot="17517566">
              <a:off x="-384675" y="1283571"/>
              <a:ext cx="5105400" cy="5410200"/>
            </a:xfrm>
            <a:prstGeom prst="arc">
              <a:avLst>
                <a:gd name="adj1" fmla="val 20755263"/>
                <a:gd name="adj2" fmla="val 1998576"/>
              </a:avLst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/>
            <p:cNvSpPr/>
            <p:nvPr/>
          </p:nvSpPr>
          <p:spPr>
            <a:xfrm rot="583771">
              <a:off x="-1715470" y="-1515971"/>
              <a:ext cx="6024375" cy="7039243"/>
            </a:xfrm>
            <a:prstGeom prst="arc">
              <a:avLst>
                <a:gd name="adj1" fmla="val 20450771"/>
                <a:gd name="adj2" fmla="val 1512868"/>
              </a:avLst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3905252" y="3505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3168870" y="163173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78010" y="307033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</a:rPr>
                <a:t>next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21135" y="124153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current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Eigenray Offset Estimation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68600" y="1752600"/>
          <a:ext cx="6223000" cy="3733800"/>
        </p:xfrm>
        <a:graphic>
          <a:graphicData uri="http://schemas.openxmlformats.org/presentationml/2006/ole">
            <p:oleObj spid="_x0000_s27651" r:id="rId3" imgW="4572000" imgH="2743200" progId="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33375" y="2029783"/>
          <a:ext cx="2693988" cy="938213"/>
        </p:xfrm>
        <a:graphic>
          <a:graphicData uri="http://schemas.openxmlformats.org/presentationml/2006/ole">
            <p:oleObj spid="_x0000_s27653" name="Equation" r:id="rId4" imgW="1206360" imgH="419040" progId="Equation.3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54088" y="2979848"/>
          <a:ext cx="1452562" cy="1143000"/>
        </p:xfrm>
        <a:graphic>
          <a:graphicData uri="http://schemas.openxmlformats.org/presentationml/2006/ole">
            <p:oleObj spid="_x0000_s27655" name="Equation" r:id="rId5" imgW="647640" imgH="50796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49263" y="4134700"/>
          <a:ext cx="2462212" cy="1143000"/>
        </p:xfrm>
        <a:graphic>
          <a:graphicData uri="http://schemas.openxmlformats.org/presentationml/2006/ole">
            <p:oleObj spid="_x0000_s27657" name="Equation" r:id="rId6" imgW="1104840" imgH="50796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52800" y="5429071"/>
            <a:ext cx="551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distance from target to wavefront point</a:t>
            </a:r>
          </a:p>
          <a:p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 = offset vector from CPA in time, D/E, AZ</a:t>
            </a:r>
          </a:p>
          <a:p>
            <a:r>
              <a:rPr lang="en-US" dirty="0" smtClean="0"/>
              <a:t>b = gradient of squared distance at CPA, and</a:t>
            </a:r>
          </a:p>
          <a:p>
            <a:r>
              <a:rPr lang="en-US" dirty="0" smtClean="0"/>
              <a:t>A = Hessian matrix of squared distance at CPA.</a:t>
            </a:r>
            <a:endParaRPr lang="en-US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928688" y="5289550"/>
          <a:ext cx="1503362" cy="625475"/>
        </p:xfrm>
        <a:graphic>
          <a:graphicData uri="http://schemas.openxmlformats.org/presentationml/2006/ole">
            <p:oleObj spid="_x0000_s27659" name="Equation" r:id="rId7" imgW="672840" imgH="2793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1371600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Taylor series on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CPA derivative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1219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eigenrays = interpolation of ray features based on offset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D</a:t>
            </a:r>
          </a:p>
        </p:txBody>
      </p:sp>
      <p:sp>
        <p:nvSpPr>
          <p:cNvPr id="19" name="Rectangle 60"/>
          <p:cNvSpPr>
            <a:spLocks noChangeArrowheads="1"/>
          </p:cNvSpPr>
          <p:nvPr/>
        </p:nvSpPr>
        <p:spPr bwMode="auto">
          <a:xfrm>
            <a:off x="7678339" y="3289756"/>
            <a:ext cx="713337" cy="215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Side view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4495800" cy="42672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Use spreading to estimate divergence instead of dynamic ray equations.</a:t>
            </a:r>
          </a:p>
          <a:p>
            <a:r>
              <a:rPr lang="en-GB" sz="2400" dirty="0" smtClean="0"/>
              <a:t>Form 2-D Gaussian beams that are </a:t>
            </a:r>
            <a:r>
              <a:rPr lang="en-GB" sz="2400" dirty="0" err="1" smtClean="0"/>
              <a:t>centered</a:t>
            </a:r>
            <a:r>
              <a:rPr lang="en-GB" sz="2400" dirty="0" smtClean="0"/>
              <a:t> between rays.</a:t>
            </a:r>
          </a:p>
          <a:p>
            <a:r>
              <a:rPr lang="en-GB" sz="2400" dirty="0" smtClean="0"/>
              <a:t>Time domain wavefront keeps contributions in phase.</a:t>
            </a:r>
          </a:p>
        </p:txBody>
      </p:sp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Gaussian Beam TL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848600" y="2133600"/>
            <a:ext cx="12192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Gaussian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beam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centers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H="1">
            <a:off x="6856413" y="2438400"/>
            <a:ext cx="917575" cy="1588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5562600" y="39624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Eigenray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Target</a:t>
            </a:r>
          </a:p>
        </p:txBody>
      </p:sp>
      <p:sp>
        <p:nvSpPr>
          <p:cNvPr id="16391" name="Line 51"/>
          <p:cNvSpPr>
            <a:spLocks noChangeShapeType="1"/>
          </p:cNvSpPr>
          <p:nvPr/>
        </p:nvSpPr>
        <p:spPr bwMode="auto">
          <a:xfrm flipV="1">
            <a:off x="6019800" y="3351213"/>
            <a:ext cx="762000" cy="612775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611938" y="1804988"/>
            <a:ext cx="554037" cy="3376612"/>
            <a:chOff x="4165" y="1373"/>
            <a:chExt cx="349" cy="2127"/>
          </a:xfrm>
        </p:grpSpPr>
        <p:sp>
          <p:nvSpPr>
            <p:cNvPr id="16530" name="Freeform 53"/>
            <p:cNvSpPr>
              <a:spLocks noChangeArrowheads="1"/>
            </p:cNvSpPr>
            <p:nvPr/>
          </p:nvSpPr>
          <p:spPr bwMode="auto">
            <a:xfrm rot="5100000">
              <a:off x="3879" y="2816"/>
              <a:ext cx="1105" cy="77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1" name="Freeform 54"/>
            <p:cNvSpPr>
              <a:spLocks noChangeArrowheads="1"/>
            </p:cNvSpPr>
            <p:nvPr/>
          </p:nvSpPr>
          <p:spPr bwMode="auto">
            <a:xfrm rot="5040000">
              <a:off x="3954" y="1719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205" y="1389"/>
              <a:ext cx="220" cy="2111"/>
              <a:chOff x="4205" y="1389"/>
              <a:chExt cx="220" cy="2111"/>
            </a:xfrm>
          </p:grpSpPr>
          <p:sp>
            <p:nvSpPr>
              <p:cNvPr id="16538" name="Freeform 56"/>
              <p:cNvSpPr>
                <a:spLocks noChangeArrowheads="1"/>
              </p:cNvSpPr>
              <p:nvPr/>
            </p:nvSpPr>
            <p:spPr bwMode="auto">
              <a:xfrm>
                <a:off x="4205" y="1389"/>
                <a:ext cx="8" cy="32"/>
              </a:xfrm>
              <a:custGeom>
                <a:avLst/>
                <a:gdLst>
                  <a:gd name="T0" fmla="*/ 12 w 12"/>
                  <a:gd name="T1" fmla="*/ 0 h 48"/>
                  <a:gd name="T2" fmla="*/ 0 w 12"/>
                  <a:gd name="T3" fmla="*/ 0 h 48"/>
                  <a:gd name="T4" fmla="*/ 0 w 12"/>
                  <a:gd name="T5" fmla="*/ 0 h 48"/>
                  <a:gd name="T6" fmla="*/ 0 w 12"/>
                  <a:gd name="T7" fmla="*/ 48 h 48"/>
                  <a:gd name="T8" fmla="*/ 12 w 12"/>
                  <a:gd name="T9" fmla="*/ 48 h 48"/>
                  <a:gd name="T10" fmla="*/ 12 w 12"/>
                  <a:gd name="T11" fmla="*/ 48 h 48"/>
                  <a:gd name="T12" fmla="*/ 12 w 1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48"/>
                  <a:gd name="T23" fmla="*/ 12 w 1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48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9" name="Freeform 57"/>
              <p:cNvSpPr>
                <a:spLocks noChangeArrowheads="1"/>
              </p:cNvSpPr>
              <p:nvPr/>
            </p:nvSpPr>
            <p:spPr bwMode="auto">
              <a:xfrm>
                <a:off x="4213" y="14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0" name="Freeform 58"/>
              <p:cNvSpPr>
                <a:spLocks noChangeArrowheads="1"/>
              </p:cNvSpPr>
              <p:nvPr/>
            </p:nvSpPr>
            <p:spPr bwMode="auto">
              <a:xfrm>
                <a:off x="4221" y="149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1" name="Freeform 59"/>
              <p:cNvSpPr>
                <a:spLocks noChangeArrowheads="1"/>
              </p:cNvSpPr>
              <p:nvPr/>
            </p:nvSpPr>
            <p:spPr bwMode="auto">
              <a:xfrm>
                <a:off x="4229" y="1547"/>
                <a:ext cx="7" cy="39"/>
              </a:xfrm>
              <a:custGeom>
                <a:avLst/>
                <a:gdLst>
                  <a:gd name="T0" fmla="*/ 11 w 11"/>
                  <a:gd name="T1" fmla="*/ 12 h 60"/>
                  <a:gd name="T2" fmla="*/ 0 w 11"/>
                  <a:gd name="T3" fmla="*/ 0 h 60"/>
                  <a:gd name="T4" fmla="*/ 0 w 11"/>
                  <a:gd name="T5" fmla="*/ 12 h 60"/>
                  <a:gd name="T6" fmla="*/ 0 w 11"/>
                  <a:gd name="T7" fmla="*/ 12 h 60"/>
                  <a:gd name="T8" fmla="*/ 0 w 11"/>
                  <a:gd name="T9" fmla="*/ 60 h 60"/>
                  <a:gd name="T10" fmla="*/ 11 w 11"/>
                  <a:gd name="T11" fmla="*/ 60 h 60"/>
                  <a:gd name="T12" fmla="*/ 11 w 11"/>
                  <a:gd name="T13" fmla="*/ 60 h 60"/>
                  <a:gd name="T14" fmla="*/ 11 w 11"/>
                  <a:gd name="T15" fmla="*/ 12 h 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60"/>
                  <a:gd name="T26" fmla="*/ 11 w 11"/>
                  <a:gd name="T27" fmla="*/ 60 h 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60">
                    <a:moveTo>
                      <a:pt x="11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1" y="6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2" name="Freeform 60"/>
              <p:cNvSpPr>
                <a:spLocks noChangeArrowheads="1"/>
              </p:cNvSpPr>
              <p:nvPr/>
            </p:nvSpPr>
            <p:spPr bwMode="auto">
              <a:xfrm>
                <a:off x="4236" y="160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36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36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3" name="Freeform 61"/>
              <p:cNvSpPr>
                <a:spLocks noChangeArrowheads="1"/>
              </p:cNvSpPr>
              <p:nvPr/>
            </p:nvSpPr>
            <p:spPr bwMode="auto">
              <a:xfrm>
                <a:off x="4244" y="1658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4" name="Freeform 62"/>
              <p:cNvSpPr>
                <a:spLocks noChangeArrowheads="1"/>
              </p:cNvSpPr>
              <p:nvPr/>
            </p:nvSpPr>
            <p:spPr bwMode="auto">
              <a:xfrm>
                <a:off x="4252" y="1713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5" name="Freeform 63"/>
              <p:cNvSpPr>
                <a:spLocks noChangeArrowheads="1"/>
              </p:cNvSpPr>
              <p:nvPr/>
            </p:nvSpPr>
            <p:spPr bwMode="auto">
              <a:xfrm>
                <a:off x="4252" y="176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36 h 60"/>
                  <a:gd name="T8" fmla="*/ 12 w 24"/>
                  <a:gd name="T9" fmla="*/ 48 h 60"/>
                  <a:gd name="T10" fmla="*/ 24 w 24"/>
                  <a:gd name="T11" fmla="*/ 60 h 60"/>
                  <a:gd name="T12" fmla="*/ 24 w 24"/>
                  <a:gd name="T13" fmla="*/ 48 h 60"/>
                  <a:gd name="T14" fmla="*/ 24 w 24"/>
                  <a:gd name="T15" fmla="*/ 36 h 60"/>
                  <a:gd name="T16" fmla="*/ 12 w 24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6" name="Freeform 64"/>
              <p:cNvSpPr>
                <a:spLocks noChangeArrowheads="1"/>
              </p:cNvSpPr>
              <p:nvPr/>
            </p:nvSpPr>
            <p:spPr bwMode="auto">
              <a:xfrm>
                <a:off x="4260" y="1824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7" name="Freeform 65"/>
              <p:cNvSpPr>
                <a:spLocks noChangeArrowheads="1"/>
              </p:cNvSpPr>
              <p:nvPr/>
            </p:nvSpPr>
            <p:spPr bwMode="auto">
              <a:xfrm>
                <a:off x="4268" y="187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8" name="Freeform 66"/>
              <p:cNvSpPr>
                <a:spLocks noChangeArrowheads="1"/>
              </p:cNvSpPr>
              <p:nvPr/>
            </p:nvSpPr>
            <p:spPr bwMode="auto">
              <a:xfrm>
                <a:off x="4276" y="193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9" name="Freeform 67"/>
              <p:cNvSpPr>
                <a:spLocks noChangeArrowheads="1"/>
              </p:cNvSpPr>
              <p:nvPr/>
            </p:nvSpPr>
            <p:spPr bwMode="auto">
              <a:xfrm>
                <a:off x="4283" y="1990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0" name="Freeform 68"/>
              <p:cNvSpPr>
                <a:spLocks noChangeArrowheads="1"/>
              </p:cNvSpPr>
              <p:nvPr/>
            </p:nvSpPr>
            <p:spPr bwMode="auto">
              <a:xfrm>
                <a:off x="4291" y="204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1" name="Freeform 69"/>
              <p:cNvSpPr>
                <a:spLocks noChangeArrowheads="1"/>
              </p:cNvSpPr>
              <p:nvPr/>
            </p:nvSpPr>
            <p:spPr bwMode="auto">
              <a:xfrm>
                <a:off x="4299" y="2101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2" name="Freeform 70"/>
              <p:cNvSpPr>
                <a:spLocks noChangeArrowheads="1"/>
              </p:cNvSpPr>
              <p:nvPr/>
            </p:nvSpPr>
            <p:spPr bwMode="auto">
              <a:xfrm>
                <a:off x="4307" y="2156"/>
                <a:ext cx="16" cy="32"/>
              </a:xfrm>
              <a:custGeom>
                <a:avLst/>
                <a:gdLst>
                  <a:gd name="T0" fmla="*/ 12 w 24"/>
                  <a:gd name="T1" fmla="*/ 0 h 48"/>
                  <a:gd name="T2" fmla="*/ 12 w 24"/>
                  <a:gd name="T3" fmla="*/ 0 h 48"/>
                  <a:gd name="T4" fmla="*/ 0 w 24"/>
                  <a:gd name="T5" fmla="*/ 0 h 48"/>
                  <a:gd name="T6" fmla="*/ 0 w 24"/>
                  <a:gd name="T7" fmla="*/ 12 h 48"/>
                  <a:gd name="T8" fmla="*/ 12 w 24"/>
                  <a:gd name="T9" fmla="*/ 48 h 48"/>
                  <a:gd name="T10" fmla="*/ 12 w 24"/>
                  <a:gd name="T11" fmla="*/ 48 h 48"/>
                  <a:gd name="T12" fmla="*/ 24 w 24"/>
                  <a:gd name="T13" fmla="*/ 48 h 48"/>
                  <a:gd name="T14" fmla="*/ 12 w 24"/>
                  <a:gd name="T15" fmla="*/ 12 h 48"/>
                  <a:gd name="T16" fmla="*/ 12 w 24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48"/>
                  <a:gd name="T29" fmla="*/ 24 w 24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48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3" name="Freeform 71"/>
              <p:cNvSpPr>
                <a:spLocks noChangeArrowheads="1"/>
              </p:cNvSpPr>
              <p:nvPr/>
            </p:nvSpPr>
            <p:spPr bwMode="auto">
              <a:xfrm>
                <a:off x="4315" y="220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4" name="Freeform 72"/>
              <p:cNvSpPr>
                <a:spLocks noChangeArrowheads="1"/>
              </p:cNvSpPr>
              <p:nvPr/>
            </p:nvSpPr>
            <p:spPr bwMode="auto">
              <a:xfrm>
                <a:off x="4323" y="2259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5" name="Freeform 73"/>
              <p:cNvSpPr>
                <a:spLocks noChangeArrowheads="1"/>
              </p:cNvSpPr>
              <p:nvPr/>
            </p:nvSpPr>
            <p:spPr bwMode="auto">
              <a:xfrm>
                <a:off x="4331" y="231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48 h 60"/>
                  <a:gd name="T8" fmla="*/ 12 w 24"/>
                  <a:gd name="T9" fmla="*/ 60 h 60"/>
                  <a:gd name="T10" fmla="*/ 12 w 24"/>
                  <a:gd name="T11" fmla="*/ 60 h 60"/>
                  <a:gd name="T12" fmla="*/ 24 w 24"/>
                  <a:gd name="T13" fmla="*/ 60 h 60"/>
                  <a:gd name="T14" fmla="*/ 24 w 24"/>
                  <a:gd name="T15" fmla="*/ 48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6" name="Freeform 74"/>
              <p:cNvSpPr>
                <a:spLocks noChangeArrowheads="1"/>
              </p:cNvSpPr>
              <p:nvPr/>
            </p:nvSpPr>
            <p:spPr bwMode="auto">
              <a:xfrm>
                <a:off x="4339" y="2370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0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7" name="Freeform 75"/>
              <p:cNvSpPr>
                <a:spLocks noChangeArrowheads="1"/>
              </p:cNvSpPr>
              <p:nvPr/>
            </p:nvSpPr>
            <p:spPr bwMode="auto">
              <a:xfrm>
                <a:off x="4347" y="2425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8" name="Freeform 76"/>
              <p:cNvSpPr>
                <a:spLocks noChangeArrowheads="1"/>
              </p:cNvSpPr>
              <p:nvPr/>
            </p:nvSpPr>
            <p:spPr bwMode="auto">
              <a:xfrm>
                <a:off x="4355" y="2480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60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9" name="Freeform 77"/>
              <p:cNvSpPr>
                <a:spLocks noChangeArrowheads="1"/>
              </p:cNvSpPr>
              <p:nvPr/>
            </p:nvSpPr>
            <p:spPr bwMode="auto">
              <a:xfrm>
                <a:off x="4363" y="25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0" name="Freeform 78"/>
              <p:cNvSpPr>
                <a:spLocks noChangeArrowheads="1"/>
              </p:cNvSpPr>
              <p:nvPr/>
            </p:nvSpPr>
            <p:spPr bwMode="auto">
              <a:xfrm>
                <a:off x="4371" y="2591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1" name="Freeform 79"/>
              <p:cNvSpPr>
                <a:spLocks noChangeArrowheads="1"/>
              </p:cNvSpPr>
              <p:nvPr/>
            </p:nvSpPr>
            <p:spPr bwMode="auto">
              <a:xfrm>
                <a:off x="4371" y="2647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24 h 60"/>
                  <a:gd name="T8" fmla="*/ 12 w 24"/>
                  <a:gd name="T9" fmla="*/ 48 h 60"/>
                  <a:gd name="T10" fmla="*/ 12 w 24"/>
                  <a:gd name="T11" fmla="*/ 60 h 60"/>
                  <a:gd name="T12" fmla="*/ 24 w 24"/>
                  <a:gd name="T13" fmla="*/ 48 h 60"/>
                  <a:gd name="T14" fmla="*/ 24 w 24"/>
                  <a:gd name="T15" fmla="*/ 24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2" name="Freeform 80"/>
              <p:cNvSpPr>
                <a:spLocks noChangeArrowheads="1"/>
              </p:cNvSpPr>
              <p:nvPr/>
            </p:nvSpPr>
            <p:spPr bwMode="auto">
              <a:xfrm>
                <a:off x="4379" y="270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Freeform 81"/>
              <p:cNvSpPr>
                <a:spLocks noChangeArrowheads="1"/>
              </p:cNvSpPr>
              <p:nvPr/>
            </p:nvSpPr>
            <p:spPr bwMode="auto">
              <a:xfrm>
                <a:off x="4379" y="2757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4" name="Freeform 82"/>
              <p:cNvSpPr>
                <a:spLocks noChangeArrowheads="1"/>
              </p:cNvSpPr>
              <p:nvPr/>
            </p:nvSpPr>
            <p:spPr bwMode="auto">
              <a:xfrm>
                <a:off x="4386" y="281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5" name="Freeform 83"/>
              <p:cNvSpPr>
                <a:spLocks noChangeArrowheads="1"/>
              </p:cNvSpPr>
              <p:nvPr/>
            </p:nvSpPr>
            <p:spPr bwMode="auto">
              <a:xfrm>
                <a:off x="4386" y="2868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6" name="Freeform 84"/>
              <p:cNvSpPr>
                <a:spLocks noChangeArrowheads="1"/>
              </p:cNvSpPr>
              <p:nvPr/>
            </p:nvSpPr>
            <p:spPr bwMode="auto">
              <a:xfrm>
                <a:off x="4394" y="292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7" name="Freeform 85"/>
              <p:cNvSpPr>
                <a:spLocks noChangeArrowheads="1"/>
              </p:cNvSpPr>
              <p:nvPr/>
            </p:nvSpPr>
            <p:spPr bwMode="auto">
              <a:xfrm>
                <a:off x="4394" y="2979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8" name="Freeform 86"/>
              <p:cNvSpPr>
                <a:spLocks noChangeArrowheads="1"/>
              </p:cNvSpPr>
              <p:nvPr/>
            </p:nvSpPr>
            <p:spPr bwMode="auto">
              <a:xfrm>
                <a:off x="4402" y="3034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0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9" name="Freeform 87"/>
              <p:cNvSpPr>
                <a:spLocks noChangeArrowheads="1"/>
              </p:cNvSpPr>
              <p:nvPr/>
            </p:nvSpPr>
            <p:spPr bwMode="auto">
              <a:xfrm>
                <a:off x="4402" y="309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0" name="Freeform 88"/>
              <p:cNvSpPr>
                <a:spLocks noChangeArrowheads="1"/>
              </p:cNvSpPr>
              <p:nvPr/>
            </p:nvSpPr>
            <p:spPr bwMode="auto">
              <a:xfrm>
                <a:off x="4402" y="3145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1" name="Freeform 89"/>
              <p:cNvSpPr>
                <a:spLocks noChangeArrowheads="1"/>
              </p:cNvSpPr>
              <p:nvPr/>
            </p:nvSpPr>
            <p:spPr bwMode="auto">
              <a:xfrm>
                <a:off x="4402" y="320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Freeform 90"/>
              <p:cNvSpPr>
                <a:spLocks noChangeArrowheads="1"/>
              </p:cNvSpPr>
              <p:nvPr/>
            </p:nvSpPr>
            <p:spPr bwMode="auto">
              <a:xfrm>
                <a:off x="4410" y="325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3" name="Freeform 91"/>
              <p:cNvSpPr>
                <a:spLocks noChangeArrowheads="1"/>
              </p:cNvSpPr>
              <p:nvPr/>
            </p:nvSpPr>
            <p:spPr bwMode="auto">
              <a:xfrm>
                <a:off x="4410" y="3311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4" name="Freeform 92"/>
              <p:cNvSpPr>
                <a:spLocks noChangeArrowheads="1"/>
              </p:cNvSpPr>
              <p:nvPr/>
            </p:nvSpPr>
            <p:spPr bwMode="auto">
              <a:xfrm>
                <a:off x="4410" y="336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5" name="Freeform 93"/>
              <p:cNvSpPr>
                <a:spLocks noChangeArrowheads="1"/>
              </p:cNvSpPr>
              <p:nvPr/>
            </p:nvSpPr>
            <p:spPr bwMode="auto">
              <a:xfrm>
                <a:off x="4410" y="342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6" name="Freeform 94"/>
              <p:cNvSpPr>
                <a:spLocks noChangeArrowheads="1"/>
              </p:cNvSpPr>
              <p:nvPr/>
            </p:nvSpPr>
            <p:spPr bwMode="auto">
              <a:xfrm>
                <a:off x="4410" y="3477"/>
                <a:ext cx="16" cy="24"/>
              </a:xfrm>
              <a:custGeom>
                <a:avLst/>
                <a:gdLst>
                  <a:gd name="T0" fmla="*/ 12 w 24"/>
                  <a:gd name="T1" fmla="*/ 0 h 36"/>
                  <a:gd name="T2" fmla="*/ 12 w 24"/>
                  <a:gd name="T3" fmla="*/ 0 h 36"/>
                  <a:gd name="T4" fmla="*/ 0 w 24"/>
                  <a:gd name="T5" fmla="*/ 0 h 36"/>
                  <a:gd name="T6" fmla="*/ 12 w 24"/>
                  <a:gd name="T7" fmla="*/ 36 h 36"/>
                  <a:gd name="T8" fmla="*/ 12 w 24"/>
                  <a:gd name="T9" fmla="*/ 36 h 36"/>
                  <a:gd name="T10" fmla="*/ 24 w 24"/>
                  <a:gd name="T11" fmla="*/ 36 h 36"/>
                  <a:gd name="T12" fmla="*/ 12 w 24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36"/>
                  <a:gd name="T23" fmla="*/ 24 w 24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36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33" name="Oval 95"/>
            <p:cNvSpPr>
              <a:spLocks noChangeArrowheads="1"/>
            </p:cNvSpPr>
            <p:nvPr/>
          </p:nvSpPr>
          <p:spPr bwMode="auto">
            <a:xfrm>
              <a:off x="4221" y="1745"/>
              <a:ext cx="86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Oval 96"/>
            <p:cNvSpPr>
              <a:spLocks noChangeArrowheads="1"/>
            </p:cNvSpPr>
            <p:nvPr/>
          </p:nvSpPr>
          <p:spPr bwMode="auto">
            <a:xfrm>
              <a:off x="4339" y="2841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5" name="Oval 97"/>
            <p:cNvSpPr>
              <a:spLocks noChangeArrowheads="1"/>
            </p:cNvSpPr>
            <p:nvPr/>
          </p:nvSpPr>
          <p:spPr bwMode="auto">
            <a:xfrm>
              <a:off x="4275" y="2157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6" name="Oval 98"/>
            <p:cNvSpPr>
              <a:spLocks noChangeArrowheads="1"/>
            </p:cNvSpPr>
            <p:nvPr/>
          </p:nvSpPr>
          <p:spPr bwMode="auto">
            <a:xfrm>
              <a:off x="4165" y="1373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7" name="Freeform 99"/>
            <p:cNvSpPr>
              <a:spLocks noChangeArrowheads="1"/>
            </p:cNvSpPr>
            <p:nvPr/>
          </p:nvSpPr>
          <p:spPr bwMode="auto">
            <a:xfrm rot="5040000">
              <a:off x="4008" y="2135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237038" y="1493838"/>
            <a:ext cx="4684712" cy="4373562"/>
            <a:chOff x="2669" y="1181"/>
            <a:chExt cx="2951" cy="2755"/>
          </a:xfrm>
        </p:grpSpPr>
        <p:sp>
          <p:nvSpPr>
            <p:cNvPr id="16453" name="Rectangle 102"/>
            <p:cNvSpPr>
              <a:spLocks noChangeArrowheads="1"/>
            </p:cNvSpPr>
            <p:nvPr/>
          </p:nvSpPr>
          <p:spPr bwMode="auto">
            <a:xfrm>
              <a:off x="2813" y="1793"/>
              <a:ext cx="150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103"/>
            <p:cNvSpPr>
              <a:spLocks noChangeArrowheads="1"/>
            </p:cNvSpPr>
            <p:nvPr/>
          </p:nvSpPr>
          <p:spPr bwMode="auto">
            <a:xfrm>
              <a:off x="2813" y="1792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55" name="Rectangle 104"/>
            <p:cNvSpPr>
              <a:spLocks noChangeArrowheads="1"/>
            </p:cNvSpPr>
            <p:nvPr/>
          </p:nvSpPr>
          <p:spPr bwMode="auto">
            <a:xfrm>
              <a:off x="2909" y="184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6" name="Rectangle 105"/>
            <p:cNvSpPr>
              <a:spLocks noChangeArrowheads="1"/>
            </p:cNvSpPr>
            <p:nvPr/>
          </p:nvSpPr>
          <p:spPr bwMode="auto">
            <a:xfrm>
              <a:off x="2940" y="1801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7" name="Rectangle 106"/>
            <p:cNvSpPr>
              <a:spLocks noChangeArrowheads="1"/>
            </p:cNvSpPr>
            <p:nvPr/>
          </p:nvSpPr>
          <p:spPr bwMode="auto">
            <a:xfrm>
              <a:off x="2924" y="188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Rectangle 107"/>
            <p:cNvSpPr>
              <a:spLocks noChangeArrowheads="1"/>
            </p:cNvSpPr>
            <p:nvPr/>
          </p:nvSpPr>
          <p:spPr bwMode="auto">
            <a:xfrm>
              <a:off x="2922" y="188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j+1</a:t>
              </a:r>
            </a:p>
          </p:txBody>
        </p:sp>
        <p:sp>
          <p:nvSpPr>
            <p:cNvPr id="16459" name="Rectangle 108"/>
            <p:cNvSpPr>
              <a:spLocks noChangeArrowheads="1"/>
            </p:cNvSpPr>
            <p:nvPr/>
          </p:nvSpPr>
          <p:spPr bwMode="auto">
            <a:xfrm>
              <a:off x="3088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0" name="Rectangle 109"/>
            <p:cNvSpPr>
              <a:spLocks noChangeArrowheads="1"/>
            </p:cNvSpPr>
            <p:nvPr/>
          </p:nvSpPr>
          <p:spPr bwMode="auto">
            <a:xfrm>
              <a:off x="3119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1" name="Rectangle 110"/>
            <p:cNvSpPr>
              <a:spLocks noChangeArrowheads="1"/>
            </p:cNvSpPr>
            <p:nvPr/>
          </p:nvSpPr>
          <p:spPr bwMode="auto">
            <a:xfrm>
              <a:off x="2813" y="2125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Rectangle 111"/>
            <p:cNvSpPr>
              <a:spLocks noChangeArrowheads="1"/>
            </p:cNvSpPr>
            <p:nvPr/>
          </p:nvSpPr>
          <p:spPr bwMode="auto">
            <a:xfrm>
              <a:off x="2813" y="2125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63" name="Rectangle 112"/>
            <p:cNvSpPr>
              <a:spLocks noChangeArrowheads="1"/>
            </p:cNvSpPr>
            <p:nvPr/>
          </p:nvSpPr>
          <p:spPr bwMode="auto">
            <a:xfrm>
              <a:off x="2909" y="217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4" name="Rectangle 113"/>
            <p:cNvSpPr>
              <a:spLocks noChangeArrowheads="1"/>
            </p:cNvSpPr>
            <p:nvPr/>
          </p:nvSpPr>
          <p:spPr bwMode="auto">
            <a:xfrm>
              <a:off x="2940" y="2133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5" name="Rectangle 114"/>
            <p:cNvSpPr>
              <a:spLocks noChangeArrowheads="1"/>
            </p:cNvSpPr>
            <p:nvPr/>
          </p:nvSpPr>
          <p:spPr bwMode="auto">
            <a:xfrm>
              <a:off x="2924" y="2212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923" y="2213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67" name="Rectangle 116"/>
            <p:cNvSpPr>
              <a:spLocks noChangeArrowheads="1"/>
            </p:cNvSpPr>
            <p:nvPr/>
          </p:nvSpPr>
          <p:spPr bwMode="auto">
            <a:xfrm>
              <a:off x="2956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8" name="Rectangle 117"/>
            <p:cNvSpPr>
              <a:spLocks noChangeArrowheads="1"/>
            </p:cNvSpPr>
            <p:nvPr/>
          </p:nvSpPr>
          <p:spPr bwMode="auto">
            <a:xfrm>
              <a:off x="2987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4205" y="3494"/>
              <a:ext cx="141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Rectangle 119"/>
            <p:cNvSpPr>
              <a:spLocks noChangeArrowheads="1"/>
            </p:cNvSpPr>
            <p:nvPr/>
          </p:nvSpPr>
          <p:spPr bwMode="auto">
            <a:xfrm>
              <a:off x="4205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471" name="Rectangle 120"/>
            <p:cNvSpPr>
              <a:spLocks noChangeArrowheads="1"/>
            </p:cNvSpPr>
            <p:nvPr/>
          </p:nvSpPr>
          <p:spPr bwMode="auto">
            <a:xfrm>
              <a:off x="4298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2" name="Rectangle 121"/>
            <p:cNvSpPr>
              <a:spLocks noChangeArrowheads="1"/>
            </p:cNvSpPr>
            <p:nvPr/>
          </p:nvSpPr>
          <p:spPr bwMode="auto">
            <a:xfrm>
              <a:off x="433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3" name="Rectangle 122"/>
            <p:cNvSpPr>
              <a:spLocks noChangeArrowheads="1"/>
            </p:cNvSpPr>
            <p:nvPr/>
          </p:nvSpPr>
          <p:spPr bwMode="auto">
            <a:xfrm>
              <a:off x="4315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Rectangle 123"/>
            <p:cNvSpPr>
              <a:spLocks noChangeArrowheads="1"/>
            </p:cNvSpPr>
            <p:nvPr/>
          </p:nvSpPr>
          <p:spPr bwMode="auto">
            <a:xfrm>
              <a:off x="4315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475" name="Rectangle 124"/>
            <p:cNvSpPr>
              <a:spLocks noChangeArrowheads="1"/>
            </p:cNvSpPr>
            <p:nvPr/>
          </p:nvSpPr>
          <p:spPr bwMode="auto">
            <a:xfrm>
              <a:off x="4376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6" name="Rectangle 125"/>
            <p:cNvSpPr>
              <a:spLocks noChangeArrowheads="1"/>
            </p:cNvSpPr>
            <p:nvPr/>
          </p:nvSpPr>
          <p:spPr bwMode="auto">
            <a:xfrm>
              <a:off x="441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7" name="Freeform 126"/>
            <p:cNvSpPr>
              <a:spLocks noChangeArrowheads="1"/>
            </p:cNvSpPr>
            <p:nvPr/>
          </p:nvSpPr>
          <p:spPr bwMode="auto">
            <a:xfrm>
              <a:off x="3335" y="1358"/>
              <a:ext cx="110" cy="2064"/>
            </a:xfrm>
            <a:custGeom>
              <a:avLst/>
              <a:gdLst>
                <a:gd name="T0" fmla="*/ 132 w 168"/>
                <a:gd name="T1" fmla="*/ 0 h 3132"/>
                <a:gd name="T2" fmla="*/ 132 w 168"/>
                <a:gd name="T3" fmla="*/ 60 h 3132"/>
                <a:gd name="T4" fmla="*/ 132 w 168"/>
                <a:gd name="T5" fmla="*/ 144 h 3132"/>
                <a:gd name="T6" fmla="*/ 132 w 168"/>
                <a:gd name="T7" fmla="*/ 228 h 3132"/>
                <a:gd name="T8" fmla="*/ 144 w 168"/>
                <a:gd name="T9" fmla="*/ 336 h 3132"/>
                <a:gd name="T10" fmla="*/ 156 w 168"/>
                <a:gd name="T11" fmla="*/ 564 h 3132"/>
                <a:gd name="T12" fmla="*/ 156 w 168"/>
                <a:gd name="T13" fmla="*/ 816 h 3132"/>
                <a:gd name="T14" fmla="*/ 168 w 168"/>
                <a:gd name="T15" fmla="*/ 1080 h 3132"/>
                <a:gd name="T16" fmla="*/ 168 w 168"/>
                <a:gd name="T17" fmla="*/ 1344 h 3132"/>
                <a:gd name="T18" fmla="*/ 168 w 168"/>
                <a:gd name="T19" fmla="*/ 1584 h 3132"/>
                <a:gd name="T20" fmla="*/ 168 w 168"/>
                <a:gd name="T21" fmla="*/ 1800 h 3132"/>
                <a:gd name="T22" fmla="*/ 132 w 168"/>
                <a:gd name="T23" fmla="*/ 2184 h 3132"/>
                <a:gd name="T24" fmla="*/ 84 w 168"/>
                <a:gd name="T25" fmla="*/ 2556 h 3132"/>
                <a:gd name="T26" fmla="*/ 60 w 168"/>
                <a:gd name="T27" fmla="*/ 2724 h 3132"/>
                <a:gd name="T28" fmla="*/ 36 w 168"/>
                <a:gd name="T29" fmla="*/ 2880 h 3132"/>
                <a:gd name="T30" fmla="*/ 12 w 168"/>
                <a:gd name="T31" fmla="*/ 3012 h 3132"/>
                <a:gd name="T32" fmla="*/ 0 w 168"/>
                <a:gd name="T33" fmla="*/ 3132 h 31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8"/>
                <a:gd name="T52" fmla="*/ 0 h 3132"/>
                <a:gd name="T53" fmla="*/ 168 w 168"/>
                <a:gd name="T54" fmla="*/ 3132 h 31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8" h="3132">
                  <a:moveTo>
                    <a:pt x="132" y="0"/>
                  </a:moveTo>
                  <a:lnTo>
                    <a:pt x="132" y="60"/>
                  </a:lnTo>
                  <a:lnTo>
                    <a:pt x="132" y="144"/>
                  </a:lnTo>
                  <a:lnTo>
                    <a:pt x="132" y="228"/>
                  </a:lnTo>
                  <a:lnTo>
                    <a:pt x="144" y="336"/>
                  </a:lnTo>
                  <a:lnTo>
                    <a:pt x="156" y="564"/>
                  </a:lnTo>
                  <a:lnTo>
                    <a:pt x="156" y="816"/>
                  </a:lnTo>
                  <a:lnTo>
                    <a:pt x="168" y="1080"/>
                  </a:lnTo>
                  <a:lnTo>
                    <a:pt x="168" y="1344"/>
                  </a:lnTo>
                  <a:lnTo>
                    <a:pt x="168" y="1584"/>
                  </a:lnTo>
                  <a:lnTo>
                    <a:pt x="168" y="1800"/>
                  </a:lnTo>
                  <a:lnTo>
                    <a:pt x="132" y="2184"/>
                  </a:lnTo>
                  <a:lnTo>
                    <a:pt x="84" y="2556"/>
                  </a:lnTo>
                  <a:lnTo>
                    <a:pt x="60" y="2724"/>
                  </a:lnTo>
                  <a:lnTo>
                    <a:pt x="36" y="2880"/>
                  </a:lnTo>
                  <a:lnTo>
                    <a:pt x="12" y="3012"/>
                  </a:lnTo>
                  <a:lnTo>
                    <a:pt x="0" y="313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Freeform 127"/>
            <p:cNvSpPr>
              <a:spLocks noChangeArrowheads="1"/>
            </p:cNvSpPr>
            <p:nvPr/>
          </p:nvSpPr>
          <p:spPr bwMode="auto">
            <a:xfrm>
              <a:off x="4094" y="1381"/>
              <a:ext cx="213" cy="2120"/>
            </a:xfrm>
            <a:custGeom>
              <a:avLst/>
              <a:gdLst>
                <a:gd name="T0" fmla="*/ 0 w 323"/>
                <a:gd name="T1" fmla="*/ 0 h 3216"/>
                <a:gd name="T2" fmla="*/ 12 w 323"/>
                <a:gd name="T3" fmla="*/ 72 h 3216"/>
                <a:gd name="T4" fmla="*/ 24 w 323"/>
                <a:gd name="T5" fmla="*/ 156 h 3216"/>
                <a:gd name="T6" fmla="*/ 36 w 323"/>
                <a:gd name="T7" fmla="*/ 252 h 3216"/>
                <a:gd name="T8" fmla="*/ 48 w 323"/>
                <a:gd name="T9" fmla="*/ 360 h 3216"/>
                <a:gd name="T10" fmla="*/ 84 w 323"/>
                <a:gd name="T11" fmla="*/ 612 h 3216"/>
                <a:gd name="T12" fmla="*/ 132 w 323"/>
                <a:gd name="T13" fmla="*/ 888 h 3216"/>
                <a:gd name="T14" fmla="*/ 168 w 323"/>
                <a:gd name="T15" fmla="*/ 1176 h 3216"/>
                <a:gd name="T16" fmla="*/ 204 w 323"/>
                <a:gd name="T17" fmla="*/ 1464 h 3216"/>
                <a:gd name="T18" fmla="*/ 239 w 323"/>
                <a:gd name="T19" fmla="*/ 1716 h 3216"/>
                <a:gd name="T20" fmla="*/ 251 w 323"/>
                <a:gd name="T21" fmla="*/ 1836 h 3216"/>
                <a:gd name="T22" fmla="*/ 263 w 323"/>
                <a:gd name="T23" fmla="*/ 1944 h 3216"/>
                <a:gd name="T24" fmla="*/ 287 w 323"/>
                <a:gd name="T25" fmla="*/ 2328 h 3216"/>
                <a:gd name="T26" fmla="*/ 311 w 323"/>
                <a:gd name="T27" fmla="*/ 2676 h 3216"/>
                <a:gd name="T28" fmla="*/ 311 w 323"/>
                <a:gd name="T29" fmla="*/ 2832 h 3216"/>
                <a:gd name="T30" fmla="*/ 311 w 323"/>
                <a:gd name="T31" fmla="*/ 2976 h 3216"/>
                <a:gd name="T32" fmla="*/ 323 w 323"/>
                <a:gd name="T33" fmla="*/ 3108 h 3216"/>
                <a:gd name="T34" fmla="*/ 323 w 323"/>
                <a:gd name="T35" fmla="*/ 3216 h 3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3"/>
                <a:gd name="T55" fmla="*/ 0 h 3216"/>
                <a:gd name="T56" fmla="*/ 323 w 323"/>
                <a:gd name="T57" fmla="*/ 3216 h 3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3" h="3216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36" y="252"/>
                  </a:lnTo>
                  <a:lnTo>
                    <a:pt x="48" y="360"/>
                  </a:lnTo>
                  <a:lnTo>
                    <a:pt x="84" y="612"/>
                  </a:lnTo>
                  <a:lnTo>
                    <a:pt x="132" y="888"/>
                  </a:lnTo>
                  <a:lnTo>
                    <a:pt x="168" y="1176"/>
                  </a:lnTo>
                  <a:lnTo>
                    <a:pt x="204" y="1464"/>
                  </a:lnTo>
                  <a:lnTo>
                    <a:pt x="239" y="1716"/>
                  </a:lnTo>
                  <a:lnTo>
                    <a:pt x="251" y="1836"/>
                  </a:lnTo>
                  <a:lnTo>
                    <a:pt x="263" y="1944"/>
                  </a:lnTo>
                  <a:lnTo>
                    <a:pt x="287" y="2328"/>
                  </a:lnTo>
                  <a:lnTo>
                    <a:pt x="311" y="2676"/>
                  </a:lnTo>
                  <a:lnTo>
                    <a:pt x="311" y="2832"/>
                  </a:lnTo>
                  <a:lnTo>
                    <a:pt x="311" y="2976"/>
                  </a:lnTo>
                  <a:lnTo>
                    <a:pt x="323" y="3108"/>
                  </a:lnTo>
                  <a:lnTo>
                    <a:pt x="323" y="3216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Freeform 128"/>
            <p:cNvSpPr>
              <a:spLocks noChangeArrowheads="1"/>
            </p:cNvSpPr>
            <p:nvPr/>
          </p:nvSpPr>
          <p:spPr bwMode="auto">
            <a:xfrm>
              <a:off x="4718" y="1302"/>
              <a:ext cx="475" cy="2184"/>
            </a:xfrm>
            <a:custGeom>
              <a:avLst/>
              <a:gdLst>
                <a:gd name="T0" fmla="*/ 0 w 720"/>
                <a:gd name="T1" fmla="*/ 0 h 3312"/>
                <a:gd name="T2" fmla="*/ 36 w 720"/>
                <a:gd name="T3" fmla="*/ 120 h 3312"/>
                <a:gd name="T4" fmla="*/ 84 w 720"/>
                <a:gd name="T5" fmla="*/ 276 h 3312"/>
                <a:gd name="T6" fmla="*/ 132 w 720"/>
                <a:gd name="T7" fmla="*/ 468 h 3312"/>
                <a:gd name="T8" fmla="*/ 204 w 720"/>
                <a:gd name="T9" fmla="*/ 684 h 3312"/>
                <a:gd name="T10" fmla="*/ 264 w 720"/>
                <a:gd name="T11" fmla="*/ 912 h 3312"/>
                <a:gd name="T12" fmla="*/ 324 w 720"/>
                <a:gd name="T13" fmla="*/ 1140 h 3312"/>
                <a:gd name="T14" fmla="*/ 384 w 720"/>
                <a:gd name="T15" fmla="*/ 1368 h 3312"/>
                <a:gd name="T16" fmla="*/ 432 w 720"/>
                <a:gd name="T17" fmla="*/ 1584 h 3312"/>
                <a:gd name="T18" fmla="*/ 480 w 720"/>
                <a:gd name="T19" fmla="*/ 1800 h 3312"/>
                <a:gd name="T20" fmla="*/ 516 w 720"/>
                <a:gd name="T21" fmla="*/ 2040 h 3312"/>
                <a:gd name="T22" fmla="*/ 600 w 720"/>
                <a:gd name="T23" fmla="*/ 2520 h 3312"/>
                <a:gd name="T24" fmla="*/ 636 w 720"/>
                <a:gd name="T25" fmla="*/ 2748 h 3312"/>
                <a:gd name="T26" fmla="*/ 672 w 720"/>
                <a:gd name="T27" fmla="*/ 2964 h 3312"/>
                <a:gd name="T28" fmla="*/ 696 w 720"/>
                <a:gd name="T29" fmla="*/ 3156 h 3312"/>
                <a:gd name="T30" fmla="*/ 720 w 720"/>
                <a:gd name="T31" fmla="*/ 3312 h 3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20"/>
                <a:gd name="T49" fmla="*/ 0 h 3312"/>
                <a:gd name="T50" fmla="*/ 720 w 720"/>
                <a:gd name="T51" fmla="*/ 3312 h 3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20" h="3312">
                  <a:moveTo>
                    <a:pt x="0" y="0"/>
                  </a:moveTo>
                  <a:lnTo>
                    <a:pt x="36" y="120"/>
                  </a:lnTo>
                  <a:lnTo>
                    <a:pt x="84" y="276"/>
                  </a:lnTo>
                  <a:lnTo>
                    <a:pt x="132" y="468"/>
                  </a:lnTo>
                  <a:lnTo>
                    <a:pt x="204" y="684"/>
                  </a:lnTo>
                  <a:lnTo>
                    <a:pt x="264" y="912"/>
                  </a:lnTo>
                  <a:lnTo>
                    <a:pt x="324" y="1140"/>
                  </a:lnTo>
                  <a:lnTo>
                    <a:pt x="384" y="1368"/>
                  </a:lnTo>
                  <a:lnTo>
                    <a:pt x="432" y="1584"/>
                  </a:lnTo>
                  <a:lnTo>
                    <a:pt x="480" y="1800"/>
                  </a:lnTo>
                  <a:lnTo>
                    <a:pt x="516" y="2040"/>
                  </a:lnTo>
                  <a:lnTo>
                    <a:pt x="600" y="2520"/>
                  </a:lnTo>
                  <a:lnTo>
                    <a:pt x="636" y="2748"/>
                  </a:lnTo>
                  <a:lnTo>
                    <a:pt x="672" y="2964"/>
                  </a:lnTo>
                  <a:lnTo>
                    <a:pt x="696" y="3156"/>
                  </a:lnTo>
                  <a:lnTo>
                    <a:pt x="720" y="331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Freeform 129"/>
            <p:cNvSpPr>
              <a:spLocks noChangeArrowheads="1"/>
            </p:cNvSpPr>
            <p:nvPr/>
          </p:nvSpPr>
          <p:spPr bwMode="auto">
            <a:xfrm>
              <a:off x="3090" y="3043"/>
              <a:ext cx="2529" cy="229"/>
            </a:xfrm>
            <a:custGeom>
              <a:avLst/>
              <a:gdLst>
                <a:gd name="T0" fmla="*/ 3837 w 3837"/>
                <a:gd name="T1" fmla="*/ 300 h 348"/>
                <a:gd name="T2" fmla="*/ 3346 w 3837"/>
                <a:gd name="T3" fmla="*/ 324 h 348"/>
                <a:gd name="T4" fmla="*/ 2842 w 3837"/>
                <a:gd name="T5" fmla="*/ 348 h 348"/>
                <a:gd name="T6" fmla="*/ 2338 w 3837"/>
                <a:gd name="T7" fmla="*/ 336 h 348"/>
                <a:gd name="T8" fmla="*/ 1846 w 3837"/>
                <a:gd name="T9" fmla="*/ 312 h 348"/>
                <a:gd name="T10" fmla="*/ 1607 w 3837"/>
                <a:gd name="T11" fmla="*/ 288 h 348"/>
                <a:gd name="T12" fmla="*/ 1343 w 3837"/>
                <a:gd name="T13" fmla="*/ 252 h 348"/>
                <a:gd name="T14" fmla="*/ 827 w 3837"/>
                <a:gd name="T15" fmla="*/ 168 h 348"/>
                <a:gd name="T16" fmla="*/ 587 w 3837"/>
                <a:gd name="T17" fmla="*/ 120 h 348"/>
                <a:gd name="T18" fmla="*/ 359 w 3837"/>
                <a:gd name="T19" fmla="*/ 72 h 348"/>
                <a:gd name="T20" fmla="*/ 167 w 3837"/>
                <a:gd name="T21" fmla="*/ 36 h 348"/>
                <a:gd name="T22" fmla="*/ 0 w 3837"/>
                <a:gd name="T23" fmla="*/ 0 h 3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37"/>
                <a:gd name="T37" fmla="*/ 0 h 348"/>
                <a:gd name="T38" fmla="*/ 3837 w 3837"/>
                <a:gd name="T39" fmla="*/ 348 h 3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37" h="348">
                  <a:moveTo>
                    <a:pt x="3837" y="300"/>
                  </a:moveTo>
                  <a:lnTo>
                    <a:pt x="3346" y="324"/>
                  </a:lnTo>
                  <a:lnTo>
                    <a:pt x="2842" y="348"/>
                  </a:lnTo>
                  <a:lnTo>
                    <a:pt x="2338" y="336"/>
                  </a:lnTo>
                  <a:lnTo>
                    <a:pt x="1846" y="312"/>
                  </a:lnTo>
                  <a:lnTo>
                    <a:pt x="1607" y="288"/>
                  </a:lnTo>
                  <a:lnTo>
                    <a:pt x="1343" y="252"/>
                  </a:lnTo>
                  <a:lnTo>
                    <a:pt x="827" y="168"/>
                  </a:lnTo>
                  <a:lnTo>
                    <a:pt x="587" y="120"/>
                  </a:lnTo>
                  <a:lnTo>
                    <a:pt x="359" y="72"/>
                  </a:lnTo>
                  <a:lnTo>
                    <a:pt x="167" y="36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1" name="Freeform 130"/>
            <p:cNvSpPr>
              <a:spLocks noChangeArrowheads="1"/>
            </p:cNvSpPr>
            <p:nvPr/>
          </p:nvSpPr>
          <p:spPr bwMode="auto">
            <a:xfrm>
              <a:off x="3113" y="2307"/>
              <a:ext cx="2419" cy="126"/>
            </a:xfrm>
            <a:custGeom>
              <a:avLst/>
              <a:gdLst>
                <a:gd name="T0" fmla="*/ 3670 w 3670"/>
                <a:gd name="T1" fmla="*/ 156 h 192"/>
                <a:gd name="T2" fmla="*/ 3610 w 3670"/>
                <a:gd name="T3" fmla="*/ 156 h 192"/>
                <a:gd name="T4" fmla="*/ 3526 w 3670"/>
                <a:gd name="T5" fmla="*/ 156 h 192"/>
                <a:gd name="T6" fmla="*/ 3347 w 3670"/>
                <a:gd name="T7" fmla="*/ 168 h 192"/>
                <a:gd name="T8" fmla="*/ 3119 w 3670"/>
                <a:gd name="T9" fmla="*/ 168 h 192"/>
                <a:gd name="T10" fmla="*/ 2867 w 3670"/>
                <a:gd name="T11" fmla="*/ 180 h 192"/>
                <a:gd name="T12" fmla="*/ 2603 w 3670"/>
                <a:gd name="T13" fmla="*/ 180 h 192"/>
                <a:gd name="T14" fmla="*/ 2339 w 3670"/>
                <a:gd name="T15" fmla="*/ 192 h 192"/>
                <a:gd name="T16" fmla="*/ 2075 w 3670"/>
                <a:gd name="T17" fmla="*/ 192 h 192"/>
                <a:gd name="T18" fmla="*/ 1835 w 3670"/>
                <a:gd name="T19" fmla="*/ 180 h 192"/>
                <a:gd name="T20" fmla="*/ 1596 w 3670"/>
                <a:gd name="T21" fmla="*/ 168 h 192"/>
                <a:gd name="T22" fmla="*/ 1344 w 3670"/>
                <a:gd name="T23" fmla="*/ 144 h 192"/>
                <a:gd name="T24" fmla="*/ 828 w 3670"/>
                <a:gd name="T25" fmla="*/ 96 h 192"/>
                <a:gd name="T26" fmla="*/ 588 w 3670"/>
                <a:gd name="T27" fmla="*/ 72 h 192"/>
                <a:gd name="T28" fmla="*/ 360 w 3670"/>
                <a:gd name="T29" fmla="*/ 36 h 192"/>
                <a:gd name="T30" fmla="*/ 168 w 3670"/>
                <a:gd name="T31" fmla="*/ 12 h 192"/>
                <a:gd name="T32" fmla="*/ 0 w 3670"/>
                <a:gd name="T33" fmla="*/ 0 h 1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70"/>
                <a:gd name="T52" fmla="*/ 0 h 192"/>
                <a:gd name="T53" fmla="*/ 3670 w 3670"/>
                <a:gd name="T54" fmla="*/ 192 h 1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70" h="192">
                  <a:moveTo>
                    <a:pt x="3670" y="156"/>
                  </a:moveTo>
                  <a:lnTo>
                    <a:pt x="3610" y="156"/>
                  </a:lnTo>
                  <a:lnTo>
                    <a:pt x="3526" y="156"/>
                  </a:lnTo>
                  <a:lnTo>
                    <a:pt x="3347" y="168"/>
                  </a:lnTo>
                  <a:lnTo>
                    <a:pt x="3119" y="168"/>
                  </a:lnTo>
                  <a:lnTo>
                    <a:pt x="2867" y="180"/>
                  </a:lnTo>
                  <a:lnTo>
                    <a:pt x="2603" y="180"/>
                  </a:lnTo>
                  <a:lnTo>
                    <a:pt x="2339" y="192"/>
                  </a:lnTo>
                  <a:lnTo>
                    <a:pt x="2075" y="192"/>
                  </a:lnTo>
                  <a:lnTo>
                    <a:pt x="1835" y="180"/>
                  </a:lnTo>
                  <a:lnTo>
                    <a:pt x="1596" y="168"/>
                  </a:lnTo>
                  <a:lnTo>
                    <a:pt x="1344" y="144"/>
                  </a:lnTo>
                  <a:lnTo>
                    <a:pt x="828" y="96"/>
                  </a:lnTo>
                  <a:lnTo>
                    <a:pt x="588" y="72"/>
                  </a:lnTo>
                  <a:lnTo>
                    <a:pt x="360" y="36"/>
                  </a:lnTo>
                  <a:lnTo>
                    <a:pt x="168" y="12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Freeform 131"/>
            <p:cNvSpPr>
              <a:spLocks noChangeArrowheads="1"/>
            </p:cNvSpPr>
            <p:nvPr/>
          </p:nvSpPr>
          <p:spPr bwMode="auto">
            <a:xfrm>
              <a:off x="3145" y="1555"/>
              <a:ext cx="2190" cy="40"/>
            </a:xfrm>
            <a:custGeom>
              <a:avLst/>
              <a:gdLst>
                <a:gd name="T0" fmla="*/ 3323 w 3323"/>
                <a:gd name="T1" fmla="*/ 0 h 60"/>
                <a:gd name="T2" fmla="*/ 3203 w 3323"/>
                <a:gd name="T3" fmla="*/ 0 h 60"/>
                <a:gd name="T4" fmla="*/ 3047 w 3323"/>
                <a:gd name="T5" fmla="*/ 12 h 60"/>
                <a:gd name="T6" fmla="*/ 2855 w 3323"/>
                <a:gd name="T7" fmla="*/ 24 h 60"/>
                <a:gd name="T8" fmla="*/ 2639 w 3323"/>
                <a:gd name="T9" fmla="*/ 36 h 60"/>
                <a:gd name="T10" fmla="*/ 2411 w 3323"/>
                <a:gd name="T11" fmla="*/ 36 h 60"/>
                <a:gd name="T12" fmla="*/ 2183 w 3323"/>
                <a:gd name="T13" fmla="*/ 48 h 60"/>
                <a:gd name="T14" fmla="*/ 1955 w 3323"/>
                <a:gd name="T15" fmla="*/ 60 h 60"/>
                <a:gd name="T16" fmla="*/ 1739 w 3323"/>
                <a:gd name="T17" fmla="*/ 60 h 60"/>
                <a:gd name="T18" fmla="*/ 1524 w 3323"/>
                <a:gd name="T19" fmla="*/ 60 h 60"/>
                <a:gd name="T20" fmla="*/ 1284 w 3323"/>
                <a:gd name="T21" fmla="*/ 60 h 60"/>
                <a:gd name="T22" fmla="*/ 804 w 3323"/>
                <a:gd name="T23" fmla="*/ 48 h 60"/>
                <a:gd name="T24" fmla="*/ 564 w 3323"/>
                <a:gd name="T25" fmla="*/ 36 h 60"/>
                <a:gd name="T26" fmla="*/ 348 w 3323"/>
                <a:gd name="T27" fmla="*/ 36 h 60"/>
                <a:gd name="T28" fmla="*/ 156 w 3323"/>
                <a:gd name="T29" fmla="*/ 24 h 60"/>
                <a:gd name="T30" fmla="*/ 0 w 3323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23"/>
                <a:gd name="T49" fmla="*/ 0 h 60"/>
                <a:gd name="T50" fmla="*/ 3323 w 332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23" h="60">
                  <a:moveTo>
                    <a:pt x="3323" y="0"/>
                  </a:moveTo>
                  <a:lnTo>
                    <a:pt x="3203" y="0"/>
                  </a:lnTo>
                  <a:lnTo>
                    <a:pt x="3047" y="12"/>
                  </a:lnTo>
                  <a:lnTo>
                    <a:pt x="2855" y="24"/>
                  </a:lnTo>
                  <a:lnTo>
                    <a:pt x="2639" y="36"/>
                  </a:lnTo>
                  <a:lnTo>
                    <a:pt x="2411" y="36"/>
                  </a:lnTo>
                  <a:lnTo>
                    <a:pt x="2183" y="48"/>
                  </a:lnTo>
                  <a:lnTo>
                    <a:pt x="1955" y="60"/>
                  </a:lnTo>
                  <a:lnTo>
                    <a:pt x="1739" y="60"/>
                  </a:lnTo>
                  <a:lnTo>
                    <a:pt x="1524" y="60"/>
                  </a:lnTo>
                  <a:lnTo>
                    <a:pt x="1284" y="60"/>
                  </a:lnTo>
                  <a:lnTo>
                    <a:pt x="804" y="48"/>
                  </a:lnTo>
                  <a:lnTo>
                    <a:pt x="564" y="36"/>
                  </a:lnTo>
                  <a:lnTo>
                    <a:pt x="348" y="36"/>
                  </a:lnTo>
                  <a:lnTo>
                    <a:pt x="156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Freeform 132"/>
            <p:cNvSpPr>
              <a:spLocks noChangeArrowheads="1"/>
            </p:cNvSpPr>
            <p:nvPr/>
          </p:nvSpPr>
          <p:spPr bwMode="auto">
            <a:xfrm>
              <a:off x="3153" y="1943"/>
              <a:ext cx="2229" cy="39"/>
            </a:xfrm>
            <a:custGeom>
              <a:avLst/>
              <a:gdLst>
                <a:gd name="T0" fmla="*/ 3382 w 3382"/>
                <a:gd name="T1" fmla="*/ 0 h 60"/>
                <a:gd name="T2" fmla="*/ 3263 w 3382"/>
                <a:gd name="T3" fmla="*/ 0 h 60"/>
                <a:gd name="T4" fmla="*/ 3107 w 3382"/>
                <a:gd name="T5" fmla="*/ 12 h 60"/>
                <a:gd name="T6" fmla="*/ 2915 w 3382"/>
                <a:gd name="T7" fmla="*/ 24 h 60"/>
                <a:gd name="T8" fmla="*/ 2699 w 3382"/>
                <a:gd name="T9" fmla="*/ 36 h 60"/>
                <a:gd name="T10" fmla="*/ 2483 w 3382"/>
                <a:gd name="T11" fmla="*/ 36 h 60"/>
                <a:gd name="T12" fmla="*/ 2243 w 3382"/>
                <a:gd name="T13" fmla="*/ 48 h 60"/>
                <a:gd name="T14" fmla="*/ 2015 w 3382"/>
                <a:gd name="T15" fmla="*/ 60 h 60"/>
                <a:gd name="T16" fmla="*/ 1799 w 3382"/>
                <a:gd name="T17" fmla="*/ 60 h 60"/>
                <a:gd name="T18" fmla="*/ 1572 w 3382"/>
                <a:gd name="T19" fmla="*/ 60 h 60"/>
                <a:gd name="T20" fmla="*/ 1332 w 3382"/>
                <a:gd name="T21" fmla="*/ 60 h 60"/>
                <a:gd name="T22" fmla="*/ 828 w 3382"/>
                <a:gd name="T23" fmla="*/ 48 h 60"/>
                <a:gd name="T24" fmla="*/ 588 w 3382"/>
                <a:gd name="T25" fmla="*/ 36 h 60"/>
                <a:gd name="T26" fmla="*/ 360 w 3382"/>
                <a:gd name="T27" fmla="*/ 36 h 60"/>
                <a:gd name="T28" fmla="*/ 168 w 3382"/>
                <a:gd name="T29" fmla="*/ 24 h 60"/>
                <a:gd name="T30" fmla="*/ 0 w 3382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82"/>
                <a:gd name="T49" fmla="*/ 0 h 60"/>
                <a:gd name="T50" fmla="*/ 3382 w 338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82" h="60">
                  <a:moveTo>
                    <a:pt x="3382" y="0"/>
                  </a:moveTo>
                  <a:lnTo>
                    <a:pt x="3263" y="0"/>
                  </a:lnTo>
                  <a:lnTo>
                    <a:pt x="3107" y="12"/>
                  </a:lnTo>
                  <a:lnTo>
                    <a:pt x="2915" y="24"/>
                  </a:lnTo>
                  <a:lnTo>
                    <a:pt x="2699" y="36"/>
                  </a:lnTo>
                  <a:lnTo>
                    <a:pt x="2483" y="36"/>
                  </a:lnTo>
                  <a:lnTo>
                    <a:pt x="2243" y="48"/>
                  </a:lnTo>
                  <a:lnTo>
                    <a:pt x="2015" y="60"/>
                  </a:lnTo>
                  <a:lnTo>
                    <a:pt x="1799" y="60"/>
                  </a:lnTo>
                  <a:lnTo>
                    <a:pt x="1572" y="60"/>
                  </a:lnTo>
                  <a:lnTo>
                    <a:pt x="1332" y="60"/>
                  </a:lnTo>
                  <a:lnTo>
                    <a:pt x="828" y="48"/>
                  </a:lnTo>
                  <a:lnTo>
                    <a:pt x="588" y="36"/>
                  </a:lnTo>
                  <a:lnTo>
                    <a:pt x="360" y="36"/>
                  </a:lnTo>
                  <a:lnTo>
                    <a:pt x="168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4" name="Freeform 133"/>
            <p:cNvSpPr>
              <a:spLocks noChangeArrowheads="1"/>
            </p:cNvSpPr>
            <p:nvPr/>
          </p:nvSpPr>
          <p:spPr bwMode="auto">
            <a:xfrm>
              <a:off x="4433" y="1381"/>
              <a:ext cx="277" cy="2136"/>
            </a:xfrm>
            <a:custGeom>
              <a:avLst/>
              <a:gdLst>
                <a:gd name="T0" fmla="*/ 0 w 420"/>
                <a:gd name="T1" fmla="*/ 0 h 3240"/>
                <a:gd name="T2" fmla="*/ 12 w 420"/>
                <a:gd name="T3" fmla="*/ 72 h 3240"/>
                <a:gd name="T4" fmla="*/ 24 w 420"/>
                <a:gd name="T5" fmla="*/ 156 h 3240"/>
                <a:gd name="T6" fmla="*/ 48 w 420"/>
                <a:gd name="T7" fmla="*/ 252 h 3240"/>
                <a:gd name="T8" fmla="*/ 72 w 420"/>
                <a:gd name="T9" fmla="*/ 372 h 3240"/>
                <a:gd name="T10" fmla="*/ 120 w 420"/>
                <a:gd name="T11" fmla="*/ 624 h 3240"/>
                <a:gd name="T12" fmla="*/ 168 w 420"/>
                <a:gd name="T13" fmla="*/ 900 h 3240"/>
                <a:gd name="T14" fmla="*/ 228 w 420"/>
                <a:gd name="T15" fmla="*/ 1188 h 3240"/>
                <a:gd name="T16" fmla="*/ 276 w 420"/>
                <a:gd name="T17" fmla="*/ 1476 h 3240"/>
                <a:gd name="T18" fmla="*/ 324 w 420"/>
                <a:gd name="T19" fmla="*/ 1740 h 3240"/>
                <a:gd name="T20" fmla="*/ 348 w 420"/>
                <a:gd name="T21" fmla="*/ 1860 h 3240"/>
                <a:gd name="T22" fmla="*/ 360 w 420"/>
                <a:gd name="T23" fmla="*/ 1968 h 3240"/>
                <a:gd name="T24" fmla="*/ 396 w 420"/>
                <a:gd name="T25" fmla="*/ 2352 h 3240"/>
                <a:gd name="T26" fmla="*/ 408 w 420"/>
                <a:gd name="T27" fmla="*/ 2544 h 3240"/>
                <a:gd name="T28" fmla="*/ 408 w 420"/>
                <a:gd name="T29" fmla="*/ 2712 h 3240"/>
                <a:gd name="T30" fmla="*/ 408 w 420"/>
                <a:gd name="T31" fmla="*/ 2868 h 3240"/>
                <a:gd name="T32" fmla="*/ 420 w 420"/>
                <a:gd name="T33" fmla="*/ 3012 h 3240"/>
                <a:gd name="T34" fmla="*/ 420 w 420"/>
                <a:gd name="T35" fmla="*/ 3132 h 3240"/>
                <a:gd name="T36" fmla="*/ 420 w 420"/>
                <a:gd name="T37" fmla="*/ 3240 h 32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0"/>
                <a:gd name="T58" fmla="*/ 0 h 3240"/>
                <a:gd name="T59" fmla="*/ 420 w 420"/>
                <a:gd name="T60" fmla="*/ 3240 h 32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0" h="3240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48" y="252"/>
                  </a:lnTo>
                  <a:lnTo>
                    <a:pt x="72" y="372"/>
                  </a:lnTo>
                  <a:lnTo>
                    <a:pt x="120" y="624"/>
                  </a:lnTo>
                  <a:lnTo>
                    <a:pt x="168" y="900"/>
                  </a:lnTo>
                  <a:lnTo>
                    <a:pt x="228" y="1188"/>
                  </a:lnTo>
                  <a:lnTo>
                    <a:pt x="276" y="1476"/>
                  </a:lnTo>
                  <a:lnTo>
                    <a:pt x="324" y="1740"/>
                  </a:lnTo>
                  <a:lnTo>
                    <a:pt x="348" y="1860"/>
                  </a:lnTo>
                  <a:lnTo>
                    <a:pt x="360" y="1968"/>
                  </a:lnTo>
                  <a:lnTo>
                    <a:pt x="396" y="2352"/>
                  </a:lnTo>
                  <a:lnTo>
                    <a:pt x="408" y="2544"/>
                  </a:lnTo>
                  <a:lnTo>
                    <a:pt x="408" y="2712"/>
                  </a:lnTo>
                  <a:lnTo>
                    <a:pt x="408" y="2868"/>
                  </a:lnTo>
                  <a:lnTo>
                    <a:pt x="420" y="3012"/>
                  </a:lnTo>
                  <a:lnTo>
                    <a:pt x="420" y="3132"/>
                  </a:lnTo>
                  <a:lnTo>
                    <a:pt x="420" y="324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Rectangle 134"/>
            <p:cNvSpPr>
              <a:spLocks noChangeArrowheads="1"/>
            </p:cNvSpPr>
            <p:nvPr/>
          </p:nvSpPr>
          <p:spPr bwMode="auto">
            <a:xfrm>
              <a:off x="2813" y="1413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Rectangle 135"/>
            <p:cNvSpPr>
              <a:spLocks noChangeArrowheads="1"/>
            </p:cNvSpPr>
            <p:nvPr/>
          </p:nvSpPr>
          <p:spPr bwMode="auto">
            <a:xfrm>
              <a:off x="2813" y="1414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87" name="Rectangle 136"/>
            <p:cNvSpPr>
              <a:spLocks noChangeArrowheads="1"/>
            </p:cNvSpPr>
            <p:nvPr/>
          </p:nvSpPr>
          <p:spPr bwMode="auto">
            <a:xfrm>
              <a:off x="2909" y="1461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8" name="Rectangle 137"/>
            <p:cNvSpPr>
              <a:spLocks noChangeArrowheads="1"/>
            </p:cNvSpPr>
            <p:nvPr/>
          </p:nvSpPr>
          <p:spPr bwMode="auto">
            <a:xfrm>
              <a:off x="2940" y="1422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9" name="Rectangle 138"/>
            <p:cNvSpPr>
              <a:spLocks noChangeArrowheads="1"/>
            </p:cNvSpPr>
            <p:nvPr/>
          </p:nvSpPr>
          <p:spPr bwMode="auto">
            <a:xfrm>
              <a:off x="2924" y="150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39"/>
            <p:cNvSpPr>
              <a:spLocks noChangeArrowheads="1"/>
            </p:cNvSpPr>
            <p:nvPr/>
          </p:nvSpPr>
          <p:spPr bwMode="auto">
            <a:xfrm>
              <a:off x="2922" y="150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j+2</a:t>
              </a:r>
            </a:p>
          </p:txBody>
        </p:sp>
        <p:sp>
          <p:nvSpPr>
            <p:cNvPr id="16491" name="Rectangle 140"/>
            <p:cNvSpPr>
              <a:spLocks noChangeArrowheads="1"/>
            </p:cNvSpPr>
            <p:nvPr/>
          </p:nvSpPr>
          <p:spPr bwMode="auto">
            <a:xfrm>
              <a:off x="3088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2" name="Rectangle 141"/>
            <p:cNvSpPr>
              <a:spLocks noChangeArrowheads="1"/>
            </p:cNvSpPr>
            <p:nvPr/>
          </p:nvSpPr>
          <p:spPr bwMode="auto">
            <a:xfrm>
              <a:off x="3119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3" name="Rectangle 142"/>
            <p:cNvSpPr>
              <a:spLocks noChangeArrowheads="1"/>
            </p:cNvSpPr>
            <p:nvPr/>
          </p:nvSpPr>
          <p:spPr bwMode="auto">
            <a:xfrm>
              <a:off x="2813" y="2908"/>
              <a:ext cx="150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Rectangle 143"/>
            <p:cNvSpPr>
              <a:spLocks noChangeArrowheads="1"/>
            </p:cNvSpPr>
            <p:nvPr/>
          </p:nvSpPr>
          <p:spPr bwMode="auto">
            <a:xfrm>
              <a:off x="2813" y="2907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95" name="Rectangle 144"/>
            <p:cNvSpPr>
              <a:spLocks noChangeArrowheads="1"/>
            </p:cNvSpPr>
            <p:nvPr/>
          </p:nvSpPr>
          <p:spPr bwMode="auto">
            <a:xfrm>
              <a:off x="2909" y="2955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6" name="Rectangle 145"/>
            <p:cNvSpPr>
              <a:spLocks noChangeArrowheads="1"/>
            </p:cNvSpPr>
            <p:nvPr/>
          </p:nvSpPr>
          <p:spPr bwMode="auto">
            <a:xfrm>
              <a:off x="2940" y="2916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7" name="Rectangle 146"/>
            <p:cNvSpPr>
              <a:spLocks noChangeArrowheads="1"/>
            </p:cNvSpPr>
            <p:nvPr/>
          </p:nvSpPr>
          <p:spPr bwMode="auto">
            <a:xfrm>
              <a:off x="2924" y="3003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8" name="Rectangle 147"/>
            <p:cNvSpPr>
              <a:spLocks noChangeArrowheads="1"/>
            </p:cNvSpPr>
            <p:nvPr/>
          </p:nvSpPr>
          <p:spPr bwMode="auto">
            <a:xfrm>
              <a:off x="2923" y="3004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99" name="Rectangle 148"/>
            <p:cNvSpPr>
              <a:spLocks noChangeArrowheads="1"/>
            </p:cNvSpPr>
            <p:nvPr/>
          </p:nvSpPr>
          <p:spPr bwMode="auto">
            <a:xfrm>
              <a:off x="2948" y="3004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00" name="Rectangle 149"/>
            <p:cNvSpPr>
              <a:spLocks noChangeArrowheads="1"/>
            </p:cNvSpPr>
            <p:nvPr/>
          </p:nvSpPr>
          <p:spPr bwMode="auto">
            <a:xfrm>
              <a:off x="2987" y="3004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01" name="Rectangle 150"/>
            <p:cNvSpPr>
              <a:spLocks noChangeArrowheads="1"/>
            </p:cNvSpPr>
            <p:nvPr/>
          </p:nvSpPr>
          <p:spPr bwMode="auto">
            <a:xfrm>
              <a:off x="305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2" name="Rectangle 151"/>
            <p:cNvSpPr>
              <a:spLocks noChangeArrowheads="1"/>
            </p:cNvSpPr>
            <p:nvPr/>
          </p:nvSpPr>
          <p:spPr bwMode="auto">
            <a:xfrm>
              <a:off x="308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3" name="Rectangle 152"/>
            <p:cNvSpPr>
              <a:spLocks noChangeArrowheads="1"/>
            </p:cNvSpPr>
            <p:nvPr/>
          </p:nvSpPr>
          <p:spPr bwMode="auto">
            <a:xfrm>
              <a:off x="4631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4" name="Rectangle 153"/>
            <p:cNvSpPr>
              <a:spLocks noChangeArrowheads="1"/>
            </p:cNvSpPr>
            <p:nvPr/>
          </p:nvSpPr>
          <p:spPr bwMode="auto">
            <a:xfrm>
              <a:off x="4632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05" name="Rectangle 154"/>
            <p:cNvSpPr>
              <a:spLocks noChangeArrowheads="1"/>
            </p:cNvSpPr>
            <p:nvPr/>
          </p:nvSpPr>
          <p:spPr bwMode="auto">
            <a:xfrm>
              <a:off x="4726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6" name="Rectangle 155"/>
            <p:cNvSpPr>
              <a:spLocks noChangeArrowheads="1"/>
            </p:cNvSpPr>
            <p:nvPr/>
          </p:nvSpPr>
          <p:spPr bwMode="auto">
            <a:xfrm>
              <a:off x="4757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7" name="Rectangle 156"/>
            <p:cNvSpPr>
              <a:spLocks noChangeArrowheads="1"/>
            </p:cNvSpPr>
            <p:nvPr/>
          </p:nvSpPr>
          <p:spPr bwMode="auto">
            <a:xfrm>
              <a:off x="4742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8" name="Rectangle 157"/>
            <p:cNvSpPr>
              <a:spLocks noChangeArrowheads="1"/>
            </p:cNvSpPr>
            <p:nvPr/>
          </p:nvSpPr>
          <p:spPr bwMode="auto">
            <a:xfrm>
              <a:off x="4742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k+1</a:t>
              </a:r>
            </a:p>
          </p:txBody>
        </p:sp>
        <p:sp>
          <p:nvSpPr>
            <p:cNvPr id="16509" name="Rectangle 158"/>
            <p:cNvSpPr>
              <a:spLocks noChangeArrowheads="1"/>
            </p:cNvSpPr>
            <p:nvPr/>
          </p:nvSpPr>
          <p:spPr bwMode="auto">
            <a:xfrm>
              <a:off x="494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0" name="Rectangle 159"/>
            <p:cNvSpPr>
              <a:spLocks noChangeArrowheads="1"/>
            </p:cNvSpPr>
            <p:nvPr/>
          </p:nvSpPr>
          <p:spPr bwMode="auto">
            <a:xfrm>
              <a:off x="497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1" name="Rectangle 160"/>
            <p:cNvSpPr>
              <a:spLocks noChangeArrowheads="1"/>
            </p:cNvSpPr>
            <p:nvPr/>
          </p:nvSpPr>
          <p:spPr bwMode="auto">
            <a:xfrm>
              <a:off x="5145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2" name="Rectangle 161"/>
            <p:cNvSpPr>
              <a:spLocks noChangeArrowheads="1"/>
            </p:cNvSpPr>
            <p:nvPr/>
          </p:nvSpPr>
          <p:spPr bwMode="auto">
            <a:xfrm>
              <a:off x="514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13" name="Rectangle 162"/>
            <p:cNvSpPr>
              <a:spLocks noChangeArrowheads="1"/>
            </p:cNvSpPr>
            <p:nvPr/>
          </p:nvSpPr>
          <p:spPr bwMode="auto">
            <a:xfrm>
              <a:off x="524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4" name="Rectangle 163"/>
            <p:cNvSpPr>
              <a:spLocks noChangeArrowheads="1"/>
            </p:cNvSpPr>
            <p:nvPr/>
          </p:nvSpPr>
          <p:spPr bwMode="auto">
            <a:xfrm>
              <a:off x="527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5" name="Rectangle 164"/>
            <p:cNvSpPr>
              <a:spLocks noChangeArrowheads="1"/>
            </p:cNvSpPr>
            <p:nvPr/>
          </p:nvSpPr>
          <p:spPr bwMode="auto">
            <a:xfrm>
              <a:off x="5264" y="3620"/>
              <a:ext cx="268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Rectangle 165"/>
            <p:cNvSpPr>
              <a:spLocks noChangeArrowheads="1"/>
            </p:cNvSpPr>
            <p:nvPr/>
          </p:nvSpPr>
          <p:spPr bwMode="auto">
            <a:xfrm>
              <a:off x="5264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k+2</a:t>
              </a:r>
            </a:p>
          </p:txBody>
        </p:sp>
        <p:sp>
          <p:nvSpPr>
            <p:cNvPr id="16517" name="Rectangle 166"/>
            <p:cNvSpPr>
              <a:spLocks noChangeArrowheads="1"/>
            </p:cNvSpPr>
            <p:nvPr/>
          </p:nvSpPr>
          <p:spPr bwMode="auto">
            <a:xfrm>
              <a:off x="546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8" name="Rectangle 167"/>
            <p:cNvSpPr>
              <a:spLocks noChangeArrowheads="1"/>
            </p:cNvSpPr>
            <p:nvPr/>
          </p:nvSpPr>
          <p:spPr bwMode="auto">
            <a:xfrm>
              <a:off x="5492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9" name="Rectangle 168"/>
            <p:cNvSpPr>
              <a:spLocks noChangeArrowheads="1"/>
            </p:cNvSpPr>
            <p:nvPr/>
          </p:nvSpPr>
          <p:spPr bwMode="auto">
            <a:xfrm>
              <a:off x="3176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0" name="Rectangle 169"/>
            <p:cNvSpPr>
              <a:spLocks noChangeArrowheads="1"/>
            </p:cNvSpPr>
            <p:nvPr/>
          </p:nvSpPr>
          <p:spPr bwMode="auto">
            <a:xfrm>
              <a:off x="317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21" name="Rectangle 170"/>
            <p:cNvSpPr>
              <a:spLocks noChangeArrowheads="1"/>
            </p:cNvSpPr>
            <p:nvPr/>
          </p:nvSpPr>
          <p:spPr bwMode="auto">
            <a:xfrm>
              <a:off x="327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2" name="Rectangle 171"/>
            <p:cNvSpPr>
              <a:spLocks noChangeArrowheads="1"/>
            </p:cNvSpPr>
            <p:nvPr/>
          </p:nvSpPr>
          <p:spPr bwMode="auto">
            <a:xfrm>
              <a:off x="3304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3" name="Rectangle 172"/>
            <p:cNvSpPr>
              <a:spLocks noChangeArrowheads="1"/>
            </p:cNvSpPr>
            <p:nvPr/>
          </p:nvSpPr>
          <p:spPr bwMode="auto">
            <a:xfrm>
              <a:off x="3287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Rectangle 173"/>
            <p:cNvSpPr>
              <a:spLocks noChangeArrowheads="1"/>
            </p:cNvSpPr>
            <p:nvPr/>
          </p:nvSpPr>
          <p:spPr bwMode="auto">
            <a:xfrm>
              <a:off x="3287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525" name="Rectangle 174"/>
            <p:cNvSpPr>
              <a:spLocks noChangeArrowheads="1"/>
            </p:cNvSpPr>
            <p:nvPr/>
          </p:nvSpPr>
          <p:spPr bwMode="auto">
            <a:xfrm>
              <a:off x="3344" y="3620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26" name="Rectangle 175"/>
            <p:cNvSpPr>
              <a:spLocks noChangeArrowheads="1"/>
            </p:cNvSpPr>
            <p:nvPr/>
          </p:nvSpPr>
          <p:spPr bwMode="auto">
            <a:xfrm>
              <a:off x="3383" y="3620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27" name="Rectangle 176"/>
            <p:cNvSpPr>
              <a:spLocks noChangeArrowheads="1"/>
            </p:cNvSpPr>
            <p:nvPr/>
          </p:nvSpPr>
          <p:spPr bwMode="auto">
            <a:xfrm>
              <a:off x="3454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28" name="Text Box 177"/>
            <p:cNvSpPr txBox="1">
              <a:spLocks noChangeArrowheads="1"/>
            </p:cNvSpPr>
            <p:nvPr/>
          </p:nvSpPr>
          <p:spPr bwMode="auto">
            <a:xfrm>
              <a:off x="2669" y="1181"/>
              <a:ext cx="65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D/E</a:t>
              </a:r>
            </a:p>
          </p:txBody>
        </p:sp>
        <p:sp>
          <p:nvSpPr>
            <p:cNvPr id="16529" name="Text Box 178"/>
            <p:cNvSpPr txBox="1">
              <a:spLocks noChangeArrowheads="1"/>
            </p:cNvSpPr>
            <p:nvPr/>
          </p:nvSpPr>
          <p:spPr bwMode="auto">
            <a:xfrm>
              <a:off x="4993" y="3744"/>
              <a:ext cx="62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AZ</a:t>
              </a:r>
            </a:p>
          </p:txBody>
        </p: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4941888" y="2841625"/>
            <a:ext cx="3825875" cy="514350"/>
            <a:chOff x="3113" y="2030"/>
            <a:chExt cx="2410" cy="32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113" y="2157"/>
              <a:ext cx="2410" cy="125"/>
              <a:chOff x="3113" y="2157"/>
              <a:chExt cx="2410" cy="125"/>
            </a:xfrm>
          </p:grpSpPr>
          <p:sp>
            <p:nvSpPr>
              <p:cNvPr id="16409" name="Freeform 4"/>
              <p:cNvSpPr>
                <a:spLocks noChangeArrowheads="1"/>
              </p:cNvSpPr>
              <p:nvPr/>
            </p:nvSpPr>
            <p:spPr bwMode="auto">
              <a:xfrm>
                <a:off x="5492" y="2259"/>
                <a:ext cx="32" cy="8"/>
              </a:xfrm>
              <a:custGeom>
                <a:avLst/>
                <a:gdLst>
                  <a:gd name="T0" fmla="*/ 48 w 48"/>
                  <a:gd name="T1" fmla="*/ 12 h 12"/>
                  <a:gd name="T2" fmla="*/ 48 w 48"/>
                  <a:gd name="T3" fmla="*/ 0 h 12"/>
                  <a:gd name="T4" fmla="*/ 48 w 48"/>
                  <a:gd name="T5" fmla="*/ 0 h 12"/>
                  <a:gd name="T6" fmla="*/ 0 w 48"/>
                  <a:gd name="T7" fmla="*/ 0 h 12"/>
                  <a:gd name="T8" fmla="*/ 0 w 48"/>
                  <a:gd name="T9" fmla="*/ 0 h 12"/>
                  <a:gd name="T10" fmla="*/ 0 w 48"/>
                  <a:gd name="T11" fmla="*/ 12 h 12"/>
                  <a:gd name="T12" fmla="*/ 48 w 48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12"/>
                  <a:gd name="T23" fmla="*/ 48 w 4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12">
                    <a:moveTo>
                      <a:pt x="48" y="12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Freeform 5"/>
              <p:cNvSpPr>
                <a:spLocks noChangeArrowheads="1"/>
              </p:cNvSpPr>
              <p:nvPr/>
            </p:nvSpPr>
            <p:spPr bwMode="auto">
              <a:xfrm>
                <a:off x="5437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Freeform 6"/>
              <p:cNvSpPr>
                <a:spLocks noChangeArrowheads="1"/>
              </p:cNvSpPr>
              <p:nvPr/>
            </p:nvSpPr>
            <p:spPr bwMode="auto">
              <a:xfrm>
                <a:off x="538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Freeform 7"/>
              <p:cNvSpPr>
                <a:spLocks noChangeArrowheads="1"/>
              </p:cNvSpPr>
              <p:nvPr/>
            </p:nvSpPr>
            <p:spPr bwMode="auto">
              <a:xfrm>
                <a:off x="5327" y="2259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0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12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Freeform 8"/>
              <p:cNvSpPr>
                <a:spLocks noChangeArrowheads="1"/>
              </p:cNvSpPr>
              <p:nvPr/>
            </p:nvSpPr>
            <p:spPr bwMode="auto">
              <a:xfrm>
                <a:off x="527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Freeform 9"/>
              <p:cNvSpPr>
                <a:spLocks noChangeArrowheads="1"/>
              </p:cNvSpPr>
              <p:nvPr/>
            </p:nvSpPr>
            <p:spPr bwMode="auto">
              <a:xfrm>
                <a:off x="5216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Freeform 10"/>
              <p:cNvSpPr>
                <a:spLocks noChangeArrowheads="1"/>
              </p:cNvSpPr>
              <p:nvPr/>
            </p:nvSpPr>
            <p:spPr bwMode="auto">
              <a:xfrm>
                <a:off x="5161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0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Freeform 11"/>
              <p:cNvSpPr>
                <a:spLocks noChangeArrowheads="1"/>
              </p:cNvSpPr>
              <p:nvPr/>
            </p:nvSpPr>
            <p:spPr bwMode="auto">
              <a:xfrm>
                <a:off x="510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Freeform 12"/>
              <p:cNvSpPr>
                <a:spLocks noChangeArrowheads="1"/>
              </p:cNvSpPr>
              <p:nvPr/>
            </p:nvSpPr>
            <p:spPr bwMode="auto">
              <a:xfrm>
                <a:off x="5050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Freeform 13"/>
              <p:cNvSpPr>
                <a:spLocks noChangeArrowheads="1"/>
              </p:cNvSpPr>
              <p:nvPr/>
            </p:nvSpPr>
            <p:spPr bwMode="auto">
              <a:xfrm>
                <a:off x="499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Freeform 14"/>
              <p:cNvSpPr>
                <a:spLocks noChangeArrowheads="1"/>
              </p:cNvSpPr>
              <p:nvPr/>
            </p:nvSpPr>
            <p:spPr bwMode="auto">
              <a:xfrm>
                <a:off x="4939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0" name="Freeform 15"/>
              <p:cNvSpPr>
                <a:spLocks noChangeArrowheads="1"/>
              </p:cNvSpPr>
              <p:nvPr/>
            </p:nvSpPr>
            <p:spPr bwMode="auto">
              <a:xfrm>
                <a:off x="4884" y="2267"/>
                <a:ext cx="39" cy="16"/>
              </a:xfrm>
              <a:custGeom>
                <a:avLst/>
                <a:gdLst>
                  <a:gd name="T0" fmla="*/ 48 w 60"/>
                  <a:gd name="T1" fmla="*/ 12 h 24"/>
                  <a:gd name="T2" fmla="*/ 60 w 60"/>
                  <a:gd name="T3" fmla="*/ 12 h 24"/>
                  <a:gd name="T4" fmla="*/ 48 w 60"/>
                  <a:gd name="T5" fmla="*/ 0 h 24"/>
                  <a:gd name="T6" fmla="*/ 0 w 60"/>
                  <a:gd name="T7" fmla="*/ 12 h 24"/>
                  <a:gd name="T8" fmla="*/ 0 w 60"/>
                  <a:gd name="T9" fmla="*/ 12 h 24"/>
                  <a:gd name="T10" fmla="*/ 0 w 60"/>
                  <a:gd name="T11" fmla="*/ 24 h 24"/>
                  <a:gd name="T12" fmla="*/ 48 w 60"/>
                  <a:gd name="T13" fmla="*/ 12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Freeform 16"/>
              <p:cNvSpPr>
                <a:spLocks noChangeArrowheads="1"/>
              </p:cNvSpPr>
              <p:nvPr/>
            </p:nvSpPr>
            <p:spPr bwMode="auto">
              <a:xfrm>
                <a:off x="482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Freeform 17"/>
              <p:cNvSpPr>
                <a:spLocks noChangeArrowheads="1"/>
              </p:cNvSpPr>
              <p:nvPr/>
            </p:nvSpPr>
            <p:spPr bwMode="auto">
              <a:xfrm>
                <a:off x="4773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Freeform 18"/>
              <p:cNvSpPr>
                <a:spLocks noChangeArrowheads="1"/>
              </p:cNvSpPr>
              <p:nvPr/>
            </p:nvSpPr>
            <p:spPr bwMode="auto">
              <a:xfrm>
                <a:off x="471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Freeform 19"/>
              <p:cNvSpPr>
                <a:spLocks noChangeArrowheads="1"/>
              </p:cNvSpPr>
              <p:nvPr/>
            </p:nvSpPr>
            <p:spPr bwMode="auto">
              <a:xfrm>
                <a:off x="466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Freeform 20"/>
              <p:cNvSpPr>
                <a:spLocks noChangeArrowheads="1"/>
              </p:cNvSpPr>
              <p:nvPr/>
            </p:nvSpPr>
            <p:spPr bwMode="auto">
              <a:xfrm>
                <a:off x="4607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Freeform 21"/>
              <p:cNvSpPr>
                <a:spLocks noChangeArrowheads="1"/>
              </p:cNvSpPr>
              <p:nvPr/>
            </p:nvSpPr>
            <p:spPr bwMode="auto">
              <a:xfrm>
                <a:off x="455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Freeform 22"/>
              <p:cNvSpPr>
                <a:spLocks noChangeArrowheads="1"/>
              </p:cNvSpPr>
              <p:nvPr/>
            </p:nvSpPr>
            <p:spPr bwMode="auto">
              <a:xfrm>
                <a:off x="449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Freeform 23"/>
              <p:cNvSpPr>
                <a:spLocks noChangeArrowheads="1"/>
              </p:cNvSpPr>
              <p:nvPr/>
            </p:nvSpPr>
            <p:spPr bwMode="auto">
              <a:xfrm>
                <a:off x="4441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Freeform 24"/>
              <p:cNvSpPr>
                <a:spLocks noChangeArrowheads="1"/>
              </p:cNvSpPr>
              <p:nvPr/>
            </p:nvSpPr>
            <p:spPr bwMode="auto">
              <a:xfrm>
                <a:off x="438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Freeform 25"/>
              <p:cNvSpPr>
                <a:spLocks noChangeArrowheads="1"/>
              </p:cNvSpPr>
              <p:nvPr/>
            </p:nvSpPr>
            <p:spPr bwMode="auto">
              <a:xfrm>
                <a:off x="4330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Freeform 26"/>
              <p:cNvSpPr>
                <a:spLocks noChangeArrowheads="1"/>
              </p:cNvSpPr>
              <p:nvPr/>
            </p:nvSpPr>
            <p:spPr bwMode="auto">
              <a:xfrm>
                <a:off x="427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Freeform 27"/>
              <p:cNvSpPr>
                <a:spLocks noChangeArrowheads="1"/>
              </p:cNvSpPr>
              <p:nvPr/>
            </p:nvSpPr>
            <p:spPr bwMode="auto">
              <a:xfrm>
                <a:off x="4220" y="2267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12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0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12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Freeform 28"/>
              <p:cNvSpPr>
                <a:spLocks noChangeArrowheads="1"/>
              </p:cNvSpPr>
              <p:nvPr/>
            </p:nvSpPr>
            <p:spPr bwMode="auto">
              <a:xfrm>
                <a:off x="4165" y="225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Freeform 29"/>
              <p:cNvSpPr>
                <a:spLocks noChangeArrowheads="1"/>
              </p:cNvSpPr>
              <p:nvPr/>
            </p:nvSpPr>
            <p:spPr bwMode="auto">
              <a:xfrm>
                <a:off x="4109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Freeform 30"/>
              <p:cNvSpPr>
                <a:spLocks noChangeArrowheads="1"/>
              </p:cNvSpPr>
              <p:nvPr/>
            </p:nvSpPr>
            <p:spPr bwMode="auto">
              <a:xfrm>
                <a:off x="4054" y="2251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Freeform 31"/>
              <p:cNvSpPr>
                <a:spLocks noChangeArrowheads="1"/>
              </p:cNvSpPr>
              <p:nvPr/>
            </p:nvSpPr>
            <p:spPr bwMode="auto">
              <a:xfrm>
                <a:off x="3999" y="2251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Freeform 32"/>
              <p:cNvSpPr>
                <a:spLocks noChangeArrowheads="1"/>
              </p:cNvSpPr>
              <p:nvPr/>
            </p:nvSpPr>
            <p:spPr bwMode="auto">
              <a:xfrm>
                <a:off x="3943" y="2243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Freeform 33"/>
              <p:cNvSpPr>
                <a:spLocks noChangeArrowheads="1"/>
              </p:cNvSpPr>
              <p:nvPr/>
            </p:nvSpPr>
            <p:spPr bwMode="auto">
              <a:xfrm>
                <a:off x="3888" y="223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Freeform 34"/>
              <p:cNvSpPr>
                <a:spLocks noChangeArrowheads="1"/>
              </p:cNvSpPr>
              <p:nvPr/>
            </p:nvSpPr>
            <p:spPr bwMode="auto">
              <a:xfrm>
                <a:off x="3832" y="2236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Freeform 35"/>
              <p:cNvSpPr>
                <a:spLocks noChangeArrowheads="1"/>
              </p:cNvSpPr>
              <p:nvPr/>
            </p:nvSpPr>
            <p:spPr bwMode="auto">
              <a:xfrm>
                <a:off x="3777" y="2228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Freeform 36"/>
              <p:cNvSpPr>
                <a:spLocks noChangeArrowheads="1"/>
              </p:cNvSpPr>
              <p:nvPr/>
            </p:nvSpPr>
            <p:spPr bwMode="auto">
              <a:xfrm>
                <a:off x="3722" y="2220"/>
                <a:ext cx="39" cy="15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Freeform 37"/>
              <p:cNvSpPr>
                <a:spLocks noChangeArrowheads="1"/>
              </p:cNvSpPr>
              <p:nvPr/>
            </p:nvSpPr>
            <p:spPr bwMode="auto">
              <a:xfrm>
                <a:off x="3666" y="2220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Freeform 38"/>
              <p:cNvSpPr>
                <a:spLocks noChangeArrowheads="1"/>
              </p:cNvSpPr>
              <p:nvPr/>
            </p:nvSpPr>
            <p:spPr bwMode="auto">
              <a:xfrm>
                <a:off x="3611" y="2212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Freeform 39"/>
              <p:cNvSpPr>
                <a:spLocks noChangeArrowheads="1"/>
              </p:cNvSpPr>
              <p:nvPr/>
            </p:nvSpPr>
            <p:spPr bwMode="auto">
              <a:xfrm>
                <a:off x="3556" y="2204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Freeform 40"/>
              <p:cNvSpPr>
                <a:spLocks noChangeArrowheads="1"/>
              </p:cNvSpPr>
              <p:nvPr/>
            </p:nvSpPr>
            <p:spPr bwMode="auto">
              <a:xfrm>
                <a:off x="3500" y="219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Freeform 41"/>
              <p:cNvSpPr>
                <a:spLocks noChangeArrowheads="1"/>
              </p:cNvSpPr>
              <p:nvPr/>
            </p:nvSpPr>
            <p:spPr bwMode="auto">
              <a:xfrm>
                <a:off x="3445" y="218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Freeform 42"/>
              <p:cNvSpPr>
                <a:spLocks noChangeArrowheads="1"/>
              </p:cNvSpPr>
              <p:nvPr/>
            </p:nvSpPr>
            <p:spPr bwMode="auto">
              <a:xfrm>
                <a:off x="3390" y="2189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Freeform 43"/>
              <p:cNvSpPr>
                <a:spLocks noChangeArrowheads="1"/>
              </p:cNvSpPr>
              <p:nvPr/>
            </p:nvSpPr>
            <p:spPr bwMode="auto">
              <a:xfrm>
                <a:off x="3334" y="2181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12 w 60"/>
                  <a:gd name="T9" fmla="*/ 0 h 12"/>
                  <a:gd name="T10" fmla="*/ 0 w 60"/>
                  <a:gd name="T11" fmla="*/ 0 h 12"/>
                  <a:gd name="T12" fmla="*/ 12 w 60"/>
                  <a:gd name="T13" fmla="*/ 12 h 12"/>
                  <a:gd name="T14" fmla="*/ 12 w 60"/>
                  <a:gd name="T15" fmla="*/ 12 h 12"/>
                  <a:gd name="T16" fmla="*/ 60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Freeform 44"/>
              <p:cNvSpPr>
                <a:spLocks noChangeArrowheads="1"/>
              </p:cNvSpPr>
              <p:nvPr/>
            </p:nvSpPr>
            <p:spPr bwMode="auto">
              <a:xfrm>
                <a:off x="3279" y="2173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Freeform 45"/>
              <p:cNvSpPr>
                <a:spLocks noChangeArrowheads="1"/>
              </p:cNvSpPr>
              <p:nvPr/>
            </p:nvSpPr>
            <p:spPr bwMode="auto">
              <a:xfrm>
                <a:off x="3224" y="2165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Freeform 46"/>
              <p:cNvSpPr>
                <a:spLocks noChangeArrowheads="1"/>
              </p:cNvSpPr>
              <p:nvPr/>
            </p:nvSpPr>
            <p:spPr bwMode="auto">
              <a:xfrm>
                <a:off x="3168" y="2157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Freeform 47"/>
              <p:cNvSpPr>
                <a:spLocks noChangeArrowheads="1"/>
              </p:cNvSpPr>
              <p:nvPr/>
            </p:nvSpPr>
            <p:spPr bwMode="auto">
              <a:xfrm>
                <a:off x="3113" y="2157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93"/>
            <p:cNvGrpSpPr>
              <a:grpSpLocks/>
            </p:cNvGrpSpPr>
            <p:nvPr/>
          </p:nvGrpSpPr>
          <p:grpSpPr bwMode="auto">
            <a:xfrm>
              <a:off x="3312" y="2030"/>
              <a:ext cx="1956" cy="324"/>
              <a:chOff x="3308" y="2030"/>
              <a:chExt cx="1956" cy="324"/>
            </a:xfrm>
          </p:grpSpPr>
          <p:sp>
            <p:nvSpPr>
              <p:cNvPr id="16401" name="Freeform 181"/>
              <p:cNvSpPr>
                <a:spLocks noChangeArrowheads="1"/>
              </p:cNvSpPr>
              <p:nvPr/>
            </p:nvSpPr>
            <p:spPr bwMode="auto">
              <a:xfrm rot="360000">
                <a:off x="3308" y="2158"/>
                <a:ext cx="1056" cy="72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Freeform 18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Rectangle 183"/>
              <p:cNvSpPr>
                <a:spLocks noChangeArrowheads="1"/>
              </p:cNvSpPr>
              <p:nvPr/>
            </p:nvSpPr>
            <p:spPr bwMode="auto">
              <a:xfrm>
                <a:off x="4323" y="2030"/>
                <a:ext cx="324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184"/>
              <p:cNvSpPr>
                <a:spLocks noChangeArrowheads="1"/>
              </p:cNvSpPr>
              <p:nvPr/>
            </p:nvSpPr>
            <p:spPr bwMode="auto">
              <a:xfrm>
                <a:off x="4378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185"/>
              <p:cNvSpPr>
                <a:spLocks noChangeArrowheads="1"/>
              </p:cNvSpPr>
              <p:nvPr/>
            </p:nvSpPr>
            <p:spPr bwMode="auto">
              <a:xfrm>
                <a:off x="4742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186"/>
              <p:cNvSpPr>
                <a:spLocks noChangeArrowheads="1"/>
              </p:cNvSpPr>
              <p:nvPr/>
            </p:nvSpPr>
            <p:spPr bwMode="auto">
              <a:xfrm>
                <a:off x="5177" y="222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Oval 187"/>
              <p:cNvSpPr>
                <a:spLocks noChangeArrowheads="1"/>
              </p:cNvSpPr>
              <p:nvPr/>
            </p:nvSpPr>
            <p:spPr bwMode="auto">
              <a:xfrm>
                <a:off x="3801" y="218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Freeform 188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6" name="Oval 189"/>
          <p:cNvSpPr>
            <a:spLocks noChangeArrowheads="1"/>
          </p:cNvSpPr>
          <p:nvPr/>
        </p:nvSpPr>
        <p:spPr bwMode="auto">
          <a:xfrm>
            <a:off x="6811963" y="3181350"/>
            <a:ext cx="138112" cy="138113"/>
          </a:xfrm>
          <a:prstGeom prst="ellipse">
            <a:avLst/>
          </a:prstGeom>
          <a:solidFill>
            <a:srgbClr val="C0C0C0"/>
          </a:solidFill>
          <a:ln w="7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8229600" y="3886200"/>
            <a:ext cx="7620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Peak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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1/width</a:t>
            </a:r>
          </a:p>
        </p:txBody>
      </p:sp>
      <p:sp>
        <p:nvSpPr>
          <p:cNvPr id="15551" name="Line 191"/>
          <p:cNvSpPr>
            <a:spLocks noChangeShapeType="1"/>
          </p:cNvSpPr>
          <p:nvPr/>
        </p:nvSpPr>
        <p:spPr bwMode="auto">
          <a:xfrm flipH="1">
            <a:off x="7085013" y="4191000"/>
            <a:ext cx="1069975" cy="1588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" name="Slide Number Placeholder 1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3" name="Rectangle 60"/>
          <p:cNvSpPr>
            <a:spLocks noChangeArrowheads="1"/>
          </p:cNvSpPr>
          <p:nvPr/>
        </p:nvSpPr>
        <p:spPr bwMode="auto">
          <a:xfrm>
            <a:off x="5943600" y="1371600"/>
            <a:ext cx="1646733" cy="215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View across wavefront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 on speed, ease of integration, ease of extension.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/>
          <p:cNvCxnSpPr/>
          <p:nvPr/>
        </p:nvCxnSpPr>
        <p:spPr>
          <a:xfrm rot="5400000" flipH="1" flipV="1">
            <a:off x="3963194" y="4045009"/>
            <a:ext cx="2895600" cy="1588"/>
          </a:xfrm>
          <a:prstGeom prst="straightConnector1">
            <a:avLst/>
          </a:prstGeom>
          <a:ln w="28575"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Sea Modeling Lib (USML)</a:t>
            </a:r>
            <a:endParaRPr lang="en-US" dirty="0"/>
          </a:p>
        </p:txBody>
      </p:sp>
      <p:grpSp>
        <p:nvGrpSpPr>
          <p:cNvPr id="2" name="Group 46"/>
          <p:cNvGrpSpPr/>
          <p:nvPr/>
        </p:nvGrpSpPr>
        <p:grpSpPr>
          <a:xfrm>
            <a:off x="3352800" y="3131403"/>
            <a:ext cx="2514600" cy="1371600"/>
            <a:chOff x="3352800" y="3352800"/>
            <a:chExt cx="2514600" cy="1371600"/>
          </a:xfrm>
        </p:grpSpPr>
        <p:sp>
          <p:nvSpPr>
            <p:cNvPr id="7" name="Rectangle 6"/>
            <p:cNvSpPr/>
            <p:nvPr/>
          </p:nvSpPr>
          <p:spPr>
            <a:xfrm>
              <a:off x="3352800" y="3352800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Fundamental Data Types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38100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Data Grids </a:t>
              </a:r>
            </a:p>
            <a:p>
              <a:r>
                <a:rPr lang="en-US" sz="1400" dirty="0" smtClean="0"/>
                <a:t>Sequences</a:t>
              </a:r>
            </a:p>
            <a:p>
              <a:r>
                <a:rPr lang="en-US" sz="1400" dirty="0" smtClean="0"/>
                <a:t>World Coordinates</a:t>
              </a:r>
              <a:endParaRPr lang="en-US" sz="1400" dirty="0"/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3429000" y="5036403"/>
            <a:ext cx="2514600" cy="1371600"/>
            <a:chOff x="381000" y="4495800"/>
            <a:chExt cx="2514600" cy="1371600"/>
          </a:xfrm>
        </p:grpSpPr>
        <p:sp>
          <p:nvSpPr>
            <p:cNvPr id="10" name="Rectangle 9"/>
            <p:cNvSpPr/>
            <p:nvPr/>
          </p:nvSpPr>
          <p:spPr>
            <a:xfrm>
              <a:off x="381000" y="4495800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uBLAS</a:t>
              </a:r>
              <a:r>
                <a:rPr lang="en-US" sz="1400" dirty="0" smtClean="0"/>
                <a:t> Extensions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" y="49530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abs, </a:t>
              </a:r>
              <a:r>
                <a:rPr lang="en-US" sz="1400" dirty="0" err="1" smtClean="0"/>
                <a:t>arg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sqrt</a:t>
              </a:r>
              <a:r>
                <a:rPr lang="en-US" sz="1400" dirty="0" smtClean="0"/>
                <a:t>, max, ...</a:t>
              </a:r>
            </a:p>
            <a:p>
              <a:r>
                <a:rPr lang="en-US" sz="1400" dirty="0" err="1" smtClean="0"/>
                <a:t>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cosh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acosh</a:t>
              </a:r>
              <a:r>
                <a:rPr lang="en-US" sz="1400" dirty="0" smtClean="0"/>
                <a:t>, ...</a:t>
              </a:r>
            </a:p>
            <a:p>
              <a:r>
                <a:rPr lang="en-US" sz="1400" dirty="0" smtClean="0"/>
                <a:t>exp, log, </a:t>
              </a:r>
              <a:r>
                <a:rPr lang="en-US" sz="1400" dirty="0" err="1" smtClean="0"/>
                <a:t>pow</a:t>
              </a:r>
              <a:r>
                <a:rPr lang="en-US" sz="1400" dirty="0" smtClean="0"/>
                <a:t>, ...</a:t>
              </a:r>
              <a:endParaRPr lang="en-US" sz="1400" dirty="0"/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304800" y="3131403"/>
            <a:ext cx="2514600" cy="1371600"/>
            <a:chOff x="304800" y="2286000"/>
            <a:chExt cx="2514600" cy="1371600"/>
          </a:xfrm>
        </p:grpSpPr>
        <p:sp>
          <p:nvSpPr>
            <p:cNvPr id="9" name="Rectangle 8"/>
            <p:cNvSpPr/>
            <p:nvPr/>
          </p:nvSpPr>
          <p:spPr>
            <a:xfrm>
              <a:off x="304800" y="2286000"/>
              <a:ext cx="1828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NetCDF</a:t>
              </a:r>
              <a:r>
                <a:rPr lang="en-US" sz="1400" dirty="0" smtClean="0"/>
                <a:t> Files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27432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Bathymetry</a:t>
              </a:r>
            </a:p>
            <a:p>
              <a:r>
                <a:rPr lang="en-US" sz="1400" dirty="0" smtClean="0"/>
                <a:t>Ocean Profiles</a:t>
              </a:r>
            </a:p>
            <a:p>
              <a:r>
                <a:rPr lang="en-US" sz="1400" dirty="0" smtClean="0"/>
                <a:t>COARDS, WOA, ETOPO</a:t>
              </a:r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6324600" y="3131403"/>
            <a:ext cx="2514600" cy="1371600"/>
            <a:chOff x="6400800" y="4724400"/>
            <a:chExt cx="2514600" cy="1371600"/>
          </a:xfrm>
        </p:grpSpPr>
        <p:sp>
          <p:nvSpPr>
            <p:cNvPr id="14" name="Rectangle 13"/>
            <p:cNvSpPr/>
            <p:nvPr/>
          </p:nvSpPr>
          <p:spPr>
            <a:xfrm>
              <a:off x="6400800" y="4724400"/>
              <a:ext cx="1828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Ocean Components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00800" y="51816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Profiles</a:t>
              </a:r>
            </a:p>
            <a:p>
              <a:r>
                <a:rPr lang="en-US" sz="1400" dirty="0" smtClean="0"/>
                <a:t>Attenuation</a:t>
              </a:r>
            </a:p>
            <a:p>
              <a:r>
                <a:rPr lang="en-US" sz="1400" dirty="0" smtClean="0"/>
                <a:t>Boundaries</a:t>
              </a:r>
            </a:p>
            <a:p>
              <a:r>
                <a:rPr lang="en-US" sz="1400" dirty="0" smtClean="0"/>
                <a:t>Reflection Loss</a:t>
              </a:r>
            </a:p>
          </p:txBody>
        </p:sp>
      </p:grpSp>
      <p:grpSp>
        <p:nvGrpSpPr>
          <p:cNvPr id="11" name="Group 48"/>
          <p:cNvGrpSpPr/>
          <p:nvPr/>
        </p:nvGrpSpPr>
        <p:grpSpPr>
          <a:xfrm>
            <a:off x="3352800" y="1226403"/>
            <a:ext cx="2514600" cy="1371600"/>
            <a:chOff x="6248400" y="2133600"/>
            <a:chExt cx="25146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6248400" y="2133600"/>
              <a:ext cx="1828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Gaussian Rays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908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Wave Fronts</a:t>
              </a:r>
            </a:p>
            <a:p>
              <a:r>
                <a:rPr lang="en-US" sz="1400" dirty="0" err="1" smtClean="0"/>
                <a:t>Eigenray</a:t>
              </a:r>
              <a:r>
                <a:rPr lang="en-US" sz="1400" dirty="0" smtClean="0"/>
                <a:t> Results</a:t>
              </a:r>
            </a:p>
            <a:p>
              <a:r>
                <a:rPr lang="en-US" sz="1400" dirty="0" err="1" smtClean="0"/>
                <a:t>ProplosS</a:t>
              </a:r>
              <a:r>
                <a:rPr lang="en-US" sz="1400" dirty="0" smtClean="0"/>
                <a:t> Results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76400" y="549360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306094" y="2863909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 flipH="1" flipV="1">
            <a:off x="4306094" y="4768909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/>
          <p:nvPr/>
        </p:nvCxnSpPr>
        <p:spPr>
          <a:xfrm>
            <a:off x="5867400" y="2140803"/>
            <a:ext cx="1371600" cy="9906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>
            <a:off x="2819400" y="4045803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867400" y="4045803"/>
            <a:ext cx="4572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/>
          <p:nvPr/>
        </p:nvCxnSpPr>
        <p:spPr>
          <a:xfrm rot="5400000">
            <a:off x="6038850" y="4407753"/>
            <a:ext cx="1447800" cy="16383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/>
          <p:nvPr/>
        </p:nvCxnSpPr>
        <p:spPr>
          <a:xfrm rot="16200000" flipH="1">
            <a:off x="1771650" y="4293453"/>
            <a:ext cx="1447800" cy="18669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04800" y="2826603"/>
            <a:ext cx="8610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4800" y="1912203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acoustic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2400" y="46482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</a:p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20000" y="564600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Complete &amp; tested.</a:t>
            </a:r>
          </a:p>
        </p:txBody>
      </p:sp>
      <p:pic>
        <p:nvPicPr>
          <p:cNvPr id="33" name="Picture 11" descr="C:\Documents and Settings\sreilly.ALIONSCIENCE\Local Settings\Temporary Internet Files\Content.IE5\1149RQ89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4655403"/>
            <a:ext cx="990600" cy="990600"/>
          </a:xfrm>
          <a:prstGeom prst="rect">
            <a:avLst/>
          </a:prstGeom>
          <a:noFill/>
        </p:spPr>
      </p:pic>
      <p:pic>
        <p:nvPicPr>
          <p:cNvPr id="34" name="Picture 2" descr="C:\Documents and Settings\sreilly.ALIONSCIENCE\Local Settings\Temporary Internet Files\Content.IE5\43RS8DAK\MC90043152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607403"/>
            <a:ext cx="1143000" cy="11430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5943600" y="11502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Not fully tested.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Gaussian Beams and caustics need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development of each new feature by first designing its unit test.</a:t>
            </a:r>
          </a:p>
          <a:p>
            <a:pPr lvl="1"/>
            <a:r>
              <a:rPr lang="en-US" dirty="0" smtClean="0"/>
              <a:t>Every module includes a “test” directory.</a:t>
            </a:r>
          </a:p>
          <a:p>
            <a:pPr lvl="1"/>
            <a:r>
              <a:rPr lang="en-US" dirty="0" smtClean="0"/>
              <a:t>Detect and record failures to match analytic results.</a:t>
            </a:r>
          </a:p>
          <a:p>
            <a:pPr lvl="1"/>
            <a:r>
              <a:rPr lang="en-US" dirty="0" smtClean="0"/>
              <a:t>Readiness of each new feature defined by the quality of its test.</a:t>
            </a:r>
          </a:p>
          <a:p>
            <a:r>
              <a:rPr lang="en-US" dirty="0" smtClean="0"/>
              <a:t>Boost Test Library Unit Test Framework (UTF) to implement these goals.</a:t>
            </a:r>
          </a:p>
          <a:p>
            <a:pPr lvl="1"/>
            <a:r>
              <a:rPr lang="en-US" dirty="0" smtClean="0"/>
              <a:t>Organizes unit tests into a regression suite.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187" y="5257800"/>
            <a:ext cx="5671745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Unit tests focus on verification phase of testing.</a:t>
            </a:r>
          </a:p>
          <a:p>
            <a:r>
              <a:rPr lang="en-US" dirty="0" smtClean="0"/>
              <a:t>Prove that software works as designed,</a:t>
            </a:r>
          </a:p>
          <a:p>
            <a:r>
              <a:rPr lang="en-US" dirty="0" smtClean="0"/>
              <a:t>not that model replicates real-world (validation).</a:t>
            </a:r>
          </a:p>
          <a:p>
            <a:r>
              <a:rPr lang="en-US" dirty="0" smtClean="0"/>
              <a:t>That comes later.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uBLAS</a:t>
            </a:r>
            <a:r>
              <a:rPr lang="en-US" dirty="0" smtClean="0"/>
              <a:t> is a widely used C++ matrix/vector library based on expression templates</a:t>
            </a:r>
          </a:p>
          <a:p>
            <a:pPr lvl="1"/>
            <a:r>
              <a:rPr lang="en-US" dirty="0" smtClean="0"/>
              <a:t>Eliminates key obstacles to efficient numerical computing in C++, namely temporaries and virtual function calls.</a:t>
            </a:r>
          </a:p>
          <a:p>
            <a:pPr lvl="1"/>
            <a:r>
              <a:rPr lang="en-US" dirty="0" smtClean="0"/>
              <a:t>Unwraps matrix/vector operations to avoid branching.</a:t>
            </a:r>
          </a:p>
          <a:p>
            <a:pPr lvl="1"/>
            <a:r>
              <a:rPr lang="en-US" dirty="0" smtClean="0"/>
              <a:t>Significantly faster then Blitz++, POOMA, MTL.  </a:t>
            </a:r>
          </a:p>
          <a:p>
            <a:pPr lvl="1"/>
            <a:r>
              <a:rPr lang="en-US" dirty="0" err="1" smtClean="0"/>
              <a:t>ViennaCL</a:t>
            </a:r>
            <a:r>
              <a:rPr lang="en-US" dirty="0" smtClean="0"/>
              <a:t> extension implements </a:t>
            </a:r>
            <a:r>
              <a:rPr lang="en-US" dirty="0" err="1" smtClean="0"/>
              <a:t>uBLAS</a:t>
            </a:r>
            <a:r>
              <a:rPr lang="en-US" dirty="0" smtClean="0"/>
              <a:t> on GPUs.</a:t>
            </a:r>
          </a:p>
          <a:p>
            <a:r>
              <a:rPr lang="en-US" dirty="0" smtClean="0"/>
              <a:t>USML adds basic features needed for scientific computing</a:t>
            </a:r>
          </a:p>
          <a:p>
            <a:pPr lvl="1"/>
            <a:r>
              <a:rPr lang="en-US" dirty="0" smtClean="0"/>
              <a:t>scalar addition: matrix +/- scalar, scalar +/- matrix</a:t>
            </a:r>
          </a:p>
          <a:p>
            <a:pPr lvl="1"/>
            <a:r>
              <a:rPr lang="en-US" dirty="0" smtClean="0"/>
              <a:t>division of scalar by matrix</a:t>
            </a:r>
          </a:p>
          <a:p>
            <a:pPr lvl="1"/>
            <a:r>
              <a:rPr lang="en-US" dirty="0" smtClean="0"/>
              <a:t>max(), min(), floor(), ceil()</a:t>
            </a:r>
          </a:p>
          <a:p>
            <a:pPr lvl="1"/>
            <a:r>
              <a:rPr lang="en-US" dirty="0" smtClean="0"/>
              <a:t>abs(), abs2(), </a:t>
            </a:r>
            <a:r>
              <a:rPr lang="en-US" dirty="0" err="1" smtClean="0"/>
              <a:t>arg</a:t>
            </a:r>
            <a:r>
              <a:rPr lang="en-US" dirty="0" smtClean="0"/>
              <a:t>(), </a:t>
            </a:r>
            <a:r>
              <a:rPr lang="en-US" dirty="0" err="1" smtClean="0"/>
              <a:t>sqrt</a:t>
            </a:r>
            <a:r>
              <a:rPr lang="en-US" dirty="0" smtClean="0"/>
              <a:t>(), </a:t>
            </a:r>
            <a:r>
              <a:rPr lang="en-US" dirty="0" err="1" smtClean="0"/>
              <a:t>copysign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(), </a:t>
            </a:r>
            <a:r>
              <a:rPr lang="en-US" dirty="0" err="1" smtClean="0"/>
              <a:t>cosh</a:t>
            </a:r>
            <a:r>
              <a:rPr lang="en-US" dirty="0" smtClean="0"/>
              <a:t>(), sin(), </a:t>
            </a:r>
            <a:r>
              <a:rPr lang="en-US" dirty="0" err="1" smtClean="0"/>
              <a:t>sinh</a:t>
            </a:r>
            <a:r>
              <a:rPr lang="en-US" dirty="0" smtClean="0"/>
              <a:t>(), tan(), </a:t>
            </a:r>
            <a:r>
              <a:rPr lang="en-US" dirty="0" err="1" smtClean="0"/>
              <a:t>tanh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acos</a:t>
            </a:r>
            <a:r>
              <a:rPr lang="en-US" dirty="0" smtClean="0"/>
              <a:t>(), </a:t>
            </a:r>
            <a:r>
              <a:rPr lang="en-US" dirty="0" err="1" smtClean="0"/>
              <a:t>acosh</a:t>
            </a:r>
            <a:r>
              <a:rPr lang="en-US" dirty="0" smtClean="0"/>
              <a:t>(), </a:t>
            </a:r>
            <a:r>
              <a:rPr lang="en-US" dirty="0" err="1" smtClean="0"/>
              <a:t>asin</a:t>
            </a:r>
            <a:r>
              <a:rPr lang="en-US" dirty="0" smtClean="0"/>
              <a:t>(), </a:t>
            </a:r>
            <a:r>
              <a:rPr lang="en-US" dirty="0" err="1" smtClean="0"/>
              <a:t>asinh</a:t>
            </a:r>
            <a:r>
              <a:rPr lang="en-US" dirty="0" smtClean="0"/>
              <a:t>(), </a:t>
            </a:r>
            <a:r>
              <a:rPr lang="en-US" dirty="0" err="1" smtClean="0"/>
              <a:t>atan</a:t>
            </a:r>
            <a:r>
              <a:rPr lang="en-US" dirty="0" smtClean="0"/>
              <a:t>(), atan2(), </a:t>
            </a:r>
            <a:r>
              <a:rPr lang="en-US" dirty="0" err="1" smtClean="0"/>
              <a:t>atanh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exp(), log(), log10(), </a:t>
            </a:r>
            <a:r>
              <a:rPr lang="en-US" dirty="0" err="1" smtClean="0"/>
              <a:t>pow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uniform, Gaussian, complex Gaussian 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uBLAS is our foundation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5845314"/>
            <a:ext cx="5858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References: 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T. </a:t>
            </a:r>
            <a:r>
              <a:rPr lang="en-US" sz="1000" dirty="0" err="1" smtClean="0"/>
              <a:t>Veldhuizen</a:t>
            </a:r>
            <a:r>
              <a:rPr lang="en-US" sz="1000" dirty="0" smtClean="0"/>
              <a:t>, "Expression Templates," </a:t>
            </a:r>
            <a:r>
              <a:rPr lang="en-US" sz="1000" i="1" dirty="0" smtClean="0"/>
              <a:t>C++ Report</a:t>
            </a:r>
            <a:r>
              <a:rPr lang="en-US" sz="1000" dirty="0" smtClean="0"/>
              <a:t>, Vol. 7 No. 5 June 1995, pp. 26-31 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http://en.wikipedia.org/wiki/Expression_templates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http://www.boost.org/doc/libs/1_46_1/libs/numeric/ublas/doc/index.htm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Work at the University of Rhode Island supported by Dr. James Miller and Dr. </a:t>
            </a:r>
            <a:r>
              <a:rPr lang="en-US" dirty="0" err="1" smtClean="0"/>
              <a:t>Gopu</a:t>
            </a:r>
            <a:r>
              <a:rPr lang="en-US" dirty="0" smtClean="0"/>
              <a:t> Potty.</a:t>
            </a:r>
          </a:p>
          <a:p>
            <a:r>
              <a:rPr lang="en-US" dirty="0" smtClean="0"/>
              <a:t>Efforts to test and productize this model have been funded by Alion Science and Technology, Inc. (</a:t>
            </a:r>
            <a:r>
              <a:rPr lang="en-US" dirty="0" err="1" smtClean="0"/>
              <a:t>IRaD</a:t>
            </a:r>
            <a:r>
              <a:rPr lang="en-US" dirty="0" smtClean="0"/>
              <a:t>) and U.S. Office of Naval Research (</a:t>
            </a:r>
            <a:r>
              <a:rPr lang="en-US" dirty="0" err="1" smtClean="0"/>
              <a:t>HiFAST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Special thanks to Dr. Michael Goodrich (Alion) who developed the 3-D slope reflection and made significant contributions during testing.</a:t>
            </a:r>
          </a:p>
          <a:p>
            <a:r>
              <a:rPr lang="en-US" dirty="0" smtClean="0"/>
              <a:t>Special thanks also to Dr. Roy </a:t>
            </a:r>
            <a:r>
              <a:rPr lang="en-US" dirty="0" err="1" smtClean="0"/>
              <a:t>Deavenport</a:t>
            </a:r>
            <a:r>
              <a:rPr lang="en-US" dirty="0" smtClean="0"/>
              <a:t> who convinced me to start working on this in 1994.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Data Types</a:t>
            </a:r>
            <a:endParaRPr lang="en-US" dirty="0"/>
          </a:p>
        </p:txBody>
      </p:sp>
      <p:grpSp>
        <p:nvGrpSpPr>
          <p:cNvPr id="2" name="Group 93"/>
          <p:cNvGrpSpPr/>
          <p:nvPr/>
        </p:nvGrpSpPr>
        <p:grpSpPr>
          <a:xfrm>
            <a:off x="381000" y="1600200"/>
            <a:ext cx="4342765" cy="3901440"/>
            <a:chOff x="4724400" y="1524000"/>
            <a:chExt cx="4342765" cy="390144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927725" y="2286000"/>
              <a:ext cx="3139440" cy="31394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0800000">
              <a:off x="5775325" y="3048000"/>
              <a:ext cx="17526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24400" y="3352800"/>
              <a:ext cx="136768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wposition</a:t>
              </a:r>
            </a:p>
            <a:p>
              <a:r>
                <a:rPr lang="en-US" dirty="0" smtClean="0"/>
                <a:t>matrix of</a:t>
              </a:r>
            </a:p>
            <a:p>
              <a:r>
                <a:rPr lang="en-US" dirty="0" smtClean="0"/>
                <a:t>latitudes</a:t>
              </a:r>
            </a:p>
            <a:p>
              <a:r>
                <a:rPr lang="en-US" dirty="0" smtClean="0"/>
                <a:t>longitudes</a:t>
              </a:r>
            </a:p>
            <a:p>
              <a:r>
                <a:rPr lang="en-US" dirty="0" smtClean="0"/>
                <a:t>altitudes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775325" y="2209800"/>
              <a:ext cx="8382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94187" y="1905000"/>
              <a:ext cx="12907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wvector</a:t>
              </a:r>
              <a:endParaRPr lang="en-US" dirty="0" smtClean="0"/>
            </a:p>
            <a:p>
              <a:r>
                <a:rPr lang="en-US" dirty="0" smtClean="0"/>
                <a:t>matrix of </a:t>
              </a:r>
            </a:p>
            <a:p>
              <a:r>
                <a:rPr lang="en-US" dirty="0" smtClean="0">
                  <a:latin typeface="Symbol" pitchFamily="18" charset="2"/>
                </a:rPr>
                <a:t>r, q, 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9800" y="1524000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World Coordinates</a:t>
              </a:r>
            </a:p>
          </p:txBody>
        </p:sp>
      </p:grpSp>
      <p:grpSp>
        <p:nvGrpSpPr>
          <p:cNvPr id="4" name="Group 94"/>
          <p:cNvGrpSpPr/>
          <p:nvPr/>
        </p:nvGrpSpPr>
        <p:grpSpPr>
          <a:xfrm>
            <a:off x="5029200" y="1447800"/>
            <a:ext cx="3657600" cy="4876800"/>
            <a:chOff x="5029200" y="1219200"/>
            <a:chExt cx="3657600" cy="4876800"/>
          </a:xfrm>
        </p:grpSpPr>
        <p:sp>
          <p:nvSpPr>
            <p:cNvPr id="19" name="Rectangle 18"/>
            <p:cNvSpPr/>
            <p:nvPr/>
          </p:nvSpPr>
          <p:spPr>
            <a:xfrm>
              <a:off x="6172200" y="2895600"/>
              <a:ext cx="2286000" cy="2286000"/>
            </a:xfrm>
            <a:prstGeom prst="rect">
              <a:avLst/>
            </a:prstGeom>
            <a:noFill/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1"/>
            <p:cNvGrpSpPr/>
            <p:nvPr/>
          </p:nvGrpSpPr>
          <p:grpSpPr>
            <a:xfrm>
              <a:off x="6400800" y="2895600"/>
              <a:ext cx="1828800" cy="2286000"/>
              <a:chOff x="1371600" y="2743200"/>
              <a:chExt cx="1828800" cy="23622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>
                <a:off x="190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419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647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876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11049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333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562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1790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2019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2"/>
            <p:cNvGrpSpPr/>
            <p:nvPr/>
          </p:nvGrpSpPr>
          <p:grpSpPr>
            <a:xfrm rot="5400000">
              <a:off x="6400800" y="2895600"/>
              <a:ext cx="1828800" cy="2286000"/>
              <a:chOff x="1371600" y="2743200"/>
              <a:chExt cx="1828800" cy="23622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>
                <a:off x="190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419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47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876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11049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13335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15621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17907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019300" y="39243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3"/>
            <p:cNvGrpSpPr/>
            <p:nvPr/>
          </p:nvGrpSpPr>
          <p:grpSpPr>
            <a:xfrm>
              <a:off x="6172200" y="5410200"/>
              <a:ext cx="2286000" cy="304800"/>
              <a:chOff x="1143000" y="2133600"/>
              <a:chExt cx="2286000" cy="3048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143000" y="2133600"/>
                <a:ext cx="2286000" cy="304800"/>
              </a:xfrm>
              <a:prstGeom prst="rect">
                <a:avLst/>
              </a:prstGeom>
              <a:noFill/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63"/>
              <p:cNvGrpSpPr/>
              <p:nvPr/>
            </p:nvGrpSpPr>
            <p:grpSpPr>
              <a:xfrm>
                <a:off x="1371600" y="2133600"/>
                <a:ext cx="1828800" cy="304800"/>
                <a:chOff x="1371600" y="2743200"/>
                <a:chExt cx="1828800" cy="2362200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190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>
                  <a:off x="419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47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>
                  <a:off x="876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11049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>
                  <a:off x="1333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1562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1790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2019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74"/>
            <p:cNvGrpSpPr/>
            <p:nvPr/>
          </p:nvGrpSpPr>
          <p:grpSpPr>
            <a:xfrm rot="5400000">
              <a:off x="4648200" y="3886200"/>
              <a:ext cx="2286000" cy="304800"/>
              <a:chOff x="1143000" y="2133600"/>
              <a:chExt cx="2286000" cy="3048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143000" y="2133600"/>
                <a:ext cx="2286000" cy="304800"/>
              </a:xfrm>
              <a:prstGeom prst="rect">
                <a:avLst/>
              </a:prstGeom>
              <a:noFill/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76"/>
              <p:cNvGrpSpPr/>
              <p:nvPr/>
            </p:nvGrpSpPr>
            <p:grpSpPr>
              <a:xfrm>
                <a:off x="1371600" y="2133600"/>
                <a:ext cx="1828800" cy="304800"/>
                <a:chOff x="1371600" y="2743200"/>
                <a:chExt cx="1828800" cy="23622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190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419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647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876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11049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13335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15621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17907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2019300" y="3924300"/>
                  <a:ext cx="2362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/>
            <p:cNvSpPr txBox="1"/>
            <p:nvPr/>
          </p:nvSpPr>
          <p:spPr>
            <a:xfrm>
              <a:off x="6613338" y="5715000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sequence 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638342" y="3823865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sequence 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67934" y="3897868"/>
              <a:ext cx="6735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29200" y="1981200"/>
              <a:ext cx="3657600" cy="4114800"/>
            </a:xfrm>
            <a:prstGeom prst="rect">
              <a:avLst/>
            </a:prstGeom>
            <a:noFill/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4225" y="1219200"/>
              <a:ext cx="349326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Self-Interpolating Data Grids 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in N Dimensions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638800" y="2133600"/>
              <a:ext cx="2819400" cy="6096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Nearest, Linear,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PCHIP Interpolation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1600200" y="5029200"/>
            <a:ext cx="28194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distance, dot, area, direction, earth radius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netcdf_coords</a:t>
            </a:r>
            <a:endParaRPr lang="en-US" dirty="0" smtClean="0"/>
          </a:p>
          <a:p>
            <a:pPr lvl="1"/>
            <a:r>
              <a:rPr lang="en-US" dirty="0" smtClean="0"/>
              <a:t>Extracts a </a:t>
            </a:r>
            <a:r>
              <a:rPr lang="en-US" dirty="0" err="1" smtClean="0"/>
              <a:t>data_grid</a:t>
            </a:r>
            <a:r>
              <a:rPr lang="en-US" dirty="0" smtClean="0"/>
              <a:t> by name from any </a:t>
            </a:r>
            <a:r>
              <a:rPr lang="en-US" dirty="0" err="1" smtClean="0"/>
              <a:t>netCDF</a:t>
            </a:r>
            <a:r>
              <a:rPr lang="en-US" dirty="0" smtClean="0"/>
              <a:t> file that complies with Cooperative Ocean/Atmosphere Research Data Service (COARDS) standards.</a:t>
            </a:r>
          </a:p>
          <a:p>
            <a:r>
              <a:rPr lang="en-US" dirty="0" err="1" smtClean="0"/>
              <a:t>netcdf_bathy</a:t>
            </a:r>
            <a:endParaRPr lang="en-US" dirty="0" smtClean="0"/>
          </a:p>
          <a:p>
            <a:pPr lvl="1"/>
            <a:r>
              <a:rPr lang="en-US" dirty="0" smtClean="0"/>
              <a:t>Extracts a 2-D </a:t>
            </a:r>
            <a:r>
              <a:rPr lang="en-US" dirty="0" err="1" smtClean="0"/>
              <a:t>data_grid</a:t>
            </a:r>
            <a:r>
              <a:rPr lang="en-US" dirty="0" smtClean="0"/>
              <a:t> from a variety of </a:t>
            </a:r>
            <a:r>
              <a:rPr lang="en-US" dirty="0" err="1" smtClean="0"/>
              <a:t>netCDF</a:t>
            </a:r>
            <a:r>
              <a:rPr lang="en-US" dirty="0" smtClean="0"/>
              <a:t> formats.</a:t>
            </a:r>
          </a:p>
          <a:p>
            <a:pPr lvl="1"/>
            <a:r>
              <a:rPr lang="en-US" dirty="0" smtClean="0"/>
              <a:t>Deduces the variables to be loaded based on their dimensionality.</a:t>
            </a:r>
          </a:p>
          <a:p>
            <a:r>
              <a:rPr lang="en-US" dirty="0" err="1" smtClean="0"/>
              <a:t>netcdf_profile</a:t>
            </a:r>
            <a:endParaRPr lang="en-US" dirty="0" smtClean="0"/>
          </a:p>
          <a:p>
            <a:pPr lvl="1"/>
            <a:r>
              <a:rPr lang="en-US" dirty="0" smtClean="0"/>
              <a:t>Extracts a 3-D </a:t>
            </a:r>
            <a:r>
              <a:rPr lang="en-US" dirty="0" err="1" smtClean="0"/>
              <a:t>data_grid</a:t>
            </a:r>
            <a:r>
              <a:rPr lang="en-US" dirty="0" smtClean="0"/>
              <a:t> from a variety of </a:t>
            </a:r>
            <a:r>
              <a:rPr lang="en-US" dirty="0" err="1" smtClean="0"/>
              <a:t>netCDF</a:t>
            </a:r>
            <a:r>
              <a:rPr lang="en-US" dirty="0" smtClean="0"/>
              <a:t> formats.</a:t>
            </a:r>
          </a:p>
          <a:p>
            <a:pPr lvl="1"/>
            <a:r>
              <a:rPr lang="en-US" dirty="0" smtClean="0"/>
              <a:t>Deduces the variables to be loaded based on their dimensionality.</a:t>
            </a:r>
          </a:p>
          <a:p>
            <a:r>
              <a:rPr lang="en-US" dirty="0" err="1" smtClean="0"/>
              <a:t>netcdf_woa</a:t>
            </a:r>
            <a:endParaRPr lang="en-US" dirty="0" smtClean="0"/>
          </a:p>
          <a:p>
            <a:pPr lvl="1"/>
            <a:r>
              <a:rPr lang="en-US" dirty="0" err="1" smtClean="0"/>
              <a:t>netcdf_profile</a:t>
            </a:r>
            <a:r>
              <a:rPr lang="en-US" dirty="0" smtClean="0"/>
              <a:t> that splices shallow and deep World Ocean Atlas (WOA) databases.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5867400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Supports input from many publicly available databases.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 Profiles &amp; Attenuation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590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attenuation_model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447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attenuation_constant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1447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attenuation_thorp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3543300" y="1638300"/>
            <a:ext cx="609600" cy="12954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>
            <a:off x="4914900" y="1562100"/>
            <a:ext cx="609600" cy="1447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0400" y="35052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profile_model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0"/>
            <a:endCxn id="4" idx="2"/>
          </p:cNvCxnSpPr>
          <p:nvPr/>
        </p:nvCxnSpPr>
        <p:spPr>
          <a:xfrm rot="5400000" flipH="1" flipV="1">
            <a:off x="4305300" y="3314700"/>
            <a:ext cx="3810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2667000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99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</p:cNvCxnSpPr>
          <p:nvPr/>
        </p:nvCxnSpPr>
        <p:spPr>
          <a:xfrm rot="10800000" flipV="1">
            <a:off x="2667000" y="2857500"/>
            <a:ext cx="533400" cy="952500"/>
          </a:xfrm>
          <a:prstGeom prst="bentConnector2">
            <a:avLst/>
          </a:prstGeom>
          <a:ln w="25400">
            <a:solidFill>
              <a:srgbClr val="0099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" y="4648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profile_linear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5410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profile_n2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05200" y="4648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profile_munk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5410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profile_catenary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648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profile_grid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96000" y="61722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profile_mackenzie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0"/>
            <a:endCxn id="12" idx="2"/>
          </p:cNvCxnSpPr>
          <p:nvPr/>
        </p:nvCxnSpPr>
        <p:spPr>
          <a:xfrm rot="16200000" flipV="1">
            <a:off x="5638800" y="2895600"/>
            <a:ext cx="609600" cy="2895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12" idx="2"/>
          </p:cNvCxnSpPr>
          <p:nvPr/>
        </p:nvCxnSpPr>
        <p:spPr>
          <a:xfrm rot="5400000" flipH="1" flipV="1">
            <a:off x="41910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0"/>
            <a:endCxn id="12" idx="2"/>
          </p:cNvCxnSpPr>
          <p:nvPr/>
        </p:nvCxnSpPr>
        <p:spPr>
          <a:xfrm rot="5400000" flipH="1" flipV="1">
            <a:off x="2705100" y="2857500"/>
            <a:ext cx="609600" cy="2971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7" idx="0"/>
          </p:cNvCxnSpPr>
          <p:nvPr/>
        </p:nvCxnSpPr>
        <p:spPr>
          <a:xfrm rot="5400000" flipH="1" flipV="1">
            <a:off x="2667000" y="4876800"/>
            <a:ext cx="10668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5334794" y="4876006"/>
            <a:ext cx="10668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0"/>
            <a:endCxn id="30" idx="2"/>
          </p:cNvCxnSpPr>
          <p:nvPr/>
        </p:nvCxnSpPr>
        <p:spPr>
          <a:xfrm rot="5400000" flipH="1" flipV="1">
            <a:off x="6896100" y="5676900"/>
            <a:ext cx="990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0" y="2971800"/>
            <a:ext cx="18389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9900"/>
                </a:solidFill>
              </a:rPr>
              <a:t>each profile_model</a:t>
            </a:r>
          </a:p>
          <a:p>
            <a:pPr algn="r"/>
            <a:r>
              <a:rPr lang="en-US" sz="1400" dirty="0" smtClean="0">
                <a:solidFill>
                  <a:srgbClr val="009900"/>
                </a:solidFill>
              </a:rPr>
              <a:t>includes one</a:t>
            </a:r>
          </a:p>
          <a:p>
            <a:pPr algn="r"/>
            <a:r>
              <a:rPr lang="en-US" sz="1400" dirty="0" smtClean="0">
                <a:solidFill>
                  <a:srgbClr val="009900"/>
                </a:solidFill>
              </a:rPr>
              <a:t>attenuation_model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2537936"/>
            <a:ext cx="18950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profile_model 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is a kind of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attenuation_model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400" y="3505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data_grid</a:t>
            </a:r>
            <a:endParaRPr lang="en-US" dirty="0"/>
          </a:p>
        </p:txBody>
      </p:sp>
      <p:cxnSp>
        <p:nvCxnSpPr>
          <p:cNvPr id="56" name="Elbow Connector 55"/>
          <p:cNvCxnSpPr/>
          <p:nvPr/>
        </p:nvCxnSpPr>
        <p:spPr>
          <a:xfrm rot="5400000" flipH="1" flipV="1">
            <a:off x="76962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9860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1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14478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future...</a:t>
            </a:r>
            <a:endParaRPr lang="en-US" dirty="0"/>
          </a:p>
        </p:txBody>
      </p:sp>
      <p:cxnSp>
        <p:nvCxnSpPr>
          <p:cNvPr id="34" name="Elbow Connector 33"/>
          <p:cNvCxnSpPr>
            <a:stCxn id="33" idx="2"/>
            <a:endCxn id="4" idx="0"/>
          </p:cNvCxnSpPr>
          <p:nvPr/>
        </p:nvCxnSpPr>
        <p:spPr>
          <a:xfrm rot="5400000">
            <a:off x="6038850" y="438150"/>
            <a:ext cx="609600" cy="3695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3400" y="5410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future...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</p:cNvCxnSpPr>
          <p:nvPr/>
        </p:nvCxnSpPr>
        <p:spPr>
          <a:xfrm rot="10800000" flipH="1">
            <a:off x="533400" y="4343400"/>
            <a:ext cx="990600" cy="1333500"/>
          </a:xfrm>
          <a:prstGeom prst="bentConnector4">
            <a:avLst>
              <a:gd name="adj1" fmla="val -23077"/>
              <a:gd name="adj2" fmla="val 100197"/>
            </a:avLst>
          </a:prstGeom>
          <a:ln w="2540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81400" y="6248400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Decorator Design Pattern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virtual void attenuation  ( </a:t>
            </a:r>
          </a:p>
          <a:p>
            <a:pPr lvl="1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wposition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&amp; location,  </a:t>
            </a:r>
          </a:p>
          <a:p>
            <a:pPr lvl="1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seq_vector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&amp; frequencies,  </a:t>
            </a:r>
          </a:p>
          <a:p>
            <a:pPr lvl="1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const matrix&lt; double &gt;&amp; distance,  </a:t>
            </a:r>
          </a:p>
          <a:p>
            <a:pPr lvl="1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matrix&lt; vector&lt; double &gt; &gt;* attenuation   </a:t>
            </a:r>
          </a:p>
          <a:p>
            <a:pPr lvl="1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Computes the broadband absorption loss</a:t>
            </a:r>
          </a:p>
          <a:p>
            <a:pPr lvl="1"/>
            <a:r>
              <a:rPr lang="en-US" dirty="0" smtClean="0"/>
              <a:t>location = Matrix of locations at which to compute.</a:t>
            </a:r>
          </a:p>
          <a:p>
            <a:pPr lvl="1"/>
            <a:r>
              <a:rPr lang="en-US" dirty="0" smtClean="0"/>
              <a:t>frequencies = Frequencies over which to compute loss. </a:t>
            </a:r>
          </a:p>
          <a:p>
            <a:pPr lvl="1"/>
            <a:r>
              <a:rPr lang="en-US" dirty="0" smtClean="0"/>
              <a:t>distance = Distance travelled through the water.  </a:t>
            </a:r>
          </a:p>
          <a:p>
            <a:pPr lvl="1"/>
            <a:r>
              <a:rPr lang="en-US" dirty="0" smtClean="0"/>
              <a:t>attenuation = Absorption loss in dB at each location and frequency (output).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attenuation_model</a:t>
            </a:r>
            <a:r>
              <a:rPr lang="en-US" dirty="0" smtClean="0"/>
              <a:t>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sound_speed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( </a:t>
            </a:r>
          </a:p>
          <a:p>
            <a:pPr lvl="1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wposition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&amp; location,  </a:t>
            </a:r>
          </a:p>
          <a:p>
            <a:pPr lvl="1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matrix&lt; double &gt;* speed,  </a:t>
            </a:r>
          </a:p>
          <a:p>
            <a:pPr lvl="1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wvector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* gradient = NULL   </a:t>
            </a:r>
          </a:p>
          <a:p>
            <a:pPr lvl="1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Compute the speed of sound and 3-D derivatives</a:t>
            </a:r>
          </a:p>
          <a:p>
            <a:pPr lvl="1"/>
            <a:r>
              <a:rPr lang="en-US" dirty="0" smtClean="0"/>
              <a:t>location = Matrix of locations at which to compute.</a:t>
            </a:r>
          </a:p>
          <a:p>
            <a:pPr lvl="1"/>
            <a:r>
              <a:rPr lang="en-US" dirty="0" smtClean="0"/>
              <a:t>speed  = Speed of sound (m/s) at each location (output).  </a:t>
            </a:r>
          </a:p>
          <a:p>
            <a:pPr lvl="1"/>
            <a:r>
              <a:rPr lang="en-US" dirty="0" smtClean="0"/>
              <a:t>gradient = Sound speed gradient at each location </a:t>
            </a:r>
            <a:br>
              <a:rPr lang="en-US" dirty="0" smtClean="0"/>
            </a:br>
            <a:r>
              <a:rPr lang="en-US" dirty="0" smtClean="0"/>
              <a:t>		   (optional output).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profile_model</a:t>
            </a:r>
            <a:r>
              <a:rPr lang="en-US" dirty="0" smtClean="0"/>
              <a:t>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 Boundaries &amp; Reflection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590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reflect_loss_model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447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reflect_loss_constant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447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reflect_loss_rayleigh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3467100" y="1562100"/>
            <a:ext cx="609600" cy="1447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>
            <a:off x="4876800" y="1600200"/>
            <a:ext cx="609600" cy="1371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0400" y="35052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boundary_model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0"/>
            <a:endCxn id="4" idx="2"/>
          </p:cNvCxnSpPr>
          <p:nvPr/>
        </p:nvCxnSpPr>
        <p:spPr>
          <a:xfrm rot="5400000" flipH="1" flipV="1">
            <a:off x="4305300" y="3314700"/>
            <a:ext cx="3810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2667000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99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</p:cNvCxnSpPr>
          <p:nvPr/>
        </p:nvCxnSpPr>
        <p:spPr>
          <a:xfrm rot="10800000" flipV="1">
            <a:off x="2667000" y="2857500"/>
            <a:ext cx="533400" cy="952500"/>
          </a:xfrm>
          <a:prstGeom prst="bentConnector2">
            <a:avLst/>
          </a:prstGeom>
          <a:ln w="25400">
            <a:solidFill>
              <a:srgbClr val="0099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" y="4648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boundary_flat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05200" y="4648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boundary_slope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648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boundary_grid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0"/>
            <a:endCxn id="12" idx="2"/>
          </p:cNvCxnSpPr>
          <p:nvPr/>
        </p:nvCxnSpPr>
        <p:spPr>
          <a:xfrm rot="16200000" flipV="1">
            <a:off x="5638800" y="2895600"/>
            <a:ext cx="609600" cy="2895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12" idx="2"/>
          </p:cNvCxnSpPr>
          <p:nvPr/>
        </p:nvCxnSpPr>
        <p:spPr>
          <a:xfrm rot="5400000" flipH="1" flipV="1">
            <a:off x="41910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0"/>
            <a:endCxn id="12" idx="2"/>
          </p:cNvCxnSpPr>
          <p:nvPr/>
        </p:nvCxnSpPr>
        <p:spPr>
          <a:xfrm rot="5400000" flipH="1" flipV="1">
            <a:off x="2705100" y="2857500"/>
            <a:ext cx="609600" cy="2971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5143" y="2995136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9900"/>
                </a:solidFill>
              </a:rPr>
              <a:t>each </a:t>
            </a:r>
            <a:r>
              <a:rPr lang="en-US" sz="1400" dirty="0" err="1" smtClean="0">
                <a:solidFill>
                  <a:srgbClr val="009900"/>
                </a:solidFill>
              </a:rPr>
              <a:t>boundary_model</a:t>
            </a:r>
            <a:endParaRPr lang="en-US" sz="1400" dirty="0" smtClean="0">
              <a:solidFill>
                <a:srgbClr val="009900"/>
              </a:solidFill>
            </a:endParaRPr>
          </a:p>
          <a:p>
            <a:pPr algn="r"/>
            <a:r>
              <a:rPr lang="en-US" sz="1400" dirty="0">
                <a:solidFill>
                  <a:srgbClr val="009900"/>
                </a:solidFill>
              </a:rPr>
              <a:t>i</a:t>
            </a:r>
            <a:r>
              <a:rPr lang="en-US" sz="1400" dirty="0" smtClean="0">
                <a:solidFill>
                  <a:srgbClr val="009900"/>
                </a:solidFill>
              </a:rPr>
              <a:t>ncludes one</a:t>
            </a:r>
          </a:p>
          <a:p>
            <a:pPr algn="r"/>
            <a:r>
              <a:rPr lang="en-US" sz="1400" dirty="0" err="1" smtClean="0">
                <a:solidFill>
                  <a:srgbClr val="009900"/>
                </a:solidFill>
              </a:rPr>
              <a:t>reflect_loss_model</a:t>
            </a:r>
            <a:endParaRPr lang="en-US" sz="1400" dirty="0" smtClean="0">
              <a:solidFill>
                <a:srgbClr val="0099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2461736"/>
            <a:ext cx="21579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</a:t>
            </a:r>
            <a:r>
              <a:rPr lang="en-US" sz="1400" dirty="0" err="1" smtClean="0">
                <a:solidFill>
                  <a:srgbClr val="C00000"/>
                </a:solidFill>
              </a:rPr>
              <a:t>boundary_model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is a kind of</a:t>
            </a:r>
          </a:p>
          <a:p>
            <a:r>
              <a:rPr lang="en-US" sz="1400" dirty="0" err="1" smtClean="0">
                <a:solidFill>
                  <a:srgbClr val="C00000"/>
                </a:solidFill>
              </a:rPr>
              <a:t>reflect_loss_model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400" y="3505200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data_grid</a:t>
            </a:r>
            <a:endParaRPr lang="en-US" dirty="0"/>
          </a:p>
        </p:txBody>
      </p:sp>
      <p:cxnSp>
        <p:nvCxnSpPr>
          <p:cNvPr id="56" name="Elbow Connector 55"/>
          <p:cNvCxnSpPr/>
          <p:nvPr/>
        </p:nvCxnSpPr>
        <p:spPr>
          <a:xfrm rot="5400000" flipH="1" flipV="1">
            <a:off x="7696200" y="43434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69860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1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67600" y="14478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future...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38400" y="5410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future...</a:t>
            </a:r>
            <a:endParaRPr lang="en-US" dirty="0"/>
          </a:p>
        </p:txBody>
      </p:sp>
      <p:cxnSp>
        <p:nvCxnSpPr>
          <p:cNvPr id="29" name="Elbow Connector 28"/>
          <p:cNvCxnSpPr>
            <a:stCxn id="25" idx="2"/>
            <a:endCxn id="4" idx="0"/>
          </p:cNvCxnSpPr>
          <p:nvPr/>
        </p:nvCxnSpPr>
        <p:spPr>
          <a:xfrm rot="5400000">
            <a:off x="6038850" y="438150"/>
            <a:ext cx="609600" cy="3695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0"/>
            <a:endCxn id="12" idx="2"/>
          </p:cNvCxnSpPr>
          <p:nvPr/>
        </p:nvCxnSpPr>
        <p:spPr>
          <a:xfrm rot="5400000" flipH="1" flipV="1">
            <a:off x="3143250" y="4057650"/>
            <a:ext cx="1371600" cy="1333500"/>
          </a:xfrm>
          <a:prstGeom prst="bentConnector3">
            <a:avLst>
              <a:gd name="adj1" fmla="val 7758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6019800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Decorator Design Pattern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 Model Container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2766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ocean_model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0400" y="42672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boundary_model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2667000" y="44958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</p:cNvCxnSpPr>
          <p:nvPr/>
        </p:nvCxnSpPr>
        <p:spPr>
          <a:xfrm rot="10800000" flipV="1">
            <a:off x="2667000" y="3543300"/>
            <a:ext cx="533400" cy="952500"/>
          </a:xfrm>
          <a:prstGeom prst="bentConnector2">
            <a:avLst/>
          </a:prstGeom>
          <a:ln w="254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8"/>
          <p:cNvGrpSpPr/>
          <p:nvPr/>
        </p:nvGrpSpPr>
        <p:grpSpPr>
          <a:xfrm flipH="1">
            <a:off x="5791200" y="3541712"/>
            <a:ext cx="533400" cy="954088"/>
            <a:chOff x="6629400" y="2895600"/>
            <a:chExt cx="533400" cy="954088"/>
          </a:xfrm>
        </p:grpSpPr>
        <p:cxnSp>
          <p:nvCxnSpPr>
            <p:cNvPr id="25" name="Elbow Connector 24"/>
            <p:cNvCxnSpPr/>
            <p:nvPr/>
          </p:nvCxnSpPr>
          <p:spPr>
            <a:xfrm>
              <a:off x="6629400" y="3848100"/>
              <a:ext cx="457200" cy="158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3"/>
            <p:cNvCxnSpPr/>
            <p:nvPr/>
          </p:nvCxnSpPr>
          <p:spPr>
            <a:xfrm rot="10800000" flipV="1">
              <a:off x="6629400" y="2895600"/>
              <a:ext cx="533400" cy="952500"/>
            </a:xfrm>
            <a:prstGeom prst="bentConnector2">
              <a:avLst/>
            </a:prstGeom>
            <a:ln w="25400">
              <a:solidFill>
                <a:schemeClr val="accent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200400" y="2209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profile_model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2"/>
          </p:cNvCxnSpPr>
          <p:nvPr/>
        </p:nvCxnSpPr>
        <p:spPr>
          <a:xfrm rot="5400000">
            <a:off x="4267200" y="2971800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68009" y="3886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surface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4600" y="38100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bottom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profile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7386" y="5867400"/>
            <a:ext cx="48542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Combines the effects of surface, bottom, </a:t>
            </a:r>
          </a:p>
          <a:p>
            <a:r>
              <a:rPr lang="en-US" dirty="0" smtClean="0"/>
              <a:t>and profile into a single model. </a:t>
            </a:r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0271" y="3087469"/>
            <a:ext cx="16002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Wavefront Propagation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7218" y="397258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</a:t>
            </a:r>
            <a:r>
              <a:rPr lang="en-US" sz="1400" dirty="0" err="1" smtClean="0"/>
              <a:t>ave_element</a:t>
            </a:r>
            <a:endParaRPr lang="en-US" sz="1400" dirty="0" smtClean="0"/>
          </a:p>
          <a:p>
            <a:pPr algn="ctr"/>
            <a:r>
              <a:rPr lang="en-US" sz="1400" dirty="0" smtClean="0"/>
              <a:t>circular queue</a:t>
            </a:r>
            <a:endParaRPr lang="en-US" sz="1400" dirty="0"/>
          </a:p>
        </p:txBody>
      </p:sp>
      <p:cxnSp>
        <p:nvCxnSpPr>
          <p:cNvPr id="16" name="Shape 8"/>
          <p:cNvCxnSpPr/>
          <p:nvPr/>
        </p:nvCxnSpPr>
        <p:spPr>
          <a:xfrm rot="5400000">
            <a:off x="2628900" y="4304506"/>
            <a:ext cx="1752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8"/>
          <p:cNvCxnSpPr/>
          <p:nvPr/>
        </p:nvCxnSpPr>
        <p:spPr>
          <a:xfrm rot="5400000">
            <a:off x="3276600" y="2706469"/>
            <a:ext cx="457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8"/>
          <p:cNvCxnSpPr>
            <a:stCxn id="5" idx="0"/>
          </p:cNvCxnSpPr>
          <p:nvPr/>
        </p:nvCxnSpPr>
        <p:spPr>
          <a:xfrm rot="16200000" flipV="1">
            <a:off x="5319487" y="1806584"/>
            <a:ext cx="762000" cy="1799769"/>
          </a:xfrm>
          <a:prstGeom prst="bentConnector2">
            <a:avLst/>
          </a:prstGeom>
          <a:ln w="254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"/>
          <p:cNvCxnSpPr>
            <a:stCxn id="10" idx="2"/>
            <a:endCxn id="138" idx="6"/>
          </p:cNvCxnSpPr>
          <p:nvPr/>
        </p:nvCxnSpPr>
        <p:spPr>
          <a:xfrm rot="5400000">
            <a:off x="6064705" y="3231696"/>
            <a:ext cx="1028700" cy="3556909"/>
          </a:xfrm>
          <a:prstGeom prst="bentConnector2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"/>
          <p:cNvCxnSpPr/>
          <p:nvPr/>
        </p:nvCxnSpPr>
        <p:spPr>
          <a:xfrm rot="10800000">
            <a:off x="4800600" y="2096869"/>
            <a:ext cx="2133600" cy="990600"/>
          </a:xfrm>
          <a:prstGeom prst="bentConnector3">
            <a:avLst>
              <a:gd name="adj1" fmla="val -1"/>
            </a:avLst>
          </a:prstGeom>
          <a:ln w="254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76792" y="1752600"/>
            <a:ext cx="79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8) read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67788" y="2359223"/>
            <a:ext cx="1015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9) update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400800" y="12954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ocean_model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00472" y="1828800"/>
            <a:ext cx="1064942" cy="1525369"/>
            <a:chOff x="7400472" y="1828800"/>
            <a:chExt cx="1064942" cy="1525369"/>
          </a:xfrm>
        </p:grpSpPr>
        <p:cxnSp>
          <p:nvCxnSpPr>
            <p:cNvPr id="105" name="Shape 8"/>
            <p:cNvCxnSpPr>
              <a:stCxn id="104" idx="2"/>
              <a:endCxn id="5" idx="3"/>
            </p:cNvCxnSpPr>
            <p:nvPr/>
          </p:nvCxnSpPr>
          <p:spPr>
            <a:xfrm rot="5400000">
              <a:off x="6785652" y="2443620"/>
              <a:ext cx="1525369" cy="295729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68400" y="2401669"/>
              <a:ext cx="797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1) read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1600200" y="40386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roploss</a:t>
            </a:r>
            <a:endParaRPr lang="en-US" dirty="0"/>
          </a:p>
          <a:p>
            <a:pPr algn="ctr"/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4343400" y="6019800"/>
            <a:ext cx="2590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proploss</a:t>
            </a:r>
            <a:r>
              <a:rPr lang="en-US" dirty="0" smtClean="0"/>
              <a:t> </a:t>
            </a:r>
            <a:r>
              <a:rPr lang="en-US" dirty="0" err="1" smtClean="0"/>
              <a:t>eigenrays</a:t>
            </a:r>
            <a:endParaRPr lang="en-US" dirty="0"/>
          </a:p>
        </p:txBody>
      </p:sp>
      <p:cxnSp>
        <p:nvCxnSpPr>
          <p:cNvPr id="113" name="Shape 8"/>
          <p:cNvCxnSpPr>
            <a:endCxn id="112" idx="1"/>
          </p:cNvCxnSpPr>
          <p:nvPr/>
        </p:nvCxnSpPr>
        <p:spPr>
          <a:xfrm rot="16200000" flipH="1">
            <a:off x="3658285" y="5601384"/>
            <a:ext cx="532031" cy="838200"/>
          </a:xfrm>
          <a:prstGeom prst="bentConnector2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8"/>
          <p:cNvCxnSpPr/>
          <p:nvPr/>
        </p:nvCxnSpPr>
        <p:spPr>
          <a:xfrm rot="5400000">
            <a:off x="2475706" y="4991100"/>
            <a:ext cx="533400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8"/>
          <p:cNvCxnSpPr>
            <a:stCxn id="138" idx="2"/>
          </p:cNvCxnSpPr>
          <p:nvPr/>
        </p:nvCxnSpPr>
        <p:spPr>
          <a:xfrm rot="10800000">
            <a:off x="2209800" y="2211170"/>
            <a:ext cx="1588" cy="3313331"/>
          </a:xfrm>
          <a:prstGeom prst="bentConnector4">
            <a:avLst>
              <a:gd name="adj1" fmla="val 68378485"/>
              <a:gd name="adj2" fmla="val 100021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498045" y="594360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6) add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53400" y="4800600"/>
            <a:ext cx="79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4) read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1353" y="18288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7) </a:t>
            </a:r>
            <a:r>
              <a:rPr lang="en-US" sz="1400" dirty="0" err="1" smtClean="0"/>
              <a:t>wave_front.step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09800" y="1905000"/>
            <a:ext cx="2590800" cy="685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 reflections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209800" y="3009900"/>
            <a:ext cx="2590800" cy="685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propagate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wavefront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19600" y="3045023"/>
            <a:ext cx="1447801" cy="1909346"/>
            <a:chOff x="4419600" y="3045023"/>
            <a:chExt cx="1447801" cy="1909346"/>
          </a:xfrm>
        </p:grpSpPr>
        <p:cxnSp>
          <p:nvCxnSpPr>
            <p:cNvPr id="46" name="Shape 8"/>
            <p:cNvCxnSpPr>
              <a:stCxn id="130" idx="6"/>
              <a:endCxn id="5" idx="1"/>
            </p:cNvCxnSpPr>
            <p:nvPr/>
          </p:nvCxnSpPr>
          <p:spPr>
            <a:xfrm>
              <a:off x="4800600" y="3352800"/>
              <a:ext cx="999671" cy="13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hape 8"/>
            <p:cNvCxnSpPr>
              <a:stCxn id="7" idx="1"/>
              <a:endCxn id="130" idx="5"/>
            </p:cNvCxnSpPr>
            <p:nvPr/>
          </p:nvCxnSpPr>
          <p:spPr>
            <a:xfrm rot="10800000">
              <a:off x="4421187" y="3595267"/>
              <a:ext cx="1379085" cy="1359102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hape 8"/>
            <p:cNvCxnSpPr/>
            <p:nvPr/>
          </p:nvCxnSpPr>
          <p:spPr>
            <a:xfrm rot="10800000">
              <a:off x="4419600" y="4419600"/>
              <a:ext cx="1447800" cy="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774151" y="3045023"/>
              <a:ext cx="1015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3) update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39188" y="4030444"/>
              <a:ext cx="797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2) read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37" name="Shape 8"/>
            <p:cNvCxnSpPr/>
            <p:nvPr/>
          </p:nvCxnSpPr>
          <p:spPr>
            <a:xfrm rot="10800000">
              <a:off x="4419601" y="3886200"/>
              <a:ext cx="1447800" cy="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/>
          <p:cNvSpPr/>
          <p:nvPr/>
        </p:nvSpPr>
        <p:spPr>
          <a:xfrm>
            <a:off x="2209800" y="5181600"/>
            <a:ext cx="2590800" cy="685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 </a:t>
            </a:r>
            <a:r>
              <a:rPr lang="en-US" dirty="0" err="1" smtClean="0">
                <a:solidFill>
                  <a:schemeClr val="tx1"/>
                </a:solidFill>
              </a:rPr>
              <a:t>eigenrays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5388" y="5181600"/>
            <a:ext cx="79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5) read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0271" y="3620869"/>
            <a:ext cx="16002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0271" y="4154269"/>
            <a:ext cx="16002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0271" y="4687669"/>
            <a:ext cx="16002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42" name="Right Brace 41"/>
          <p:cNvSpPr/>
          <p:nvPr/>
        </p:nvSpPr>
        <p:spPr>
          <a:xfrm>
            <a:off x="7467600" y="3505200"/>
            <a:ext cx="152400" cy="1447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123" grpId="0"/>
      <p:bldP spid="124" grpId="0"/>
      <p:bldP spid="125" grpId="0"/>
      <p:bldP spid="129" grpId="0" animBg="1"/>
      <p:bldP spid="138" grpId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wposition</a:t>
            </a:r>
            <a:r>
              <a:rPr lang="en-US" sz="1600" dirty="0" smtClean="0"/>
              <a:t> position</a:t>
            </a:r>
          </a:p>
          <a:p>
            <a:r>
              <a:rPr lang="en-US" sz="1600" dirty="0" err="1" smtClean="0"/>
              <a:t>wposition</a:t>
            </a:r>
            <a:r>
              <a:rPr lang="en-US" sz="1600" dirty="0" smtClean="0"/>
              <a:t> </a:t>
            </a:r>
            <a:r>
              <a:rPr lang="en-US" sz="1600" dirty="0" err="1" smtClean="0"/>
              <a:t>pos_gradient</a:t>
            </a:r>
            <a:endParaRPr lang="en-US" sz="1600" dirty="0" smtClean="0"/>
          </a:p>
          <a:p>
            <a:r>
              <a:rPr lang="en-US" sz="1600" dirty="0" err="1" smtClean="0"/>
              <a:t>wvector</a:t>
            </a:r>
            <a:r>
              <a:rPr lang="en-US" sz="1600" dirty="0" smtClean="0"/>
              <a:t> </a:t>
            </a:r>
            <a:r>
              <a:rPr lang="en-US" sz="1600" dirty="0" err="1" smtClean="0"/>
              <a:t>ndirection</a:t>
            </a:r>
            <a:endParaRPr lang="en-US" sz="1600" dirty="0" smtClean="0"/>
          </a:p>
          <a:p>
            <a:r>
              <a:rPr lang="en-US" sz="1600" dirty="0" err="1" smtClean="0"/>
              <a:t>wvector</a:t>
            </a:r>
            <a:r>
              <a:rPr lang="en-US" sz="1600" dirty="0" smtClean="0"/>
              <a:t> </a:t>
            </a:r>
            <a:r>
              <a:rPr lang="en-US" sz="1600" dirty="0" err="1" smtClean="0"/>
              <a:t>ndir_gradient</a:t>
            </a:r>
            <a:endParaRPr lang="en-US" sz="1600" dirty="0" smtClean="0"/>
          </a:p>
          <a:p>
            <a:r>
              <a:rPr lang="en-US" sz="1600" dirty="0" smtClean="0"/>
              <a:t>matrix&lt;double&gt; </a:t>
            </a:r>
            <a:r>
              <a:rPr lang="en-US" sz="1600" dirty="0" err="1" smtClean="0"/>
              <a:t>sound_speed</a:t>
            </a:r>
            <a:endParaRPr lang="en-US" sz="1600" dirty="0" smtClean="0"/>
          </a:p>
          <a:p>
            <a:r>
              <a:rPr lang="en-US" sz="1600" dirty="0" err="1" smtClean="0"/>
              <a:t>wvector</a:t>
            </a:r>
            <a:r>
              <a:rPr lang="en-US" sz="1600" dirty="0" smtClean="0"/>
              <a:t> </a:t>
            </a:r>
            <a:r>
              <a:rPr lang="en-US" sz="1600" dirty="0" err="1" smtClean="0"/>
              <a:t>sound_gradient</a:t>
            </a:r>
            <a:endParaRPr lang="en-US" sz="1600" dirty="0" smtClean="0"/>
          </a:p>
          <a:p>
            <a:r>
              <a:rPr lang="en-US" sz="1600" dirty="0" smtClean="0"/>
              <a:t>matrix&lt; vector&lt; double &gt; &gt; attenuation</a:t>
            </a:r>
          </a:p>
          <a:p>
            <a:r>
              <a:rPr lang="en-US" sz="1600" dirty="0" smtClean="0"/>
              <a:t>matrix&lt; vector&lt; double &gt; &gt; phase</a:t>
            </a:r>
          </a:p>
          <a:p>
            <a:r>
              <a:rPr lang="en-US" sz="1600" dirty="0" smtClean="0"/>
              <a:t>matrix&lt;double&gt; distance</a:t>
            </a:r>
          </a:p>
          <a:p>
            <a:r>
              <a:rPr lang="en-US" sz="1600" dirty="0" smtClean="0"/>
              <a:t>matrix&lt;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surface</a:t>
            </a:r>
          </a:p>
          <a:p>
            <a:r>
              <a:rPr lang="en-US" sz="1600" dirty="0" smtClean="0"/>
              <a:t>matrix&lt;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bottom</a:t>
            </a:r>
          </a:p>
          <a:p>
            <a:r>
              <a:rPr lang="en-US" sz="1600" dirty="0" smtClean="0"/>
              <a:t>matrix&lt;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upper</a:t>
            </a:r>
          </a:p>
          <a:p>
            <a:r>
              <a:rPr lang="en-US" sz="1600" dirty="0" smtClean="0"/>
              <a:t>matrix&lt;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lower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const </a:t>
            </a:r>
            <a:r>
              <a:rPr lang="en-US" sz="1600" dirty="0" err="1" smtClean="0"/>
              <a:t>wposition</a:t>
            </a:r>
            <a:r>
              <a:rPr lang="en-US" sz="1600" dirty="0" smtClean="0"/>
              <a:t>* targets</a:t>
            </a:r>
          </a:p>
          <a:p>
            <a:r>
              <a:rPr lang="en-US" sz="1600" dirty="0" smtClean="0"/>
              <a:t>matrix&lt; matrix&lt;double&gt; &gt; distance2</a:t>
            </a:r>
          </a:p>
          <a:p>
            <a:r>
              <a:rPr lang="en-US" sz="1600" dirty="0" err="1" smtClean="0"/>
              <a:t>ocean_model</a:t>
            </a:r>
            <a:r>
              <a:rPr lang="en-US" sz="1600" dirty="0" smtClean="0"/>
              <a:t>&amp; _ocean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seq_vector</a:t>
            </a:r>
            <a:r>
              <a:rPr lang="en-US" sz="1600" dirty="0" smtClean="0"/>
              <a:t>* _frequencies</a:t>
            </a:r>
          </a:p>
          <a:p>
            <a:r>
              <a:rPr lang="en-US" sz="1600" dirty="0" err="1" smtClean="0"/>
              <a:t>wvector</a:t>
            </a:r>
            <a:r>
              <a:rPr lang="en-US" sz="1600" dirty="0" smtClean="0"/>
              <a:t> _</a:t>
            </a:r>
            <a:r>
              <a:rPr lang="en-US" sz="1600" dirty="0" err="1" smtClean="0"/>
              <a:t>dc_c</a:t>
            </a:r>
            <a:endParaRPr lang="en-US" sz="1600" dirty="0" smtClean="0"/>
          </a:p>
          <a:p>
            <a:r>
              <a:rPr lang="en-US" sz="1600" dirty="0" smtClean="0"/>
              <a:t>matrix&lt;double&gt; _c2_r</a:t>
            </a:r>
          </a:p>
          <a:p>
            <a:r>
              <a:rPr lang="en-US" sz="1600" dirty="0" smtClean="0"/>
              <a:t>matrix&lt;double&gt; _</a:t>
            </a:r>
            <a:r>
              <a:rPr lang="en-US" sz="1600" dirty="0" err="1" smtClean="0"/>
              <a:t>sin_theta</a:t>
            </a:r>
            <a:endParaRPr lang="en-US" sz="1600" dirty="0" smtClean="0"/>
          </a:p>
          <a:p>
            <a:r>
              <a:rPr lang="en-US" sz="1600" dirty="0" smtClean="0"/>
              <a:t>matrix&lt;double&gt; _</a:t>
            </a:r>
            <a:r>
              <a:rPr lang="en-US" sz="1600" dirty="0" err="1" smtClean="0"/>
              <a:t>cot_theta</a:t>
            </a:r>
            <a:endParaRPr lang="en-US" sz="1600" dirty="0" smtClean="0"/>
          </a:p>
          <a:p>
            <a:r>
              <a:rPr lang="en-US" sz="1600" dirty="0" smtClean="0"/>
              <a:t>matrix&lt;</a:t>
            </a:r>
            <a:r>
              <a:rPr lang="en-US" sz="1600" dirty="0" err="1" smtClean="0"/>
              <a:t>bool</a:t>
            </a:r>
            <a:r>
              <a:rPr lang="en-US" sz="1600" dirty="0" smtClean="0"/>
              <a:t>&gt; _</a:t>
            </a:r>
            <a:r>
              <a:rPr lang="en-US" sz="1600" dirty="0" err="1" smtClean="0"/>
              <a:t>on_fold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wave_element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4831140"/>
            <a:ext cx="54864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Most matrices have </a:t>
            </a:r>
            <a:r>
              <a:rPr lang="en-US" sz="1600" dirty="0" err="1" smtClean="0"/>
              <a:t>NxM</a:t>
            </a:r>
            <a:r>
              <a:rPr lang="en-US" sz="1600" dirty="0" smtClean="0"/>
              <a:t>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N = number of D/E launch angles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M = number of AZ launch angles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Vectors for frequency dependence.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Pointers used to reference data across elements.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Cache private workspace for frequently used terms.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wave_front</a:t>
            </a:r>
            <a:r>
              <a:rPr lang="en-US" sz="1600" dirty="0" smtClean="0"/>
              <a:t> is circular queue of </a:t>
            </a:r>
            <a:r>
              <a:rPr lang="en-US" sz="1600" dirty="0" err="1" smtClean="0"/>
              <a:t>wave_elements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u="sng" dirty="0" err="1" smtClean="0"/>
              <a:t>proploss</a:t>
            </a:r>
            <a:endParaRPr lang="en-US" sz="1600" u="sng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wposition</a:t>
            </a:r>
            <a:r>
              <a:rPr lang="en-US" sz="1600" dirty="0" smtClean="0"/>
              <a:t>* _targets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seq_vector</a:t>
            </a:r>
            <a:r>
              <a:rPr lang="en-US" sz="1600" dirty="0" smtClean="0"/>
              <a:t>* _frequencies</a:t>
            </a:r>
          </a:p>
          <a:p>
            <a:r>
              <a:rPr lang="en-US" sz="1600" dirty="0" smtClean="0"/>
              <a:t>const wposition1* _</a:t>
            </a:r>
            <a:r>
              <a:rPr lang="en-US" sz="1600" dirty="0" err="1" smtClean="0"/>
              <a:t>source_pos</a:t>
            </a:r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seq_vector</a:t>
            </a:r>
            <a:r>
              <a:rPr lang="en-US" sz="1600" dirty="0" smtClean="0"/>
              <a:t> *_</a:t>
            </a:r>
            <a:r>
              <a:rPr lang="en-US" sz="1600" dirty="0" err="1" smtClean="0"/>
              <a:t>source_de</a:t>
            </a:r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seq_vector</a:t>
            </a:r>
            <a:r>
              <a:rPr lang="en-US" sz="1600" dirty="0" smtClean="0"/>
              <a:t> *_</a:t>
            </a:r>
            <a:r>
              <a:rPr lang="en-US" sz="1600" dirty="0" err="1" smtClean="0"/>
              <a:t>source_az</a:t>
            </a:r>
            <a:endParaRPr lang="en-US" sz="1600" dirty="0" smtClean="0"/>
          </a:p>
          <a:p>
            <a:r>
              <a:rPr lang="en-US" sz="1600" dirty="0" smtClean="0"/>
              <a:t>double _</a:t>
            </a:r>
            <a:r>
              <a:rPr lang="en-US" sz="1600" dirty="0" err="1" smtClean="0"/>
              <a:t>time_step</a:t>
            </a:r>
            <a:endParaRPr lang="en-US" sz="1600" dirty="0" smtClean="0"/>
          </a:p>
          <a:p>
            <a:r>
              <a:rPr lang="en-US" sz="1600" dirty="0" smtClean="0"/>
              <a:t>matrix&lt; </a:t>
            </a:r>
            <a:r>
              <a:rPr lang="en-US" sz="1600" dirty="0" err="1" smtClean="0"/>
              <a:t>eigenray_list</a:t>
            </a:r>
            <a:r>
              <a:rPr lang="en-US" sz="1600" dirty="0" smtClean="0"/>
              <a:t> &gt; _</a:t>
            </a:r>
            <a:r>
              <a:rPr lang="en-US" sz="1600" dirty="0" err="1" smtClean="0"/>
              <a:t>eigenrays</a:t>
            </a:r>
            <a:endParaRPr lang="en-US" sz="1600" dirty="0" smtClean="0"/>
          </a:p>
          <a:p>
            <a:r>
              <a:rPr lang="en-US" sz="1600" dirty="0" smtClean="0"/>
              <a:t>matrix&lt; eigenray &gt; _loss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u="sng" dirty="0" smtClean="0"/>
              <a:t>eigenray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seq_vector</a:t>
            </a:r>
            <a:r>
              <a:rPr lang="en-US" sz="1600" dirty="0" smtClean="0"/>
              <a:t>* frequencies</a:t>
            </a:r>
          </a:p>
          <a:p>
            <a:r>
              <a:rPr lang="en-US" sz="1600" dirty="0" smtClean="0"/>
              <a:t>vector&lt; double &gt; intensity</a:t>
            </a:r>
          </a:p>
          <a:p>
            <a:r>
              <a:rPr lang="en-US" sz="1600" dirty="0" smtClean="0"/>
              <a:t>vector&lt; double &gt; phase</a:t>
            </a:r>
          </a:p>
          <a:p>
            <a:r>
              <a:rPr lang="en-US" sz="1600" dirty="0" smtClean="0"/>
              <a:t>double </a:t>
            </a:r>
            <a:r>
              <a:rPr lang="en-US" sz="1600" dirty="0" err="1" smtClean="0"/>
              <a:t>source_de</a:t>
            </a:r>
            <a:endParaRPr lang="en-US" sz="1600" dirty="0" smtClean="0"/>
          </a:p>
          <a:p>
            <a:r>
              <a:rPr lang="en-US" sz="1600" dirty="0" smtClean="0"/>
              <a:t>double </a:t>
            </a:r>
            <a:r>
              <a:rPr lang="en-US" sz="1600" dirty="0" err="1" smtClean="0"/>
              <a:t>source_az</a:t>
            </a:r>
            <a:endParaRPr lang="en-US" sz="1600" dirty="0" smtClean="0"/>
          </a:p>
          <a:p>
            <a:r>
              <a:rPr lang="en-US" sz="1600" dirty="0" smtClean="0"/>
              <a:t>double </a:t>
            </a:r>
            <a:r>
              <a:rPr lang="en-US" sz="1600" dirty="0" err="1" smtClean="0"/>
              <a:t>target_de</a:t>
            </a:r>
            <a:endParaRPr lang="en-US" sz="1600" dirty="0" smtClean="0"/>
          </a:p>
          <a:p>
            <a:r>
              <a:rPr lang="en-US" sz="1600" dirty="0" smtClean="0"/>
              <a:t>double </a:t>
            </a:r>
            <a:r>
              <a:rPr lang="en-US" sz="1600" dirty="0" err="1" smtClean="0"/>
              <a:t>target_az</a:t>
            </a:r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surface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bottom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upper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lower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u="sng" dirty="0" err="1" smtClean="0"/>
              <a:t>eigenray_list</a:t>
            </a:r>
            <a:endParaRPr lang="en-US" sz="1600" dirty="0" smtClean="0"/>
          </a:p>
          <a:p>
            <a:r>
              <a:rPr lang="en-US" sz="1600" dirty="0" err="1" smtClean="0"/>
              <a:t>typedef</a:t>
            </a:r>
            <a:r>
              <a:rPr lang="en-US" sz="1600" dirty="0" smtClean="0"/>
              <a:t> std::list&lt; eigenray &gt; </a:t>
            </a:r>
            <a:r>
              <a:rPr lang="en-US" sz="1600" dirty="0" err="1" smtClean="0"/>
              <a:t>eigenray_list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proploss</a:t>
            </a:r>
            <a:r>
              <a:rPr lang="en-US" dirty="0" smtClean="0"/>
              <a:t> and eigenray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4191000"/>
            <a:ext cx="3505199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_</a:t>
            </a:r>
            <a:r>
              <a:rPr lang="en-US" sz="1600" dirty="0" err="1" smtClean="0"/>
              <a:t>eigenrays</a:t>
            </a:r>
            <a:r>
              <a:rPr lang="en-US" sz="1600" dirty="0" smtClean="0"/>
              <a:t> = individual </a:t>
            </a:r>
            <a:r>
              <a:rPr lang="en-US" sz="1600" dirty="0" err="1" smtClean="0"/>
              <a:t>eigenrays</a:t>
            </a:r>
            <a:r>
              <a:rPr lang="en-US" sz="1600" dirty="0" smtClean="0"/>
              <a:t> for each target</a:t>
            </a:r>
          </a:p>
          <a:p>
            <a:endParaRPr lang="en-US" sz="1600" dirty="0" smtClean="0"/>
          </a:p>
          <a:p>
            <a:r>
              <a:rPr lang="en-US" sz="1600" dirty="0" smtClean="0"/>
              <a:t>_loss = coherent summation for each target (if computed)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Motivation </a:t>
            </a:r>
            <a:r>
              <a:rPr lang="en-GB" dirty="0" smtClean="0">
                <a:sym typeface="Wingdings" pitchFamily="2" charset="2"/>
              </a:rPr>
              <a:t></a:t>
            </a:r>
            <a:r>
              <a:rPr lang="en-GB" dirty="0" smtClean="0"/>
              <a:t> TASW Training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7620000" cy="3560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352800" y="5486400"/>
            <a:ext cx="5562600" cy="1017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Typical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Theater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ASW exercise requires littoral ocean TL calculations at rate of 1500 target/sensor pairs per minute, in real-time, across operating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area.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5003800" y="1524000"/>
            <a:ext cx="3660775" cy="24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AIS merchant ship traffic report from MarineTraffic.com on 02-16-10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71738" y="3810000"/>
            <a:ext cx="117316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FFFF00"/>
                </a:solidFill>
                <a:latin typeface="Times New Roman" pitchFamily="18" charset="0"/>
              </a:rPr>
              <a:t>zoom-in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733800" y="3352800"/>
            <a:ext cx="2667000" cy="1295400"/>
          </a:xfrm>
          <a:prstGeom prst="rect">
            <a:avLst/>
          </a:prstGeom>
          <a:noFill/>
          <a:ln w="2844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608138" y="1828800"/>
            <a:ext cx="72866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00"/>
                </a:solidFill>
                <a:latin typeface="Times New Roman" pitchFamily="18" charset="0"/>
              </a:rPr>
              <a:t>Italy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4829175" y="1905000"/>
            <a:ext cx="10302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00"/>
                </a:solidFill>
                <a:latin typeface="Times New Roman" pitchFamily="18" charset="0"/>
              </a:rPr>
              <a:t>Greece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7469188" y="2057400"/>
            <a:ext cx="10445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00"/>
                </a:solidFill>
                <a:latin typeface="Times New Roman" pitchFamily="18" charset="0"/>
              </a:rPr>
              <a:t>Turkey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ng00.jpg"/>
          <p:cNvPicPr>
            <a:picLocks noChangeAspect="1"/>
          </p:cNvPicPr>
          <p:nvPr/>
        </p:nvPicPr>
        <p:blipFill>
          <a:blip r:embed="rId2" cstate="print"/>
          <a:srcRect l="3571" r="6696"/>
          <a:stretch>
            <a:fillRect/>
          </a:stretch>
        </p:blipFill>
        <p:spPr>
          <a:xfrm>
            <a:off x="4724400" y="3724701"/>
            <a:ext cx="3748768" cy="3133299"/>
          </a:xfrm>
          <a:prstGeom prst="rect">
            <a:avLst/>
          </a:prstGeom>
        </p:spPr>
      </p:pic>
      <p:pic>
        <p:nvPicPr>
          <p:cNvPr id="8" name="Picture 7" descr="proploss_lloyds_rang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047750"/>
            <a:ext cx="3886200" cy="291465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200" y="1752600"/>
            <a:ext cx="48006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Compare to analytic solutions and industry classics such as ASA Wedge, Pedersen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Linear, etc.</a:t>
            </a:r>
          </a:p>
          <a:p>
            <a:r>
              <a:rPr lang="en-US" sz="2400" dirty="0" smtClean="0"/>
              <a:t>Requires SVP correction when compared to flat earth benchmarks.</a:t>
            </a:r>
          </a:p>
          <a:p>
            <a:r>
              <a:rPr lang="en-US" sz="2400" dirty="0" smtClean="0"/>
              <a:t>Developing metrics and thresholds for quantitative analysis.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243D-07F2-4CB3-A2C8-A04364B0CD7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Eigenray Benchmark 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676400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rms</a:t>
            </a:r>
            <a:r>
              <a:rPr lang="en-US" sz="1400" dirty="0" smtClean="0"/>
              <a:t> difference  = 0.1148 dB</a:t>
            </a:r>
          </a:p>
          <a:p>
            <a:r>
              <a:rPr lang="en-US" sz="1400" dirty="0" smtClean="0"/>
              <a:t>r^2 correlation = 87.07 %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 l="1542" t="278" r="661" b="1540"/>
          <a:stretch>
            <a:fillRect/>
          </a:stretch>
        </p:blipFill>
        <p:spPr bwMode="auto">
          <a:xfrm>
            <a:off x="990600" y="1524000"/>
            <a:ext cx="6400618" cy="46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 Near </a:t>
            </a:r>
            <a:r>
              <a:rPr lang="en-US" dirty="0" smtClean="0"/>
              <a:t>S</a:t>
            </a:r>
            <a:r>
              <a:rPr lang="en-US" dirty="0" smtClean="0"/>
              <a:t>hadow Zone</a:t>
            </a:r>
            <a:endParaRPr lang="en-US" dirty="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938588" y="4268788"/>
          <a:ext cx="1406525" cy="842962"/>
        </p:xfrm>
        <a:graphic>
          <a:graphicData uri="http://schemas.openxmlformats.org/presentationml/2006/ole">
            <p:oleObj spid="_x0000_s78850" name="Equation" r:id="rId4" imgW="1104840" imgH="6602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52600" y="4252239"/>
            <a:ext cx="2220968" cy="9293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 Depth = 66.7 </a:t>
            </a:r>
            <a:r>
              <a:rPr lang="en-US" sz="1050" dirty="0" err="1" smtClean="0"/>
              <a:t>yds</a:t>
            </a:r>
            <a:endParaRPr lang="en-US" sz="1050" dirty="0" smtClean="0"/>
          </a:p>
          <a:p>
            <a:r>
              <a:rPr lang="en-US" sz="1050" dirty="0" smtClean="0"/>
              <a:t>Receiver Depth = 66.7 </a:t>
            </a:r>
            <a:r>
              <a:rPr lang="en-US" sz="1050" dirty="0" err="1" smtClean="0"/>
              <a:t>yds</a:t>
            </a:r>
            <a:endParaRPr lang="en-US" sz="1050" dirty="0" smtClean="0"/>
          </a:p>
          <a:p>
            <a:r>
              <a:rPr lang="en-US" sz="1050" dirty="0" smtClean="0"/>
              <a:t>Frequency = 2000 Hz</a:t>
            </a:r>
          </a:p>
          <a:p>
            <a:r>
              <a:rPr lang="en-US" sz="1050" dirty="0" smtClean="0"/>
              <a:t>c</a:t>
            </a:r>
            <a:r>
              <a:rPr lang="en-US" sz="1050" baseline="-25000" dirty="0" smtClean="0"/>
              <a:t>0</a:t>
            </a:r>
            <a:r>
              <a:rPr lang="en-US" sz="1050" dirty="0" smtClean="0"/>
              <a:t> </a:t>
            </a:r>
            <a:r>
              <a:rPr lang="en-US" sz="1050" dirty="0" smtClean="0"/>
              <a:t>= 1677.3319 </a:t>
            </a:r>
            <a:r>
              <a:rPr lang="en-US" sz="1050" dirty="0" smtClean="0"/>
              <a:t>yd/sec</a:t>
            </a:r>
          </a:p>
          <a:p>
            <a:r>
              <a:rPr lang="en-US" sz="1050" dirty="0" smtClean="0"/>
              <a:t>g</a:t>
            </a:r>
            <a:r>
              <a:rPr lang="en-US" sz="1050" baseline="-25000" dirty="0" smtClean="0"/>
              <a:t>0</a:t>
            </a:r>
            <a:r>
              <a:rPr lang="en-US" sz="1050" dirty="0" smtClean="0"/>
              <a:t> </a:t>
            </a:r>
            <a:r>
              <a:rPr lang="en-US" sz="1050" dirty="0" smtClean="0"/>
              <a:t>= 1.2286762 </a:t>
            </a:r>
            <a:r>
              <a:rPr lang="en-US" sz="1050" dirty="0" smtClean="0"/>
              <a:t>sec-1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6304002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ref: M</a:t>
            </a:r>
            <a:r>
              <a:rPr lang="en-US" sz="1000" dirty="0" smtClean="0"/>
              <a:t>. A. Pedersen, D. F. Gordon, "Normal-Mode and Ray Theory Applied to Underwater Acoustic conditions of Extreme Downward Refraction", J. </a:t>
            </a:r>
            <a:r>
              <a:rPr lang="en-US" sz="1000" dirty="0" err="1" smtClean="0"/>
              <a:t>Acoust</a:t>
            </a:r>
            <a:r>
              <a:rPr lang="en-US" sz="1000" dirty="0" smtClean="0"/>
              <a:t>. Soc. Am. 51 (1B), 323-368 (June 1972).</a:t>
            </a:r>
            <a:endParaRPr 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create an active sonar TL model that is much faster than those currently used?</a:t>
            </a:r>
          </a:p>
          <a:p>
            <a:pPr lvl="1"/>
            <a:r>
              <a:rPr lang="en-US" dirty="0" smtClean="0"/>
              <a:t>This hypothesis is still </a:t>
            </a:r>
            <a:r>
              <a:rPr lang="en-US" u="sng" dirty="0" smtClean="0"/>
              <a:t>un-proven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ray propagator is very fast, but the eigenray estimator is pretty slow.</a:t>
            </a:r>
          </a:p>
          <a:p>
            <a:pPr lvl="1"/>
            <a:r>
              <a:rPr lang="en-US" dirty="0" smtClean="0"/>
              <a:t>Fortunately, this effect is minimized if # targets is small (hundreds), and this is true in 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stims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model won’t be good for all applications, but hopefully it will be much better for some applications.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Goals?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Future: </a:t>
            </a:r>
            <a:r>
              <a:rPr lang="en-US" sz="3600" dirty="0" err="1" smtClean="0"/>
              <a:t>Bistatic</a:t>
            </a:r>
            <a:r>
              <a:rPr lang="en-US" sz="3600" dirty="0" smtClean="0"/>
              <a:t> Reverberation in </a:t>
            </a:r>
            <a:br>
              <a:rPr lang="en-US" sz="3600" dirty="0" smtClean="0"/>
            </a:br>
            <a:r>
              <a:rPr lang="en-US" sz="3600" dirty="0" smtClean="0"/>
              <a:t>Spherical-Time Coordinates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362200"/>
            <a:ext cx="5181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 smtClean="0"/>
              <a:t>Generate interface eigenrays as a side-effect of wavefront reflection (separate thread).</a:t>
            </a:r>
          </a:p>
          <a:p>
            <a:r>
              <a:rPr lang="en-US" sz="1500" dirty="0" smtClean="0"/>
              <a:t>Gather source eigenrays as a function of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s.</a:t>
            </a:r>
          </a:p>
          <a:p>
            <a:r>
              <a:rPr lang="en-US" sz="1500" dirty="0" smtClean="0"/>
              <a:t>Interpolate source eigenrays as function of </a:t>
            </a:r>
            <a:r>
              <a:rPr lang="en-US" sz="1500" dirty="0" smtClean="0">
                <a:latin typeface="Symbol" pitchFamily="18" charset="2"/>
              </a:rPr>
              <a:t>q</a:t>
            </a:r>
            <a:r>
              <a:rPr lang="en-US" sz="1500" dirty="0" smtClean="0"/>
              <a:t>, </a:t>
            </a:r>
            <a:r>
              <a:rPr lang="en-US" sz="1500" dirty="0" smtClean="0">
                <a:latin typeface="Symbol" pitchFamily="18" charset="2"/>
              </a:rPr>
              <a:t>f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For each receiver</a:t>
            </a:r>
          </a:p>
          <a:p>
            <a:pPr lvl="1"/>
            <a:r>
              <a:rPr lang="en-US" sz="1500" dirty="0" smtClean="0"/>
              <a:t>Gather receiver eigenrays as a function of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r.</a:t>
            </a:r>
          </a:p>
          <a:p>
            <a:pPr lvl="1"/>
            <a:r>
              <a:rPr lang="en-US" sz="1500" dirty="0" smtClean="0"/>
              <a:t>For each r and s</a:t>
            </a:r>
          </a:p>
          <a:p>
            <a:pPr lvl="2"/>
            <a:r>
              <a:rPr lang="en-US" sz="1500" dirty="0" smtClean="0"/>
              <a:t>Lookup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 at each </a:t>
            </a:r>
            <a:r>
              <a:rPr lang="en-US" sz="1500" dirty="0" smtClean="0">
                <a:latin typeface="Symbol" pitchFamily="18" charset="2"/>
              </a:rPr>
              <a:t>q</a:t>
            </a:r>
            <a:r>
              <a:rPr lang="en-US" sz="1500" dirty="0" smtClean="0"/>
              <a:t>(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), </a:t>
            </a:r>
            <a:r>
              <a:rPr lang="en-US" sz="1500" dirty="0" smtClean="0">
                <a:latin typeface="Symbol" pitchFamily="18" charset="2"/>
              </a:rPr>
              <a:t>f</a:t>
            </a:r>
            <a:r>
              <a:rPr lang="en-US" sz="1500" dirty="0" smtClean="0"/>
              <a:t>(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).</a:t>
            </a:r>
          </a:p>
          <a:p>
            <a:pPr lvl="2"/>
            <a:r>
              <a:rPr lang="en-US" sz="1500" dirty="0" smtClean="0"/>
              <a:t>Lookup source eigenrays and beam pattern at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 </a:t>
            </a:r>
          </a:p>
          <a:p>
            <a:pPr lvl="2"/>
            <a:r>
              <a:rPr lang="en-US" sz="1500" dirty="0" smtClean="0"/>
              <a:t>Combine source and receiver eigenrays to compute B</a:t>
            </a:r>
            <a:r>
              <a:rPr lang="en-US" sz="1500" baseline="-25000" dirty="0" smtClean="0"/>
              <a:t>s </a:t>
            </a:r>
            <a:r>
              <a:rPr lang="en-US" sz="1500" dirty="0" smtClean="0"/>
              <a:t>B</a:t>
            </a:r>
            <a:r>
              <a:rPr lang="en-US" sz="1500" baseline="-25000" dirty="0" smtClean="0"/>
              <a:t>r</a:t>
            </a:r>
            <a:r>
              <a:rPr lang="en-US" sz="1500" dirty="0" smtClean="0"/>
              <a:t> K / L</a:t>
            </a:r>
            <a:r>
              <a:rPr lang="en-US" sz="1500" baseline="-25000" dirty="0" smtClean="0"/>
              <a:t>s</a:t>
            </a:r>
            <a:r>
              <a:rPr lang="en-US" sz="1500" dirty="0" smtClean="0"/>
              <a:t> </a:t>
            </a:r>
            <a:r>
              <a:rPr lang="en-US" sz="1500" dirty="0" err="1" smtClean="0"/>
              <a:t>L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.</a:t>
            </a:r>
            <a:endParaRPr lang="en-US" sz="1500" baseline="30000" dirty="0" smtClean="0"/>
          </a:p>
          <a:p>
            <a:pPr lvl="2"/>
            <a:r>
              <a:rPr lang="en-US" sz="1500" dirty="0" smtClean="0"/>
              <a:t>Use uneven grid of </a:t>
            </a:r>
            <a:r>
              <a:rPr lang="en-US" sz="1500" dirty="0" smtClean="0">
                <a:latin typeface="Symbol" pitchFamily="18" charset="2"/>
              </a:rPr>
              <a:t>t =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 +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 to generate gridded </a:t>
            </a:r>
            <a:r>
              <a:rPr lang="en-US" sz="1500" dirty="0" err="1" smtClean="0"/>
              <a:t>R</a:t>
            </a:r>
            <a:r>
              <a:rPr lang="en-US" sz="1500" baseline="-25000" dirty="0" err="1" smtClean="0"/>
              <a:t>rs</a:t>
            </a:r>
            <a:r>
              <a:rPr lang="en-US" sz="1500" dirty="0" smtClean="0"/>
              <a:t>(</a:t>
            </a:r>
            <a:r>
              <a:rPr lang="en-US" sz="1500" dirty="0" smtClean="0">
                <a:latin typeface="Symbol" pitchFamily="18" charset="2"/>
              </a:rPr>
              <a:t>t</a:t>
            </a:r>
            <a:r>
              <a:rPr lang="en-US" sz="1500" dirty="0" smtClean="0"/>
              <a:t>). </a:t>
            </a:r>
          </a:p>
          <a:p>
            <a:pPr lvl="1"/>
            <a:r>
              <a:rPr lang="en-US" sz="1500" dirty="0" smtClean="0"/>
              <a:t>Sum </a:t>
            </a:r>
            <a:r>
              <a:rPr lang="en-US" sz="1500" dirty="0" err="1" smtClean="0"/>
              <a:t>R</a:t>
            </a:r>
            <a:r>
              <a:rPr lang="en-US" sz="1500" baseline="-25000" dirty="0" err="1" smtClean="0"/>
              <a:t>rs</a:t>
            </a:r>
            <a:r>
              <a:rPr lang="en-US" sz="1500" dirty="0" smtClean="0"/>
              <a:t>(</a:t>
            </a:r>
            <a:r>
              <a:rPr lang="en-US" sz="1500" dirty="0" smtClean="0">
                <a:latin typeface="Symbol" pitchFamily="18" charset="2"/>
              </a:rPr>
              <a:t>t</a:t>
            </a:r>
            <a:r>
              <a:rPr lang="en-US" sz="1500" dirty="0" smtClean="0"/>
              <a:t>) over r and s.</a:t>
            </a:r>
          </a:p>
          <a:p>
            <a:pPr lvl="1"/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541A8-F882-4AE6-8D40-69A81E61FE00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04800" y="1447800"/>
          <a:ext cx="8610600" cy="919163"/>
        </p:xfrm>
        <a:graphic>
          <a:graphicData uri="http://schemas.openxmlformats.org/presentationml/2006/ole">
            <p:oleObj spid="_x0000_s70658" name="Equation" r:id="rId3" imgW="4520880" imgH="4824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867400" y="2590800"/>
            <a:ext cx="2571750" cy="2024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9200" y="2928257"/>
            <a:ext cx="2571750" cy="2024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029200" y="2590800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600950" y="2590800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7600950" y="4615543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029200" y="4615543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7010400" y="3505203"/>
            <a:ext cx="457200" cy="185059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562600" y="3276600"/>
            <a:ext cx="457200" cy="185059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5562600" y="3457575"/>
            <a:ext cx="857250" cy="1323975"/>
          </a:xfrm>
          <a:custGeom>
            <a:avLst/>
            <a:gdLst>
              <a:gd name="connsiteX0" fmla="*/ 0 w 857250"/>
              <a:gd name="connsiteY0" fmla="*/ 0 h 1323975"/>
              <a:gd name="connsiteX1" fmla="*/ 400050 w 857250"/>
              <a:gd name="connsiteY1" fmla="*/ 390525 h 1323975"/>
              <a:gd name="connsiteX2" fmla="*/ 400050 w 857250"/>
              <a:gd name="connsiteY2" fmla="*/ 828675 h 1323975"/>
              <a:gd name="connsiteX3" fmla="*/ 857250 w 857250"/>
              <a:gd name="connsiteY3" fmla="*/ 1323975 h 1323975"/>
              <a:gd name="connsiteX0" fmla="*/ 0 w 857250"/>
              <a:gd name="connsiteY0" fmla="*/ 0 h 1323975"/>
              <a:gd name="connsiteX1" fmla="*/ 152400 w 857250"/>
              <a:gd name="connsiteY1" fmla="*/ 504825 h 1323975"/>
              <a:gd name="connsiteX2" fmla="*/ 400050 w 857250"/>
              <a:gd name="connsiteY2" fmla="*/ 828675 h 1323975"/>
              <a:gd name="connsiteX3" fmla="*/ 857250 w 857250"/>
              <a:gd name="connsiteY3" fmla="*/ 1323975 h 1323975"/>
              <a:gd name="connsiteX0" fmla="*/ 0 w 857250"/>
              <a:gd name="connsiteY0" fmla="*/ 0 h 1323975"/>
              <a:gd name="connsiteX1" fmla="*/ 152400 w 857250"/>
              <a:gd name="connsiteY1" fmla="*/ 504825 h 1323975"/>
              <a:gd name="connsiteX2" fmla="*/ 533400 w 857250"/>
              <a:gd name="connsiteY2" fmla="*/ 733425 h 1323975"/>
              <a:gd name="connsiteX3" fmla="*/ 857250 w 857250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323975">
                <a:moveTo>
                  <a:pt x="0" y="0"/>
                </a:moveTo>
                <a:cubicBezTo>
                  <a:pt x="166687" y="126206"/>
                  <a:pt x="63500" y="382588"/>
                  <a:pt x="152400" y="504825"/>
                </a:cubicBezTo>
                <a:cubicBezTo>
                  <a:pt x="241300" y="627062"/>
                  <a:pt x="415925" y="596900"/>
                  <a:pt x="533400" y="733425"/>
                </a:cubicBezTo>
                <a:cubicBezTo>
                  <a:pt x="650875" y="869950"/>
                  <a:pt x="666750" y="1154112"/>
                  <a:pt x="857250" y="1323975"/>
                </a:cubicBezTo>
              </a:path>
            </a:pathLst>
          </a:custGeom>
          <a:noFill/>
          <a:ln w="222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429374" y="3686175"/>
            <a:ext cx="581025" cy="1085850"/>
          </a:xfrm>
          <a:custGeom>
            <a:avLst/>
            <a:gdLst>
              <a:gd name="connsiteX0" fmla="*/ 0 w 584200"/>
              <a:gd name="connsiteY0" fmla="*/ 1085850 h 1085850"/>
              <a:gd name="connsiteX1" fmla="*/ 200025 w 584200"/>
              <a:gd name="connsiteY1" fmla="*/ 581025 h 1085850"/>
              <a:gd name="connsiteX2" fmla="*/ 533400 w 584200"/>
              <a:gd name="connsiteY2" fmla="*/ 476250 h 1085850"/>
              <a:gd name="connsiteX3" fmla="*/ 504825 w 584200"/>
              <a:gd name="connsiteY3" fmla="*/ 114300 h 1085850"/>
              <a:gd name="connsiteX4" fmla="*/ 581025 w 584200"/>
              <a:gd name="connsiteY4" fmla="*/ 0 h 1085850"/>
              <a:gd name="connsiteX0" fmla="*/ 0 w 581025"/>
              <a:gd name="connsiteY0" fmla="*/ 1085850 h 1085850"/>
              <a:gd name="connsiteX1" fmla="*/ 200025 w 581025"/>
              <a:gd name="connsiteY1" fmla="*/ 581025 h 1085850"/>
              <a:gd name="connsiteX2" fmla="*/ 428625 w 581025"/>
              <a:gd name="connsiteY2" fmla="*/ 504825 h 1085850"/>
              <a:gd name="connsiteX3" fmla="*/ 504825 w 581025"/>
              <a:gd name="connsiteY3" fmla="*/ 114300 h 1085850"/>
              <a:gd name="connsiteX4" fmla="*/ 581025 w 581025"/>
              <a:gd name="connsiteY4" fmla="*/ 0 h 1085850"/>
              <a:gd name="connsiteX0" fmla="*/ 0 w 581025"/>
              <a:gd name="connsiteY0" fmla="*/ 1085850 h 1085850"/>
              <a:gd name="connsiteX1" fmla="*/ 276226 w 581025"/>
              <a:gd name="connsiteY1" fmla="*/ 733425 h 1085850"/>
              <a:gd name="connsiteX2" fmla="*/ 428625 w 581025"/>
              <a:gd name="connsiteY2" fmla="*/ 504825 h 1085850"/>
              <a:gd name="connsiteX3" fmla="*/ 504825 w 581025"/>
              <a:gd name="connsiteY3" fmla="*/ 114300 h 1085850"/>
              <a:gd name="connsiteX4" fmla="*/ 581025 w 581025"/>
              <a:gd name="connsiteY4" fmla="*/ 0 h 1085850"/>
              <a:gd name="connsiteX0" fmla="*/ 0 w 581025"/>
              <a:gd name="connsiteY0" fmla="*/ 1085850 h 1085850"/>
              <a:gd name="connsiteX1" fmla="*/ 276226 w 581025"/>
              <a:gd name="connsiteY1" fmla="*/ 733425 h 1085850"/>
              <a:gd name="connsiteX2" fmla="*/ 276226 w 581025"/>
              <a:gd name="connsiteY2" fmla="*/ 428625 h 1085850"/>
              <a:gd name="connsiteX3" fmla="*/ 504825 w 581025"/>
              <a:gd name="connsiteY3" fmla="*/ 114300 h 1085850"/>
              <a:gd name="connsiteX4" fmla="*/ 581025 w 581025"/>
              <a:gd name="connsiteY4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085850">
                <a:moveTo>
                  <a:pt x="0" y="1085850"/>
                </a:moveTo>
                <a:cubicBezTo>
                  <a:pt x="55562" y="884237"/>
                  <a:pt x="230188" y="842963"/>
                  <a:pt x="276226" y="733425"/>
                </a:cubicBezTo>
                <a:cubicBezTo>
                  <a:pt x="322264" y="623888"/>
                  <a:pt x="238126" y="531812"/>
                  <a:pt x="276226" y="428625"/>
                </a:cubicBezTo>
                <a:cubicBezTo>
                  <a:pt x="314326" y="325438"/>
                  <a:pt x="454025" y="185738"/>
                  <a:pt x="504825" y="114300"/>
                </a:cubicBezTo>
                <a:cubicBezTo>
                  <a:pt x="555625" y="42862"/>
                  <a:pt x="546893" y="17462"/>
                  <a:pt x="581025" y="0"/>
                </a:cubicBezTo>
              </a:path>
            </a:pathLst>
          </a:cu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562600" y="3457570"/>
            <a:ext cx="381000" cy="1524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>
            <a:off x="6705598" y="3571874"/>
            <a:ext cx="304802" cy="12382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rc 25"/>
          <p:cNvSpPr/>
          <p:nvPr/>
        </p:nvSpPr>
        <p:spPr bwMode="auto">
          <a:xfrm>
            <a:off x="6877044" y="3643314"/>
            <a:ext cx="228600" cy="76200"/>
          </a:xfrm>
          <a:prstGeom prst="arc">
            <a:avLst>
              <a:gd name="adj1" fmla="val 20899643"/>
              <a:gd name="adj2" fmla="val 1168773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Arc 26"/>
          <p:cNvSpPr/>
          <p:nvPr/>
        </p:nvSpPr>
        <p:spPr bwMode="auto">
          <a:xfrm>
            <a:off x="5486400" y="3426619"/>
            <a:ext cx="228600" cy="76200"/>
          </a:xfrm>
          <a:prstGeom prst="arc">
            <a:avLst>
              <a:gd name="adj1" fmla="val 19538096"/>
              <a:gd name="adj2" fmla="val 1729101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400800" y="3810000"/>
          <a:ext cx="268941" cy="381000"/>
        </p:xfrm>
        <a:graphic>
          <a:graphicData uri="http://schemas.openxmlformats.org/presentationml/2006/ole">
            <p:oleObj spid="_x0000_s70659" name="Equation" r:id="rId4" imgW="152280" imgH="215640" progId="Equation.3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5562600" y="3962400"/>
          <a:ext cx="268941" cy="403412"/>
        </p:xfrm>
        <a:graphic>
          <a:graphicData uri="http://schemas.openxmlformats.org/presentationml/2006/ole">
            <p:oleObj spid="_x0000_s70660" name="Equation" r:id="rId5" imgW="152280" imgH="228600" progId="Equation.3">
              <p:embed/>
            </p:oleObj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6999288" y="3657600"/>
          <a:ext cx="314325" cy="381000"/>
        </p:xfrm>
        <a:graphic>
          <a:graphicData uri="http://schemas.openxmlformats.org/presentationml/2006/ole">
            <p:oleObj spid="_x0000_s70661" name="Equation" r:id="rId6" imgW="177480" imgH="215640" progId="Equation.3">
              <p:embed/>
            </p:oleObj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5897563" y="3254375"/>
          <a:ext cx="314325" cy="403225"/>
        </p:xfrm>
        <a:graphic>
          <a:graphicData uri="http://schemas.openxmlformats.org/presentationml/2006/ole">
            <p:oleObj spid="_x0000_s70662" name="Equation" r:id="rId7" imgW="177480" imgH="228600" progId="Equation.3">
              <p:embed/>
            </p:oleObj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6038850" y="4667250"/>
          <a:ext cx="285750" cy="285750"/>
        </p:xfrm>
        <a:graphic>
          <a:graphicData uri="http://schemas.openxmlformats.org/presentationml/2006/ole">
            <p:oleObj spid="_x0000_s70663" name="Equation" r:id="rId8" imgW="164880" imgH="16488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48200" y="5181600"/>
            <a:ext cx="21403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ymbol" pitchFamily="18" charset="2"/>
              </a:rPr>
              <a:t>t</a:t>
            </a:r>
            <a:r>
              <a:rPr lang="en-US" sz="1600" dirty="0" smtClean="0"/>
              <a:t> = travel time</a:t>
            </a:r>
          </a:p>
          <a:p>
            <a:r>
              <a:rPr lang="en-US" sz="1600" dirty="0" smtClean="0">
                <a:latin typeface="Symbol" pitchFamily="18" charset="2"/>
              </a:rPr>
              <a:t>j</a:t>
            </a:r>
            <a:r>
              <a:rPr lang="en-US" sz="1600" dirty="0" smtClean="0"/>
              <a:t> = launch azimuth</a:t>
            </a:r>
          </a:p>
          <a:p>
            <a:r>
              <a:rPr lang="en-US" sz="1600" dirty="0" smtClean="0"/>
              <a:t>s = source path #</a:t>
            </a:r>
          </a:p>
          <a:p>
            <a:r>
              <a:rPr lang="en-US" sz="1600" dirty="0" smtClean="0"/>
              <a:t>r = receiver path #</a:t>
            </a:r>
          </a:p>
          <a:p>
            <a:r>
              <a:rPr lang="en-US" sz="1600" dirty="0" smtClean="0">
                <a:latin typeface="Symbol" pitchFamily="18" charset="2"/>
              </a:rPr>
              <a:t>q</a:t>
            </a:r>
            <a:r>
              <a:rPr lang="en-US" sz="1600" dirty="0" smtClean="0"/>
              <a:t> = co-latitude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5600" y="5181600"/>
            <a:ext cx="232627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 smtClean="0"/>
              <a:t>o</a:t>
            </a:r>
            <a:r>
              <a:rPr lang="en-US" sz="1600" dirty="0" smtClean="0"/>
              <a:t>=source level</a:t>
            </a:r>
          </a:p>
          <a:p>
            <a:r>
              <a:rPr lang="en-US" sz="1600" dirty="0" smtClean="0"/>
              <a:t>L = transmission loss</a:t>
            </a:r>
          </a:p>
          <a:p>
            <a:r>
              <a:rPr lang="en-US" sz="1600" dirty="0" smtClean="0"/>
              <a:t>B = beam pattern</a:t>
            </a:r>
          </a:p>
          <a:p>
            <a:r>
              <a:rPr lang="en-US" sz="1600" dirty="0" smtClean="0"/>
              <a:t>K = scattering kernel</a:t>
            </a:r>
          </a:p>
          <a:p>
            <a:r>
              <a:rPr lang="en-US" sz="1600" dirty="0" smtClean="0">
                <a:latin typeface="Symbol" pitchFamily="18" charset="2"/>
              </a:rPr>
              <a:t>f</a:t>
            </a:r>
            <a:r>
              <a:rPr lang="en-US" sz="1600" dirty="0" smtClean="0"/>
              <a:t> = longitude</a:t>
            </a:r>
            <a:endParaRPr lang="en-US" sz="1600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8229600" y="4721225"/>
          <a:ext cx="219075" cy="307975"/>
        </p:xfrm>
        <a:graphic>
          <a:graphicData uri="http://schemas.openxmlformats.org/presentationml/2006/ole">
            <p:oleObj spid="_x0000_s70664" name="Equation" r:id="rId9" imgW="126720" imgH="177480" progId="Equation.3">
              <p:embed/>
            </p:oleObj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7924800" y="4267200"/>
          <a:ext cx="219075" cy="352425"/>
        </p:xfrm>
        <a:graphic>
          <a:graphicData uri="http://schemas.openxmlformats.org/presentationml/2006/ole">
            <p:oleObj spid="_x0000_s70665" name="Equation" r:id="rId10" imgW="126720" imgH="203040" progId="Equation.3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8153400" y="4419600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0800000" flipV="1">
            <a:off x="7924800" y="4876800"/>
            <a:ext cx="228600" cy="77788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Models are 2-DxN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003800" y="1447800"/>
            <a:ext cx="3660775" cy="24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AIS merchant ship traffic report from MarineTraffic.com on 02-16-10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/>
          <a:srcRect l="34296" t="44936" r="30710" b="19862"/>
          <a:stretch>
            <a:fillRect/>
          </a:stretch>
        </p:blipFill>
        <p:spPr bwMode="auto">
          <a:xfrm>
            <a:off x="1143000" y="1676400"/>
            <a:ext cx="7620000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5181600" y="2513013"/>
            <a:ext cx="1066800" cy="1069975"/>
          </a:xfrm>
          <a:prstGeom prst="line">
            <a:avLst/>
          </a:prstGeom>
          <a:noFill/>
          <a:ln w="3816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962275"/>
            <a:ext cx="2867025" cy="214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 flipH="1">
            <a:off x="2514600" y="2057400"/>
            <a:ext cx="3271838" cy="733425"/>
          </a:xfrm>
          <a:prstGeom prst="curvedDownArrow">
            <a:avLst>
              <a:gd name="adj1" fmla="val 89221"/>
              <a:gd name="adj2" fmla="val 178442"/>
              <a:gd name="adj3" fmla="val 54116"/>
            </a:avLst>
          </a:prstGeom>
          <a:solidFill>
            <a:srgbClr val="FFFF00">
              <a:alpha val="65097"/>
            </a:srgb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143000" y="1895475"/>
            <a:ext cx="1676400" cy="1017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FFFF00"/>
                </a:solidFill>
                <a:latin typeface="Times New Roman" pitchFamily="18" charset="0"/>
              </a:rPr>
              <a:t>Extract </a:t>
            </a:r>
            <a:r>
              <a:rPr lang="en-GB" sz="2000" dirty="0" smtClean="0">
                <a:solidFill>
                  <a:srgbClr val="FFFF00"/>
                </a:solidFill>
                <a:latin typeface="Times New Roman" pitchFamily="18" charset="0"/>
              </a:rPr>
              <a:t>radial and compute </a:t>
            </a:r>
            <a:r>
              <a:rPr lang="en-GB" sz="2000" dirty="0">
                <a:solidFill>
                  <a:srgbClr val="FFFF00"/>
                </a:solidFill>
                <a:latin typeface="Times New Roman" pitchFamily="18" charset="0"/>
              </a:rPr>
              <a:t>TL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09663" y="5334000"/>
            <a:ext cx="3189287" cy="24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TL image from http://cmst.curtin.edu.au/products/actoolbox/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810000" y="5611556"/>
            <a:ext cx="5029200" cy="1017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TL calculations done in a simple (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x,y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 system.  </a:t>
            </a:r>
            <a:endParaRPr lang="en-GB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But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radial extraction has its own accuracy losses and CPU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costs. 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much faster TL model for real-time, littoral, </a:t>
            </a:r>
            <a:r>
              <a:rPr lang="en-US" u="sng" dirty="0" smtClean="0"/>
              <a:t>active</a:t>
            </a:r>
            <a:r>
              <a:rPr lang="en-US" dirty="0" smtClean="0"/>
              <a:t> sonar 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stims</a:t>
            </a:r>
            <a:r>
              <a:rPr lang="en-US" dirty="0" smtClean="0"/>
              <a:t> by revisiting fundamental assumptions of ray theory.</a:t>
            </a:r>
          </a:p>
          <a:p>
            <a:r>
              <a:rPr lang="en-US" dirty="0" smtClean="0"/>
              <a:t>Speed goals:</a:t>
            </a:r>
          </a:p>
          <a:p>
            <a:pPr lvl="1"/>
            <a:r>
              <a:rPr lang="en-US" dirty="0" smtClean="0"/>
              <a:t>100 targets for one sensor</a:t>
            </a:r>
          </a:p>
          <a:p>
            <a:pPr lvl="1"/>
            <a:r>
              <a:rPr lang="en-US" dirty="0" smtClean="0"/>
              <a:t>Update rates faster that the speed of sound</a:t>
            </a:r>
          </a:p>
          <a:p>
            <a:pPr lvl="1"/>
            <a:r>
              <a:rPr lang="en-US" dirty="0" smtClean="0"/>
              <a:t>On a single core of an average laptop </a:t>
            </a:r>
          </a:p>
          <a:p>
            <a:pPr lvl="1"/>
            <a:r>
              <a:rPr lang="en-US" dirty="0" smtClean="0"/>
              <a:t>Insignificant loss in accuracy at MF and HF </a:t>
            </a:r>
            <a:r>
              <a:rPr lang="en-US" dirty="0" err="1" smtClean="0"/>
              <a:t>freqs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Then, once we have a fast algorithm, expand to additional sensors using better hardware.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3-D spherical coordinates (lat, long, alt) </a:t>
            </a:r>
          </a:p>
          <a:p>
            <a:pPr lvl="1"/>
            <a:r>
              <a:rPr lang="en-US" dirty="0" smtClean="0"/>
              <a:t>Avoids translation of environmental data into 2-DxN.</a:t>
            </a:r>
          </a:p>
          <a:p>
            <a:r>
              <a:rPr lang="en-US" dirty="0" smtClean="0"/>
              <a:t>Time domain ray trace </a:t>
            </a:r>
          </a:p>
          <a:p>
            <a:pPr lvl="1"/>
            <a:r>
              <a:rPr lang="en-US" dirty="0" smtClean="0"/>
              <a:t>Improves continuity of wavefront with fewer rays.</a:t>
            </a:r>
          </a:p>
          <a:p>
            <a:pPr lvl="1"/>
            <a:r>
              <a:rPr lang="en-US" dirty="0" smtClean="0"/>
              <a:t>Works best at mid and high frequencies.</a:t>
            </a:r>
          </a:p>
          <a:p>
            <a:r>
              <a:rPr lang="en-US" dirty="0" smtClean="0"/>
              <a:t>Hybrid Gaussian beams </a:t>
            </a:r>
          </a:p>
          <a:p>
            <a:pPr lvl="1"/>
            <a:r>
              <a:rPr lang="en-US" dirty="0" smtClean="0"/>
              <a:t>Improves performance in shadow zones and at lower frequencies.</a:t>
            </a:r>
          </a:p>
          <a:p>
            <a:r>
              <a:rPr lang="en-US" dirty="0" smtClean="0"/>
              <a:t>Test using publicly available databases.  </a:t>
            </a:r>
          </a:p>
          <a:p>
            <a:pPr lvl="1"/>
            <a:r>
              <a:rPr lang="en-US" dirty="0" smtClean="0"/>
              <a:t>Add proprietary and Navy database later as extensions of class hierarchy.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math behind the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to Wave Theory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871788" y="1371600"/>
          <a:ext cx="3910012" cy="889000"/>
        </p:xfrm>
        <a:graphic>
          <a:graphicData uri="http://schemas.openxmlformats.org/presentationml/2006/ole">
            <p:oleObj spid="_x0000_s48130" name="Equation" r:id="rId4" imgW="1955520" imgH="444240" progId="Equation.3">
              <p:embed/>
            </p:oleObj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5411788" y="2336800"/>
          <a:ext cx="2741612" cy="863600"/>
        </p:xfrm>
        <a:graphic>
          <a:graphicData uri="http://schemas.openxmlformats.org/presentationml/2006/ole">
            <p:oleObj spid="_x0000_s48131" name="Equation" r:id="rId5" imgW="1371600" imgH="431640" progId="Equation.3">
              <p:embed/>
            </p:oleObj>
          </a:graphicData>
        </a:graphic>
      </p:graphicFrame>
      <p:sp>
        <p:nvSpPr>
          <p:cNvPr id="1033" name="Text Box 22"/>
          <p:cNvSpPr txBox="1">
            <a:spLocks noChangeArrowheads="1"/>
          </p:cNvSpPr>
          <p:nvPr/>
        </p:nvSpPr>
        <p:spPr bwMode="auto">
          <a:xfrm>
            <a:off x="1371600" y="2540000"/>
            <a:ext cx="40211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Look for solutions in the form: </a:t>
            </a:r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1447800" y="3308350"/>
            <a:ext cx="2616200" cy="264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Match powers of 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O(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) :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O(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) :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O(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 baseline="30000">
                <a:solidFill>
                  <a:srgbClr val="000000"/>
                </a:solidFill>
                <a:latin typeface="Times New Roman" pitchFamily="18" charset="0"/>
              </a:rPr>
              <a:t>1-n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) :</a:t>
            </a:r>
          </a:p>
        </p:txBody>
      </p:sp>
      <p:graphicFrame>
        <p:nvGraphicFramePr>
          <p:cNvPr id="1028" name="Object 24"/>
          <p:cNvGraphicFramePr>
            <a:graphicFrameLocks noChangeAspect="1"/>
          </p:cNvGraphicFramePr>
          <p:nvPr/>
        </p:nvGraphicFramePr>
        <p:xfrm>
          <a:off x="4013200" y="3886200"/>
          <a:ext cx="1701800" cy="838200"/>
        </p:xfrm>
        <a:graphic>
          <a:graphicData uri="http://schemas.openxmlformats.org/presentationml/2006/ole">
            <p:oleObj spid="_x0000_s48132" name="Equation" r:id="rId6" imgW="850680" imgH="419040" progId="Equation.3">
              <p:embed/>
            </p:oleObj>
          </a:graphicData>
        </a:graphic>
      </p:graphicFrame>
      <p:graphicFrame>
        <p:nvGraphicFramePr>
          <p:cNvPr id="1029" name="Object 25"/>
          <p:cNvGraphicFramePr>
            <a:graphicFrameLocks noChangeAspect="1"/>
          </p:cNvGraphicFramePr>
          <p:nvPr/>
        </p:nvGraphicFramePr>
        <p:xfrm>
          <a:off x="2871788" y="5486400"/>
          <a:ext cx="3986212" cy="482600"/>
        </p:xfrm>
        <a:graphic>
          <a:graphicData uri="http://schemas.openxmlformats.org/presentationml/2006/ole">
            <p:oleObj spid="_x0000_s48133" name="Equation" r:id="rId7" imgW="1993680" imgH="241200" progId="Equation.3">
              <p:embed/>
            </p:oleObj>
          </a:graphicData>
        </a:graphic>
      </p:graphicFrame>
      <p:graphicFrame>
        <p:nvGraphicFramePr>
          <p:cNvPr id="1030" name="Object 26"/>
          <p:cNvGraphicFramePr>
            <a:graphicFrameLocks noChangeAspect="1"/>
          </p:cNvGraphicFramePr>
          <p:nvPr/>
        </p:nvGraphicFramePr>
        <p:xfrm>
          <a:off x="3316288" y="4749800"/>
          <a:ext cx="3097212" cy="508000"/>
        </p:xfrm>
        <a:graphic>
          <a:graphicData uri="http://schemas.openxmlformats.org/presentationml/2006/ole">
            <p:oleObj spid="_x0000_s48134" name="Equation" r:id="rId8" imgW="1549080" imgH="253800" progId="Equation.3">
              <p:embed/>
            </p:oleObj>
          </a:graphicData>
        </a:graphic>
      </p:graphicFrame>
      <p:sp>
        <p:nvSpPr>
          <p:cNvPr id="1035" name="Text Box 27"/>
          <p:cNvSpPr txBox="1">
            <a:spLocks noChangeArrowheads="1"/>
          </p:cNvSpPr>
          <p:nvPr/>
        </p:nvSpPr>
        <p:spPr bwMode="auto">
          <a:xfrm>
            <a:off x="6865938" y="4038600"/>
            <a:ext cx="1678193" cy="19411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eikonal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(transport)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(diffraction)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533400" y="1481328"/>
            <a:ext cx="3733800" cy="4525963"/>
          </a:xfrm>
        </p:spPr>
        <p:txBody>
          <a:bodyPr/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eikonal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characteristic </a:t>
            </a:r>
            <a:r>
              <a:rPr lang="en-GB" dirty="0" smtClean="0"/>
              <a:t>paths of the rays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transport</a:t>
            </a:r>
          </a:p>
          <a:p>
            <a:pPr lvl="1"/>
            <a:r>
              <a:rPr lang="en-GB" dirty="0" smtClean="0"/>
              <a:t>spreading loss proportional to </a:t>
            </a:r>
            <a:br>
              <a:rPr lang="en-GB" dirty="0" smtClean="0"/>
            </a:br>
            <a:r>
              <a:rPr lang="en-GB" dirty="0" smtClean="0"/>
              <a:t>ray divergence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diffraction</a:t>
            </a:r>
          </a:p>
          <a:p>
            <a:pPr lvl="1"/>
            <a:r>
              <a:rPr lang="en-GB" dirty="0" smtClean="0"/>
              <a:t>small if “</a:t>
            </a:r>
            <a:r>
              <a:rPr lang="en-GB" dirty="0" err="1" smtClean="0"/>
              <a:t>c</a:t>
            </a:r>
            <a:r>
              <a:rPr lang="en-GB" dirty="0" smtClean="0"/>
              <a:t>” changes slowly over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dirty="0" smtClean="0">
                <a:latin typeface="Symbol" pitchFamily="18" charset="2"/>
              </a:rPr>
              <a:t>.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 Characterize </a:t>
            </a:r>
            <a:r>
              <a:rPr lang="en-US" dirty="0" err="1" smtClean="0"/>
              <a:t>Wavefronts</a:t>
            </a:r>
            <a:endParaRPr lang="en-US" dirty="0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6928485" y="3764915"/>
          <a:ext cx="1574800" cy="787400"/>
        </p:xfrm>
        <a:graphic>
          <a:graphicData uri="http://schemas.openxmlformats.org/presentationml/2006/ole">
            <p:oleObj spid="_x0000_s51202" name="Equation" r:id="rId3" imgW="787320" imgH="393480" progId="Equation.3">
              <p:embed/>
            </p:oleObj>
          </a:graphicData>
        </a:graphic>
      </p:graphicFrame>
      <p:sp>
        <p:nvSpPr>
          <p:cNvPr id="18" name="Freeform 23"/>
          <p:cNvSpPr>
            <a:spLocks/>
          </p:cNvSpPr>
          <p:nvPr/>
        </p:nvSpPr>
        <p:spPr bwMode="auto">
          <a:xfrm>
            <a:off x="5917398" y="3934620"/>
            <a:ext cx="866775" cy="169862"/>
          </a:xfrm>
          <a:custGeom>
            <a:avLst/>
            <a:gdLst>
              <a:gd name="T0" fmla="*/ 0 w 546"/>
              <a:gd name="T1" fmla="*/ 107 h 107"/>
              <a:gd name="T2" fmla="*/ 126 w 546"/>
              <a:gd name="T3" fmla="*/ 3 h 107"/>
              <a:gd name="T4" fmla="*/ 546 w 546"/>
              <a:gd name="T5" fmla="*/ 87 h 107"/>
              <a:gd name="T6" fmla="*/ 0 60000 65536"/>
              <a:gd name="T7" fmla="*/ 0 60000 65536"/>
              <a:gd name="T8" fmla="*/ 0 60000 65536"/>
              <a:gd name="T9" fmla="*/ 0 w 546"/>
              <a:gd name="T10" fmla="*/ 0 h 107"/>
              <a:gd name="T11" fmla="*/ 546 w 546"/>
              <a:gd name="T12" fmla="*/ 107 h 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6" h="107">
                <a:moveTo>
                  <a:pt x="0" y="107"/>
                </a:moveTo>
                <a:cubicBezTo>
                  <a:pt x="21" y="90"/>
                  <a:pt x="35" y="6"/>
                  <a:pt x="126" y="3"/>
                </a:cubicBezTo>
                <a:cubicBezTo>
                  <a:pt x="217" y="0"/>
                  <a:pt x="459" y="70"/>
                  <a:pt x="546" y="87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712619" y="4051299"/>
            <a:ext cx="357982" cy="127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343400" y="1870710"/>
            <a:ext cx="2590800" cy="3429000"/>
            <a:chOff x="3352800" y="1524000"/>
            <a:chExt cx="3200400" cy="3505200"/>
          </a:xfrm>
        </p:grpSpPr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3384550" y="1524000"/>
              <a:ext cx="3092450" cy="1752600"/>
              <a:chOff x="1392" y="1680"/>
              <a:chExt cx="1392" cy="672"/>
            </a:xfrm>
          </p:grpSpPr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V="1">
                <a:off x="1392" y="2016"/>
                <a:ext cx="13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3384550" y="3276600"/>
              <a:ext cx="316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 flipV="1">
              <a:off x="3352800" y="3276600"/>
              <a:ext cx="3092450" cy="1752600"/>
              <a:chOff x="1392" y="1680"/>
              <a:chExt cx="1392" cy="672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V="1">
                <a:off x="1392" y="2016"/>
                <a:ext cx="13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Arc 5"/>
          <p:cNvSpPr>
            <a:spLocks/>
          </p:cNvSpPr>
          <p:nvPr/>
        </p:nvSpPr>
        <p:spPr bwMode="auto">
          <a:xfrm>
            <a:off x="4375150" y="2752725"/>
            <a:ext cx="914400" cy="1670050"/>
          </a:xfrm>
          <a:custGeom>
            <a:avLst/>
            <a:gdLst>
              <a:gd name="T0" fmla="*/ 235 w 21600"/>
              <a:gd name="T1" fmla="*/ 0 h 39447"/>
              <a:gd name="T2" fmla="*/ 235 w 21600"/>
              <a:gd name="T3" fmla="*/ 1052 h 39447"/>
              <a:gd name="T4" fmla="*/ 0 w 21600"/>
              <a:gd name="T5" fmla="*/ 526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4343400" y="354965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rc 9"/>
          <p:cNvSpPr>
            <a:spLocks/>
          </p:cNvSpPr>
          <p:nvPr/>
        </p:nvSpPr>
        <p:spPr bwMode="auto">
          <a:xfrm>
            <a:off x="4375150" y="2330450"/>
            <a:ext cx="1371600" cy="2505075"/>
          </a:xfrm>
          <a:custGeom>
            <a:avLst/>
            <a:gdLst>
              <a:gd name="T0" fmla="*/ 352 w 21600"/>
              <a:gd name="T1" fmla="*/ 0 h 39447"/>
              <a:gd name="T2" fmla="*/ 352 w 21600"/>
              <a:gd name="T3" fmla="*/ 1578 h 39447"/>
              <a:gd name="T4" fmla="*/ 0 w 21600"/>
              <a:gd name="T5" fmla="*/ 789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rc 10"/>
          <p:cNvSpPr>
            <a:spLocks/>
          </p:cNvSpPr>
          <p:nvPr/>
        </p:nvSpPr>
        <p:spPr bwMode="auto">
          <a:xfrm>
            <a:off x="4375150" y="1920875"/>
            <a:ext cx="1828800" cy="3336925"/>
          </a:xfrm>
          <a:custGeom>
            <a:avLst/>
            <a:gdLst>
              <a:gd name="T0" fmla="*/ 470 w 21600"/>
              <a:gd name="T1" fmla="*/ 0 h 39447"/>
              <a:gd name="T2" fmla="*/ 469 w 21600"/>
              <a:gd name="T3" fmla="*/ 2102 h 39447"/>
              <a:gd name="T4" fmla="*/ 0 w 21600"/>
              <a:gd name="T5" fmla="*/ 1051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10"/>
          <p:cNvSpPr>
            <a:spLocks/>
          </p:cNvSpPr>
          <p:nvPr/>
        </p:nvSpPr>
        <p:spPr bwMode="auto">
          <a:xfrm>
            <a:off x="4419600" y="1524000"/>
            <a:ext cx="2209800" cy="4098925"/>
          </a:xfrm>
          <a:custGeom>
            <a:avLst/>
            <a:gdLst>
              <a:gd name="T0" fmla="*/ 470 w 21600"/>
              <a:gd name="T1" fmla="*/ 0 h 39447"/>
              <a:gd name="T2" fmla="*/ 469 w 21600"/>
              <a:gd name="T3" fmla="*/ 2102 h 39447"/>
              <a:gd name="T4" fmla="*/ 0 w 21600"/>
              <a:gd name="T5" fmla="*/ 1051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5063490" y="3002280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5203985" y="3250401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5257800" y="3548523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5200648" y="3851407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060153" y="4107657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5426867" y="4380574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5629292" y="4002885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707857" y="3552828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638800" y="3102763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434018" y="2736033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798343" y="2462210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6162668" y="220981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060285" y="2952744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6172200" y="3548058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069809" y="4148134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5962" y="4650589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6146017" y="490299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69857" y="429101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6584153" y="355285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6477000" y="281468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086600" y="4876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Ray theory plugs this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eikonal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7" idx="0"/>
          </p:cNvCxnSpPr>
          <p:nvPr/>
        </p:nvCxnSpPr>
        <p:spPr>
          <a:xfrm rot="5400000">
            <a:off x="7734300" y="4686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1266</TotalTime>
  <Words>2181</Words>
  <Application>Microsoft Office PowerPoint</Application>
  <PresentationFormat>On-screen Show (4:3)</PresentationFormat>
  <Paragraphs>525</Paragraphs>
  <Slides>33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Concourse</vt:lpstr>
      <vt:lpstr>Equation</vt:lpstr>
      <vt:lpstr>Microsoft Equation 3.0</vt:lpstr>
      <vt:lpstr>Sonar Propagation Modeling in Spherical-Time Coordinates  Theory and Implementation</vt:lpstr>
      <vt:lpstr>Acknowledgements</vt:lpstr>
      <vt:lpstr>Motivation  TASW Training</vt:lpstr>
      <vt:lpstr>Many Models are 2-DxN</vt:lpstr>
      <vt:lpstr>Objectives</vt:lpstr>
      <vt:lpstr>Approach</vt:lpstr>
      <vt:lpstr>Theory</vt:lpstr>
      <vt:lpstr>Relationship to Wave Theory</vt:lpstr>
      <vt:lpstr>Rays Characterize Wavefronts</vt:lpstr>
      <vt:lpstr>Rays in Time Domain</vt:lpstr>
      <vt:lpstr>Rays in Spherical Coordinates</vt:lpstr>
      <vt:lpstr>Adams-Bashforth 3 Integrator</vt:lpstr>
      <vt:lpstr>Ray Reflection from 3-D Slope</vt:lpstr>
      <vt:lpstr>Eigenray Offset Estimation</vt:lpstr>
      <vt:lpstr>Hybrid Gaussian Beam TL</vt:lpstr>
      <vt:lpstr>Implementation</vt:lpstr>
      <vt:lpstr>Under Sea Modeling Lib (USML)</vt:lpstr>
      <vt:lpstr>Test Driven Development (TDD)</vt:lpstr>
      <vt:lpstr>uBLAS is our foundation</vt:lpstr>
      <vt:lpstr>Fundamental Data Types</vt:lpstr>
      <vt:lpstr>NetCDF Files</vt:lpstr>
      <vt:lpstr>Ocean Profiles &amp; Attenuation</vt:lpstr>
      <vt:lpstr>attenuation_model methods</vt:lpstr>
      <vt:lpstr>profile_model methods</vt:lpstr>
      <vt:lpstr>Ocean Boundaries &amp; Reflection</vt:lpstr>
      <vt:lpstr>Ocean Model Container</vt:lpstr>
      <vt:lpstr>Wavefront Propagation</vt:lpstr>
      <vt:lpstr>wave_element data</vt:lpstr>
      <vt:lpstr>proploss and eigenray data</vt:lpstr>
      <vt:lpstr>Eigenray Benchmark Testing</vt:lpstr>
      <vt:lpstr>TL Near Shadow Zone</vt:lpstr>
      <vt:lpstr>Speed Goals?</vt:lpstr>
      <vt:lpstr>Future: Bistatic Reverberation in  Spherical-Time Coordinates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Geodetic Acoustic  Ray Solutions in the  Time Domain</dc:title>
  <dc:creator>sreilly</dc:creator>
  <cp:lastModifiedBy>sreilly</cp:lastModifiedBy>
  <cp:revision>149</cp:revision>
  <dcterms:created xsi:type="dcterms:W3CDTF">2011-01-05T13:47:59Z</dcterms:created>
  <dcterms:modified xsi:type="dcterms:W3CDTF">2011-08-04T14:27:02Z</dcterms:modified>
</cp:coreProperties>
</file>