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5" r:id="rId4"/>
    <p:sldId id="257" r:id="rId5"/>
    <p:sldId id="263" r:id="rId6"/>
    <p:sldId id="258" r:id="rId7"/>
    <p:sldId id="264" r:id="rId8"/>
    <p:sldId id="259" r:id="rId9"/>
    <p:sldId id="260" r:id="rId10"/>
    <p:sldId id="262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8DB07-3556-415B-8147-DDC75473C094}" type="datetimeFigureOut">
              <a:rPr lang="en-US" smtClean="0"/>
              <a:pPr/>
              <a:t>1/5/2011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0F185-2351-48F1-B95D-78937B6EA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FFFBEB-86A7-4131-B135-228D8921E3FD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A4892F-4E0C-42A9-B905-5E466E495F48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17DC08-2971-4443-8163-9DE1B7FAC03D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62B3A3-B9A8-4B3F-B59B-D99DA3BF4F0C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C16DD-FC21-451C-A92D-9DC6A4B31803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8B4AF-AFF5-4DC5-A0C4-6DC84F32A75F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D150A-DB92-4107-999A-EBE32AB124F7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964946-8900-4EF4-9DF5-2014780F96D4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D5A20-05BE-4BF8-86EA-6B9C8181EB8F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470FED-073D-42B1-8282-88F95BC63854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AC0FFF-148D-42EE-A556-8AC0CF1CA93A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103352-0361-4C37-8FBC-654C5975C2E8}" type="datetime1">
              <a:rPr lang="en-US" smtClean="0"/>
              <a:pPr/>
              <a:t>1/5/2011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47243D-07F2-4CB3-A2C8-A04364B0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 Sea</a:t>
            </a:r>
            <a:br>
              <a:rPr lang="en-US" dirty="0" smtClean="0"/>
            </a:br>
            <a:r>
              <a:rPr lang="en-US" dirty="0" smtClean="0"/>
              <a:t>Modeling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Reilly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Ocean Model Container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32766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ocean_model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00400" y="42672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boundary_model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2667000" y="4495800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</p:cNvCxnSpPr>
          <p:nvPr/>
        </p:nvCxnSpPr>
        <p:spPr>
          <a:xfrm rot="10800000" flipV="1">
            <a:off x="2667000" y="3543300"/>
            <a:ext cx="533400" cy="952500"/>
          </a:xfrm>
          <a:prstGeom prst="bentConnector2">
            <a:avLst/>
          </a:prstGeom>
          <a:ln w="254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 flipH="1">
            <a:off x="5791200" y="3541712"/>
            <a:ext cx="533400" cy="954088"/>
            <a:chOff x="6629400" y="2895600"/>
            <a:chExt cx="533400" cy="954088"/>
          </a:xfrm>
        </p:grpSpPr>
        <p:cxnSp>
          <p:nvCxnSpPr>
            <p:cNvPr id="25" name="Elbow Connector 24"/>
            <p:cNvCxnSpPr/>
            <p:nvPr/>
          </p:nvCxnSpPr>
          <p:spPr>
            <a:xfrm>
              <a:off x="6629400" y="3848100"/>
              <a:ext cx="457200" cy="158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3"/>
            <p:cNvCxnSpPr/>
            <p:nvPr/>
          </p:nvCxnSpPr>
          <p:spPr>
            <a:xfrm rot="10800000" flipV="1">
              <a:off x="6629400" y="2895600"/>
              <a:ext cx="533400" cy="952500"/>
            </a:xfrm>
            <a:prstGeom prst="bentConnector2">
              <a:avLst/>
            </a:prstGeom>
            <a:ln w="25400">
              <a:solidFill>
                <a:schemeClr val="accent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3200400" y="2209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profile_model</a:t>
            </a:r>
            <a:endParaRPr lang="en-US" dirty="0"/>
          </a:p>
        </p:txBody>
      </p:sp>
      <p:cxnSp>
        <p:nvCxnSpPr>
          <p:cNvPr id="36" name="Elbow Connector 35"/>
          <p:cNvCxnSpPr>
            <a:stCxn id="34" idx="2"/>
          </p:cNvCxnSpPr>
          <p:nvPr/>
        </p:nvCxnSpPr>
        <p:spPr>
          <a:xfrm rot="5400000">
            <a:off x="4267200" y="2971800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68009" y="3886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surface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4600" y="38100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bottom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profile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7386" y="5867400"/>
            <a:ext cx="48542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Combines the effects of surface, bottom, </a:t>
            </a:r>
          </a:p>
          <a:p>
            <a:r>
              <a:rPr lang="en-US" dirty="0" smtClean="0"/>
              <a:t>and profile into a single model. </a:t>
            </a:r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Geodetic Acoustic Rays</a:t>
            </a:r>
            <a:br>
              <a:rPr lang="en-US" dirty="0" smtClean="0"/>
            </a:br>
            <a:r>
              <a:rPr lang="en-US" dirty="0" err="1" smtClean="0"/>
              <a:t>Wavefront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0271" y="3620869"/>
            <a:ext cx="1600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00271" y="3087469"/>
            <a:ext cx="1600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0271" y="4154269"/>
            <a:ext cx="1600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0271" y="4687669"/>
            <a:ext cx="1600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388620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</a:t>
            </a:r>
            <a:r>
              <a:rPr lang="en-US" sz="1400" dirty="0" err="1" smtClean="0"/>
              <a:t>ave_element</a:t>
            </a:r>
            <a:endParaRPr lang="en-US" sz="1400" dirty="0" smtClean="0"/>
          </a:p>
          <a:p>
            <a:pPr algn="ctr"/>
            <a:r>
              <a:rPr lang="en-US" sz="1400" dirty="0" smtClean="0"/>
              <a:t>circular queue</a:t>
            </a:r>
            <a:endParaRPr lang="en-US" sz="1400" dirty="0"/>
          </a:p>
        </p:txBody>
      </p:sp>
      <p:cxnSp>
        <p:nvCxnSpPr>
          <p:cNvPr id="16" name="Shape 8"/>
          <p:cNvCxnSpPr/>
          <p:nvPr/>
        </p:nvCxnSpPr>
        <p:spPr>
          <a:xfrm rot="5400000">
            <a:off x="2628900" y="4304506"/>
            <a:ext cx="1752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8"/>
          <p:cNvCxnSpPr>
            <a:stCxn id="130" idx="6"/>
            <a:endCxn id="5" idx="1"/>
          </p:cNvCxnSpPr>
          <p:nvPr/>
        </p:nvCxnSpPr>
        <p:spPr>
          <a:xfrm>
            <a:off x="4800600" y="3352800"/>
            <a:ext cx="999671" cy="136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8"/>
          <p:cNvCxnSpPr/>
          <p:nvPr/>
        </p:nvCxnSpPr>
        <p:spPr>
          <a:xfrm rot="5400000">
            <a:off x="3276600" y="2706469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8"/>
          <p:cNvCxnSpPr>
            <a:stCxn id="7" idx="1"/>
            <a:endCxn id="130" idx="5"/>
          </p:cNvCxnSpPr>
          <p:nvPr/>
        </p:nvCxnSpPr>
        <p:spPr>
          <a:xfrm rot="10800000">
            <a:off x="4421187" y="3595267"/>
            <a:ext cx="1379085" cy="1359102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8"/>
          <p:cNvCxnSpPr/>
          <p:nvPr/>
        </p:nvCxnSpPr>
        <p:spPr>
          <a:xfrm rot="10800000">
            <a:off x="4419600" y="4419600"/>
            <a:ext cx="1447800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8"/>
          <p:cNvCxnSpPr>
            <a:stCxn id="5" idx="0"/>
          </p:cNvCxnSpPr>
          <p:nvPr/>
        </p:nvCxnSpPr>
        <p:spPr>
          <a:xfrm rot="16200000" flipV="1">
            <a:off x="5319487" y="1806584"/>
            <a:ext cx="762000" cy="1799769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"/>
          <p:cNvCxnSpPr>
            <a:stCxn id="7" idx="2"/>
            <a:endCxn id="138" idx="6"/>
          </p:cNvCxnSpPr>
          <p:nvPr/>
        </p:nvCxnSpPr>
        <p:spPr>
          <a:xfrm rot="5400000">
            <a:off x="5548771" y="4472899"/>
            <a:ext cx="303431" cy="1799771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"/>
          <p:cNvCxnSpPr/>
          <p:nvPr/>
        </p:nvCxnSpPr>
        <p:spPr>
          <a:xfrm rot="10800000">
            <a:off x="4800600" y="2096869"/>
            <a:ext cx="2133600" cy="990600"/>
          </a:xfrm>
          <a:prstGeom prst="bentConnector3">
            <a:avLst>
              <a:gd name="adj1" fmla="val -1"/>
            </a:avLst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1600" y="235922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read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80005" y="171586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update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7964" y="287053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update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53000" y="403044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read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400800" y="12954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ocean_model</a:t>
            </a:r>
            <a:endParaRPr lang="en-US" dirty="0"/>
          </a:p>
        </p:txBody>
      </p:sp>
      <p:cxnSp>
        <p:nvCxnSpPr>
          <p:cNvPr id="105" name="Shape 8"/>
          <p:cNvCxnSpPr>
            <a:stCxn id="104" idx="2"/>
            <a:endCxn id="5" idx="3"/>
          </p:cNvCxnSpPr>
          <p:nvPr/>
        </p:nvCxnSpPr>
        <p:spPr>
          <a:xfrm rot="5400000">
            <a:off x="6785652" y="2443620"/>
            <a:ext cx="1525369" cy="295729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96200" y="240166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read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00200" y="40386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roploss</a:t>
            </a:r>
            <a:endParaRPr lang="en-US" dirty="0"/>
          </a:p>
          <a:p>
            <a:pPr algn="ctr"/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4343400" y="6019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proploss</a:t>
            </a:r>
            <a:r>
              <a:rPr lang="en-US" dirty="0" smtClean="0"/>
              <a:t> </a:t>
            </a:r>
            <a:r>
              <a:rPr lang="en-US" dirty="0" err="1" smtClean="0"/>
              <a:t>eigenrays</a:t>
            </a:r>
            <a:endParaRPr lang="en-US" dirty="0"/>
          </a:p>
        </p:txBody>
      </p:sp>
      <p:cxnSp>
        <p:nvCxnSpPr>
          <p:cNvPr id="113" name="Shape 8"/>
          <p:cNvCxnSpPr>
            <a:endCxn id="112" idx="1"/>
          </p:cNvCxnSpPr>
          <p:nvPr/>
        </p:nvCxnSpPr>
        <p:spPr>
          <a:xfrm rot="16200000" flipH="1">
            <a:off x="3658285" y="5601384"/>
            <a:ext cx="532031" cy="838200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8"/>
          <p:cNvCxnSpPr/>
          <p:nvPr/>
        </p:nvCxnSpPr>
        <p:spPr>
          <a:xfrm rot="5400000">
            <a:off x="2475706" y="4991100"/>
            <a:ext cx="5334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8"/>
          <p:cNvCxnSpPr>
            <a:stCxn id="138" idx="2"/>
          </p:cNvCxnSpPr>
          <p:nvPr/>
        </p:nvCxnSpPr>
        <p:spPr>
          <a:xfrm rot="10800000">
            <a:off x="2209800" y="2211170"/>
            <a:ext cx="1588" cy="3313331"/>
          </a:xfrm>
          <a:prstGeom prst="bentConnector4">
            <a:avLst>
              <a:gd name="adj1" fmla="val 68378485"/>
              <a:gd name="adj2" fmla="val 100021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611857" y="59436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add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133600" y="480060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read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5165" y="1828800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wave_front</a:t>
            </a:r>
            <a:r>
              <a:rPr lang="en-US" sz="1400" dirty="0" err="1"/>
              <a:t>.</a:t>
            </a:r>
            <a:r>
              <a:rPr lang="en-US" sz="1400" dirty="0" err="1" smtClean="0"/>
              <a:t>step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209800" y="1905000"/>
            <a:ext cx="2590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 reflections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2209800" y="3009900"/>
            <a:ext cx="2590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AB3 integrator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7" name="Shape 8"/>
          <p:cNvCxnSpPr/>
          <p:nvPr/>
        </p:nvCxnSpPr>
        <p:spPr>
          <a:xfrm rot="10800000">
            <a:off x="4419601" y="3886200"/>
            <a:ext cx="1447800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2209800" y="5181600"/>
            <a:ext cx="2590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 </a:t>
            </a:r>
            <a:r>
              <a:rPr lang="en-US" dirty="0" err="1" smtClean="0">
                <a:solidFill>
                  <a:schemeClr val="tx1"/>
                </a:solidFill>
              </a:rPr>
              <a:t>eigenrays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ng00.jpg"/>
          <p:cNvPicPr>
            <a:picLocks noChangeAspect="1"/>
          </p:cNvPicPr>
          <p:nvPr/>
        </p:nvPicPr>
        <p:blipFill>
          <a:blip r:embed="rId2" cstate="print"/>
          <a:srcRect l="3571" r="6696"/>
          <a:stretch>
            <a:fillRect/>
          </a:stretch>
        </p:blipFill>
        <p:spPr>
          <a:xfrm>
            <a:off x="3810000" y="1524000"/>
            <a:ext cx="5105400" cy="42672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2286001"/>
            <a:ext cx="3657600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wavefronts</a:t>
            </a:r>
            <a:r>
              <a:rPr lang="en-US" dirty="0" smtClean="0"/>
              <a:t>,  </a:t>
            </a:r>
            <a:r>
              <a:rPr lang="en-US" dirty="0" err="1" smtClean="0"/>
              <a:t>proploss</a:t>
            </a:r>
            <a:r>
              <a:rPr lang="en-US" dirty="0" smtClean="0"/>
              <a:t>, and </a:t>
            </a:r>
            <a:r>
              <a:rPr lang="en-US" dirty="0" err="1" smtClean="0"/>
              <a:t>eigenrays</a:t>
            </a:r>
            <a:r>
              <a:rPr lang="en-US" dirty="0" smtClean="0"/>
              <a:t> to disk in </a:t>
            </a:r>
            <a:r>
              <a:rPr lang="en-US" dirty="0" err="1" smtClean="0"/>
              <a:t>netCDF</a:t>
            </a:r>
            <a:r>
              <a:rPr lang="en-US" dirty="0" smtClean="0"/>
              <a:t> format.</a:t>
            </a:r>
          </a:p>
          <a:p>
            <a:r>
              <a:rPr lang="en-US" dirty="0" smtClean="0"/>
              <a:t>Illustrate and analyze </a:t>
            </a:r>
            <a:r>
              <a:rPr lang="en-US" dirty="0" smtClean="0"/>
              <a:t>errors in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Testing and Analysis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imagining that our main task is to instruct a computer what to do, concentrate on explaining to future developers what we want the computer to do.</a:t>
            </a:r>
          </a:p>
          <a:p>
            <a:r>
              <a:rPr lang="en-US" dirty="0" smtClean="0"/>
              <a:t>Strive for a programming style that is comprehensible because its concepts have been introduced in an order that is best for human understanding.</a:t>
            </a:r>
          </a:p>
          <a:p>
            <a:r>
              <a:rPr lang="en-US" dirty="0" smtClean="0"/>
              <a:t>Integrate SDD and STD document into the source code using </a:t>
            </a:r>
            <a:r>
              <a:rPr lang="en-US" dirty="0" err="1" smtClean="0"/>
              <a:t>Doxygen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Programming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6019800"/>
            <a:ext cx="6143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REF: Donald Knuth. "Literate Programming (1984)" in Literate Programming. CSLI, 1992, pg. 99.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the development of each new feature by first designing its unit test.</a:t>
            </a:r>
          </a:p>
          <a:p>
            <a:pPr lvl="1"/>
            <a:r>
              <a:rPr lang="en-US" dirty="0" smtClean="0"/>
              <a:t>Every module includes a “test” directory.</a:t>
            </a:r>
          </a:p>
          <a:p>
            <a:pPr lvl="1"/>
            <a:r>
              <a:rPr lang="en-US" dirty="0" smtClean="0"/>
              <a:t>Detect and record failures to match analytic results.</a:t>
            </a:r>
          </a:p>
          <a:p>
            <a:pPr lvl="1"/>
            <a:r>
              <a:rPr lang="en-US" dirty="0" smtClean="0"/>
              <a:t>Readiness of each new feature defined by the quality of its test.</a:t>
            </a:r>
          </a:p>
          <a:p>
            <a:r>
              <a:rPr lang="en-US" dirty="0" smtClean="0"/>
              <a:t>Boost Test Library Unit Test Framework (UTF) to implement these goals.</a:t>
            </a:r>
          </a:p>
          <a:p>
            <a:pPr lvl="1"/>
            <a:r>
              <a:rPr lang="en-US" dirty="0" smtClean="0"/>
              <a:t>Organizes all units tests into a regression suite.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5334000"/>
            <a:ext cx="4572085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Focus on verification phase of testing.</a:t>
            </a:r>
          </a:p>
          <a:p>
            <a:r>
              <a:rPr lang="en-US" dirty="0" smtClean="0"/>
              <a:t>Prove that software works as designed.</a:t>
            </a:r>
          </a:p>
          <a:p>
            <a:r>
              <a:rPr lang="en-US" dirty="0" smtClean="0"/>
              <a:t>Not that model replicates real-world.</a:t>
            </a:r>
          </a:p>
          <a:p>
            <a:r>
              <a:rPr lang="en-US" dirty="0" smtClean="0"/>
              <a:t>That comes later.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/>
          <p:cNvCxnSpPr/>
          <p:nvPr/>
        </p:nvCxnSpPr>
        <p:spPr>
          <a:xfrm rot="5400000" flipH="1" flipV="1">
            <a:off x="3963194" y="4190206"/>
            <a:ext cx="2895600" cy="1588"/>
          </a:xfrm>
          <a:prstGeom prst="straightConnector1">
            <a:avLst/>
          </a:prstGeom>
          <a:ln w="28575"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USML Modules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352800" y="3276600"/>
            <a:ext cx="2514600" cy="1371600"/>
            <a:chOff x="3352800" y="3352800"/>
            <a:chExt cx="2514600" cy="1371600"/>
          </a:xfrm>
        </p:grpSpPr>
        <p:sp>
          <p:nvSpPr>
            <p:cNvPr id="6" name="Rectangle 5"/>
            <p:cNvSpPr/>
            <p:nvPr/>
          </p:nvSpPr>
          <p:spPr>
            <a:xfrm>
              <a:off x="3352800" y="38100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Data Grids </a:t>
              </a:r>
            </a:p>
            <a:p>
              <a:r>
                <a:rPr lang="en-US" sz="1400" dirty="0" smtClean="0"/>
                <a:t>Sequences</a:t>
              </a:r>
            </a:p>
            <a:p>
              <a:r>
                <a:rPr lang="en-US" sz="1400" dirty="0" smtClean="0"/>
                <a:t>World Coordinates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33528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Fundamental Data Types</a:t>
              </a:r>
              <a:endParaRPr lang="en-US" sz="1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29000" y="5181600"/>
            <a:ext cx="2514600" cy="1371600"/>
            <a:chOff x="381000" y="4495800"/>
            <a:chExt cx="2514600" cy="1371600"/>
          </a:xfrm>
        </p:grpSpPr>
        <p:sp>
          <p:nvSpPr>
            <p:cNvPr id="10" name="Rectangle 9"/>
            <p:cNvSpPr/>
            <p:nvPr/>
          </p:nvSpPr>
          <p:spPr>
            <a:xfrm>
              <a:off x="381000" y="44958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uBLAS</a:t>
              </a:r>
              <a:r>
                <a:rPr lang="en-US" sz="1400" dirty="0" smtClean="0"/>
                <a:t> Extensions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" y="49530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abs, </a:t>
              </a:r>
              <a:r>
                <a:rPr lang="en-US" sz="1400" dirty="0" err="1" smtClean="0"/>
                <a:t>arg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sqrt</a:t>
              </a:r>
              <a:r>
                <a:rPr lang="en-US" sz="1400" dirty="0" smtClean="0"/>
                <a:t>, max, ...</a:t>
              </a:r>
            </a:p>
            <a:p>
              <a:r>
                <a:rPr lang="en-US" sz="1400" dirty="0" err="1" smtClean="0"/>
                <a:t>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cosh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acosh</a:t>
              </a:r>
              <a:r>
                <a:rPr lang="en-US" sz="1400" dirty="0" smtClean="0"/>
                <a:t>, ...</a:t>
              </a:r>
            </a:p>
            <a:p>
              <a:r>
                <a:rPr lang="en-US" sz="1400" dirty="0" smtClean="0"/>
                <a:t>exp, log, </a:t>
              </a:r>
              <a:r>
                <a:rPr lang="en-US" sz="1400" dirty="0" err="1" smtClean="0"/>
                <a:t>pow</a:t>
              </a:r>
              <a:r>
                <a:rPr lang="en-US" sz="1400" dirty="0" smtClean="0"/>
                <a:t>, ...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4800" y="3276600"/>
            <a:ext cx="2514600" cy="1371600"/>
            <a:chOff x="304800" y="2286000"/>
            <a:chExt cx="2514600" cy="1371600"/>
          </a:xfrm>
        </p:grpSpPr>
        <p:sp>
          <p:nvSpPr>
            <p:cNvPr id="9" name="Rectangle 8"/>
            <p:cNvSpPr/>
            <p:nvPr/>
          </p:nvSpPr>
          <p:spPr>
            <a:xfrm>
              <a:off x="304800" y="22860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NetCDF</a:t>
              </a:r>
              <a:r>
                <a:rPr lang="en-US" sz="1400" dirty="0" smtClean="0"/>
                <a:t> Files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" y="27432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Bathymetry</a:t>
              </a:r>
            </a:p>
            <a:p>
              <a:r>
                <a:rPr lang="en-US" sz="1400" dirty="0" smtClean="0"/>
                <a:t>Ocean Profiles</a:t>
              </a:r>
            </a:p>
            <a:p>
              <a:r>
                <a:rPr lang="en-US" sz="1400" dirty="0" smtClean="0"/>
                <a:t>COARDS, WOA, ETOPO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24600" y="3276600"/>
            <a:ext cx="2514600" cy="1371600"/>
            <a:chOff x="6400800" y="4724400"/>
            <a:chExt cx="2514600" cy="1371600"/>
          </a:xfrm>
        </p:grpSpPr>
        <p:sp>
          <p:nvSpPr>
            <p:cNvPr id="14" name="Rectangle 13"/>
            <p:cNvSpPr/>
            <p:nvPr/>
          </p:nvSpPr>
          <p:spPr>
            <a:xfrm>
              <a:off x="6400800" y="47244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Ocean Components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00800" y="51816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Profiles</a:t>
              </a:r>
            </a:p>
            <a:p>
              <a:r>
                <a:rPr lang="en-US" sz="1400" dirty="0" smtClean="0"/>
                <a:t>Attenuation</a:t>
              </a:r>
            </a:p>
            <a:p>
              <a:r>
                <a:rPr lang="en-US" sz="1400" dirty="0" smtClean="0"/>
                <a:t>Boundaries</a:t>
              </a:r>
            </a:p>
            <a:p>
              <a:r>
                <a:rPr lang="en-US" sz="1400" dirty="0" smtClean="0"/>
                <a:t>Reflection Loss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2800" y="1371600"/>
            <a:ext cx="2514600" cy="1371600"/>
            <a:chOff x="6248400" y="2133600"/>
            <a:chExt cx="2514600" cy="1371600"/>
          </a:xfrm>
        </p:grpSpPr>
        <p:sp>
          <p:nvSpPr>
            <p:cNvPr id="16" name="Rectangle 15"/>
            <p:cNvSpPr/>
            <p:nvPr/>
          </p:nvSpPr>
          <p:spPr>
            <a:xfrm>
              <a:off x="6248400" y="21336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Geodetic</a:t>
              </a:r>
              <a:br>
                <a:rPr lang="en-US" sz="1400" dirty="0" smtClean="0"/>
              </a:br>
              <a:r>
                <a:rPr lang="en-US" sz="1400" dirty="0" smtClean="0"/>
                <a:t>Acoustic Rays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908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Wave Fronts</a:t>
              </a:r>
            </a:p>
            <a:p>
              <a:r>
                <a:rPr lang="en-US" sz="1400" dirty="0" err="1" smtClean="0"/>
                <a:t>Eigenray</a:t>
              </a:r>
              <a:r>
                <a:rPr lang="en-US" sz="1400" dirty="0" smtClean="0"/>
                <a:t> Results</a:t>
              </a:r>
            </a:p>
            <a:p>
              <a:r>
                <a:rPr lang="en-US" sz="1400" dirty="0" err="1" smtClean="0"/>
                <a:t>ProplosS</a:t>
              </a:r>
              <a:r>
                <a:rPr lang="en-US" sz="1400" dirty="0" smtClean="0"/>
                <a:t> Results</a:t>
              </a:r>
              <a:endParaRPr 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76400" y="56388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306094" y="3009106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 flipH="1" flipV="1">
            <a:off x="4306094" y="4914106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/>
          <p:nvPr/>
        </p:nvCxnSpPr>
        <p:spPr>
          <a:xfrm>
            <a:off x="5867400" y="2286000"/>
            <a:ext cx="1371600" cy="9906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0800000">
            <a:off x="2819400" y="4191000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867400" y="4191000"/>
            <a:ext cx="4572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/>
          <p:nvPr/>
        </p:nvCxnSpPr>
        <p:spPr>
          <a:xfrm rot="5400000">
            <a:off x="6038850" y="4552950"/>
            <a:ext cx="1447800" cy="16383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/>
          <p:nvPr/>
        </p:nvCxnSpPr>
        <p:spPr>
          <a:xfrm rot="16200000" flipH="1">
            <a:off x="1771650" y="4438650"/>
            <a:ext cx="1447800" cy="18669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04800" y="2971800"/>
            <a:ext cx="8610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43000" y="205740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acoustics model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324600" y="617220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framework</a:t>
            </a:r>
            <a:endParaRPr lang="en-US" dirty="0"/>
          </a:p>
        </p:txBody>
      </p: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scalar addition: matrix +/- scalar, scalar +/- matrix</a:t>
            </a:r>
          </a:p>
          <a:p>
            <a:r>
              <a:rPr lang="en-US" sz="2000" dirty="0" smtClean="0"/>
              <a:t>division of scalar by matrix</a:t>
            </a:r>
          </a:p>
          <a:p>
            <a:r>
              <a:rPr lang="en-US" sz="2000" dirty="0" smtClean="0"/>
              <a:t>max(), min(), floor(), ceil()</a:t>
            </a:r>
          </a:p>
          <a:p>
            <a:r>
              <a:rPr lang="en-US" sz="2000" dirty="0" smtClean="0"/>
              <a:t>abs(), abs2(), </a:t>
            </a:r>
            <a:r>
              <a:rPr lang="en-US" sz="2000" dirty="0" err="1" smtClean="0"/>
              <a:t>arg</a:t>
            </a:r>
            <a:r>
              <a:rPr lang="en-US" sz="2000" dirty="0" smtClean="0"/>
              <a:t>(), </a:t>
            </a:r>
            <a:r>
              <a:rPr lang="en-US" sz="2000" dirty="0" err="1" smtClean="0"/>
              <a:t>sqrt</a:t>
            </a:r>
            <a:r>
              <a:rPr lang="en-US" sz="2000" dirty="0" smtClean="0"/>
              <a:t>(), </a:t>
            </a:r>
            <a:r>
              <a:rPr lang="en-US" sz="2000" dirty="0" err="1" smtClean="0"/>
              <a:t>copysign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cos</a:t>
            </a:r>
            <a:r>
              <a:rPr lang="en-US" sz="2000" dirty="0" smtClean="0"/>
              <a:t>(), </a:t>
            </a:r>
            <a:r>
              <a:rPr lang="en-US" sz="2000" dirty="0" err="1" smtClean="0"/>
              <a:t>cosh</a:t>
            </a:r>
            <a:r>
              <a:rPr lang="en-US" sz="2000" dirty="0" smtClean="0"/>
              <a:t>(), sin(), </a:t>
            </a:r>
            <a:r>
              <a:rPr lang="en-US" sz="2000" dirty="0" err="1" smtClean="0"/>
              <a:t>sinh</a:t>
            </a:r>
            <a:r>
              <a:rPr lang="en-US" sz="2000" dirty="0" smtClean="0"/>
              <a:t>(), tan(), </a:t>
            </a:r>
            <a:r>
              <a:rPr lang="en-US" sz="2000" dirty="0" err="1" smtClean="0"/>
              <a:t>tanh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acos</a:t>
            </a:r>
            <a:r>
              <a:rPr lang="en-US" sz="2000" dirty="0" smtClean="0"/>
              <a:t>(), </a:t>
            </a:r>
            <a:r>
              <a:rPr lang="en-US" sz="2000" dirty="0" err="1" smtClean="0"/>
              <a:t>acosh</a:t>
            </a:r>
            <a:r>
              <a:rPr lang="en-US" sz="2000" dirty="0" smtClean="0"/>
              <a:t>(), </a:t>
            </a:r>
            <a:r>
              <a:rPr lang="en-US" sz="2000" dirty="0" err="1" smtClean="0"/>
              <a:t>asin</a:t>
            </a:r>
            <a:r>
              <a:rPr lang="en-US" sz="2000" dirty="0" smtClean="0"/>
              <a:t>(), </a:t>
            </a:r>
            <a:r>
              <a:rPr lang="en-US" sz="2000" dirty="0" err="1" smtClean="0"/>
              <a:t>asinh</a:t>
            </a:r>
            <a:r>
              <a:rPr lang="en-US" sz="2000" dirty="0" smtClean="0"/>
              <a:t>(), </a:t>
            </a:r>
            <a:r>
              <a:rPr lang="en-US" sz="2000" dirty="0" err="1" smtClean="0"/>
              <a:t>atan</a:t>
            </a:r>
            <a:r>
              <a:rPr lang="en-US" sz="2000" dirty="0" smtClean="0"/>
              <a:t>(), atan2(), </a:t>
            </a:r>
            <a:r>
              <a:rPr lang="en-US" sz="2000" dirty="0" err="1" smtClean="0"/>
              <a:t>atanh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exponential functions: exp(), log(), log10(), </a:t>
            </a:r>
            <a:r>
              <a:rPr lang="en-US" sz="2000" dirty="0" err="1" smtClean="0"/>
              <a:t>pow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generate real and analytic signals</a:t>
            </a:r>
          </a:p>
          <a:p>
            <a:r>
              <a:rPr lang="en-US" sz="2000" dirty="0" smtClean="0"/>
              <a:t>uniform, Gaussian, complex Gaussian random numbers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uBLAS Extensions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Data Types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9600" y="1600200"/>
            <a:ext cx="3749675" cy="3902075"/>
            <a:chOff x="4953000" y="1524000"/>
            <a:chExt cx="3749675" cy="39020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562600" y="2286000"/>
              <a:ext cx="3140075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 rot="10800000">
              <a:off x="5410200" y="3048000"/>
              <a:ext cx="175260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57800" y="3505200"/>
              <a:ext cx="12715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chemeClr val="accent1"/>
                  </a:solidFill>
                </a:rPr>
                <a:t>wposition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latitude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longitude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altitude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410200" y="2209800"/>
              <a:ext cx="83820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953000" y="2096869"/>
              <a:ext cx="1051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chemeClr val="accent1"/>
                  </a:solidFill>
                </a:rPr>
                <a:t>wvector</a:t>
              </a:r>
              <a:endParaRPr lang="en-US" dirty="0" smtClean="0">
                <a:solidFill>
                  <a:schemeClr val="accent1"/>
                </a:solidFill>
              </a:endParaRPr>
            </a:p>
            <a:p>
              <a:r>
                <a:rPr lang="en-US" dirty="0" smtClean="0">
                  <a:solidFill>
                    <a:schemeClr val="accent1"/>
                  </a:solidFill>
                  <a:latin typeface="Symbol" pitchFamily="18" charset="2"/>
                </a:rPr>
                <a:t>r, q, 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9800" y="1524000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World Coordinates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29200" y="1447800"/>
            <a:ext cx="3657600" cy="4876800"/>
            <a:chOff x="5029200" y="1219200"/>
            <a:chExt cx="3657600" cy="4876800"/>
          </a:xfrm>
        </p:grpSpPr>
        <p:sp>
          <p:nvSpPr>
            <p:cNvPr id="19" name="Rectangle 18"/>
            <p:cNvSpPr/>
            <p:nvPr/>
          </p:nvSpPr>
          <p:spPr>
            <a:xfrm>
              <a:off x="6172200" y="2895600"/>
              <a:ext cx="2286000" cy="2286000"/>
            </a:xfrm>
            <a:prstGeom prst="rect">
              <a:avLst/>
            </a:prstGeom>
            <a:noFill/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400800" y="2895600"/>
              <a:ext cx="1828800" cy="2286000"/>
              <a:chOff x="1371600" y="2743200"/>
              <a:chExt cx="1828800" cy="23622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>
                <a:off x="1905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4191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6477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8763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11049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3335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15621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17907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20193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5400000">
              <a:off x="6400800" y="2895600"/>
              <a:ext cx="1828800" cy="2286000"/>
              <a:chOff x="1371600" y="2743200"/>
              <a:chExt cx="1828800" cy="23622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>
                <a:off x="1905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4191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6477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8763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11049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13335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>
                <a:off x="15621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17907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20193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6172200" y="5410200"/>
              <a:ext cx="2286000" cy="304800"/>
              <a:chOff x="1143000" y="2133600"/>
              <a:chExt cx="2286000" cy="3048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143000" y="2133600"/>
                <a:ext cx="2286000" cy="304800"/>
              </a:xfrm>
              <a:prstGeom prst="rect">
                <a:avLst/>
              </a:prstGeom>
              <a:noFill/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1371600" y="2133600"/>
                <a:ext cx="1828800" cy="304800"/>
                <a:chOff x="1371600" y="2743200"/>
                <a:chExt cx="1828800" cy="2362200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 rot="5400000">
                  <a:off x="1905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>
                  <a:off x="4191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477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5400000">
                  <a:off x="8763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>
                  <a:off x="11049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>
                  <a:off x="13335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>
                  <a:off x="15621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17907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20193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Group 74"/>
            <p:cNvGrpSpPr/>
            <p:nvPr/>
          </p:nvGrpSpPr>
          <p:grpSpPr>
            <a:xfrm rot="5400000">
              <a:off x="4648200" y="3886200"/>
              <a:ext cx="2286000" cy="304800"/>
              <a:chOff x="1143000" y="2133600"/>
              <a:chExt cx="2286000" cy="3048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143000" y="2133600"/>
                <a:ext cx="2286000" cy="304800"/>
              </a:xfrm>
              <a:prstGeom prst="rect">
                <a:avLst/>
              </a:prstGeom>
              <a:noFill/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1371600" y="2133600"/>
                <a:ext cx="1828800" cy="304800"/>
                <a:chOff x="1371600" y="2743200"/>
                <a:chExt cx="1828800" cy="23622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rot="5400000">
                  <a:off x="1905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5400000">
                  <a:off x="4191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6477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>
                  <a:off x="8763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11049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5400000">
                  <a:off x="13335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>
                  <a:off x="15621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5400000">
                  <a:off x="17907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20193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/>
            <p:cNvSpPr txBox="1"/>
            <p:nvPr/>
          </p:nvSpPr>
          <p:spPr>
            <a:xfrm>
              <a:off x="6613338" y="5715000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sequence 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638342" y="3823865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sequence 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967934" y="3897868"/>
              <a:ext cx="6735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data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029200" y="1981200"/>
              <a:ext cx="3657600" cy="4114800"/>
            </a:xfrm>
            <a:prstGeom prst="rect">
              <a:avLst/>
            </a:prstGeom>
            <a:noFill/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44510" y="1219200"/>
              <a:ext cx="2332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Abstract Data Grid </a:t>
              </a:r>
            </a:p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in N Dimensions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638800" y="2133600"/>
              <a:ext cx="2819400" cy="609600"/>
            </a:xfrm>
            <a:prstGeom prst="roundRect">
              <a:avLst/>
            </a:prstGeom>
            <a:noFill/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Nearest, Linear, </a:t>
              </a:r>
              <a:br>
                <a:rPr lang="en-US" dirty="0" smtClean="0">
                  <a:solidFill>
                    <a:schemeClr val="accent1"/>
                  </a:solidFill>
                </a:rPr>
              </a:br>
              <a:r>
                <a:rPr lang="en-US" dirty="0" smtClean="0">
                  <a:solidFill>
                    <a:schemeClr val="accent1"/>
                  </a:solidFill>
                </a:rPr>
                <a:t>PCHIP Interpolation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1600200" y="5029200"/>
            <a:ext cx="2819400" cy="609600"/>
          </a:xfrm>
          <a:prstGeom prst="roundRect">
            <a:avLst/>
          </a:prstGeom>
          <a:solidFill>
            <a:schemeClr val="bg1"/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distance, dot, area, direction, earth radius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netcdf_coords</a:t>
            </a:r>
            <a:endParaRPr lang="en-US" dirty="0" smtClean="0"/>
          </a:p>
          <a:p>
            <a:pPr lvl="1"/>
            <a:r>
              <a:rPr lang="en-US" dirty="0" smtClean="0"/>
              <a:t>Extracts a </a:t>
            </a:r>
            <a:r>
              <a:rPr lang="en-US" dirty="0" err="1" smtClean="0"/>
              <a:t>data_grid</a:t>
            </a:r>
            <a:r>
              <a:rPr lang="en-US" dirty="0" smtClean="0"/>
              <a:t> by name from any </a:t>
            </a:r>
            <a:r>
              <a:rPr lang="en-US" dirty="0" err="1" smtClean="0"/>
              <a:t>netCDF</a:t>
            </a:r>
            <a:r>
              <a:rPr lang="en-US" dirty="0" smtClean="0"/>
              <a:t> file that complies with Cooperative Ocean/Atmosphere Research Data Service (COARDS) standards.</a:t>
            </a:r>
          </a:p>
          <a:p>
            <a:r>
              <a:rPr lang="en-US" dirty="0" err="1" smtClean="0"/>
              <a:t>netcdf_bathy</a:t>
            </a:r>
            <a:endParaRPr lang="en-US" dirty="0" smtClean="0"/>
          </a:p>
          <a:p>
            <a:pPr lvl="1"/>
            <a:r>
              <a:rPr lang="en-US" dirty="0" smtClean="0"/>
              <a:t>Extracts a 2-D </a:t>
            </a:r>
            <a:r>
              <a:rPr lang="en-US" dirty="0" err="1" smtClean="0"/>
              <a:t>data_grid</a:t>
            </a:r>
            <a:r>
              <a:rPr lang="en-US" dirty="0" smtClean="0"/>
              <a:t> from a variety of </a:t>
            </a:r>
            <a:r>
              <a:rPr lang="en-US" dirty="0" err="1" smtClean="0"/>
              <a:t>netCDF</a:t>
            </a:r>
            <a:r>
              <a:rPr lang="en-US" dirty="0" smtClean="0"/>
              <a:t> formats.</a:t>
            </a:r>
          </a:p>
          <a:p>
            <a:pPr lvl="1"/>
            <a:r>
              <a:rPr lang="en-US" dirty="0" smtClean="0"/>
              <a:t>Deduces the variables to be loaded based on their dimensionality.</a:t>
            </a:r>
          </a:p>
          <a:p>
            <a:r>
              <a:rPr lang="en-US" dirty="0" err="1" smtClean="0"/>
              <a:t>netcdf_profile</a:t>
            </a:r>
            <a:endParaRPr lang="en-US" dirty="0" smtClean="0"/>
          </a:p>
          <a:p>
            <a:pPr lvl="1"/>
            <a:r>
              <a:rPr lang="en-US" dirty="0" smtClean="0"/>
              <a:t>Extracts a 3-D </a:t>
            </a:r>
            <a:r>
              <a:rPr lang="en-US" dirty="0" err="1" smtClean="0"/>
              <a:t>data_grid</a:t>
            </a:r>
            <a:r>
              <a:rPr lang="en-US" dirty="0" smtClean="0"/>
              <a:t> from a variety of </a:t>
            </a:r>
            <a:r>
              <a:rPr lang="en-US" dirty="0" err="1" smtClean="0"/>
              <a:t>netCDF</a:t>
            </a:r>
            <a:r>
              <a:rPr lang="en-US" dirty="0" smtClean="0"/>
              <a:t> formats.</a:t>
            </a:r>
          </a:p>
          <a:p>
            <a:pPr lvl="1"/>
            <a:r>
              <a:rPr lang="en-US" dirty="0" smtClean="0"/>
              <a:t>Deduces the variables to be loaded based on their dimensionality.</a:t>
            </a:r>
          </a:p>
          <a:p>
            <a:r>
              <a:rPr lang="en-US" dirty="0" err="1" smtClean="0"/>
              <a:t>netcdf_woa</a:t>
            </a:r>
            <a:endParaRPr lang="en-US" dirty="0" smtClean="0"/>
          </a:p>
          <a:p>
            <a:pPr lvl="1"/>
            <a:r>
              <a:rPr lang="en-US" dirty="0" err="1" smtClean="0"/>
              <a:t>netcdf_profile</a:t>
            </a:r>
            <a:r>
              <a:rPr lang="en-US" dirty="0" smtClean="0"/>
              <a:t> that </a:t>
            </a:r>
            <a:r>
              <a:rPr lang="en-US" dirty="0" smtClean="0"/>
              <a:t>s</a:t>
            </a:r>
            <a:r>
              <a:rPr lang="en-US" dirty="0" smtClean="0"/>
              <a:t>plices shallow </a:t>
            </a:r>
            <a:r>
              <a:rPr lang="en-US" dirty="0" smtClean="0"/>
              <a:t>and deep World Ocean Atlas (WOA) databases.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Ocean Profiles &amp; Attenuation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590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attenuation_model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447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attenuation_constant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1447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attenuation_thorp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4" idx="0"/>
          </p:cNvCxnSpPr>
          <p:nvPr/>
        </p:nvCxnSpPr>
        <p:spPr>
          <a:xfrm rot="16200000" flipH="1">
            <a:off x="3352800" y="1447800"/>
            <a:ext cx="609600" cy="16764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>
            <a:off x="4991100" y="1485900"/>
            <a:ext cx="609600" cy="16002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0400" y="35052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profile_model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0"/>
            <a:endCxn id="4" idx="2"/>
          </p:cNvCxnSpPr>
          <p:nvPr/>
        </p:nvCxnSpPr>
        <p:spPr>
          <a:xfrm rot="5400000" flipH="1" flipV="1">
            <a:off x="4305300" y="3314700"/>
            <a:ext cx="3810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2667000" y="3810000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</p:cNvCxnSpPr>
          <p:nvPr/>
        </p:nvCxnSpPr>
        <p:spPr>
          <a:xfrm rot="10800000" flipV="1">
            <a:off x="2667000" y="2857500"/>
            <a:ext cx="533400" cy="952500"/>
          </a:xfrm>
          <a:prstGeom prst="bentConnector2">
            <a:avLst/>
          </a:prstGeom>
          <a:ln w="254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" y="4648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profile_linear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133600" y="5410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profile_n2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05200" y="4648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profile_munk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95800" y="5410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profile_catenary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4648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profile_grid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096000" y="61722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profile_mackenzie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0"/>
            <a:endCxn id="12" idx="2"/>
          </p:cNvCxnSpPr>
          <p:nvPr/>
        </p:nvCxnSpPr>
        <p:spPr>
          <a:xfrm rot="16200000" flipV="1">
            <a:off x="5638800" y="2895600"/>
            <a:ext cx="609600" cy="2895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0"/>
            <a:endCxn id="12" idx="2"/>
          </p:cNvCxnSpPr>
          <p:nvPr/>
        </p:nvCxnSpPr>
        <p:spPr>
          <a:xfrm rot="5400000" flipH="1" flipV="1">
            <a:off x="4191000" y="43434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0"/>
            <a:endCxn id="12" idx="2"/>
          </p:cNvCxnSpPr>
          <p:nvPr/>
        </p:nvCxnSpPr>
        <p:spPr>
          <a:xfrm rot="5400000" flipH="1" flipV="1">
            <a:off x="2705100" y="2857500"/>
            <a:ext cx="609600" cy="2971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7" idx="0"/>
          </p:cNvCxnSpPr>
          <p:nvPr/>
        </p:nvCxnSpPr>
        <p:spPr>
          <a:xfrm rot="5400000" flipH="1" flipV="1">
            <a:off x="2590800" y="4876800"/>
            <a:ext cx="10668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5334794" y="4876006"/>
            <a:ext cx="10668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0"/>
            <a:endCxn id="30" idx="2"/>
          </p:cNvCxnSpPr>
          <p:nvPr/>
        </p:nvCxnSpPr>
        <p:spPr>
          <a:xfrm rot="5400000" flipH="1" flipV="1">
            <a:off x="6896100" y="5676900"/>
            <a:ext cx="990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5000" y="2886670"/>
            <a:ext cx="2392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each profile_model</a:t>
            </a:r>
          </a:p>
          <a:p>
            <a:pPr algn="r"/>
            <a:r>
              <a:rPr lang="en-US" dirty="0" smtClean="0">
                <a:solidFill>
                  <a:schemeClr val="accent3"/>
                </a:solidFill>
              </a:rPr>
              <a:t>includes one</a:t>
            </a:r>
          </a:p>
          <a:p>
            <a:pPr algn="r"/>
            <a:r>
              <a:rPr lang="en-US" dirty="0" smtClean="0">
                <a:solidFill>
                  <a:schemeClr val="accent3"/>
                </a:solidFill>
              </a:rPr>
              <a:t>attenuation_model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3600" y="2438400"/>
            <a:ext cx="239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each profile_model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is a kind of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attenuation_model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10400" y="3505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data_grid</a:t>
            </a:r>
            <a:endParaRPr lang="en-US" dirty="0"/>
          </a:p>
        </p:txBody>
      </p:sp>
      <p:cxnSp>
        <p:nvCxnSpPr>
          <p:cNvPr id="56" name="Elbow Connector 55"/>
          <p:cNvCxnSpPr/>
          <p:nvPr/>
        </p:nvCxnSpPr>
        <p:spPr>
          <a:xfrm rot="5400000" flipH="1" flipV="1">
            <a:off x="7696200" y="43434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" y="6324600"/>
            <a:ext cx="30059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869860" y="2514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Ocean Boundaries &amp; Reflection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590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reflect_loss_model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447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reflect_loss_constant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1447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reflect_loss_rayleigh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4" idx="0"/>
          </p:cNvCxnSpPr>
          <p:nvPr/>
        </p:nvCxnSpPr>
        <p:spPr>
          <a:xfrm rot="16200000" flipH="1">
            <a:off x="3352800" y="1447800"/>
            <a:ext cx="609600" cy="16764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>
            <a:off x="4991100" y="1485900"/>
            <a:ext cx="609600" cy="16002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0400" y="35052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boundary_model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0"/>
            <a:endCxn id="4" idx="2"/>
          </p:cNvCxnSpPr>
          <p:nvPr/>
        </p:nvCxnSpPr>
        <p:spPr>
          <a:xfrm rot="5400000" flipH="1" flipV="1">
            <a:off x="4305300" y="3314700"/>
            <a:ext cx="3810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2667000" y="3810000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</p:cNvCxnSpPr>
          <p:nvPr/>
        </p:nvCxnSpPr>
        <p:spPr>
          <a:xfrm rot="10800000" flipV="1">
            <a:off x="2667000" y="2857500"/>
            <a:ext cx="533400" cy="952500"/>
          </a:xfrm>
          <a:prstGeom prst="bentConnector2">
            <a:avLst/>
          </a:prstGeom>
          <a:ln w="254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" y="4648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boundary_flat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05200" y="4648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boundary_slope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4648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boundary_grid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0"/>
            <a:endCxn id="12" idx="2"/>
          </p:cNvCxnSpPr>
          <p:nvPr/>
        </p:nvCxnSpPr>
        <p:spPr>
          <a:xfrm rot="16200000" flipV="1">
            <a:off x="5638800" y="2895600"/>
            <a:ext cx="609600" cy="2895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0"/>
            <a:endCxn id="12" idx="2"/>
          </p:cNvCxnSpPr>
          <p:nvPr/>
        </p:nvCxnSpPr>
        <p:spPr>
          <a:xfrm rot="5400000" flipH="1" flipV="1">
            <a:off x="4191000" y="43434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0"/>
            <a:endCxn id="12" idx="2"/>
          </p:cNvCxnSpPr>
          <p:nvPr/>
        </p:nvCxnSpPr>
        <p:spPr>
          <a:xfrm rot="5400000" flipH="1" flipV="1">
            <a:off x="2705100" y="2857500"/>
            <a:ext cx="609600" cy="2971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916" y="2886670"/>
            <a:ext cx="2650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each </a:t>
            </a:r>
            <a:r>
              <a:rPr lang="en-US" dirty="0" err="1" smtClean="0">
                <a:solidFill>
                  <a:schemeClr val="accent3"/>
                </a:solidFill>
              </a:rPr>
              <a:t>boundary_model</a:t>
            </a:r>
            <a:endParaRPr lang="en-US" dirty="0" smtClean="0">
              <a:solidFill>
                <a:schemeClr val="accent3"/>
              </a:solidFill>
            </a:endParaRPr>
          </a:p>
          <a:p>
            <a:pPr algn="r"/>
            <a:r>
              <a:rPr lang="en-US" dirty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ncludes one</a:t>
            </a:r>
          </a:p>
          <a:p>
            <a:pPr algn="r"/>
            <a:r>
              <a:rPr lang="en-US" dirty="0" err="1" smtClean="0">
                <a:solidFill>
                  <a:schemeClr val="accent3"/>
                </a:solidFill>
              </a:rPr>
              <a:t>reflect_loss_model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3600" y="243840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each </a:t>
            </a:r>
            <a:r>
              <a:rPr lang="en-US" dirty="0" err="1" smtClean="0">
                <a:solidFill>
                  <a:srgbClr val="C00000"/>
                </a:solidFill>
              </a:rPr>
              <a:t>boundary_model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is a kind of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reflect_loss_model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10400" y="3505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data_grid</a:t>
            </a:r>
            <a:endParaRPr lang="en-US" dirty="0"/>
          </a:p>
        </p:txBody>
      </p:sp>
      <p:cxnSp>
        <p:nvCxnSpPr>
          <p:cNvPr id="56" name="Elbow Connector 55"/>
          <p:cNvCxnSpPr/>
          <p:nvPr/>
        </p:nvCxnSpPr>
        <p:spPr>
          <a:xfrm rot="5400000" flipH="1" flipV="1">
            <a:off x="7696200" y="43434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" y="6324600"/>
            <a:ext cx="30059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69860" y="2514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244</TotalTime>
  <Words>619</Words>
  <Application>Microsoft Office PowerPoint</Application>
  <PresentationFormat>On-screen Show (4:3)</PresentationFormat>
  <Paragraphs>162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Under Sea Modeling Library</vt:lpstr>
      <vt:lpstr>Literate Programming</vt:lpstr>
      <vt:lpstr>Test Driven Development (TDD)</vt:lpstr>
      <vt:lpstr>USML Modules</vt:lpstr>
      <vt:lpstr>uBLAS Extensions</vt:lpstr>
      <vt:lpstr>Fundamental Data Types</vt:lpstr>
      <vt:lpstr>NetCDF Files</vt:lpstr>
      <vt:lpstr>Ocean Profiles &amp; Attenuation</vt:lpstr>
      <vt:lpstr>Ocean Boundaries &amp; Reflection</vt:lpstr>
      <vt:lpstr>Ocean Model Container</vt:lpstr>
      <vt:lpstr>Geodetic Acoustic Rays Wavefront Processing</vt:lpstr>
      <vt:lpstr>Matlab Testing and Analysis</vt:lpstr>
    </vt:vector>
  </TitlesOfParts>
  <Company>Alion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Undersea Modeling Library</dc:title>
  <dc:creator>sreilly</dc:creator>
  <cp:lastModifiedBy>sreilly</cp:lastModifiedBy>
  <cp:revision>30</cp:revision>
  <dcterms:created xsi:type="dcterms:W3CDTF">2011-01-04T19:11:36Z</dcterms:created>
  <dcterms:modified xsi:type="dcterms:W3CDTF">2011-01-05T21:55:50Z</dcterms:modified>
</cp:coreProperties>
</file>