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sldIdLst>
    <p:sldId id="256" r:id="rId2"/>
    <p:sldId id="257" r:id="rId3"/>
    <p:sldId id="261" r:id="rId4"/>
    <p:sldId id="258" r:id="rId5"/>
    <p:sldId id="262" r:id="rId6"/>
    <p:sldId id="259" r:id="rId7"/>
    <p:sldId id="260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FF5050"/>
    <a:srgbClr val="FF6600"/>
    <a:srgbClr val="FF9900"/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1119" autoAdjust="0"/>
  </p:normalViewPr>
  <p:slideViewPr>
    <p:cSldViewPr>
      <p:cViewPr>
        <p:scale>
          <a:sx n="75" d="100"/>
          <a:sy n="75" d="100"/>
        </p:scale>
        <p:origin x="-1002" y="2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644B26-74C5-4C41-9778-A504385C12AA}" type="datetimeFigureOut">
              <a:rPr lang="en-US" smtClean="0"/>
              <a:pPr/>
              <a:t>5/8/2012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C925B-82A0-4B4F-A441-96730DC2BF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5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EE5B2-E8B8-4C51-A2CE-23FE59F6D5D0}" type="datetime1">
              <a:rPr lang="en-US" smtClean="0"/>
              <a:pPr/>
              <a:t>5/8/2012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5E6B-B750-449F-A404-1846F1BF9B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04414-0F5B-42B7-8A80-DBA848635457}" type="datetime1">
              <a:rPr lang="en-US" smtClean="0"/>
              <a:pPr/>
              <a:t>5/8/2012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5E6B-B750-449F-A404-1846F1BF9B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A3F7-46CE-4F43-AD04-B0A424F00CE5}" type="datetime1">
              <a:rPr lang="en-US" smtClean="0"/>
              <a:pPr/>
              <a:t>5/8/2012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5E6B-B750-449F-A404-1846F1BF9B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7E86-4C2B-4A6A-8808-8E6498FA3E1B}" type="datetime1">
              <a:rPr lang="en-US" smtClean="0"/>
              <a:pPr/>
              <a:t>5/8/2012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5E6B-B750-449F-A404-1846F1BF9B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9BCF0-D8F1-461A-A643-CCD88F27CC08}" type="datetime1">
              <a:rPr lang="en-US" smtClean="0"/>
              <a:pPr/>
              <a:t>5/8/2012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5E6B-B750-449F-A404-1846F1BF9B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4E284-2930-4F78-A0C4-53E1FA66EF9C}" type="datetime1">
              <a:rPr lang="en-US" smtClean="0"/>
              <a:pPr/>
              <a:t>5/8/2012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5E6B-B750-449F-A404-1846F1BF9B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131C4-2B85-4F65-9A44-51B671ACAE9D}" type="datetime1">
              <a:rPr lang="en-US" smtClean="0"/>
              <a:pPr/>
              <a:t>5/8/2012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5E6B-B750-449F-A404-1846F1BF9B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DE32E-102B-42E6-A9BE-943C1E67F0BF}" type="datetime1">
              <a:rPr lang="en-US" smtClean="0"/>
              <a:pPr/>
              <a:t>5/8/2012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5E6B-B750-449F-A404-1846F1BF9B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0C979-DAD3-4D2F-B106-E7484E390C4E}" type="datetime1">
              <a:rPr lang="en-US" smtClean="0"/>
              <a:pPr/>
              <a:t>5/8/2012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5E6B-B750-449F-A404-1846F1BF9B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D3DD1-43ED-4536-80D1-1CCFFEA73C16}" type="datetime1">
              <a:rPr lang="en-US" smtClean="0"/>
              <a:pPr/>
              <a:t>5/8/2012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5E6B-B750-449F-A404-1846F1BF9B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75DD9-2D7F-4643-AAC1-A678CD5A8EF4}" type="datetime1">
              <a:rPr lang="en-US" smtClean="0"/>
              <a:pPr/>
              <a:t>5/8/2012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19B5E6B-B750-449F-A404-1846F1BF9B8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DFC5C61-ED20-4D35-BFA1-854E886284C5}" type="datetime1">
              <a:rPr lang="en-US" smtClean="0"/>
              <a:pPr/>
              <a:t>5/8/2012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19B5E6B-B750-449F-A404-1846F1BF9B8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Comparison of WaveQ3D to shallow water experimental data from the Florida Straits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Sean M. Reilly</a:t>
            </a:r>
          </a:p>
          <a:p>
            <a:r>
              <a:rPr lang="en-US" dirty="0"/>
              <a:t>OCE 673 Advanced Acoustic </a:t>
            </a:r>
            <a:r>
              <a:rPr lang="en-US" dirty="0" smtClean="0"/>
              <a:t>Propagation </a:t>
            </a:r>
          </a:p>
          <a:p>
            <a:r>
              <a:rPr lang="en-US" dirty="0" smtClean="0"/>
              <a:t>University </a:t>
            </a:r>
            <a:r>
              <a:rPr lang="en-US" dirty="0"/>
              <a:t>of Rhode Island</a:t>
            </a:r>
          </a:p>
          <a:p>
            <a:r>
              <a:rPr lang="en-US" dirty="0" smtClean="0"/>
              <a:t>May </a:t>
            </a:r>
            <a:r>
              <a:rPr lang="en-US" dirty="0"/>
              <a:t>2012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5E6B-B750-449F-A404-1846F1BF9B8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Several papers have recently focused on the presence of strong </a:t>
            </a:r>
            <a:r>
              <a:rPr lang="en-US" dirty="0" smtClean="0"/>
              <a:t>3</a:t>
            </a:r>
            <a:r>
              <a:rPr lang="en-US" dirty="0" smtClean="0">
                <a:sym typeface="Symbol"/>
              </a:rPr>
              <a:t></a:t>
            </a:r>
            <a:r>
              <a:rPr lang="en-US" dirty="0" smtClean="0"/>
              <a:t>D </a:t>
            </a:r>
            <a:r>
              <a:rPr lang="en-US" dirty="0"/>
              <a:t>propagation effects in experimental data on the continental shelf in the Florida Straits area</a:t>
            </a:r>
            <a:r>
              <a:rPr lang="en-US" dirty="0" smtClean="0"/>
              <a:t>.</a:t>
            </a:r>
          </a:p>
          <a:p>
            <a:r>
              <a:rPr lang="en-US" dirty="0"/>
              <a:t>During a 1999 </a:t>
            </a:r>
            <a:r>
              <a:rPr lang="en-US" dirty="0" smtClean="0"/>
              <a:t>VLA experiment </a:t>
            </a:r>
            <a:r>
              <a:rPr lang="en-US" dirty="0"/>
              <a:t>to estimate sediment properties from an acoustic inversion at this site, Jiang </a:t>
            </a:r>
            <a:r>
              <a:rPr lang="en-US" dirty="0" smtClean="0"/>
              <a:t>Sturm</a:t>
            </a:r>
            <a:r>
              <a:rPr lang="en-US" dirty="0"/>
              <a:t> , et. al.</a:t>
            </a:r>
            <a:r>
              <a:rPr lang="en-US" dirty="0" smtClean="0"/>
              <a:t> concluded </a:t>
            </a:r>
            <a:r>
              <a:rPr lang="en-US" dirty="0"/>
              <a:t>that their experiment was strongly influenced by secondary signals that originated from horizontal refraction </a:t>
            </a:r>
            <a:r>
              <a:rPr lang="en-US" dirty="0" smtClean="0"/>
              <a:t>effects.</a:t>
            </a:r>
          </a:p>
          <a:p>
            <a:r>
              <a:rPr lang="en-US" dirty="0"/>
              <a:t>Heaney, Ballard, et. al. found </a:t>
            </a:r>
            <a:r>
              <a:rPr lang="en-US" dirty="0" smtClean="0"/>
              <a:t>stronger evidence of </a:t>
            </a:r>
            <a:r>
              <a:rPr lang="en-US" dirty="0"/>
              <a:t>horizontal refraction </a:t>
            </a:r>
            <a:r>
              <a:rPr lang="en-US" dirty="0" smtClean="0"/>
              <a:t> in this area during HLA calibration tests of the Shallow Water Array Processor (SWAP) in September </a:t>
            </a:r>
            <a:r>
              <a:rPr lang="en-US" dirty="0"/>
              <a:t>of 2007 and </a:t>
            </a:r>
            <a:r>
              <a:rPr lang="en-US" dirty="0" smtClean="0"/>
              <a:t>February 2008.</a:t>
            </a:r>
          </a:p>
          <a:p>
            <a:r>
              <a:rPr lang="en-US" dirty="0" smtClean="0"/>
              <a:t>These experimental </a:t>
            </a:r>
            <a:r>
              <a:rPr lang="en-US" dirty="0"/>
              <a:t>results </a:t>
            </a:r>
            <a:r>
              <a:rPr lang="en-US" dirty="0" smtClean="0"/>
              <a:t>can  be used as real-world validation test case for the </a:t>
            </a:r>
            <a:r>
              <a:rPr lang="en-US" dirty="0" err="1"/>
              <a:t>Wavefront</a:t>
            </a:r>
            <a:r>
              <a:rPr lang="en-US" dirty="0"/>
              <a:t> Queue 3-D (WaveQ3D) </a:t>
            </a:r>
            <a:r>
              <a:rPr lang="en-US" dirty="0" smtClean="0"/>
              <a:t>model.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5E6B-B750-449F-A404-1846F1BF9B8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Straits of Florida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5E6B-B750-449F-A404-1846F1BF9B87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049"/>
          <a:stretch/>
        </p:blipFill>
        <p:spPr>
          <a:xfrm>
            <a:off x="838200" y="1981200"/>
            <a:ext cx="7315200" cy="4606997"/>
          </a:xfrm>
        </p:spPr>
      </p:pic>
      <p:sp>
        <p:nvSpPr>
          <p:cNvPr id="9" name="TextBox 8"/>
          <p:cNvSpPr txBox="1"/>
          <p:nvPr/>
        </p:nvSpPr>
        <p:spPr>
          <a:xfrm>
            <a:off x="4991100" y="3111248"/>
            <a:ext cx="2607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9999"/>
                </a:solidFill>
              </a:rPr>
              <a:t>South Florida Ocean </a:t>
            </a:r>
            <a:endParaRPr lang="en-US" dirty="0" smtClean="0">
              <a:solidFill>
                <a:srgbClr val="FF9999"/>
              </a:solidFill>
            </a:endParaRPr>
          </a:p>
          <a:p>
            <a:r>
              <a:rPr lang="en-US" dirty="0" smtClean="0">
                <a:solidFill>
                  <a:srgbClr val="FF9999"/>
                </a:solidFill>
              </a:rPr>
              <a:t>Measurement </a:t>
            </a:r>
            <a:r>
              <a:rPr lang="en-US" dirty="0">
                <a:solidFill>
                  <a:srgbClr val="FF9999"/>
                </a:solidFill>
              </a:rPr>
              <a:t>Center</a:t>
            </a:r>
          </a:p>
        </p:txBody>
      </p:sp>
      <p:cxnSp>
        <p:nvCxnSpPr>
          <p:cNvPr id="11" name="Straight Arrow Connector 10"/>
          <p:cNvCxnSpPr>
            <a:stCxn id="9" idx="1"/>
          </p:cNvCxnSpPr>
          <p:nvPr/>
        </p:nvCxnSpPr>
        <p:spPr>
          <a:xfrm flipH="1">
            <a:off x="4724400" y="3434414"/>
            <a:ext cx="266700" cy="210234"/>
          </a:xfrm>
          <a:prstGeom prst="straightConnector1">
            <a:avLst/>
          </a:prstGeom>
          <a:ln>
            <a:solidFill>
              <a:srgbClr val="FF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10070" y="5891179"/>
            <a:ext cx="1181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Florida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Current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4267200" y="4095404"/>
            <a:ext cx="749441" cy="2405375"/>
          </a:xfrm>
          <a:custGeom>
            <a:avLst/>
            <a:gdLst>
              <a:gd name="connsiteX0" fmla="*/ 0 w 687141"/>
              <a:gd name="connsiteY0" fmla="*/ 2244414 h 2244414"/>
              <a:gd name="connsiteX1" fmla="*/ 400050 w 687141"/>
              <a:gd name="connsiteY1" fmla="*/ 1430026 h 2244414"/>
              <a:gd name="connsiteX2" fmla="*/ 657225 w 687141"/>
              <a:gd name="connsiteY2" fmla="*/ 129864 h 2244414"/>
              <a:gd name="connsiteX3" fmla="*/ 671512 w 687141"/>
              <a:gd name="connsiteY3" fmla="*/ 115576 h 2244414"/>
              <a:gd name="connsiteX0" fmla="*/ 0 w 657225"/>
              <a:gd name="connsiteY0" fmla="*/ 2114550 h 2114550"/>
              <a:gd name="connsiteX1" fmla="*/ 400050 w 657225"/>
              <a:gd name="connsiteY1" fmla="*/ 1300162 h 2114550"/>
              <a:gd name="connsiteX2" fmla="*/ 657225 w 657225"/>
              <a:gd name="connsiteY2" fmla="*/ 0 h 2114550"/>
              <a:gd name="connsiteX0" fmla="*/ 0 w 657225"/>
              <a:gd name="connsiteY0" fmla="*/ 2114550 h 2114550"/>
              <a:gd name="connsiteX1" fmla="*/ 500063 w 657225"/>
              <a:gd name="connsiteY1" fmla="*/ 1171574 h 2114550"/>
              <a:gd name="connsiteX2" fmla="*/ 657225 w 657225"/>
              <a:gd name="connsiteY2" fmla="*/ 0 h 211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7225" h="2114550">
                <a:moveTo>
                  <a:pt x="0" y="2114550"/>
                </a:moveTo>
                <a:cubicBezTo>
                  <a:pt x="145256" y="1883568"/>
                  <a:pt x="390526" y="1523999"/>
                  <a:pt x="500063" y="1171574"/>
                </a:cubicBezTo>
                <a:cubicBezTo>
                  <a:pt x="609601" y="819149"/>
                  <a:pt x="611981" y="219075"/>
                  <a:pt x="657225" y="0"/>
                </a:cubicBezTo>
              </a:path>
            </a:pathLst>
          </a:custGeom>
          <a:noFill/>
          <a:ln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893430" y="6596390"/>
            <a:ext cx="33361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image </a:t>
            </a:r>
            <a:r>
              <a:rPr lang="en-US" sz="1100" dirty="0"/>
              <a:t>from Google Maps (http://</a:t>
            </a:r>
            <a:r>
              <a:rPr lang="en-US" sz="1100" dirty="0" smtClean="0"/>
              <a:t>maps.google.com)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5592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SWAP CALOPS-S Run 1A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5E6B-B750-449F-A404-1846F1BF9B87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022763"/>
            <a:ext cx="3685540" cy="4800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2286000"/>
            <a:ext cx="2692400" cy="2019300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361182"/>
              </p:ext>
            </p:extLst>
          </p:nvPr>
        </p:nvGraphicFramePr>
        <p:xfrm>
          <a:off x="4267200" y="4572000"/>
          <a:ext cx="4271226" cy="18227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14600"/>
                <a:gridCol w="1070179"/>
                <a:gridCol w="686447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Property</a:t>
                      </a:r>
                      <a:endParaRPr lang="en-US" sz="14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Limestone</a:t>
                      </a:r>
                      <a:endParaRPr lang="en-US" sz="14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Sand</a:t>
                      </a:r>
                      <a:endParaRPr lang="en-US" sz="14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Comp. </a:t>
                      </a:r>
                      <a:r>
                        <a:rPr lang="en-US" sz="1400" dirty="0">
                          <a:effectLst/>
                        </a:rPr>
                        <a:t>wave speed (m/s)</a:t>
                      </a:r>
                      <a:endParaRPr lang="en-US" sz="14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3000</a:t>
                      </a:r>
                      <a:endParaRPr lang="en-US" sz="18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1676</a:t>
                      </a:r>
                      <a:endParaRPr lang="en-US" sz="18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Comp. </a:t>
                      </a:r>
                      <a:r>
                        <a:rPr lang="en-US" sz="1400" dirty="0">
                          <a:effectLst/>
                        </a:rPr>
                        <a:t>attenuation (dB/</a:t>
                      </a:r>
                      <a:r>
                        <a:rPr lang="en-US" sz="1400" dirty="0">
                          <a:effectLst/>
                          <a:sym typeface="Symbol"/>
                        </a:rPr>
                        <a:t></a:t>
                      </a:r>
                      <a:r>
                        <a:rPr lang="en-US" sz="1400" dirty="0">
                          <a:effectLst/>
                        </a:rPr>
                        <a:t>)</a:t>
                      </a:r>
                      <a:endParaRPr lang="en-US" sz="14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0.10</a:t>
                      </a:r>
                      <a:endParaRPr lang="en-US" sz="18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0.01</a:t>
                      </a:r>
                      <a:endParaRPr lang="en-US" sz="18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Shear wave speed (m/s)</a:t>
                      </a:r>
                      <a:endParaRPr lang="en-US" sz="14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1430</a:t>
                      </a:r>
                      <a:endParaRPr lang="en-US" sz="18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Shear attenuation (dB/</a:t>
                      </a:r>
                      <a:r>
                        <a:rPr lang="en-US" sz="1400">
                          <a:effectLst/>
                          <a:sym typeface="Symbol"/>
                        </a:rPr>
                        <a:t></a:t>
                      </a:r>
                      <a:r>
                        <a:rPr lang="en-US" sz="1400">
                          <a:effectLst/>
                        </a:rPr>
                        <a:t>)</a:t>
                      </a:r>
                      <a:endParaRPr lang="en-US" sz="14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0.20</a:t>
                      </a:r>
                      <a:endParaRPr lang="en-US" sz="18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Density (g/cm</a:t>
                      </a:r>
                      <a:r>
                        <a:rPr lang="en-US" sz="1400" baseline="30000">
                          <a:effectLst/>
                        </a:rPr>
                        <a:t>3</a:t>
                      </a:r>
                      <a:r>
                        <a:rPr lang="en-US" sz="1400">
                          <a:effectLst/>
                        </a:rPr>
                        <a:t>)</a:t>
                      </a:r>
                      <a:endParaRPr lang="en-US" sz="14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2.40</a:t>
                      </a:r>
                      <a:endParaRPr lang="en-US" sz="18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1.70</a:t>
                      </a:r>
                      <a:endParaRPr lang="en-US" sz="18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725" y="2286000"/>
            <a:ext cx="2682875" cy="201215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17178413">
            <a:off x="744185" y="3973053"/>
            <a:ext cx="1784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carbonate sands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7049894">
            <a:off x="1939753" y="4120634"/>
            <a:ext cx="1167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limestone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0" y="3429000"/>
            <a:ext cx="824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screen</a:t>
            </a:r>
          </a:p>
          <a:p>
            <a:r>
              <a:rPr lang="en-US" dirty="0" smtClean="0"/>
              <a:t>scrape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25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 CALOPS-S Run 1A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5E6B-B750-449F-A404-1846F1BF9B87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350692" y="1731818"/>
            <a:ext cx="4710967" cy="4135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828800"/>
            <a:ext cx="3781425" cy="442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5800" y="6096000"/>
            <a:ext cx="4144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Heaney – Bearing / Time Plots at 415 Hz</a:t>
            </a:r>
          </a:p>
          <a:p>
            <a:pPr algn="ctr"/>
            <a:r>
              <a:rPr lang="en-US" dirty="0" smtClean="0"/>
              <a:t>(flipped upside down)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96225" y="6107668"/>
            <a:ext cx="4047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Ballard – 3-D Normal modes at 52.5 Hz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68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85" y="2022764"/>
            <a:ext cx="3676015" cy="48352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WaveQ3D Modeled Ray Paths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5E6B-B750-449F-A404-1846F1BF9B8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67908" y="1917267"/>
            <a:ext cx="4017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D/E = +2</a:t>
            </a:r>
            <a:r>
              <a:rPr lang="en-US" dirty="0" smtClean="0">
                <a:sym typeface="Symbol"/>
              </a:rPr>
              <a:t> (up), </a:t>
            </a:r>
            <a:r>
              <a:rPr lang="en-US" dirty="0"/>
              <a:t>AZ = </a:t>
            </a:r>
            <a:r>
              <a:rPr lang="en-US" dirty="0" smtClean="0"/>
              <a:t>-40</a:t>
            </a:r>
            <a:r>
              <a:rPr lang="en-US" dirty="0">
                <a:sym typeface="Symbol"/>
              </a:rPr>
              <a:t> to +20 by 2</a:t>
            </a:r>
            <a:r>
              <a:rPr lang="en-US" dirty="0" smtClean="0">
                <a:sym typeface="Symbol"/>
              </a:rPr>
              <a:t>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1" r="5372"/>
          <a:stretch/>
        </p:blipFill>
        <p:spPr>
          <a:xfrm>
            <a:off x="4572000" y="2418278"/>
            <a:ext cx="4338638" cy="365748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862488" y="2286000"/>
            <a:ext cx="1757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AZ = -30</a:t>
            </a:r>
            <a:r>
              <a:rPr lang="en-US" dirty="0" smtClean="0">
                <a:sym typeface="Symbol"/>
              </a:rPr>
              <a:t> (NW)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005209" y="4724400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D/E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60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 </a:t>
            </a:r>
            <a:r>
              <a:rPr lang="en-US" dirty="0" smtClean="0"/>
              <a:t>Path Observations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>
                    <a:sym typeface="Symbol"/>
                  </a:rPr>
                  <a:t>Paths east of </a:t>
                </a:r>
                <a:r>
                  <a:rPr lang="en-US" dirty="0"/>
                  <a:t>AZ = </a:t>
                </a:r>
                <a:r>
                  <a:rPr lang="en-US" dirty="0" smtClean="0"/>
                  <a:t>-6</a:t>
                </a:r>
                <a:r>
                  <a:rPr lang="en-US" dirty="0" smtClean="0">
                    <a:sym typeface="Symbol"/>
                  </a:rPr>
                  <a:t></a:t>
                </a:r>
                <a:r>
                  <a:rPr lang="en-US" dirty="0">
                    <a:sym typeface="Symbol"/>
                  </a:rPr>
                  <a:t> </a:t>
                </a:r>
                <a:r>
                  <a:rPr lang="en-US" dirty="0" smtClean="0">
                    <a:sym typeface="Symbol"/>
                  </a:rPr>
                  <a:t>travel in almost straight courses over the limestone part of the bottom (high loss).</a:t>
                </a:r>
              </a:p>
              <a:p>
                <a:r>
                  <a:rPr lang="en-US" dirty="0" smtClean="0">
                    <a:sym typeface="Symbol"/>
                  </a:rPr>
                  <a:t>Paths to the west are horizontally refracted across the </a:t>
                </a:r>
                <a:r>
                  <a:rPr lang="en-US" dirty="0" err="1" smtClean="0">
                    <a:sym typeface="Symbol"/>
                  </a:rPr>
                  <a:t>carbonite</a:t>
                </a:r>
                <a:r>
                  <a:rPr lang="en-US" dirty="0" smtClean="0">
                    <a:sym typeface="Symbol"/>
                  </a:rPr>
                  <a:t> sand bottom (low loss).</a:t>
                </a:r>
                <a:endParaRPr lang="en-US" dirty="0" smtClean="0"/>
              </a:p>
              <a:p>
                <a:r>
                  <a:rPr lang="en-US" dirty="0" smtClean="0"/>
                  <a:t>Rays launched at shallow D/E angles are trapped along the bottom.</a:t>
                </a:r>
              </a:p>
              <a:p>
                <a:pPr lvl="1"/>
                <a:r>
                  <a:rPr lang="en-US" dirty="0" smtClean="0"/>
                  <a:t>Many more reflections than higher angle paths.</a:t>
                </a:r>
              </a:p>
              <a:p>
                <a:pPr lvl="1"/>
                <a:r>
                  <a:rPr lang="en-US" dirty="0" smtClean="0"/>
                  <a:t>Reflection algorithm prone to errors when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e>
                    </m:acc>
                    <m:r>
                      <a:rPr lang="en-US" b="0" i="1" smtClean="0">
                        <a:latin typeface="Cambria Math"/>
                        <a:ea typeface="Cambria Math"/>
                      </a:rPr>
                      <m:t>⋅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</m:acc>
                    <m:r>
                      <a:rPr lang="en-US" b="0" i="1" smtClean="0">
                        <a:latin typeface="Cambria Math"/>
                        <a:ea typeface="Cambria Math"/>
                      </a:rPr>
                      <m:t>≈0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Rays travel to very shallow depths (&lt; 30 meters).</a:t>
                </a:r>
              </a:p>
              <a:p>
                <a:pPr lvl="1"/>
                <a:r>
                  <a:rPr lang="en-US" dirty="0"/>
                  <a:t>At what point should the shore act as a reflector?</a:t>
                </a:r>
              </a:p>
              <a:p>
                <a:pPr lvl="1"/>
                <a:r>
                  <a:rPr lang="en-US" dirty="0" smtClean="0"/>
                  <a:t>Ray theory accuracy w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ill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break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down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as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→1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smtClean="0"/>
                  <a:t>Sound speed characterization breaks down in shallows.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2917" r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5E6B-B750-449F-A404-1846F1BF9B8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46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WaveQ3D </a:t>
            </a:r>
            <a:r>
              <a:rPr lang="en-US" dirty="0" smtClean="0"/>
              <a:t>Transmission Loss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5E6B-B750-449F-A404-1846F1BF9B87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981200"/>
            <a:ext cx="5781675" cy="45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Rectangle 7"/>
          <p:cNvSpPr>
            <a:spLocks noChangeArrowheads="1"/>
          </p:cNvSpPr>
          <p:nvPr/>
        </p:nvSpPr>
        <p:spPr bwMode="auto">
          <a:xfrm>
            <a:off x="2033587" y="2324100"/>
            <a:ext cx="4824413" cy="1580988"/>
          </a:xfrm>
          <a:prstGeom prst="rect">
            <a:avLst/>
          </a:prstGeom>
          <a:noFill/>
          <a:ln w="0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Line 8"/>
          <p:cNvSpPr>
            <a:spLocks noChangeShapeType="1"/>
          </p:cNvSpPr>
          <p:nvPr/>
        </p:nvSpPr>
        <p:spPr bwMode="auto">
          <a:xfrm>
            <a:off x="2033587" y="2324100"/>
            <a:ext cx="4824413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Line 9"/>
          <p:cNvSpPr>
            <a:spLocks noChangeShapeType="1"/>
          </p:cNvSpPr>
          <p:nvPr/>
        </p:nvSpPr>
        <p:spPr bwMode="auto">
          <a:xfrm>
            <a:off x="2033587" y="3905088"/>
            <a:ext cx="4824413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Line 10"/>
          <p:cNvSpPr>
            <a:spLocks noChangeShapeType="1"/>
          </p:cNvSpPr>
          <p:nvPr/>
        </p:nvSpPr>
        <p:spPr bwMode="auto">
          <a:xfrm flipV="1">
            <a:off x="6858000" y="2324100"/>
            <a:ext cx="0" cy="15809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Line 11"/>
          <p:cNvSpPr>
            <a:spLocks noChangeShapeType="1"/>
          </p:cNvSpPr>
          <p:nvPr/>
        </p:nvSpPr>
        <p:spPr bwMode="auto">
          <a:xfrm flipV="1">
            <a:off x="2033587" y="2324100"/>
            <a:ext cx="0" cy="15809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Line 12"/>
          <p:cNvSpPr>
            <a:spLocks noChangeShapeType="1"/>
          </p:cNvSpPr>
          <p:nvPr/>
        </p:nvSpPr>
        <p:spPr bwMode="auto">
          <a:xfrm>
            <a:off x="2033587" y="3905088"/>
            <a:ext cx="4824413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Line 13"/>
          <p:cNvSpPr>
            <a:spLocks noChangeShapeType="1"/>
          </p:cNvSpPr>
          <p:nvPr/>
        </p:nvSpPr>
        <p:spPr bwMode="auto">
          <a:xfrm flipV="1">
            <a:off x="2033587" y="2324100"/>
            <a:ext cx="0" cy="15809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Line 14"/>
          <p:cNvSpPr>
            <a:spLocks noChangeShapeType="1"/>
          </p:cNvSpPr>
          <p:nvPr/>
        </p:nvSpPr>
        <p:spPr bwMode="auto">
          <a:xfrm>
            <a:off x="2033587" y="2324100"/>
            <a:ext cx="4824413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Line 15"/>
          <p:cNvSpPr>
            <a:spLocks noChangeShapeType="1"/>
          </p:cNvSpPr>
          <p:nvPr/>
        </p:nvSpPr>
        <p:spPr bwMode="auto">
          <a:xfrm>
            <a:off x="2033587" y="3905088"/>
            <a:ext cx="4824413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Line 16"/>
          <p:cNvSpPr>
            <a:spLocks noChangeShapeType="1"/>
          </p:cNvSpPr>
          <p:nvPr/>
        </p:nvSpPr>
        <p:spPr bwMode="auto">
          <a:xfrm flipV="1">
            <a:off x="6858000" y="2324100"/>
            <a:ext cx="0" cy="15809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Line 17"/>
          <p:cNvSpPr>
            <a:spLocks noChangeShapeType="1"/>
          </p:cNvSpPr>
          <p:nvPr/>
        </p:nvSpPr>
        <p:spPr bwMode="auto">
          <a:xfrm flipV="1">
            <a:off x="2033587" y="2324100"/>
            <a:ext cx="0" cy="15809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Oval 18"/>
          <p:cNvSpPr>
            <a:spLocks noChangeArrowheads="1"/>
          </p:cNvSpPr>
          <p:nvPr/>
        </p:nvSpPr>
        <p:spPr bwMode="auto">
          <a:xfrm>
            <a:off x="2179536" y="2484606"/>
            <a:ext cx="64866" cy="64203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Oval 19"/>
          <p:cNvSpPr>
            <a:spLocks noChangeArrowheads="1"/>
          </p:cNvSpPr>
          <p:nvPr/>
        </p:nvSpPr>
        <p:spPr bwMode="auto">
          <a:xfrm>
            <a:off x="2236293" y="2580910"/>
            <a:ext cx="64866" cy="64203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Oval 20"/>
          <p:cNvSpPr>
            <a:spLocks noChangeArrowheads="1"/>
          </p:cNvSpPr>
          <p:nvPr/>
        </p:nvSpPr>
        <p:spPr bwMode="auto">
          <a:xfrm>
            <a:off x="2301159" y="2468556"/>
            <a:ext cx="64866" cy="64203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Oval 21"/>
          <p:cNvSpPr>
            <a:spLocks noChangeArrowheads="1"/>
          </p:cNvSpPr>
          <p:nvPr/>
        </p:nvSpPr>
        <p:spPr bwMode="auto">
          <a:xfrm>
            <a:off x="2357917" y="2893898"/>
            <a:ext cx="64866" cy="64203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Oval 22"/>
          <p:cNvSpPr>
            <a:spLocks noChangeArrowheads="1"/>
          </p:cNvSpPr>
          <p:nvPr/>
        </p:nvSpPr>
        <p:spPr bwMode="auto">
          <a:xfrm>
            <a:off x="2422783" y="2621037"/>
            <a:ext cx="64866" cy="64203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Oval 23"/>
          <p:cNvSpPr>
            <a:spLocks noChangeArrowheads="1"/>
          </p:cNvSpPr>
          <p:nvPr/>
        </p:nvSpPr>
        <p:spPr bwMode="auto">
          <a:xfrm>
            <a:off x="2479541" y="2629062"/>
            <a:ext cx="64866" cy="64203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Oval 24"/>
          <p:cNvSpPr>
            <a:spLocks noChangeArrowheads="1"/>
          </p:cNvSpPr>
          <p:nvPr/>
        </p:nvSpPr>
        <p:spPr bwMode="auto">
          <a:xfrm>
            <a:off x="2536299" y="3046379"/>
            <a:ext cx="64866" cy="64203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Oval 25"/>
          <p:cNvSpPr>
            <a:spLocks noChangeArrowheads="1"/>
          </p:cNvSpPr>
          <p:nvPr/>
        </p:nvSpPr>
        <p:spPr bwMode="auto">
          <a:xfrm>
            <a:off x="2601165" y="2845746"/>
            <a:ext cx="64866" cy="64203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Oval 26"/>
          <p:cNvSpPr>
            <a:spLocks noChangeArrowheads="1"/>
          </p:cNvSpPr>
          <p:nvPr/>
        </p:nvSpPr>
        <p:spPr bwMode="auto">
          <a:xfrm>
            <a:off x="2657923" y="3351341"/>
            <a:ext cx="64866" cy="64203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Oval 27"/>
          <p:cNvSpPr>
            <a:spLocks noChangeArrowheads="1"/>
          </p:cNvSpPr>
          <p:nvPr/>
        </p:nvSpPr>
        <p:spPr bwMode="auto">
          <a:xfrm>
            <a:off x="2722789" y="3255037"/>
            <a:ext cx="64866" cy="64203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Oval 28"/>
          <p:cNvSpPr>
            <a:spLocks noChangeArrowheads="1"/>
          </p:cNvSpPr>
          <p:nvPr/>
        </p:nvSpPr>
        <p:spPr bwMode="auto">
          <a:xfrm>
            <a:off x="2779547" y="3343316"/>
            <a:ext cx="64866" cy="64203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Oval 29"/>
          <p:cNvSpPr>
            <a:spLocks noChangeArrowheads="1"/>
          </p:cNvSpPr>
          <p:nvPr/>
        </p:nvSpPr>
        <p:spPr bwMode="auto">
          <a:xfrm>
            <a:off x="2844413" y="3471721"/>
            <a:ext cx="64866" cy="64203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Rectangle 31"/>
          <p:cNvSpPr>
            <a:spLocks noChangeArrowheads="1"/>
          </p:cNvSpPr>
          <p:nvPr/>
        </p:nvSpPr>
        <p:spPr bwMode="auto">
          <a:xfrm>
            <a:off x="2033587" y="4515012"/>
            <a:ext cx="4824413" cy="1580988"/>
          </a:xfrm>
          <a:prstGeom prst="rect">
            <a:avLst/>
          </a:prstGeom>
          <a:noFill/>
          <a:ln w="0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Line 32"/>
          <p:cNvSpPr>
            <a:spLocks noChangeShapeType="1"/>
          </p:cNvSpPr>
          <p:nvPr/>
        </p:nvSpPr>
        <p:spPr bwMode="auto">
          <a:xfrm>
            <a:off x="2033587" y="4515012"/>
            <a:ext cx="4824413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Line 33"/>
          <p:cNvSpPr>
            <a:spLocks noChangeShapeType="1"/>
          </p:cNvSpPr>
          <p:nvPr/>
        </p:nvSpPr>
        <p:spPr bwMode="auto">
          <a:xfrm>
            <a:off x="2033587" y="6096000"/>
            <a:ext cx="4824413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Line 34"/>
          <p:cNvSpPr>
            <a:spLocks noChangeShapeType="1"/>
          </p:cNvSpPr>
          <p:nvPr/>
        </p:nvSpPr>
        <p:spPr bwMode="auto">
          <a:xfrm flipV="1">
            <a:off x="6858000" y="4515012"/>
            <a:ext cx="0" cy="15809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Line 35"/>
          <p:cNvSpPr>
            <a:spLocks noChangeShapeType="1"/>
          </p:cNvSpPr>
          <p:nvPr/>
        </p:nvSpPr>
        <p:spPr bwMode="auto">
          <a:xfrm flipV="1">
            <a:off x="2033587" y="4515012"/>
            <a:ext cx="0" cy="15809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Line 36"/>
          <p:cNvSpPr>
            <a:spLocks noChangeShapeType="1"/>
          </p:cNvSpPr>
          <p:nvPr/>
        </p:nvSpPr>
        <p:spPr bwMode="auto">
          <a:xfrm>
            <a:off x="2033587" y="6096000"/>
            <a:ext cx="4824413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" name="Line 37"/>
          <p:cNvSpPr>
            <a:spLocks noChangeShapeType="1"/>
          </p:cNvSpPr>
          <p:nvPr/>
        </p:nvSpPr>
        <p:spPr bwMode="auto">
          <a:xfrm flipV="1">
            <a:off x="2033587" y="4515012"/>
            <a:ext cx="0" cy="15809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Line 38"/>
          <p:cNvSpPr>
            <a:spLocks noChangeShapeType="1"/>
          </p:cNvSpPr>
          <p:nvPr/>
        </p:nvSpPr>
        <p:spPr bwMode="auto">
          <a:xfrm>
            <a:off x="2033587" y="4515012"/>
            <a:ext cx="4824413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Line 39"/>
          <p:cNvSpPr>
            <a:spLocks noChangeShapeType="1"/>
          </p:cNvSpPr>
          <p:nvPr/>
        </p:nvSpPr>
        <p:spPr bwMode="auto">
          <a:xfrm>
            <a:off x="2033587" y="6096000"/>
            <a:ext cx="4824413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" name="Line 40"/>
          <p:cNvSpPr>
            <a:spLocks noChangeShapeType="1"/>
          </p:cNvSpPr>
          <p:nvPr/>
        </p:nvSpPr>
        <p:spPr bwMode="auto">
          <a:xfrm flipV="1">
            <a:off x="6858000" y="4515012"/>
            <a:ext cx="0" cy="15809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" name="Line 41"/>
          <p:cNvSpPr>
            <a:spLocks noChangeShapeType="1"/>
          </p:cNvSpPr>
          <p:nvPr/>
        </p:nvSpPr>
        <p:spPr bwMode="auto">
          <a:xfrm flipV="1">
            <a:off x="2033587" y="4515012"/>
            <a:ext cx="0" cy="15809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" name="Oval 42"/>
          <p:cNvSpPr>
            <a:spLocks noChangeArrowheads="1"/>
          </p:cNvSpPr>
          <p:nvPr/>
        </p:nvSpPr>
        <p:spPr bwMode="auto">
          <a:xfrm>
            <a:off x="2179536" y="5566329"/>
            <a:ext cx="64866" cy="64203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Oval 43"/>
          <p:cNvSpPr>
            <a:spLocks noChangeArrowheads="1"/>
          </p:cNvSpPr>
          <p:nvPr/>
        </p:nvSpPr>
        <p:spPr bwMode="auto">
          <a:xfrm>
            <a:off x="2236293" y="5325569"/>
            <a:ext cx="64866" cy="64203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" name="Oval 44"/>
          <p:cNvSpPr>
            <a:spLocks noChangeArrowheads="1"/>
          </p:cNvSpPr>
          <p:nvPr/>
        </p:nvSpPr>
        <p:spPr bwMode="auto">
          <a:xfrm>
            <a:off x="2301159" y="5598430"/>
            <a:ext cx="64866" cy="64203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Oval 45"/>
          <p:cNvSpPr>
            <a:spLocks noChangeArrowheads="1"/>
          </p:cNvSpPr>
          <p:nvPr/>
        </p:nvSpPr>
        <p:spPr bwMode="auto">
          <a:xfrm>
            <a:off x="2357917" y="5397797"/>
            <a:ext cx="64866" cy="64203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" name="Oval 46"/>
          <p:cNvSpPr>
            <a:spLocks noChangeArrowheads="1"/>
          </p:cNvSpPr>
          <p:nvPr/>
        </p:nvSpPr>
        <p:spPr bwMode="auto">
          <a:xfrm>
            <a:off x="2422783" y="5237291"/>
            <a:ext cx="64866" cy="64203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Oval 47"/>
          <p:cNvSpPr>
            <a:spLocks noChangeArrowheads="1"/>
          </p:cNvSpPr>
          <p:nvPr/>
        </p:nvSpPr>
        <p:spPr bwMode="auto">
          <a:xfrm>
            <a:off x="2479541" y="5036658"/>
            <a:ext cx="64866" cy="64203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Oval 48"/>
          <p:cNvSpPr>
            <a:spLocks noChangeArrowheads="1"/>
          </p:cNvSpPr>
          <p:nvPr/>
        </p:nvSpPr>
        <p:spPr bwMode="auto">
          <a:xfrm>
            <a:off x="2536299" y="5044683"/>
            <a:ext cx="64866" cy="64203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Oval 49"/>
          <p:cNvSpPr>
            <a:spLocks noChangeArrowheads="1"/>
          </p:cNvSpPr>
          <p:nvPr/>
        </p:nvSpPr>
        <p:spPr bwMode="auto">
          <a:xfrm>
            <a:off x="2601165" y="4868126"/>
            <a:ext cx="64866" cy="64203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" name="Oval 50"/>
          <p:cNvSpPr>
            <a:spLocks noChangeArrowheads="1"/>
          </p:cNvSpPr>
          <p:nvPr/>
        </p:nvSpPr>
        <p:spPr bwMode="auto">
          <a:xfrm>
            <a:off x="2657923" y="5550278"/>
            <a:ext cx="64866" cy="64203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" name="Oval 51"/>
          <p:cNvSpPr>
            <a:spLocks noChangeArrowheads="1"/>
          </p:cNvSpPr>
          <p:nvPr/>
        </p:nvSpPr>
        <p:spPr bwMode="auto">
          <a:xfrm>
            <a:off x="2722789" y="5140987"/>
            <a:ext cx="64866" cy="64203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" name="Oval 52"/>
          <p:cNvSpPr>
            <a:spLocks noChangeArrowheads="1"/>
          </p:cNvSpPr>
          <p:nvPr/>
        </p:nvSpPr>
        <p:spPr bwMode="auto">
          <a:xfrm>
            <a:off x="2779547" y="5702759"/>
            <a:ext cx="64866" cy="64203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Oval 53"/>
          <p:cNvSpPr>
            <a:spLocks noChangeArrowheads="1"/>
          </p:cNvSpPr>
          <p:nvPr/>
        </p:nvSpPr>
        <p:spPr bwMode="auto">
          <a:xfrm>
            <a:off x="2844413" y="5734861"/>
            <a:ext cx="64866" cy="64203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Oval 54"/>
          <p:cNvSpPr>
            <a:spLocks noChangeArrowheads="1"/>
          </p:cNvSpPr>
          <p:nvPr/>
        </p:nvSpPr>
        <p:spPr bwMode="auto">
          <a:xfrm>
            <a:off x="2901171" y="5766962"/>
            <a:ext cx="64866" cy="64203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Oval 55"/>
          <p:cNvSpPr>
            <a:spLocks noChangeArrowheads="1"/>
          </p:cNvSpPr>
          <p:nvPr/>
        </p:nvSpPr>
        <p:spPr bwMode="auto">
          <a:xfrm>
            <a:off x="2966037" y="5734861"/>
            <a:ext cx="64866" cy="64203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Oval 56"/>
          <p:cNvSpPr>
            <a:spLocks noChangeArrowheads="1"/>
          </p:cNvSpPr>
          <p:nvPr/>
        </p:nvSpPr>
        <p:spPr bwMode="auto">
          <a:xfrm>
            <a:off x="3322800" y="5758937"/>
            <a:ext cx="64866" cy="64203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Oval 57"/>
          <p:cNvSpPr>
            <a:spLocks noChangeArrowheads="1"/>
          </p:cNvSpPr>
          <p:nvPr/>
        </p:nvSpPr>
        <p:spPr bwMode="auto">
          <a:xfrm>
            <a:off x="3387666" y="5389772"/>
            <a:ext cx="64866" cy="64203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5" name="Left Arrow 1054"/>
          <p:cNvSpPr/>
          <p:nvPr/>
        </p:nvSpPr>
        <p:spPr>
          <a:xfrm>
            <a:off x="6972300" y="2909949"/>
            <a:ext cx="381000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391400" y="2819400"/>
            <a:ext cx="1647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Heaney results</a:t>
            </a:r>
          </a:p>
          <a:p>
            <a:r>
              <a:rPr lang="en-US" dirty="0" smtClean="0"/>
              <a:t>at 206 Hz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3581400" y="5429898"/>
            <a:ext cx="609600" cy="2407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191000" y="5293301"/>
            <a:ext cx="1192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WaveQ3D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529951" y="6477000"/>
            <a:ext cx="5620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WaveQ3D fails </a:t>
            </a:r>
            <a:r>
              <a:rPr lang="en-US" dirty="0">
                <a:solidFill>
                  <a:srgbClr val="FF0000"/>
                </a:solidFill>
              </a:rPr>
              <a:t>to detect eigenrays for the inshore </a:t>
            </a:r>
            <a:r>
              <a:rPr lang="en-US" dirty="0" smtClean="0">
                <a:solidFill>
                  <a:srgbClr val="FF0000"/>
                </a:solidFill>
              </a:rPr>
              <a:t>path!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86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Transmission </a:t>
            </a:r>
            <a:r>
              <a:rPr lang="en-US" dirty="0" smtClean="0"/>
              <a:t>Loss </a:t>
            </a:r>
            <a:r>
              <a:rPr lang="en-US" dirty="0"/>
              <a:t>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WaveQ3D fails to detect eigenrays for the inshore path.</a:t>
            </a:r>
          </a:p>
          <a:p>
            <a:r>
              <a:rPr lang="en-US" dirty="0" smtClean="0"/>
              <a:t>As the number of bottom interactions increases</a:t>
            </a:r>
          </a:p>
          <a:p>
            <a:pPr lvl="1"/>
            <a:r>
              <a:rPr lang="en-US" dirty="0" smtClean="0"/>
              <a:t>Difficult to find any neighbors with the same # of bounces. </a:t>
            </a:r>
            <a:r>
              <a:rPr lang="en-US" dirty="0" smtClean="0">
                <a:sym typeface="Wingdings"/>
              </a:rPr>
              <a:t> shortcoming of hybrid beam approach</a:t>
            </a:r>
          </a:p>
          <a:p>
            <a:r>
              <a:rPr lang="en-US" dirty="0" smtClean="0">
                <a:sym typeface="Wingdings"/>
              </a:rPr>
              <a:t>This problem must be resolved before WaveQ3D can be validated.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5E6B-B750-449F-A404-1846F1BF9B8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429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eilly Intro Acoustic Ray Methods URI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Reilly Intro Acoustic Ray Methods URI</Template>
  <TotalTime>170</TotalTime>
  <Words>485</Words>
  <Application>Microsoft Office PowerPoint</Application>
  <PresentationFormat>On-screen Show (4:3)</PresentationFormat>
  <Paragraphs>76</Paragraphs>
  <Slides>9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Reilly Intro Acoustic Ray Methods URI</vt:lpstr>
      <vt:lpstr>Comparison of WaveQ3D to shallow water experimental data from the Florida Straits</vt:lpstr>
      <vt:lpstr>Background</vt:lpstr>
      <vt:lpstr>Straits of Florida</vt:lpstr>
      <vt:lpstr>SWAP CALOPS-S Run 1A</vt:lpstr>
      <vt:lpstr>SWAP CALOPS-S Run 1A</vt:lpstr>
      <vt:lpstr>WaveQ3D Modeled Ray Paths</vt:lpstr>
      <vt:lpstr>Ray Path Observations</vt:lpstr>
      <vt:lpstr>WaveQ3D Transmission Loss</vt:lpstr>
      <vt:lpstr>Transmission Loss Observations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of WaveQ3D to shallow water experimental data from the Florida Straits</dc:title>
  <dc:creator>Sean Reilly</dc:creator>
  <cp:lastModifiedBy>Sean Reilly</cp:lastModifiedBy>
  <cp:revision>22</cp:revision>
  <dcterms:created xsi:type="dcterms:W3CDTF">2012-05-08T13:25:16Z</dcterms:created>
  <dcterms:modified xsi:type="dcterms:W3CDTF">2012-05-08T19:36:22Z</dcterms:modified>
</cp:coreProperties>
</file>