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5050"/>
    <a:srgbClr val="FF6600"/>
    <a:srgbClr val="FF99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119" autoAdjust="0"/>
  </p:normalViewPr>
  <p:slideViewPr>
    <p:cSldViewPr>
      <p:cViewPr>
        <p:scale>
          <a:sx n="75" d="100"/>
          <a:sy n="75" d="100"/>
        </p:scale>
        <p:origin x="-100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44B26-74C5-4C41-9778-A504385C12AA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925B-82A0-4B4F-A441-96730DC2B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B2-E8B8-4C51-A2CE-23FE59F6D5D0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4414-0F5B-42B7-8A80-DBA848635457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A3F7-46CE-4F43-AD04-B0A424F00CE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7E86-4C2B-4A6A-8808-8E6498FA3E1B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BCF0-D8F1-461A-A643-CCD88F27CC08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284-2930-4F78-A0C4-53E1FA66EF9C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1C4-2B85-4F65-9A44-51B671ACAE9D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E32E-102B-42E6-A9BE-943C1E67F0BF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979-DAD3-4D2F-B106-E7484E390C4E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3DD1-43ED-4536-80D1-1CCFFEA73C16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DD9-2D7F-4643-AAC1-A678CD5A8EF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C5C61-ED20-4D35-BFA1-854E886284C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9B5E6B-B750-449F-A404-1846F1BF9B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WaveQ3D to shallow water experimental data from the Florida Straits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Sean M. Reilly</a:t>
            </a:r>
          </a:p>
          <a:p>
            <a:r>
              <a:rPr lang="en-US" dirty="0"/>
              <a:t>OCE 673 Advanced Acoustic </a:t>
            </a:r>
            <a:r>
              <a:rPr lang="en-US" dirty="0" smtClean="0"/>
              <a:t>Propagation </a:t>
            </a:r>
          </a:p>
          <a:p>
            <a:r>
              <a:rPr lang="en-US" dirty="0" smtClean="0"/>
              <a:t>University </a:t>
            </a:r>
            <a:r>
              <a:rPr lang="en-US" dirty="0"/>
              <a:t>of Rhode Island</a:t>
            </a:r>
          </a:p>
          <a:p>
            <a:r>
              <a:rPr lang="en-US" dirty="0" smtClean="0"/>
              <a:t>May </a:t>
            </a:r>
            <a:r>
              <a:rPr lang="en-US" dirty="0"/>
              <a:t>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Several papers have recently focused on the presence of strong </a:t>
            </a:r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D </a:t>
            </a:r>
            <a:r>
              <a:rPr lang="en-US" dirty="0"/>
              <a:t>propagation effects in experimental data on the continental shelf in the Florida Straits area</a:t>
            </a:r>
            <a:r>
              <a:rPr lang="en-US" dirty="0" smtClean="0"/>
              <a:t>.</a:t>
            </a:r>
          </a:p>
          <a:p>
            <a:r>
              <a:rPr lang="en-US" dirty="0"/>
              <a:t>During a 1999 </a:t>
            </a:r>
            <a:r>
              <a:rPr lang="en-US" dirty="0" smtClean="0"/>
              <a:t>VLA experiment </a:t>
            </a:r>
            <a:r>
              <a:rPr lang="en-US" dirty="0"/>
              <a:t>to estimate sediment properties from an acoustic inversion at this site, Jiang </a:t>
            </a:r>
            <a:r>
              <a:rPr lang="en-US" dirty="0" smtClean="0"/>
              <a:t>Sturm</a:t>
            </a:r>
            <a:r>
              <a:rPr lang="en-US" dirty="0"/>
              <a:t> , et. al.</a:t>
            </a:r>
            <a:r>
              <a:rPr lang="en-US" dirty="0" smtClean="0"/>
              <a:t> concluded </a:t>
            </a:r>
            <a:r>
              <a:rPr lang="en-US" dirty="0"/>
              <a:t>that their experiment was strongly influenced by secondary signals that originated from horizontal refraction </a:t>
            </a:r>
            <a:r>
              <a:rPr lang="en-US" dirty="0" smtClean="0"/>
              <a:t>effects.</a:t>
            </a:r>
          </a:p>
          <a:p>
            <a:r>
              <a:rPr lang="en-US" dirty="0"/>
              <a:t>Heaney, Ballard, et. al. found </a:t>
            </a:r>
            <a:r>
              <a:rPr lang="en-US" dirty="0" smtClean="0"/>
              <a:t>stronger evidence of </a:t>
            </a:r>
            <a:r>
              <a:rPr lang="en-US" dirty="0"/>
              <a:t>horizontal refraction </a:t>
            </a:r>
            <a:r>
              <a:rPr lang="en-US" dirty="0" smtClean="0"/>
              <a:t> in this area during HLA calibration tests of the Shallow Water Array Processor (SWAP) in September </a:t>
            </a:r>
            <a:r>
              <a:rPr lang="en-US" dirty="0"/>
              <a:t>of 2007 and </a:t>
            </a:r>
            <a:r>
              <a:rPr lang="en-US" dirty="0" smtClean="0"/>
              <a:t>February 2008.</a:t>
            </a:r>
          </a:p>
          <a:p>
            <a:r>
              <a:rPr lang="en-US" dirty="0" smtClean="0"/>
              <a:t>These experimental </a:t>
            </a:r>
            <a:r>
              <a:rPr lang="en-US" dirty="0"/>
              <a:t>results </a:t>
            </a:r>
            <a:r>
              <a:rPr lang="en-US" dirty="0" smtClean="0"/>
              <a:t>can  be used as real-world validation test case for the </a:t>
            </a:r>
            <a:r>
              <a:rPr lang="en-US" dirty="0" err="1"/>
              <a:t>Wavefront</a:t>
            </a:r>
            <a:r>
              <a:rPr lang="en-US" dirty="0"/>
              <a:t> Queue 3-D (WaveQ3D)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Straits of Florida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/>
          <a:stretch/>
        </p:blipFill>
        <p:spPr>
          <a:xfrm>
            <a:off x="838200" y="1981200"/>
            <a:ext cx="7315200" cy="4606997"/>
          </a:xfrm>
        </p:spPr>
      </p:pic>
      <p:sp>
        <p:nvSpPr>
          <p:cNvPr id="9" name="TextBox 8"/>
          <p:cNvSpPr txBox="1"/>
          <p:nvPr/>
        </p:nvSpPr>
        <p:spPr>
          <a:xfrm>
            <a:off x="4991100" y="3111248"/>
            <a:ext cx="260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99"/>
                </a:solidFill>
              </a:rPr>
              <a:t>South Florida Ocean </a:t>
            </a:r>
            <a:endParaRPr lang="en-US" dirty="0" smtClean="0">
              <a:solidFill>
                <a:srgbClr val="FF9999"/>
              </a:solidFill>
            </a:endParaRPr>
          </a:p>
          <a:p>
            <a:r>
              <a:rPr lang="en-US" dirty="0" smtClean="0">
                <a:solidFill>
                  <a:srgbClr val="FF9999"/>
                </a:solidFill>
              </a:rPr>
              <a:t>Measurement </a:t>
            </a:r>
            <a:r>
              <a:rPr lang="en-US" dirty="0">
                <a:solidFill>
                  <a:srgbClr val="FF9999"/>
                </a:solidFill>
              </a:rPr>
              <a:t>Center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724400" y="3434414"/>
            <a:ext cx="266700" cy="210234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0070" y="5891179"/>
            <a:ext cx="118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Florida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Current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67200" y="4095404"/>
            <a:ext cx="749441" cy="2405375"/>
          </a:xfrm>
          <a:custGeom>
            <a:avLst/>
            <a:gdLst>
              <a:gd name="connsiteX0" fmla="*/ 0 w 687141"/>
              <a:gd name="connsiteY0" fmla="*/ 2244414 h 2244414"/>
              <a:gd name="connsiteX1" fmla="*/ 400050 w 687141"/>
              <a:gd name="connsiteY1" fmla="*/ 1430026 h 2244414"/>
              <a:gd name="connsiteX2" fmla="*/ 657225 w 687141"/>
              <a:gd name="connsiteY2" fmla="*/ 129864 h 2244414"/>
              <a:gd name="connsiteX3" fmla="*/ 671512 w 687141"/>
              <a:gd name="connsiteY3" fmla="*/ 115576 h 2244414"/>
              <a:gd name="connsiteX0" fmla="*/ 0 w 657225"/>
              <a:gd name="connsiteY0" fmla="*/ 2114550 h 2114550"/>
              <a:gd name="connsiteX1" fmla="*/ 400050 w 657225"/>
              <a:gd name="connsiteY1" fmla="*/ 1300162 h 2114550"/>
              <a:gd name="connsiteX2" fmla="*/ 657225 w 657225"/>
              <a:gd name="connsiteY2" fmla="*/ 0 h 2114550"/>
              <a:gd name="connsiteX0" fmla="*/ 0 w 657225"/>
              <a:gd name="connsiteY0" fmla="*/ 2114550 h 2114550"/>
              <a:gd name="connsiteX1" fmla="*/ 500063 w 657225"/>
              <a:gd name="connsiteY1" fmla="*/ 1171574 h 2114550"/>
              <a:gd name="connsiteX2" fmla="*/ 657225 w 657225"/>
              <a:gd name="connsiteY2" fmla="*/ 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2114550">
                <a:moveTo>
                  <a:pt x="0" y="2114550"/>
                </a:moveTo>
                <a:cubicBezTo>
                  <a:pt x="145256" y="1883568"/>
                  <a:pt x="390526" y="1523999"/>
                  <a:pt x="500063" y="1171574"/>
                </a:cubicBezTo>
                <a:cubicBezTo>
                  <a:pt x="609601" y="819149"/>
                  <a:pt x="611981" y="219075"/>
                  <a:pt x="657225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3430" y="6596390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 </a:t>
            </a:r>
            <a:r>
              <a:rPr lang="en-US" sz="1100" dirty="0"/>
              <a:t>from Google Maps (http://</a:t>
            </a:r>
            <a:r>
              <a:rPr lang="en-US" sz="1100" dirty="0" smtClean="0"/>
              <a:t>maps.google.com)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592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CALOPS-S Run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22763"/>
            <a:ext cx="368554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2692400" cy="20193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61182"/>
              </p:ext>
            </p:extLst>
          </p:nvPr>
        </p:nvGraphicFramePr>
        <p:xfrm>
          <a:off x="4267200" y="4572000"/>
          <a:ext cx="4271226" cy="182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1070179"/>
                <a:gridCol w="68644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Property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Limestone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Sand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Comp. </a:t>
                      </a:r>
                      <a:r>
                        <a:rPr lang="en-US" sz="1400" dirty="0">
                          <a:effectLst/>
                        </a:rPr>
                        <a:t>wave speed (m/s)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3000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1676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Comp. </a:t>
                      </a:r>
                      <a:r>
                        <a:rPr lang="en-US" sz="1400" dirty="0">
                          <a:effectLst/>
                        </a:rPr>
                        <a:t>attenuation (dB/</a:t>
                      </a:r>
                      <a:r>
                        <a:rPr lang="en-US" sz="1400" dirty="0">
                          <a:effectLst/>
                          <a:sym typeface="Symbol"/>
                        </a:rPr>
                        <a:t>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Shear wave speed (m/s)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1430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Shear attenuation (dB/</a:t>
                      </a:r>
                      <a:r>
                        <a:rPr lang="en-US" sz="1400">
                          <a:effectLst/>
                          <a:sym typeface="Symbol"/>
                        </a:rPr>
                        <a:t>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Density (g/cm</a:t>
                      </a:r>
                      <a:r>
                        <a:rPr lang="en-US" sz="1400" baseline="300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2.40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1.70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25" y="2286000"/>
            <a:ext cx="2682875" cy="20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CALOPS-S Run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50692" y="1731818"/>
            <a:ext cx="4710967" cy="413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7814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096000"/>
            <a:ext cx="41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Heaney – Bearing / Time Plots at 415 Hz</a:t>
            </a:r>
          </a:p>
          <a:p>
            <a:pPr algn="ctr"/>
            <a:r>
              <a:rPr lang="en-US" dirty="0" smtClean="0"/>
              <a:t>(flipped upside down)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6225" y="6107668"/>
            <a:ext cx="40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Ballard – 3-D Normal modes at 52.5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022764"/>
            <a:ext cx="3676015" cy="483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WaveQ3D </a:t>
            </a:r>
            <a:r>
              <a:rPr lang="en-US" dirty="0" smtClean="0"/>
              <a:t>Modeled Ray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908" y="1917267"/>
            <a:ext cx="401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D/E = +2</a:t>
            </a:r>
            <a:r>
              <a:rPr lang="en-US" dirty="0" smtClean="0">
                <a:sym typeface="Symbol"/>
              </a:rPr>
              <a:t> (up), </a:t>
            </a:r>
            <a:r>
              <a:rPr lang="en-US" dirty="0"/>
              <a:t>AZ = </a:t>
            </a:r>
            <a:r>
              <a:rPr lang="en-US" dirty="0" smtClean="0"/>
              <a:t>-40</a:t>
            </a:r>
            <a:r>
              <a:rPr lang="en-US" dirty="0">
                <a:sym typeface="Symbol"/>
              </a:rPr>
              <a:t> to +20 by 2</a:t>
            </a:r>
            <a:r>
              <a:rPr lang="en-US" dirty="0" smtClean="0">
                <a:sym typeface="Symbol"/>
              </a:rPr>
              <a:t>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r="5372"/>
          <a:stretch/>
        </p:blipFill>
        <p:spPr>
          <a:xfrm>
            <a:off x="4572000" y="2418278"/>
            <a:ext cx="4338638" cy="3657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2488" y="2286000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 = -30</a:t>
            </a:r>
            <a:r>
              <a:rPr lang="en-US" dirty="0" smtClean="0">
                <a:sym typeface="Symbol"/>
              </a:rPr>
              <a:t> (NW)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5209" y="47244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</a:t>
            </a:r>
            <a:r>
              <a:rPr lang="en-US" dirty="0" smtClean="0"/>
              <a:t>Path 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ym typeface="Symbol"/>
                  </a:rPr>
                  <a:t>Paths east of </a:t>
                </a:r>
                <a:r>
                  <a:rPr lang="en-US" dirty="0"/>
                  <a:t>AZ = </a:t>
                </a:r>
                <a:r>
                  <a:rPr lang="en-US" dirty="0" smtClean="0"/>
                  <a:t>-6</a:t>
                </a:r>
                <a:r>
                  <a:rPr lang="en-US" dirty="0" smtClean="0">
                    <a:sym typeface="Symbol"/>
                  </a:rPr>
                  <a:t>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travel in almost straight courses over the limestone part of the bottom (high loss).</a:t>
                </a:r>
              </a:p>
              <a:p>
                <a:r>
                  <a:rPr lang="en-US" dirty="0" smtClean="0">
                    <a:sym typeface="Symbol"/>
                  </a:rPr>
                  <a:t>Paths to the west are horizontally refracted across the </a:t>
                </a:r>
                <a:r>
                  <a:rPr lang="en-US" dirty="0" err="1" smtClean="0">
                    <a:sym typeface="Symbol"/>
                  </a:rPr>
                  <a:t>carbonite</a:t>
                </a:r>
                <a:r>
                  <a:rPr lang="en-US" dirty="0" smtClean="0">
                    <a:sym typeface="Symbol"/>
                  </a:rPr>
                  <a:t> sand bottom (low loss).</a:t>
                </a:r>
                <a:endParaRPr lang="en-US" dirty="0" smtClean="0"/>
              </a:p>
              <a:p>
                <a:r>
                  <a:rPr lang="en-US" dirty="0" smtClean="0"/>
                  <a:t>Rays launched at shallow D/E angles are trapped along the bottom.</a:t>
                </a:r>
              </a:p>
              <a:p>
                <a:pPr lvl="1"/>
                <a:r>
                  <a:rPr lang="en-US" dirty="0" smtClean="0"/>
                  <a:t>Many more reflections than higher angle paths.</a:t>
                </a:r>
              </a:p>
              <a:p>
                <a:pPr lvl="1"/>
                <a:r>
                  <a:rPr lang="en-US" dirty="0" smtClean="0"/>
                  <a:t>Reflection algorithm prone to errors when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Rays travel to very shallow depths (&lt; 30 meters).</a:t>
                </a:r>
              </a:p>
              <a:p>
                <a:pPr lvl="1"/>
                <a:r>
                  <a:rPr lang="en-US" dirty="0"/>
                  <a:t>At what point should the shore act as a reflector?</a:t>
                </a:r>
              </a:p>
              <a:p>
                <a:pPr lvl="1"/>
                <a:r>
                  <a:rPr lang="en-US" dirty="0" smtClean="0"/>
                  <a:t>Ray theory accuracy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break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down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Sound speed characterization breaks down in shallows.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9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5E6B-B750-449F-A404-1846F1BF9B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illy Intro Acoustic Ray Methods URI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Reilly Intro Acoustic Ray Methods URI</Template>
  <TotalTime>133</TotalTime>
  <Words>410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Reilly Intro Acoustic Ray Methods URI</vt:lpstr>
      <vt:lpstr>Comparison of WaveQ3D to shallow water experimental data from the Florida Straits</vt:lpstr>
      <vt:lpstr>Background</vt:lpstr>
      <vt:lpstr>Straits of Florida</vt:lpstr>
      <vt:lpstr>SWAP CALOPS-S Run 1A</vt:lpstr>
      <vt:lpstr>SWAP CALOPS-S Run 1A</vt:lpstr>
      <vt:lpstr>WaveQ3D Modeled Ray Paths</vt:lpstr>
      <vt:lpstr>Ray Path Observations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WaveQ3D to shallow water experimental data from the Florida Straits</dc:title>
  <dc:creator>Sean Reilly</dc:creator>
  <cp:lastModifiedBy>Sean Reilly</cp:lastModifiedBy>
  <cp:revision>17</cp:revision>
  <dcterms:created xsi:type="dcterms:W3CDTF">2012-05-08T13:25:16Z</dcterms:created>
  <dcterms:modified xsi:type="dcterms:W3CDTF">2012-05-08T15:54:40Z</dcterms:modified>
</cp:coreProperties>
</file>