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7" r:id="rId5"/>
    <p:sldId id="277" r:id="rId6"/>
    <p:sldId id="282" r:id="rId7"/>
    <p:sldId id="273" r:id="rId8"/>
    <p:sldId id="272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854-6BC1-49A2-A17B-D618FC616B1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89A1-B20E-4E8B-863D-C0B14C4549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6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854-6BC1-49A2-A17B-D618FC616B1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89A1-B20E-4E8B-863D-C0B14C45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6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4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5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5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01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6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94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76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54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4/18/2024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BuildMaster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Find your perfect PC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D6BA0BB-D78E-55C6-E6C1-3704F8263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/>
          <a:stretch/>
        </p:blipFill>
        <p:spPr>
          <a:xfrm>
            <a:off x="0" y="0"/>
            <a:ext cx="1200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u="sng" kern="1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Introduction</a:t>
            </a:r>
            <a:r>
              <a:rPr lang="en-IN" sz="3600" b="1" i="1" u="sng" kern="1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:</a:t>
            </a:r>
            <a:endParaRPr lang="en-IN" sz="3600" i="1" kern="1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"PC Build Website" aims to streamline the process of customizing and assembling personal computers. This online platform addresses the challenges of manual PC building by providing a user-friendly interface and educational resources. It is designed to meet the specific needs of users, fostering a smooth and effective PC building experience. The surge in custom PC building's popularity highlights a growing demand for a user-friendly platform to cater to this trend.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87503F-C048-469C-A91B-97EF7ACAAB7E}"/>
              </a:ext>
            </a:extLst>
          </p:cNvPr>
          <p:cNvSpPr txBox="1"/>
          <p:nvPr/>
        </p:nvSpPr>
        <p:spPr>
          <a:xfrm>
            <a:off x="4439816" y="2636912"/>
            <a:ext cx="1224136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800" dirty="0">
                <a:solidFill>
                  <a:schemeClr val="bg1">
                    <a:lumMod val="85000"/>
                    <a:lumOff val="15000"/>
                  </a:schemeClr>
                </a:solidFill>
                <a:latin typeface="Kunstler Script" panose="030304020206070D0D06" pitchFamily="66" charset="0"/>
              </a:rPr>
              <a:t>Intro</a:t>
            </a:r>
            <a:endParaRPr lang="en-US" sz="41800" dirty="0">
              <a:solidFill>
                <a:schemeClr val="bg1">
                  <a:lumMod val="85000"/>
                  <a:lumOff val="15000"/>
                </a:schemeClr>
              </a:solidFill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60" y="116632"/>
            <a:ext cx="6012160" cy="1143000"/>
          </a:xfrm>
        </p:spPr>
        <p:txBody>
          <a:bodyPr/>
          <a:lstStyle/>
          <a:p>
            <a:r>
              <a:rPr lang="en-US" b="1" i="1" u="sng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8BE96095-0A11-4BB0-BAFC-307CC2A42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8" y="0"/>
            <a:ext cx="4362512" cy="6858000"/>
          </a:xfrm>
        </p:spPr>
      </p:pic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02FD8F58-42FA-45ED-8DD9-207241AC47CA}"/>
              </a:ext>
            </a:extLst>
          </p:cNvPr>
          <p:cNvSpPr txBox="1">
            <a:spLocks/>
          </p:cNvSpPr>
          <p:nvPr/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i="1" u="sng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Simplify</a:t>
            </a:r>
            <a:r>
              <a:rPr lang="en-IN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PC Building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ubtitle 11">
            <a:extLst>
              <a:ext uri="{FF2B5EF4-FFF2-40B4-BE49-F238E27FC236}">
                <a16:creationId xmlns="" xmlns:a16="http://schemas.microsoft.com/office/drawing/2014/main" id="{AD0A405C-3A24-4387-8677-02A3EE934994}"/>
              </a:ext>
            </a:extLst>
          </p:cNvPr>
          <p:cNvSpPr txBox="1">
            <a:spLocks/>
          </p:cNvSpPr>
          <p:nvPr/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Provide an intuitive platform to guide users through the process of selecting and assembling PC components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="" xmlns:a16="http://schemas.microsoft.com/office/drawing/2014/main" id="{99E2AC80-A27A-42A2-87EC-F84DC57853BE}"/>
              </a:ext>
            </a:extLst>
          </p:cNvPr>
          <p:cNvSpPr txBox="1">
            <a:spLocks/>
          </p:cNvSpPr>
          <p:nvPr/>
        </p:nvSpPr>
        <p:spPr>
          <a:xfrm>
            <a:off x="6931251" y="1783377"/>
            <a:ext cx="2298183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Educate Users</a:t>
            </a:r>
            <a:endParaRPr lang="en-US" sz="2400" i="1" u="sng" dirty="0"/>
          </a:p>
        </p:txBody>
      </p:sp>
      <p:sp>
        <p:nvSpPr>
          <p:cNvPr id="19" name="Text Placeholder 40">
            <a:extLst>
              <a:ext uri="{FF2B5EF4-FFF2-40B4-BE49-F238E27FC236}">
                <a16:creationId xmlns="" xmlns:a16="http://schemas.microsoft.com/office/drawing/2014/main" id="{8D9FAAFF-551E-4874-8C34-B7F7B96B39D5}"/>
              </a:ext>
            </a:extLst>
          </p:cNvPr>
          <p:cNvSpPr txBox="1">
            <a:spLocks/>
          </p:cNvSpPr>
          <p:nvPr/>
        </p:nvSpPr>
        <p:spPr>
          <a:xfrm>
            <a:off x="6888356" y="2247776"/>
            <a:ext cx="2383972" cy="1549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Offer comprehensive information, guides, and tutorials to empower users with the knowledge needed for informed decisions.</a:t>
            </a:r>
          </a:p>
        </p:txBody>
      </p:sp>
      <p:sp>
        <p:nvSpPr>
          <p:cNvPr id="20" name="Text Placeholder 47">
            <a:extLst>
              <a:ext uri="{FF2B5EF4-FFF2-40B4-BE49-F238E27FC236}">
                <a16:creationId xmlns="" xmlns:a16="http://schemas.microsoft.com/office/drawing/2014/main" id="{DDBCFB17-A79C-4794-8E29-5A54E505C208}"/>
              </a:ext>
            </a:extLst>
          </p:cNvPr>
          <p:cNvSpPr txBox="1">
            <a:spLocks/>
          </p:cNvSpPr>
          <p:nvPr/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Ensure Compatibility</a:t>
            </a:r>
            <a:endParaRPr lang="en-US" i="1" u="sng" dirty="0"/>
          </a:p>
        </p:txBody>
      </p:sp>
      <p:sp>
        <p:nvSpPr>
          <p:cNvPr id="21" name="Text Placeholder 46">
            <a:extLst>
              <a:ext uri="{FF2B5EF4-FFF2-40B4-BE49-F238E27FC236}">
                <a16:creationId xmlns="" xmlns:a16="http://schemas.microsoft.com/office/drawing/2014/main" id="{2699D381-FA19-48BC-A094-955A058ACCD4}"/>
              </a:ext>
            </a:extLst>
          </p:cNvPr>
          <p:cNvSpPr txBox="1">
            <a:spLocks/>
          </p:cNvSpPr>
          <p:nvPr/>
        </p:nvSpPr>
        <p:spPr>
          <a:xfrm>
            <a:off x="9492333" y="2247776"/>
            <a:ext cx="2383972" cy="1549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 a robust PC builder tool to prevent component incompatibility issues during the assembly process.</a:t>
            </a:r>
            <a:endParaRPr lang="en-US" sz="1600" dirty="0"/>
          </a:p>
        </p:txBody>
      </p:sp>
      <p:sp>
        <p:nvSpPr>
          <p:cNvPr id="22" name="Text Placeholder 43">
            <a:extLst>
              <a:ext uri="{FF2B5EF4-FFF2-40B4-BE49-F238E27FC236}">
                <a16:creationId xmlns="" xmlns:a16="http://schemas.microsoft.com/office/drawing/2014/main" id="{CD56CF57-A149-48E2-8738-F6EE9FC482F5}"/>
              </a:ext>
            </a:extLst>
          </p:cNvPr>
          <p:cNvSpPr txBox="1">
            <a:spLocks/>
          </p:cNvSpPr>
          <p:nvPr/>
        </p:nvSpPr>
        <p:spPr>
          <a:xfrm>
            <a:off x="4376050" y="3895837"/>
            <a:ext cx="2383973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Community building</a:t>
            </a:r>
          </a:p>
        </p:txBody>
      </p:sp>
      <p:sp>
        <p:nvSpPr>
          <p:cNvPr id="23" name="Text Placeholder 42">
            <a:extLst>
              <a:ext uri="{FF2B5EF4-FFF2-40B4-BE49-F238E27FC236}">
                <a16:creationId xmlns="" xmlns:a16="http://schemas.microsoft.com/office/drawing/2014/main" id="{E4B9BE43-B849-41A9-86C8-BAC733F48E42}"/>
              </a:ext>
            </a:extLst>
          </p:cNvPr>
          <p:cNvSpPr txBox="1">
            <a:spLocks/>
          </p:cNvSpPr>
          <p:nvPr/>
        </p:nvSpPr>
        <p:spPr>
          <a:xfrm>
            <a:off x="4376050" y="4336729"/>
            <a:ext cx="2383973" cy="1549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Cultivate a sense of community through user reviews for users to share experiences and advice</a:t>
            </a:r>
            <a:endParaRPr lang="en-US" sz="1600" dirty="0"/>
          </a:p>
        </p:txBody>
      </p:sp>
      <p:sp>
        <p:nvSpPr>
          <p:cNvPr id="24" name="Text Placeholder 45">
            <a:extLst>
              <a:ext uri="{FF2B5EF4-FFF2-40B4-BE49-F238E27FC236}">
                <a16:creationId xmlns="" xmlns:a16="http://schemas.microsoft.com/office/drawing/2014/main" id="{40F65A97-A5F0-4A4A-835F-C09CF13612BC}"/>
              </a:ext>
            </a:extLst>
          </p:cNvPr>
          <p:cNvSpPr txBox="1">
            <a:spLocks/>
          </p:cNvSpPr>
          <p:nvPr/>
        </p:nvSpPr>
        <p:spPr>
          <a:xfrm>
            <a:off x="6939128" y="3895836"/>
            <a:ext cx="2383972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Usability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="" xmlns:a16="http://schemas.microsoft.com/office/drawing/2014/main" id="{72D9FDBA-9282-4F07-8ECD-3789490881F3}"/>
              </a:ext>
            </a:extLst>
          </p:cNvPr>
          <p:cNvSpPr txBox="1">
            <a:spLocks/>
          </p:cNvSpPr>
          <p:nvPr/>
        </p:nvSpPr>
        <p:spPr>
          <a:xfrm>
            <a:off x="6931251" y="4300870"/>
            <a:ext cx="2383972" cy="1549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People want something that’s easy to adopt and simple to use for their daily use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5ADF70A2-AA2F-DCAC-B1D2-BA76F34CD81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4596" y="1267110"/>
            <a:ext cx="22977" cy="15708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3DB330FD-A76A-52FC-8172-E686A913EA2B}"/>
              </a:ext>
            </a:extLst>
          </p:cNvPr>
          <p:cNvCxnSpPr>
            <a:cxnSpLocks noChangeAspect="1"/>
            <a:stCxn id="35" idx="1"/>
            <a:endCxn id="30" idx="3"/>
          </p:cNvCxnSpPr>
          <p:nvPr/>
        </p:nvCxnSpPr>
        <p:spPr>
          <a:xfrm flipH="1">
            <a:off x="4047090" y="1914804"/>
            <a:ext cx="4585930" cy="36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  <a:stCxn id="35" idx="2"/>
            <a:endCxn id="125" idx="0"/>
          </p:cNvCxnSpPr>
          <p:nvPr/>
        </p:nvCxnSpPr>
        <p:spPr>
          <a:xfrm flipH="1">
            <a:off x="6893067" y="2202483"/>
            <a:ext cx="2459145" cy="5276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 noChangeAspect="1"/>
            <a:stCxn id="135" idx="2"/>
            <a:endCxn id="29" idx="1"/>
          </p:cNvCxnSpPr>
          <p:nvPr/>
        </p:nvCxnSpPr>
        <p:spPr>
          <a:xfrm flipV="1">
            <a:off x="2016318" y="1942805"/>
            <a:ext cx="1079893" cy="6928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18892" y="2608431"/>
            <a:ext cx="1438383" cy="575358"/>
            <a:chOff x="965771" y="1750369"/>
            <a:chExt cx="1551398" cy="708917"/>
          </a:xfrm>
        </p:grpSpPr>
        <p:sp>
          <p:nvSpPr>
            <p:cNvPr id="2" name="Rectangle 1"/>
            <p:cNvSpPr/>
            <p:nvPr/>
          </p:nvSpPr>
          <p:spPr>
            <a:xfrm>
              <a:off x="965771" y="1750369"/>
              <a:ext cx="1551398" cy="708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99335" y="1966127"/>
              <a:ext cx="1191802" cy="455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ahnschrift" panose="020B0502040204020203" pitchFamily="34" charset="0"/>
                  <a:cs typeface="Arial" panose="020B0604020202020204" pitchFamily="34" charset="0"/>
                </a:rPr>
                <a:t>User</a:t>
              </a:r>
              <a:endParaRPr lang="en-IN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8633020" y="1627125"/>
            <a:ext cx="1438383" cy="575358"/>
            <a:chOff x="965771" y="2247802"/>
            <a:chExt cx="1551398" cy="708917"/>
          </a:xfrm>
        </p:grpSpPr>
        <p:sp>
          <p:nvSpPr>
            <p:cNvPr id="35" name="Rectangle 34"/>
            <p:cNvSpPr/>
            <p:nvPr/>
          </p:nvSpPr>
          <p:spPr>
            <a:xfrm>
              <a:off x="965771" y="2247802"/>
              <a:ext cx="1551398" cy="708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99335" y="2463560"/>
              <a:ext cx="1191802" cy="41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ahnschrift" panose="020B0502040204020203" pitchFamily="34" charset="0"/>
                  <a:cs typeface="Arial" panose="020B0604020202020204" pitchFamily="34" charset="0"/>
                </a:rPr>
                <a:t>Product</a:t>
              </a:r>
              <a:endParaRPr lang="en-IN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3096211" y="1449646"/>
            <a:ext cx="1058238" cy="986318"/>
            <a:chOff x="1232899" y="3904180"/>
            <a:chExt cx="1058238" cy="986319"/>
          </a:xfrm>
        </p:grpSpPr>
        <p:sp>
          <p:nvSpPr>
            <p:cNvPr id="29" name="Diamond 28"/>
            <p:cNvSpPr/>
            <p:nvPr/>
          </p:nvSpPr>
          <p:spPr>
            <a:xfrm>
              <a:off x="1232899" y="3904180"/>
              <a:ext cx="1058238" cy="986319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4811" y="4236569"/>
              <a:ext cx="708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hnschrift" panose="020B0502040204020203" pitchFamily="34" charset="0"/>
                </a:rPr>
                <a:t>buys</a:t>
              </a:r>
              <a:endParaRPr lang="en-IN" sz="11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11" name="Group 110"/>
          <p:cNvGrpSpPr>
            <a:grpSpLocks noChangeAspect="1"/>
          </p:cNvGrpSpPr>
          <p:nvPr/>
        </p:nvGrpSpPr>
        <p:grpSpPr>
          <a:xfrm rot="5400000">
            <a:off x="4753558" y="63450"/>
            <a:ext cx="3329016" cy="8662340"/>
            <a:chOff x="5383658" y="1686199"/>
            <a:chExt cx="4206300" cy="8642017"/>
          </a:xfrm>
        </p:grpSpPr>
        <p:grpSp>
          <p:nvGrpSpPr>
            <p:cNvPr id="112" name="Group 111"/>
            <p:cNvGrpSpPr/>
            <p:nvPr/>
          </p:nvGrpSpPr>
          <p:grpSpPr>
            <a:xfrm>
              <a:off x="5383658" y="4993927"/>
              <a:ext cx="865028" cy="1078787"/>
              <a:chOff x="3556573" y="4987476"/>
              <a:chExt cx="865028" cy="1078787"/>
            </a:xfrm>
          </p:grpSpPr>
          <p:sp>
            <p:nvSpPr>
              <p:cNvPr id="125" name="Isosceles Triangle 124"/>
              <p:cNvSpPr/>
              <p:nvPr/>
            </p:nvSpPr>
            <p:spPr>
              <a:xfrm rot="16200000">
                <a:off x="3449693" y="5094356"/>
                <a:ext cx="1078787" cy="86502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16200000">
                <a:off x="3806574" y="5232990"/>
                <a:ext cx="659966" cy="46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IS A</a:t>
                </a:r>
                <a:endParaRPr lang="en-IN" dirty="0"/>
              </a:p>
            </p:txBody>
          </p:sp>
        </p:grpSp>
        <p:cxnSp>
          <p:nvCxnSpPr>
            <p:cNvPr id="113" name="Straight Connector 112"/>
            <p:cNvCxnSpPr>
              <a:cxnSpLocks/>
              <a:stCxn id="125" idx="4"/>
            </p:cNvCxnSpPr>
            <p:nvPr/>
          </p:nvCxnSpPr>
          <p:spPr>
            <a:xfrm rot="16200000">
              <a:off x="5319566" y="3745428"/>
              <a:ext cx="2177621" cy="3193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cxnSpLocks/>
              <a:stCxn id="125" idx="2"/>
              <a:endCxn id="119" idx="0"/>
            </p:cNvCxnSpPr>
            <p:nvPr/>
          </p:nvCxnSpPr>
          <p:spPr>
            <a:xfrm rot="16200000" flipH="1">
              <a:off x="5075140" y="7246261"/>
              <a:ext cx="3719130" cy="13720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  <a:stCxn id="125" idx="3"/>
              <a:endCxn id="121" idx="0"/>
            </p:cNvCxnSpPr>
            <p:nvPr/>
          </p:nvCxnSpPr>
          <p:spPr>
            <a:xfrm rot="16200000" flipH="1">
              <a:off x="7632034" y="4149974"/>
              <a:ext cx="1" cy="276669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6533186" y="1686199"/>
              <a:ext cx="695984" cy="1245174"/>
              <a:chOff x="507183" y="-2306328"/>
              <a:chExt cx="1079637" cy="1937138"/>
            </a:xfrm>
          </p:grpSpPr>
          <p:sp>
            <p:nvSpPr>
              <p:cNvPr id="123" name="Rectangle 122"/>
              <p:cNvSpPr/>
              <p:nvPr/>
            </p:nvSpPr>
            <p:spPr>
              <a:xfrm rot="16200000">
                <a:off x="81311" y="-1784275"/>
                <a:ext cx="1797738" cy="9459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16200000">
                <a:off x="105486" y="-1850524"/>
                <a:ext cx="1937138" cy="102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Components</a:t>
                </a:r>
                <a:endParaRPr lang="en-IN" sz="12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N" sz="14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9015383" y="4755160"/>
              <a:ext cx="574575" cy="1556323"/>
              <a:chOff x="3957713" y="1155659"/>
              <a:chExt cx="891308" cy="2421204"/>
            </a:xfrm>
          </p:grpSpPr>
          <p:sp>
            <p:nvSpPr>
              <p:cNvPr id="121" name="Rectangle 120"/>
              <p:cNvSpPr/>
              <p:nvPr/>
            </p:nvSpPr>
            <p:spPr>
              <a:xfrm rot="16200000">
                <a:off x="3327989" y="1920609"/>
                <a:ext cx="2150756" cy="8913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3152010" y="2034470"/>
                <a:ext cx="2421204" cy="66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Bahnschrift" panose="020B0502040204020203" pitchFamily="34" charset="0"/>
                    <a:cs typeface="Arial" panose="020B0604020202020204" pitchFamily="34" charset="0"/>
                  </a:rPr>
                  <a:t>Custom PC</a:t>
                </a:r>
                <a:endParaRPr lang="en-IN" sz="14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620724" y="9363810"/>
              <a:ext cx="574576" cy="964406"/>
              <a:chOff x="1928455" y="6892238"/>
              <a:chExt cx="891309" cy="1500344"/>
            </a:xfrm>
          </p:grpSpPr>
          <p:sp>
            <p:nvSpPr>
              <p:cNvPr id="119" name="Rectangle 118"/>
              <p:cNvSpPr/>
              <p:nvPr/>
            </p:nvSpPr>
            <p:spPr>
              <a:xfrm rot="16200000">
                <a:off x="1757145" y="7112486"/>
                <a:ext cx="1233930" cy="8913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6200000">
                <a:off x="1605375" y="7340782"/>
                <a:ext cx="1500344" cy="60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Prebuilt</a:t>
                </a:r>
                <a:endParaRPr lang="en-IN" sz="12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4" name="TextBox 133"/>
          <p:cNvSpPr txBox="1">
            <a:spLocks noChangeAspect="1"/>
          </p:cNvSpPr>
          <p:nvPr/>
        </p:nvSpPr>
        <p:spPr>
          <a:xfrm>
            <a:off x="8252876" y="1608449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N" dirty="0"/>
          </a:p>
        </p:txBody>
      </p:sp>
      <p:sp>
        <p:nvSpPr>
          <p:cNvPr id="135" name="TextBox 134"/>
          <p:cNvSpPr txBox="1">
            <a:spLocks noChangeAspect="1"/>
          </p:cNvSpPr>
          <p:nvPr/>
        </p:nvSpPr>
        <p:spPr>
          <a:xfrm>
            <a:off x="1826246" y="2266324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140" name="Straight Connector 139"/>
          <p:cNvCxnSpPr>
            <a:cxnSpLocks noChangeAspect="1"/>
            <a:endCxn id="2" idx="1"/>
          </p:cNvCxnSpPr>
          <p:nvPr/>
        </p:nvCxnSpPr>
        <p:spPr>
          <a:xfrm flipV="1">
            <a:off x="788790" y="2896110"/>
            <a:ext cx="330102" cy="2581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66728" y="3069354"/>
            <a:ext cx="1004717" cy="401716"/>
            <a:chOff x="202497" y="1203078"/>
            <a:chExt cx="1004717" cy="401717"/>
          </a:xfrm>
        </p:grpSpPr>
        <p:sp>
          <p:nvSpPr>
            <p:cNvPr id="147" name="Oval 146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34651" y="1241154"/>
              <a:ext cx="84293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u="sng" dirty="0"/>
                <a:t>id</a:t>
              </a:r>
              <a:endParaRPr lang="en-IN" sz="1400" u="sng" dirty="0"/>
            </a:p>
          </p:txBody>
        </p:sp>
      </p:grpSp>
      <p:grpSp>
        <p:nvGrpSpPr>
          <p:cNvPr id="158" name="Group 157"/>
          <p:cNvGrpSpPr>
            <a:grpSpLocks noChangeAspect="1"/>
          </p:cNvGrpSpPr>
          <p:nvPr/>
        </p:nvGrpSpPr>
        <p:grpSpPr>
          <a:xfrm>
            <a:off x="339843" y="1792800"/>
            <a:ext cx="1316805" cy="809931"/>
            <a:chOff x="118732" y="3390226"/>
            <a:chExt cx="1022942" cy="687121"/>
          </a:xfrm>
        </p:grpSpPr>
        <p:cxnSp>
          <p:nvCxnSpPr>
            <p:cNvPr id="159" name="Straight Connector 158"/>
            <p:cNvCxnSpPr>
              <a:cxnSpLocks/>
            </p:cNvCxnSpPr>
            <p:nvPr/>
          </p:nvCxnSpPr>
          <p:spPr>
            <a:xfrm>
              <a:off x="791106" y="3765621"/>
              <a:ext cx="147785" cy="3117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/>
            <p:cNvGrpSpPr/>
            <p:nvPr/>
          </p:nvGrpSpPr>
          <p:grpSpPr>
            <a:xfrm>
              <a:off x="118732" y="3390226"/>
              <a:ext cx="1022942" cy="401717"/>
              <a:chOff x="202497" y="1203078"/>
              <a:chExt cx="1022942" cy="401717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202497" y="1203078"/>
                <a:ext cx="1004717" cy="4017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2497" y="1238393"/>
                <a:ext cx="1022942" cy="287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username</a:t>
                </a:r>
                <a:endParaRPr lang="en-IN" sz="1400" dirty="0"/>
              </a:p>
            </p:txBody>
          </p:sp>
        </p:grpSp>
      </p:grpSp>
      <p:grpSp>
        <p:nvGrpSpPr>
          <p:cNvPr id="196" name="Group 195"/>
          <p:cNvGrpSpPr>
            <a:grpSpLocks noChangeAspect="1"/>
          </p:cNvGrpSpPr>
          <p:nvPr/>
        </p:nvGrpSpPr>
        <p:grpSpPr>
          <a:xfrm>
            <a:off x="1838084" y="3183789"/>
            <a:ext cx="1560806" cy="545195"/>
            <a:chOff x="-1152039" y="2265829"/>
            <a:chExt cx="1560806" cy="545194"/>
          </a:xfrm>
        </p:grpSpPr>
        <p:cxnSp>
          <p:nvCxnSpPr>
            <p:cNvPr id="197" name="Straight Connector 196"/>
            <p:cNvCxnSpPr>
              <a:cxnSpLocks/>
              <a:stCxn id="2" idx="2"/>
              <a:endCxn id="199" idx="1"/>
            </p:cNvCxnSpPr>
            <p:nvPr/>
          </p:nvCxnSpPr>
          <p:spPr>
            <a:xfrm>
              <a:off x="-1152039" y="2265829"/>
              <a:ext cx="174746" cy="22154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-1124430" y="2431844"/>
              <a:ext cx="1533197" cy="379179"/>
              <a:chOff x="-1040665" y="244696"/>
              <a:chExt cx="1533197" cy="379179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-1040665" y="244696"/>
                <a:ext cx="1004717" cy="37917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-842785" y="275715"/>
                <a:ext cx="133531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email</a:t>
                </a:r>
                <a:endParaRPr lang="en-IN" sz="1400" dirty="0"/>
              </a:p>
            </p:txBody>
          </p:sp>
        </p:grpSp>
      </p:grpSp>
      <p:grpSp>
        <p:nvGrpSpPr>
          <p:cNvPr id="205" name="Group 204"/>
          <p:cNvGrpSpPr>
            <a:grpSpLocks noChangeAspect="1"/>
          </p:cNvGrpSpPr>
          <p:nvPr/>
        </p:nvGrpSpPr>
        <p:grpSpPr>
          <a:xfrm>
            <a:off x="2557275" y="2650722"/>
            <a:ext cx="2284474" cy="502957"/>
            <a:chOff x="-299921" y="3390226"/>
            <a:chExt cx="1819773" cy="401717"/>
          </a:xfrm>
        </p:grpSpPr>
        <p:cxnSp>
          <p:nvCxnSpPr>
            <p:cNvPr id="206" name="Straight Connector 205"/>
            <p:cNvCxnSpPr>
              <a:cxnSpLocks/>
              <a:stCxn id="2" idx="3"/>
              <a:endCxn id="208" idx="2"/>
            </p:cNvCxnSpPr>
            <p:nvPr/>
          </p:nvCxnSpPr>
          <p:spPr>
            <a:xfrm>
              <a:off x="-299921" y="3586219"/>
              <a:ext cx="418653" cy="48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118732" y="3390226"/>
              <a:ext cx="1401120" cy="401717"/>
              <a:chOff x="202497" y="1203078"/>
              <a:chExt cx="1401120" cy="401717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202497" y="1203078"/>
                <a:ext cx="1004717" cy="4017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68784" y="1237887"/>
                <a:ext cx="1334833" cy="27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password</a:t>
                </a:r>
                <a:endParaRPr lang="en-IN" sz="1400" dirty="0"/>
              </a:p>
            </p:txBody>
          </p:sp>
        </p:grpSp>
      </p:grpSp>
      <p:grpSp>
        <p:nvGrpSpPr>
          <p:cNvPr id="314" name="Group 313"/>
          <p:cNvGrpSpPr>
            <a:grpSpLocks noChangeAspect="1"/>
          </p:cNvGrpSpPr>
          <p:nvPr/>
        </p:nvGrpSpPr>
        <p:grpSpPr>
          <a:xfrm flipH="1">
            <a:off x="704820" y="4194195"/>
            <a:ext cx="1522195" cy="565708"/>
            <a:chOff x="-709459" y="2634659"/>
            <a:chExt cx="1019647" cy="301039"/>
          </a:xfrm>
        </p:grpSpPr>
        <p:cxnSp>
          <p:nvCxnSpPr>
            <p:cNvPr id="315" name="Straight Connector 314"/>
            <p:cNvCxnSpPr>
              <a:cxnSpLocks/>
              <a:endCxn id="317" idx="2"/>
            </p:cNvCxnSpPr>
            <p:nvPr/>
          </p:nvCxnSpPr>
          <p:spPr>
            <a:xfrm flipV="1">
              <a:off x="-709459" y="2785179"/>
              <a:ext cx="290136" cy="304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315"/>
            <p:cNvGrpSpPr/>
            <p:nvPr/>
          </p:nvGrpSpPr>
          <p:grpSpPr>
            <a:xfrm>
              <a:off x="-419323" y="2634659"/>
              <a:ext cx="729511" cy="301039"/>
              <a:chOff x="-335558" y="447511"/>
              <a:chExt cx="729511" cy="301039"/>
            </a:xfrm>
          </p:grpSpPr>
          <p:sp>
            <p:nvSpPr>
              <p:cNvPr id="317" name="Oval 316"/>
              <p:cNvSpPr/>
              <p:nvPr/>
            </p:nvSpPr>
            <p:spPr>
              <a:xfrm>
                <a:off x="-335558" y="447511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-226376" y="490700"/>
                <a:ext cx="527616" cy="18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u="sng" dirty="0"/>
                  <a:t>prdid</a:t>
                </a:r>
                <a:endParaRPr lang="en-IN" sz="1400" u="sng" dirty="0"/>
              </a:p>
            </p:txBody>
          </p:sp>
        </p:grpSp>
      </p:grpSp>
      <p:grpSp>
        <p:nvGrpSpPr>
          <p:cNvPr id="322" name="Group 321"/>
          <p:cNvGrpSpPr>
            <a:grpSpLocks noChangeAspect="1"/>
          </p:cNvGrpSpPr>
          <p:nvPr/>
        </p:nvGrpSpPr>
        <p:grpSpPr>
          <a:xfrm flipH="1">
            <a:off x="3008916" y="4931735"/>
            <a:ext cx="2044061" cy="1074866"/>
            <a:chOff x="-804919" y="2378202"/>
            <a:chExt cx="1300733" cy="557494"/>
          </a:xfrm>
        </p:grpSpPr>
        <p:cxnSp>
          <p:nvCxnSpPr>
            <p:cNvPr id="323" name="Straight Connector 322"/>
            <p:cNvCxnSpPr>
              <a:cxnSpLocks/>
              <a:endCxn id="325" idx="0"/>
            </p:cNvCxnSpPr>
            <p:nvPr/>
          </p:nvCxnSpPr>
          <p:spPr>
            <a:xfrm flipH="1">
              <a:off x="-54567" y="2378202"/>
              <a:ext cx="550381" cy="2564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 323"/>
            <p:cNvGrpSpPr/>
            <p:nvPr/>
          </p:nvGrpSpPr>
          <p:grpSpPr>
            <a:xfrm>
              <a:off x="-804919" y="2634657"/>
              <a:ext cx="1115107" cy="301039"/>
              <a:chOff x="-721154" y="447509"/>
              <a:chExt cx="1115107" cy="301039"/>
            </a:xfrm>
          </p:grpSpPr>
          <p:sp>
            <p:nvSpPr>
              <p:cNvPr id="325" name="Oval 324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-721154" y="479104"/>
                <a:ext cx="1024983" cy="1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prdname</a:t>
                </a:r>
                <a:endParaRPr lang="en-IN" sz="1400" dirty="0"/>
              </a:p>
            </p:txBody>
          </p:sp>
        </p:grpSp>
      </p:grpSp>
      <p:grpSp>
        <p:nvGrpSpPr>
          <p:cNvPr id="328" name="Group 327"/>
          <p:cNvGrpSpPr>
            <a:grpSpLocks noChangeAspect="1"/>
          </p:cNvGrpSpPr>
          <p:nvPr/>
        </p:nvGrpSpPr>
        <p:grpSpPr>
          <a:xfrm flipH="1">
            <a:off x="3022040" y="4700819"/>
            <a:ext cx="1572701" cy="491583"/>
            <a:chOff x="-80856" y="2584158"/>
            <a:chExt cx="806528" cy="214694"/>
          </a:xfrm>
        </p:grpSpPr>
        <p:cxnSp>
          <p:nvCxnSpPr>
            <p:cNvPr id="329" name="Straight Connector 328"/>
            <p:cNvCxnSpPr>
              <a:cxnSpLocks/>
              <a:stCxn id="119" idx="3"/>
            </p:cNvCxnSpPr>
            <p:nvPr/>
          </p:nvCxnSpPr>
          <p:spPr>
            <a:xfrm flipH="1">
              <a:off x="263388" y="2596021"/>
              <a:ext cx="462284" cy="758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-80856" y="2584158"/>
              <a:ext cx="568408" cy="214694"/>
              <a:chOff x="2909" y="397010"/>
              <a:chExt cx="568408" cy="214694"/>
            </a:xfrm>
          </p:grpSpPr>
          <p:sp>
            <p:nvSpPr>
              <p:cNvPr id="331" name="Oval 330"/>
              <p:cNvSpPr/>
              <p:nvPr/>
            </p:nvSpPr>
            <p:spPr>
              <a:xfrm>
                <a:off x="2909" y="397010"/>
                <a:ext cx="568408" cy="2146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39340" y="408094"/>
                <a:ext cx="512618" cy="14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prdprice</a:t>
                </a:r>
                <a:endParaRPr lang="en-IN" sz="1400" dirty="0"/>
              </a:p>
            </p:txBody>
          </p:sp>
        </p:grpSp>
      </p:grpSp>
      <p:grpSp>
        <p:nvGrpSpPr>
          <p:cNvPr id="339" name="Group 338"/>
          <p:cNvGrpSpPr>
            <a:grpSpLocks noChangeAspect="1"/>
          </p:cNvGrpSpPr>
          <p:nvPr/>
        </p:nvGrpSpPr>
        <p:grpSpPr>
          <a:xfrm flipH="1">
            <a:off x="1693497" y="4985752"/>
            <a:ext cx="1727267" cy="1045873"/>
            <a:chOff x="-788953" y="2393234"/>
            <a:chExt cx="1099141" cy="542462"/>
          </a:xfrm>
        </p:grpSpPr>
        <p:cxnSp>
          <p:nvCxnSpPr>
            <p:cNvPr id="340" name="Straight Connector 339"/>
            <p:cNvCxnSpPr>
              <a:cxnSpLocks/>
              <a:endCxn id="342" idx="0"/>
            </p:cNvCxnSpPr>
            <p:nvPr/>
          </p:nvCxnSpPr>
          <p:spPr>
            <a:xfrm>
              <a:off x="-127726" y="2393234"/>
              <a:ext cx="73158" cy="2414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340"/>
            <p:cNvGrpSpPr/>
            <p:nvPr/>
          </p:nvGrpSpPr>
          <p:grpSpPr>
            <a:xfrm>
              <a:off x="-788953" y="2634657"/>
              <a:ext cx="1099141" cy="301039"/>
              <a:chOff x="-705188" y="447509"/>
              <a:chExt cx="1099141" cy="301039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-705188" y="493816"/>
                <a:ext cx="1024983" cy="1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prddesc</a:t>
                </a:r>
                <a:endParaRPr lang="en-IN" sz="1400" dirty="0"/>
              </a:p>
            </p:txBody>
          </p:sp>
        </p:grp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 flipH="1">
            <a:off x="444541" y="4690639"/>
            <a:ext cx="1849468" cy="829435"/>
            <a:chOff x="-1204608" y="2511294"/>
            <a:chExt cx="1514796" cy="424402"/>
          </a:xfrm>
        </p:grpSpPr>
        <p:cxnSp>
          <p:nvCxnSpPr>
            <p:cNvPr id="350" name="Straight Connector 349"/>
            <p:cNvCxnSpPr>
              <a:cxnSpLocks/>
            </p:cNvCxnSpPr>
            <p:nvPr/>
          </p:nvCxnSpPr>
          <p:spPr>
            <a:xfrm>
              <a:off x="-1204608" y="2511294"/>
              <a:ext cx="1067897" cy="220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/>
            <p:cNvGrpSpPr/>
            <p:nvPr/>
          </p:nvGrpSpPr>
          <p:grpSpPr>
            <a:xfrm>
              <a:off x="-800746" y="2634657"/>
              <a:ext cx="1110934" cy="301039"/>
              <a:chOff x="-716981" y="447509"/>
              <a:chExt cx="1110934" cy="301039"/>
            </a:xfrm>
          </p:grpSpPr>
          <p:sp>
            <p:nvSpPr>
              <p:cNvPr id="352" name="Oval 351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-716981" y="498467"/>
                <a:ext cx="1055231" cy="173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photo</a:t>
                </a:r>
                <a:endParaRPr lang="en-IN" sz="1400" dirty="0"/>
              </a:p>
            </p:txBody>
          </p:sp>
        </p:grpSp>
      </p:grpSp>
      <p:grpSp>
        <p:nvGrpSpPr>
          <p:cNvPr id="365" name="Group 364"/>
          <p:cNvGrpSpPr>
            <a:grpSpLocks noChangeAspect="1"/>
          </p:cNvGrpSpPr>
          <p:nvPr/>
        </p:nvGrpSpPr>
        <p:grpSpPr>
          <a:xfrm flipH="1">
            <a:off x="10688197" y="3587458"/>
            <a:ext cx="1827518" cy="601513"/>
            <a:chOff x="-785408" y="2634657"/>
            <a:chExt cx="1368105" cy="301039"/>
          </a:xfrm>
        </p:grpSpPr>
        <p:cxnSp>
          <p:nvCxnSpPr>
            <p:cNvPr id="366" name="Straight Connector 365"/>
            <p:cNvCxnSpPr>
              <a:cxnSpLocks/>
              <a:endCxn id="369" idx="3"/>
            </p:cNvCxnSpPr>
            <p:nvPr/>
          </p:nvCxnSpPr>
          <p:spPr>
            <a:xfrm flipH="1">
              <a:off x="269823" y="2729635"/>
              <a:ext cx="312874" cy="406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-785408" y="2634657"/>
              <a:ext cx="1095596" cy="301039"/>
              <a:chOff x="-701643" y="447509"/>
              <a:chExt cx="1095596" cy="301039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-701643" y="498467"/>
                <a:ext cx="1055231" cy="169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u="sng" dirty="0"/>
                  <a:t>item_id</a:t>
                </a:r>
                <a:endParaRPr lang="en-IN" sz="1400" u="sng" dirty="0"/>
              </a:p>
            </p:txBody>
          </p:sp>
        </p:grpSp>
      </p:grpSp>
      <p:grpSp>
        <p:nvGrpSpPr>
          <p:cNvPr id="370" name="Group 369"/>
          <p:cNvGrpSpPr>
            <a:grpSpLocks noChangeAspect="1"/>
          </p:cNvGrpSpPr>
          <p:nvPr/>
        </p:nvGrpSpPr>
        <p:grpSpPr>
          <a:xfrm flipH="1">
            <a:off x="10018523" y="4136607"/>
            <a:ext cx="1610729" cy="1229281"/>
            <a:chOff x="-714794" y="2298107"/>
            <a:chExt cx="1024983" cy="637589"/>
          </a:xfrm>
        </p:grpSpPr>
        <p:cxnSp>
          <p:nvCxnSpPr>
            <p:cNvPr id="371" name="Straight Connector 370"/>
            <p:cNvCxnSpPr>
              <a:cxnSpLocks/>
              <a:endCxn id="373" idx="0"/>
            </p:cNvCxnSpPr>
            <p:nvPr/>
          </p:nvCxnSpPr>
          <p:spPr>
            <a:xfrm flipH="1">
              <a:off x="-54568" y="2298107"/>
              <a:ext cx="123149" cy="3365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2" name="Group 371"/>
            <p:cNvGrpSpPr/>
            <p:nvPr/>
          </p:nvGrpSpPr>
          <p:grpSpPr>
            <a:xfrm>
              <a:off x="-714794" y="2634657"/>
              <a:ext cx="1024983" cy="301039"/>
              <a:chOff x="-631029" y="447509"/>
              <a:chExt cx="1024983" cy="301039"/>
            </a:xfrm>
          </p:grpSpPr>
          <p:sp>
            <p:nvSpPr>
              <p:cNvPr id="373" name="Oval 372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-631029" y="497543"/>
                <a:ext cx="1024983" cy="1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item_name</a:t>
                </a:r>
                <a:endParaRPr lang="en-IN" sz="1400" dirty="0"/>
              </a:p>
            </p:txBody>
          </p:sp>
        </p:grpSp>
      </p:grpSp>
      <p:grpSp>
        <p:nvGrpSpPr>
          <p:cNvPr id="375" name="Group 374"/>
          <p:cNvGrpSpPr>
            <a:grpSpLocks noChangeAspect="1"/>
          </p:cNvGrpSpPr>
          <p:nvPr/>
        </p:nvGrpSpPr>
        <p:grpSpPr>
          <a:xfrm flipH="1">
            <a:off x="10688197" y="4091596"/>
            <a:ext cx="1074734" cy="634186"/>
            <a:chOff x="-1037154" y="1090543"/>
            <a:chExt cx="683904" cy="328932"/>
          </a:xfrm>
        </p:grpSpPr>
        <p:cxnSp>
          <p:nvCxnSpPr>
            <p:cNvPr id="376" name="Straight Connector 375"/>
            <p:cNvCxnSpPr>
              <a:cxnSpLocks/>
              <a:endCxn id="378" idx="0"/>
            </p:cNvCxnSpPr>
            <p:nvPr/>
          </p:nvCxnSpPr>
          <p:spPr>
            <a:xfrm flipH="1">
              <a:off x="-781548" y="1090543"/>
              <a:ext cx="428298" cy="1192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7" name="Group 376"/>
            <p:cNvGrpSpPr/>
            <p:nvPr/>
          </p:nvGrpSpPr>
          <p:grpSpPr>
            <a:xfrm>
              <a:off x="-1037154" y="1209807"/>
              <a:ext cx="511212" cy="209668"/>
              <a:chOff x="-953389" y="-977341"/>
              <a:chExt cx="511212" cy="209668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-953389" y="-977341"/>
                <a:ext cx="511212" cy="2096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-953389" y="-966976"/>
                <a:ext cx="417548" cy="1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price</a:t>
                </a:r>
                <a:endParaRPr lang="en-IN" sz="1400" dirty="0"/>
              </a:p>
            </p:txBody>
          </p:sp>
        </p:grpSp>
      </p:grpSp>
      <p:grpSp>
        <p:nvGrpSpPr>
          <p:cNvPr id="380" name="Group 379"/>
          <p:cNvGrpSpPr>
            <a:grpSpLocks noChangeAspect="1"/>
          </p:cNvGrpSpPr>
          <p:nvPr/>
        </p:nvGrpSpPr>
        <p:grpSpPr>
          <a:xfrm flipH="1">
            <a:off x="7922126" y="3929105"/>
            <a:ext cx="1656789" cy="668093"/>
            <a:chOff x="-448217" y="2687618"/>
            <a:chExt cx="1054293" cy="346519"/>
          </a:xfrm>
        </p:grpSpPr>
        <p:cxnSp>
          <p:nvCxnSpPr>
            <p:cNvPr id="381" name="Straight Connector 380"/>
            <p:cNvCxnSpPr>
              <a:cxnSpLocks/>
              <a:stCxn id="124" idx="1"/>
            </p:cNvCxnSpPr>
            <p:nvPr/>
          </p:nvCxnSpPr>
          <p:spPr>
            <a:xfrm>
              <a:off x="-398722" y="2687618"/>
              <a:ext cx="305496" cy="2573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-448217" y="2733099"/>
              <a:ext cx="1054293" cy="301038"/>
              <a:chOff x="-364452" y="545951"/>
              <a:chExt cx="1054293" cy="301038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-134395" y="545951"/>
                <a:ext cx="824236" cy="30103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-364452" y="602941"/>
                <a:ext cx="1024983" cy="1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description</a:t>
                </a:r>
                <a:endParaRPr lang="en-IN" sz="1400" dirty="0"/>
              </a:p>
            </p:txBody>
          </p:sp>
        </p:grpSp>
      </p:grpSp>
      <p:grpSp>
        <p:nvGrpSpPr>
          <p:cNvPr id="385" name="Group 384"/>
          <p:cNvGrpSpPr>
            <a:grpSpLocks noChangeAspect="1"/>
          </p:cNvGrpSpPr>
          <p:nvPr/>
        </p:nvGrpSpPr>
        <p:grpSpPr>
          <a:xfrm flipH="1">
            <a:off x="9937480" y="2681725"/>
            <a:ext cx="1691772" cy="958163"/>
            <a:chOff x="-214929" y="3423747"/>
            <a:chExt cx="1132114" cy="6177008"/>
          </a:xfrm>
        </p:grpSpPr>
        <p:cxnSp>
          <p:nvCxnSpPr>
            <p:cNvPr id="386" name="Straight Connector 385"/>
            <p:cNvCxnSpPr>
              <a:cxnSpLocks/>
              <a:stCxn id="123" idx="0"/>
              <a:endCxn id="388" idx="4"/>
            </p:cNvCxnSpPr>
            <p:nvPr/>
          </p:nvCxnSpPr>
          <p:spPr>
            <a:xfrm flipH="1" flipV="1">
              <a:off x="595556" y="6850991"/>
              <a:ext cx="207436" cy="27497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7" name="Group 386"/>
            <p:cNvGrpSpPr/>
            <p:nvPr/>
          </p:nvGrpSpPr>
          <p:grpSpPr>
            <a:xfrm>
              <a:off x="-214929" y="3423747"/>
              <a:ext cx="1132114" cy="3427243"/>
              <a:chOff x="-131164" y="1236599"/>
              <a:chExt cx="1132114" cy="3427243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357692" y="1236599"/>
                <a:ext cx="643258" cy="342724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-131164" y="1785266"/>
                <a:ext cx="1055231" cy="218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photo</a:t>
                </a:r>
                <a:endParaRPr lang="en-IN" sz="1400" dirty="0"/>
              </a:p>
            </p:txBody>
          </p:sp>
        </p:grpSp>
      </p:grpSp>
      <p:grpSp>
        <p:nvGrpSpPr>
          <p:cNvPr id="390" name="Group 389"/>
          <p:cNvGrpSpPr>
            <a:grpSpLocks noChangeAspect="1"/>
          </p:cNvGrpSpPr>
          <p:nvPr/>
        </p:nvGrpSpPr>
        <p:grpSpPr>
          <a:xfrm flipH="1">
            <a:off x="8791077" y="4136605"/>
            <a:ext cx="1725143" cy="1160819"/>
            <a:chOff x="-787603" y="2333616"/>
            <a:chExt cx="1097791" cy="602080"/>
          </a:xfrm>
        </p:grpSpPr>
        <p:cxnSp>
          <p:nvCxnSpPr>
            <p:cNvPr id="391" name="Straight Connector 390"/>
            <p:cNvCxnSpPr>
              <a:cxnSpLocks/>
            </p:cNvCxnSpPr>
            <p:nvPr/>
          </p:nvCxnSpPr>
          <p:spPr>
            <a:xfrm>
              <a:off x="-348189" y="2333616"/>
              <a:ext cx="133140" cy="3321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/>
            <p:cNvGrpSpPr/>
            <p:nvPr/>
          </p:nvGrpSpPr>
          <p:grpSpPr>
            <a:xfrm>
              <a:off x="-787603" y="2634657"/>
              <a:ext cx="1097791" cy="301039"/>
              <a:chOff x="-703838" y="447509"/>
              <a:chExt cx="1097791" cy="301039"/>
            </a:xfrm>
          </p:grpSpPr>
          <p:sp>
            <p:nvSpPr>
              <p:cNvPr id="393" name="Oval 392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-703838" y="488119"/>
                <a:ext cx="1055231" cy="1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category</a:t>
                </a:r>
                <a:endParaRPr lang="en-IN" sz="1400" dirty="0"/>
              </a:p>
            </p:txBody>
          </p:sp>
        </p:grpSp>
      </p:grpSp>
      <p:grpSp>
        <p:nvGrpSpPr>
          <p:cNvPr id="309" name="Group 308">
            <a:extLst>
              <a:ext uri="{FF2B5EF4-FFF2-40B4-BE49-F238E27FC236}">
                <a16:creationId xmlns="" xmlns:a16="http://schemas.microsoft.com/office/drawing/2014/main" id="{28843414-7BE2-9036-22E3-ADD2A11B8B90}"/>
              </a:ext>
            </a:extLst>
          </p:cNvPr>
          <p:cNvGrpSpPr>
            <a:grpSpLocks noChangeAspect="1"/>
          </p:cNvGrpSpPr>
          <p:nvPr/>
        </p:nvGrpSpPr>
        <p:grpSpPr>
          <a:xfrm>
            <a:off x="5338284" y="431242"/>
            <a:ext cx="1438383" cy="575358"/>
            <a:chOff x="965771" y="2247802"/>
            <a:chExt cx="1551398" cy="708917"/>
          </a:xfrm>
        </p:grpSpPr>
        <p:sp>
          <p:nvSpPr>
            <p:cNvPr id="310" name="Rectangle 309">
              <a:extLst>
                <a:ext uri="{FF2B5EF4-FFF2-40B4-BE49-F238E27FC236}">
                  <a16:creationId xmlns="" xmlns:a16="http://schemas.microsoft.com/office/drawing/2014/main" id="{8F4DF995-B28C-DAE3-0451-4130965CD78E}"/>
                </a:ext>
              </a:extLst>
            </p:cNvPr>
            <p:cNvSpPr/>
            <p:nvPr/>
          </p:nvSpPr>
          <p:spPr>
            <a:xfrm>
              <a:off x="965771" y="2247802"/>
              <a:ext cx="1551398" cy="708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="" xmlns:a16="http://schemas.microsoft.com/office/drawing/2014/main" id="{DF4CEBAF-F907-37CF-72F5-0E686ADC7009}"/>
                </a:ext>
              </a:extLst>
            </p:cNvPr>
            <p:cNvSpPr txBox="1"/>
            <p:nvPr/>
          </p:nvSpPr>
          <p:spPr>
            <a:xfrm>
              <a:off x="1099335" y="2463560"/>
              <a:ext cx="1191802" cy="41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ahnschrift" panose="020B0502040204020203" pitchFamily="34" charset="0"/>
                  <a:cs typeface="Arial" panose="020B0604020202020204" pitchFamily="34" charset="0"/>
                </a:rPr>
                <a:t>ADMIN</a:t>
              </a:r>
              <a:endParaRPr lang="en-IN" dirty="0">
                <a:latin typeface="Bahnschrift" panose="020B0502040204020203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5ADF70A2-AA2F-DCAC-B1D2-BA76F34CD811}"/>
              </a:ext>
            </a:extLst>
          </p:cNvPr>
          <p:cNvCxnSpPr>
            <a:cxnSpLocks noChangeAspect="1"/>
            <a:stCxn id="105" idx="3"/>
            <a:endCxn id="310" idx="1"/>
          </p:cNvCxnSpPr>
          <p:nvPr/>
        </p:nvCxnSpPr>
        <p:spPr>
          <a:xfrm>
            <a:off x="2614840" y="705108"/>
            <a:ext cx="2723444" cy="13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EACF8B83-E214-E64E-D563-5377D4087F8C}"/>
              </a:ext>
            </a:extLst>
          </p:cNvPr>
          <p:cNvGrpSpPr>
            <a:grpSpLocks noChangeAspect="1"/>
          </p:cNvGrpSpPr>
          <p:nvPr/>
        </p:nvGrpSpPr>
        <p:grpSpPr>
          <a:xfrm>
            <a:off x="1118892" y="152205"/>
            <a:ext cx="1495948" cy="1105806"/>
            <a:chOff x="1232899" y="3904180"/>
            <a:chExt cx="1058238" cy="986319"/>
          </a:xfrm>
        </p:grpSpPr>
        <p:sp>
          <p:nvSpPr>
            <p:cNvPr id="105" name="Diamond 104">
              <a:extLst>
                <a:ext uri="{FF2B5EF4-FFF2-40B4-BE49-F238E27FC236}">
                  <a16:creationId xmlns="" xmlns:a16="http://schemas.microsoft.com/office/drawing/2014/main" id="{1B518E99-1CB1-EA95-301C-E32A17BC9EB6}"/>
                </a:ext>
              </a:extLst>
            </p:cNvPr>
            <p:cNvSpPr/>
            <p:nvPr/>
          </p:nvSpPr>
          <p:spPr>
            <a:xfrm>
              <a:off x="1232899" y="3904180"/>
              <a:ext cx="1058238" cy="986319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C3D69F04-4F4D-A49F-80F8-2A0F532BC0E4}"/>
                </a:ext>
              </a:extLst>
            </p:cNvPr>
            <p:cNvSpPr txBox="1"/>
            <p:nvPr/>
          </p:nvSpPr>
          <p:spPr>
            <a:xfrm>
              <a:off x="1437627" y="4266205"/>
              <a:ext cx="722661" cy="274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Bahnschrift" panose="020B0502040204020203" pitchFamily="34" charset="0"/>
                </a:rPr>
                <a:t>Maintains</a:t>
              </a:r>
              <a:endParaRPr lang="en-IN" sz="1050" dirty="0">
                <a:latin typeface="Bahnschrift" panose="020B0502040204020203" pitchFamily="34" charset="0"/>
              </a:endParaRPr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5ADF70A2-AA2F-DCAC-B1D2-BA76F34CD811}"/>
              </a:ext>
            </a:extLst>
          </p:cNvPr>
          <p:cNvCxnSpPr>
            <a:cxnSpLocks noChangeAspect="1"/>
            <a:stCxn id="310" idx="3"/>
            <a:endCxn id="130" idx="1"/>
          </p:cNvCxnSpPr>
          <p:nvPr/>
        </p:nvCxnSpPr>
        <p:spPr>
          <a:xfrm>
            <a:off x="6776667" y="718921"/>
            <a:ext cx="1738408" cy="337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EACF8B83-E214-E64E-D563-5377D4087F8C}"/>
              </a:ext>
            </a:extLst>
          </p:cNvPr>
          <p:cNvGrpSpPr>
            <a:grpSpLocks noChangeAspect="1"/>
          </p:cNvGrpSpPr>
          <p:nvPr/>
        </p:nvGrpSpPr>
        <p:grpSpPr>
          <a:xfrm>
            <a:off x="8515075" y="199930"/>
            <a:ext cx="1495541" cy="1105505"/>
            <a:chOff x="1232899" y="3904180"/>
            <a:chExt cx="1058238" cy="986319"/>
          </a:xfrm>
        </p:grpSpPr>
        <p:sp>
          <p:nvSpPr>
            <p:cNvPr id="130" name="Diamond 129">
              <a:extLst>
                <a:ext uri="{FF2B5EF4-FFF2-40B4-BE49-F238E27FC236}">
                  <a16:creationId xmlns="" xmlns:a16="http://schemas.microsoft.com/office/drawing/2014/main" id="{1B518E99-1CB1-EA95-301C-E32A17BC9EB6}"/>
                </a:ext>
              </a:extLst>
            </p:cNvPr>
            <p:cNvSpPr/>
            <p:nvPr/>
          </p:nvSpPr>
          <p:spPr>
            <a:xfrm>
              <a:off x="1232899" y="3904180"/>
              <a:ext cx="1058238" cy="986319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C3D69F04-4F4D-A49F-80F8-2A0F532BC0E4}"/>
                </a:ext>
              </a:extLst>
            </p:cNvPr>
            <p:cNvSpPr txBox="1"/>
            <p:nvPr/>
          </p:nvSpPr>
          <p:spPr>
            <a:xfrm>
              <a:off x="1437627" y="4266205"/>
              <a:ext cx="722661" cy="27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Bahnschrift" panose="020B0502040204020203" pitchFamily="34" charset="0"/>
                </a:rPr>
                <a:t>Manages</a:t>
              </a:r>
              <a:endParaRPr lang="en-IN" sz="105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69" name="Group 168"/>
          <p:cNvGrpSpPr>
            <a:grpSpLocks noChangeAspect="1"/>
          </p:cNvGrpSpPr>
          <p:nvPr/>
        </p:nvGrpSpPr>
        <p:grpSpPr>
          <a:xfrm flipH="1">
            <a:off x="2491117" y="4955345"/>
            <a:ext cx="1675876" cy="1633702"/>
            <a:chOff x="-756251" y="2088354"/>
            <a:chExt cx="1066439" cy="847342"/>
          </a:xfrm>
        </p:grpSpPr>
        <p:cxnSp>
          <p:nvCxnSpPr>
            <p:cNvPr id="170" name="Straight Connector 169"/>
            <p:cNvCxnSpPr>
              <a:cxnSpLocks/>
              <a:stCxn id="119" idx="2"/>
              <a:endCxn id="172" idx="0"/>
            </p:cNvCxnSpPr>
            <p:nvPr/>
          </p:nvCxnSpPr>
          <p:spPr>
            <a:xfrm flipH="1">
              <a:off x="-54568" y="2088354"/>
              <a:ext cx="279858" cy="5463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-756251" y="2634657"/>
              <a:ext cx="1066439" cy="301039"/>
              <a:chOff x="-672486" y="447509"/>
              <a:chExt cx="1066439" cy="301039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672486" y="492761"/>
                <a:ext cx="1024983" cy="1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prdname</a:t>
                </a:r>
                <a:endParaRPr lang="en-IN" sz="1400" dirty="0"/>
              </a:p>
            </p:txBody>
          </p:sp>
        </p:grpSp>
      </p:grpSp>
      <p:grpSp>
        <p:nvGrpSpPr>
          <p:cNvPr id="174" name="Group 173"/>
          <p:cNvGrpSpPr>
            <a:grpSpLocks noChangeAspect="1"/>
          </p:cNvGrpSpPr>
          <p:nvPr/>
        </p:nvGrpSpPr>
        <p:grpSpPr>
          <a:xfrm flipH="1">
            <a:off x="434271" y="4931740"/>
            <a:ext cx="1778696" cy="1346318"/>
            <a:chOff x="-821679" y="2237403"/>
            <a:chExt cx="1131867" cy="698293"/>
          </a:xfrm>
        </p:grpSpPr>
        <p:cxnSp>
          <p:nvCxnSpPr>
            <p:cNvPr id="175" name="Straight Connector 174"/>
            <p:cNvCxnSpPr>
              <a:cxnSpLocks/>
              <a:endCxn id="177" idx="0"/>
            </p:cNvCxnSpPr>
            <p:nvPr/>
          </p:nvCxnSpPr>
          <p:spPr>
            <a:xfrm>
              <a:off x="-821679" y="2237403"/>
              <a:ext cx="767111" cy="3972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-739844" y="2634657"/>
              <a:ext cx="1050032" cy="301039"/>
              <a:chOff x="-656079" y="447509"/>
              <a:chExt cx="1050032" cy="301039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-335558" y="447509"/>
                <a:ext cx="729511" cy="3010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-656079" y="488418"/>
                <a:ext cx="1024983" cy="1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prddesc</a:t>
                </a:r>
                <a:endParaRPr lang="en-IN" sz="1400" dirty="0"/>
              </a:p>
            </p:txBody>
          </p:sp>
        </p:grpSp>
      </p:grpSp>
      <p:cxnSp>
        <p:nvCxnSpPr>
          <p:cNvPr id="189" name="Straight Connector 188">
            <a:extLst>
              <a:ext uri="{FF2B5EF4-FFF2-40B4-BE49-F238E27FC236}">
                <a16:creationId xmlns="" xmlns:a16="http://schemas.microsoft.com/office/drawing/2014/main" id="{5ADF70A2-AA2F-DCAC-B1D2-BA76F34CD81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231201" y="1305088"/>
            <a:ext cx="5559" cy="380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>
            <a:spLocks noChangeAspect="1"/>
          </p:cNvSpPr>
          <p:nvPr/>
        </p:nvSpPr>
        <p:spPr>
          <a:xfrm>
            <a:off x="5051212" y="397093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92" name="TextBox 191"/>
          <p:cNvSpPr txBox="1">
            <a:spLocks noChangeAspect="1"/>
          </p:cNvSpPr>
          <p:nvPr/>
        </p:nvSpPr>
        <p:spPr>
          <a:xfrm>
            <a:off x="6729478" y="382211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93" name="TextBox 192"/>
          <p:cNvSpPr txBox="1">
            <a:spLocks noChangeAspect="1"/>
          </p:cNvSpPr>
          <p:nvPr/>
        </p:nvSpPr>
        <p:spPr>
          <a:xfrm>
            <a:off x="2558133" y="383889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N" dirty="0"/>
          </a:p>
        </p:txBody>
      </p:sp>
      <p:sp>
        <p:nvSpPr>
          <p:cNvPr id="194" name="TextBox 193"/>
          <p:cNvSpPr txBox="1">
            <a:spLocks noChangeAspect="1"/>
          </p:cNvSpPr>
          <p:nvPr/>
        </p:nvSpPr>
        <p:spPr>
          <a:xfrm>
            <a:off x="8899224" y="1310338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endParaRPr lang="en-IN" dirty="0"/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6743737" y="858362"/>
            <a:ext cx="1491763" cy="551390"/>
            <a:chOff x="103804" y="3181880"/>
            <a:chExt cx="1300521" cy="610063"/>
          </a:xfrm>
        </p:grpSpPr>
        <p:cxnSp>
          <p:nvCxnSpPr>
            <p:cNvPr id="142" name="Straight Connector 141"/>
            <p:cNvCxnSpPr>
              <a:cxnSpLocks/>
              <a:stCxn id="144" idx="0"/>
            </p:cNvCxnSpPr>
            <p:nvPr/>
          </p:nvCxnSpPr>
          <p:spPr>
            <a:xfrm flipH="1" flipV="1">
              <a:off x="103804" y="3181880"/>
              <a:ext cx="517287" cy="2083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18732" y="3366282"/>
              <a:ext cx="1285593" cy="425661"/>
              <a:chOff x="202497" y="1179134"/>
              <a:chExt cx="1285593" cy="425661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202497" y="1203078"/>
                <a:ext cx="1004717" cy="4017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86403" y="1179134"/>
                <a:ext cx="1001687" cy="37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sno</a:t>
                </a:r>
                <a:endParaRPr lang="en-IN" sz="1400" dirty="0"/>
              </a:p>
            </p:txBody>
          </p:sp>
        </p:grp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5470906" y="1002336"/>
            <a:ext cx="1327065" cy="771761"/>
            <a:chOff x="118732" y="3010572"/>
            <a:chExt cx="1058689" cy="781371"/>
          </a:xfrm>
        </p:grpSpPr>
        <p:cxnSp>
          <p:nvCxnSpPr>
            <p:cNvPr id="148" name="Straight Connector 147"/>
            <p:cNvCxnSpPr>
              <a:cxnSpLocks/>
              <a:stCxn id="152" idx="0"/>
            </p:cNvCxnSpPr>
            <p:nvPr/>
          </p:nvCxnSpPr>
          <p:spPr>
            <a:xfrm flipH="1" flipV="1">
              <a:off x="614740" y="3010572"/>
              <a:ext cx="6351" cy="37965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>
              <a:off x="118732" y="3374779"/>
              <a:ext cx="1058689" cy="417164"/>
              <a:chOff x="202497" y="1187631"/>
              <a:chExt cx="1058689" cy="417164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202497" y="1203078"/>
                <a:ext cx="1004717" cy="4017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59499" y="1187631"/>
                <a:ext cx="1001687" cy="34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adminPass</a:t>
                </a:r>
                <a:endParaRPr lang="en-IN" sz="1400" dirty="0"/>
              </a:p>
            </p:txBody>
          </p:sp>
        </p:grpSp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3061763" y="836283"/>
            <a:ext cx="2276521" cy="512919"/>
            <a:chOff x="249243" y="3376627"/>
            <a:chExt cx="1245399" cy="401717"/>
          </a:xfrm>
        </p:grpSpPr>
        <p:cxnSp>
          <p:nvCxnSpPr>
            <p:cNvPr id="155" name="Straight Connector 154"/>
            <p:cNvCxnSpPr>
              <a:cxnSpLocks/>
              <a:stCxn id="157" idx="7"/>
            </p:cNvCxnSpPr>
            <p:nvPr/>
          </p:nvCxnSpPr>
          <p:spPr>
            <a:xfrm flipV="1">
              <a:off x="1106823" y="3417752"/>
              <a:ext cx="387819" cy="177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/>
            <p:cNvGrpSpPr/>
            <p:nvPr/>
          </p:nvGrpSpPr>
          <p:grpSpPr>
            <a:xfrm>
              <a:off x="249243" y="3376627"/>
              <a:ext cx="1078590" cy="401717"/>
              <a:chOff x="333008" y="1189479"/>
              <a:chExt cx="1078590" cy="401717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333008" y="1189479"/>
                <a:ext cx="1004717" cy="40171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09911" y="1230604"/>
                <a:ext cx="1001687" cy="26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adminUsername</a:t>
                </a:r>
                <a:endParaRPr lang="en-IN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9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Connector 142"/>
          <p:cNvCxnSpPr>
            <a:cxnSpLocks noChangeAspect="1"/>
            <a:stCxn id="32" idx="1"/>
            <a:endCxn id="145" idx="0"/>
          </p:cNvCxnSpPr>
          <p:nvPr/>
        </p:nvCxnSpPr>
        <p:spPr>
          <a:xfrm flipH="1">
            <a:off x="824051" y="4866842"/>
            <a:ext cx="656303" cy="2215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  <a:stCxn id="38" idx="0"/>
            <a:endCxn id="59" idx="4"/>
          </p:cNvCxnSpPr>
          <p:nvPr/>
        </p:nvCxnSpPr>
        <p:spPr>
          <a:xfrm flipH="1" flipV="1">
            <a:off x="976086" y="2191414"/>
            <a:ext cx="777004" cy="2510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Aspect="1"/>
            <a:stCxn id="37" idx="1"/>
            <a:endCxn id="64" idx="0"/>
          </p:cNvCxnSpPr>
          <p:nvPr/>
        </p:nvCxnSpPr>
        <p:spPr>
          <a:xfrm flipH="1">
            <a:off x="715140" y="2628715"/>
            <a:ext cx="470975" cy="4711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 noChangeAspect="1"/>
            <a:stCxn id="11" idx="0"/>
            <a:endCxn id="67" idx="4"/>
          </p:cNvCxnSpPr>
          <p:nvPr/>
        </p:nvCxnSpPr>
        <p:spPr>
          <a:xfrm flipH="1" flipV="1">
            <a:off x="1724102" y="771790"/>
            <a:ext cx="1304028" cy="2743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11" idx="0"/>
            <a:endCxn id="45" idx="3"/>
          </p:cNvCxnSpPr>
          <p:nvPr/>
        </p:nvCxnSpPr>
        <p:spPr>
          <a:xfrm flipV="1">
            <a:off x="3028130" y="669233"/>
            <a:ext cx="343670" cy="376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 rot="5400000">
            <a:off x="3406318" y="-846551"/>
            <a:ext cx="5643948" cy="7561035"/>
            <a:chOff x="5286826" y="1570684"/>
            <a:chExt cx="7131279" cy="7543294"/>
          </a:xfrm>
        </p:grpSpPr>
        <p:grpSp>
          <p:nvGrpSpPr>
            <p:cNvPr id="3" name="Group 2"/>
            <p:cNvGrpSpPr/>
            <p:nvPr/>
          </p:nvGrpSpPr>
          <p:grpSpPr>
            <a:xfrm>
              <a:off x="5286826" y="4815537"/>
              <a:ext cx="1326968" cy="1317555"/>
              <a:chOff x="3459741" y="4809086"/>
              <a:chExt cx="1326968" cy="1317555"/>
            </a:xfrm>
          </p:grpSpPr>
          <p:sp>
            <p:nvSpPr>
              <p:cNvPr id="16" name="Isosceles Triangle 15"/>
              <p:cNvSpPr/>
              <p:nvPr/>
            </p:nvSpPr>
            <p:spPr>
              <a:xfrm rot="16200000">
                <a:off x="3464447" y="4804380"/>
                <a:ext cx="1317555" cy="132696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6200000">
                <a:off x="3892763" y="5141793"/>
                <a:ext cx="659966" cy="46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ISA</a:t>
                </a:r>
                <a:endParaRPr lang="en-IN" dirty="0"/>
              </a:p>
            </p:txBody>
          </p:sp>
        </p:grpSp>
        <p:cxnSp>
          <p:nvCxnSpPr>
            <p:cNvPr id="4" name="Straight Connector 3"/>
            <p:cNvCxnSpPr>
              <a:cxnSpLocks/>
              <a:stCxn id="16" idx="4"/>
            </p:cNvCxnSpPr>
            <p:nvPr/>
          </p:nvCxnSpPr>
          <p:spPr>
            <a:xfrm rot="16200000" flipV="1">
              <a:off x="5025744" y="3227488"/>
              <a:ext cx="3108124" cy="679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  <a:stCxn id="16" idx="2"/>
              <a:endCxn id="11" idx="3"/>
            </p:cNvCxnSpPr>
            <p:nvPr/>
          </p:nvCxnSpPr>
          <p:spPr>
            <a:xfrm rot="16200000" flipH="1">
              <a:off x="5735960" y="7010927"/>
              <a:ext cx="1822897" cy="6723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  <a:stCxn id="16" idx="3"/>
              <a:endCxn id="12" idx="0"/>
            </p:cNvCxnSpPr>
            <p:nvPr/>
          </p:nvCxnSpPr>
          <p:spPr>
            <a:xfrm rot="16200000" flipH="1">
              <a:off x="8553653" y="3534457"/>
              <a:ext cx="1350018" cy="522973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281647" y="1570684"/>
              <a:ext cx="715999" cy="1185825"/>
              <a:chOff x="116989" y="-2486038"/>
              <a:chExt cx="1110686" cy="184481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-308882" y="-2060167"/>
                <a:ext cx="1797738" cy="9459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-208867" y="-2077769"/>
                <a:ext cx="1787229" cy="1085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Bahnschrift" panose="020B0502040204020203" pitchFamily="34" charset="0"/>
                    <a:cs typeface="Arial" panose="020B0604020202020204" pitchFamily="34" charset="0"/>
                  </a:rPr>
                  <a:t>ram</a:t>
                </a:r>
                <a:endParaRPr lang="en-IN" sz="12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N" sz="14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843530" y="6133092"/>
              <a:ext cx="574575" cy="1382481"/>
              <a:chOff x="8344868" y="3299338"/>
              <a:chExt cx="891308" cy="2150756"/>
            </a:xfrm>
          </p:grpSpPr>
          <p:sp>
            <p:nvSpPr>
              <p:cNvPr id="12" name="Rectangle 11"/>
              <p:cNvSpPr/>
              <p:nvPr/>
            </p:nvSpPr>
            <p:spPr>
              <a:xfrm rot="16200000">
                <a:off x="7715144" y="3929062"/>
                <a:ext cx="2150756" cy="8913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762440" y="4012764"/>
                <a:ext cx="2150751" cy="72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Bahnschrift" panose="020B0502040204020203" pitchFamily="34" charset="0"/>
                    <a:cs typeface="Arial" panose="020B0604020202020204" pitchFamily="34" charset="0"/>
                  </a:rPr>
                  <a:t>gpu</a:t>
                </a:r>
                <a:endParaRPr lang="en-IN" sz="14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418008" y="7955989"/>
              <a:ext cx="574577" cy="1157989"/>
              <a:chOff x="62747" y="4702069"/>
              <a:chExt cx="891309" cy="1801505"/>
            </a:xfrm>
          </p:grpSpPr>
          <p:sp>
            <p:nvSpPr>
              <p:cNvPr id="10" name="Rectangle 9"/>
              <p:cNvSpPr/>
              <p:nvPr/>
            </p:nvSpPr>
            <p:spPr>
              <a:xfrm rot="16200000">
                <a:off x="-306743" y="5174351"/>
                <a:ext cx="1630290" cy="8913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-430003" y="5271033"/>
                <a:ext cx="1801505" cy="66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Bahnschrift" panose="020B0502040204020203" pitchFamily="34" charset="0"/>
                    <a:cs typeface="Arial" panose="020B0604020202020204" pitchFamily="34" charset="0"/>
                  </a:rPr>
                  <a:t>processor</a:t>
                </a:r>
                <a:endParaRPr lang="en-IN" sz="11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7" name="Straight Connector 26"/>
          <p:cNvCxnSpPr>
            <a:cxnSpLocks/>
            <a:stCxn id="16" idx="3"/>
          </p:cNvCxnSpPr>
          <p:nvPr/>
        </p:nvCxnSpPr>
        <p:spPr>
          <a:xfrm>
            <a:off x="6095999" y="1162210"/>
            <a:ext cx="1417162" cy="41117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51760" y="5285354"/>
            <a:ext cx="1385733" cy="454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1760" y="5350142"/>
            <a:ext cx="140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ahnschrift" panose="020B0502040204020203" pitchFamily="34" charset="0"/>
                <a:cs typeface="Arial" panose="020B0604020202020204" pitchFamily="34" charset="0"/>
              </a:rPr>
              <a:t>hdd</a:t>
            </a:r>
            <a:endParaRPr lang="en-IN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>
            <a:cxnSpLocks/>
            <a:stCxn id="16" idx="2"/>
          </p:cNvCxnSpPr>
          <p:nvPr/>
        </p:nvCxnSpPr>
        <p:spPr>
          <a:xfrm flipH="1">
            <a:off x="2552360" y="1162208"/>
            <a:ext cx="2883311" cy="34856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73185" y="4647895"/>
            <a:ext cx="1385733" cy="454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0354" y="4682176"/>
            <a:ext cx="137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ahnschrift" panose="020B0502040204020203" pitchFamily="34" charset="0"/>
                <a:cs typeface="Arial" panose="020B0604020202020204" pitchFamily="34" charset="0"/>
              </a:rPr>
              <a:t>c</a:t>
            </a:r>
            <a:r>
              <a:rPr lang="en-GB" dirty="0" smtClean="0">
                <a:latin typeface="Bahnschrift" panose="020B0502040204020203" pitchFamily="34" charset="0"/>
                <a:cs typeface="Arial" panose="020B0604020202020204" pitchFamily="34" charset="0"/>
              </a:rPr>
              <a:t>pu_cooler</a:t>
            </a:r>
            <a:endParaRPr lang="en-IN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cxnSpLocks/>
            <a:stCxn id="16" idx="4"/>
            <a:endCxn id="34" idx="0"/>
          </p:cNvCxnSpPr>
          <p:nvPr/>
        </p:nvCxnSpPr>
        <p:spPr>
          <a:xfrm>
            <a:off x="6756324" y="1162202"/>
            <a:ext cx="3203667" cy="32009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78893" y="4363132"/>
            <a:ext cx="1562195" cy="465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78893" y="4374533"/>
            <a:ext cx="15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ahnschrift" panose="020B0502040204020203" pitchFamily="34" charset="0"/>
                <a:cs typeface="Arial" panose="020B0604020202020204" pitchFamily="34" charset="0"/>
              </a:rPr>
              <a:t>motherboard</a:t>
            </a:r>
            <a:endParaRPr lang="en-IN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cxnSpLocks/>
            <a:stCxn id="16" idx="2"/>
            <a:endCxn id="37" idx="3"/>
          </p:cNvCxnSpPr>
          <p:nvPr/>
        </p:nvCxnSpPr>
        <p:spPr>
          <a:xfrm flipH="1">
            <a:off x="2400343" y="1162206"/>
            <a:ext cx="3035328" cy="14665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86115" y="2430926"/>
            <a:ext cx="1214228" cy="395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295" y="2442417"/>
            <a:ext cx="106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ahnschrift" panose="020B0502040204020203" pitchFamily="34" charset="0"/>
                <a:cs typeface="Arial" panose="020B0604020202020204" pitchFamily="34" charset="0"/>
              </a:rPr>
              <a:t>cabinet</a:t>
            </a:r>
            <a:endParaRPr lang="en-IN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/>
          <p:cNvCxnSpPr>
            <a:cxnSpLocks/>
            <a:stCxn id="16" idx="4"/>
            <a:endCxn id="40" idx="0"/>
          </p:cNvCxnSpPr>
          <p:nvPr/>
        </p:nvCxnSpPr>
        <p:spPr>
          <a:xfrm>
            <a:off x="6756326" y="1162210"/>
            <a:ext cx="3656097" cy="14603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719556" y="2622595"/>
            <a:ext cx="1385733" cy="454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52370" y="2633996"/>
            <a:ext cx="13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ahnschrift" panose="020B0502040204020203" pitchFamily="34" charset="0"/>
                <a:cs typeface="Arial" panose="020B0604020202020204" pitchFamily="34" charset="0"/>
              </a:rPr>
              <a:t>psu</a:t>
            </a:r>
            <a:endParaRPr lang="en-IN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>
            <a:cxnSpLocks noChangeAspect="1"/>
            <a:endCxn id="50" idx="0"/>
          </p:cNvCxnSpPr>
          <p:nvPr/>
        </p:nvCxnSpPr>
        <p:spPr>
          <a:xfrm>
            <a:off x="10001266" y="1368818"/>
            <a:ext cx="797149" cy="3179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3179576" y="221277"/>
            <a:ext cx="1312590" cy="524813"/>
            <a:chOff x="202497" y="1203078"/>
            <a:chExt cx="1004717" cy="401717"/>
          </a:xfrm>
        </p:grpSpPr>
        <p:sp>
          <p:nvSpPr>
            <p:cNvPr id="45" name="Oval 44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9634" y="1283017"/>
              <a:ext cx="752247" cy="23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u="sng" dirty="0" smtClean="0"/>
                <a:t>cpu_id</a:t>
              </a:r>
              <a:endParaRPr lang="en-IN" u="sng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261479" y="1686764"/>
            <a:ext cx="1352052" cy="382442"/>
            <a:chOff x="202497" y="1203078"/>
            <a:chExt cx="1264983" cy="401717"/>
          </a:xfrm>
        </p:grpSpPr>
        <p:sp>
          <p:nvSpPr>
            <p:cNvPr id="50" name="Oval 49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4538" y="1258624"/>
              <a:ext cx="1022942" cy="32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price</a:t>
              </a:r>
              <a:endParaRPr lang="en-IN" dirty="0"/>
            </a:p>
          </p:txBody>
        </p:sp>
      </p:grpSp>
      <p:cxnSp>
        <p:nvCxnSpPr>
          <p:cNvPr id="53" name="Straight Connector 52"/>
          <p:cNvCxnSpPr>
            <a:cxnSpLocks noChangeAspect="1"/>
            <a:stCxn id="11" idx="1"/>
            <a:endCxn id="55" idx="6"/>
          </p:cNvCxnSpPr>
          <p:nvPr/>
        </p:nvCxnSpPr>
        <p:spPr>
          <a:xfrm flipH="1">
            <a:off x="2105869" y="1215410"/>
            <a:ext cx="341905" cy="253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068601" y="1083305"/>
            <a:ext cx="1037268" cy="314931"/>
            <a:chOff x="202497" y="1203078"/>
            <a:chExt cx="1004717" cy="401717"/>
          </a:xfrm>
        </p:grpSpPr>
        <p:sp>
          <p:nvSpPr>
            <p:cNvPr id="55" name="Oval 54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9157" y="1209067"/>
              <a:ext cx="655621" cy="39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price</a:t>
              </a:r>
              <a:endParaRPr lang="en-IN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904" y="1737206"/>
            <a:ext cx="1290821" cy="454208"/>
            <a:chOff x="202497" y="1203078"/>
            <a:chExt cx="1104352" cy="401717"/>
          </a:xfrm>
        </p:grpSpPr>
        <p:sp>
          <p:nvSpPr>
            <p:cNvPr id="59" name="Oval 58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3907" y="1236262"/>
              <a:ext cx="1022942" cy="27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full_name</a:t>
              </a:r>
              <a:endParaRPr lang="en-IN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881" y="3002726"/>
            <a:ext cx="1153319" cy="480164"/>
            <a:chOff x="202497" y="1203078"/>
            <a:chExt cx="1072408" cy="401717"/>
          </a:xfrm>
        </p:grpSpPr>
        <p:sp>
          <p:nvSpPr>
            <p:cNvPr id="63" name="Oval 62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1963" y="1284326"/>
              <a:ext cx="1022942" cy="25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c</a:t>
              </a:r>
              <a:r>
                <a:rPr lang="en-GB" sz="1400" u="sng" dirty="0" smtClean="0"/>
                <a:t>abinet_id</a:t>
              </a:r>
              <a:endParaRPr lang="en-IN" u="sng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77824" y="220147"/>
            <a:ext cx="1474536" cy="551643"/>
            <a:chOff x="194424" y="1203078"/>
            <a:chExt cx="1164592" cy="401717"/>
          </a:xfrm>
        </p:grpSpPr>
        <p:sp>
          <p:nvSpPr>
            <p:cNvPr id="67" name="Oval 66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4424" y="1270805"/>
              <a:ext cx="1164592" cy="22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</a:t>
              </a:r>
              <a:r>
                <a:rPr lang="en-GB" sz="1400" dirty="0" smtClean="0"/>
                <a:t>pu_full_name</a:t>
              </a:r>
              <a:endParaRPr lang="en-IN" dirty="0"/>
            </a:p>
          </p:txBody>
        </p:sp>
      </p:grpSp>
      <p:cxnSp>
        <p:nvCxnSpPr>
          <p:cNvPr id="75" name="Straight Connector 74"/>
          <p:cNvCxnSpPr>
            <a:cxnSpLocks noChangeAspect="1"/>
            <a:stCxn id="77" idx="5"/>
            <a:endCxn id="14" idx="0"/>
          </p:cNvCxnSpPr>
          <p:nvPr/>
        </p:nvCxnSpPr>
        <p:spPr>
          <a:xfrm>
            <a:off x="9046254" y="501358"/>
            <a:ext cx="383413" cy="3979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306845" y="199246"/>
            <a:ext cx="931115" cy="353945"/>
            <a:chOff x="202497" y="1203078"/>
            <a:chExt cx="1079924" cy="401717"/>
          </a:xfrm>
        </p:grpSpPr>
        <p:sp>
          <p:nvSpPr>
            <p:cNvPr id="77" name="Oval 76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9478" y="1225935"/>
              <a:ext cx="1022943" cy="34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</a:t>
              </a:r>
              <a:r>
                <a:rPr lang="en-GB" sz="1400" dirty="0" smtClean="0"/>
                <a:t>am_id</a:t>
              </a:r>
              <a:endParaRPr lang="en-IN" dirty="0"/>
            </a:p>
          </p:txBody>
        </p:sp>
      </p:grpSp>
      <p:cxnSp>
        <p:nvCxnSpPr>
          <p:cNvPr id="79" name="Straight Connector 78"/>
          <p:cNvCxnSpPr>
            <a:cxnSpLocks noChangeAspect="1"/>
            <a:stCxn id="81" idx="3"/>
            <a:endCxn id="14" idx="3"/>
          </p:cNvCxnSpPr>
          <p:nvPr/>
        </p:nvCxnSpPr>
        <p:spPr>
          <a:xfrm flipH="1">
            <a:off x="10008809" y="666923"/>
            <a:ext cx="620920" cy="4737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0412423" y="262752"/>
            <a:ext cx="1619388" cy="473516"/>
            <a:chOff x="202497" y="1203078"/>
            <a:chExt cx="1096483" cy="401717"/>
          </a:xfrm>
        </p:grpSpPr>
        <p:sp>
          <p:nvSpPr>
            <p:cNvPr id="81" name="Oval 80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6038" y="1271550"/>
              <a:ext cx="1022942" cy="2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</a:t>
              </a:r>
              <a:r>
                <a:rPr lang="en-GB" sz="1400" dirty="0" smtClean="0"/>
                <a:t>am_full_name</a:t>
              </a:r>
              <a:endParaRPr lang="en-IN" dirty="0"/>
            </a:p>
          </p:txBody>
        </p:sp>
      </p:grpSp>
      <p:cxnSp>
        <p:nvCxnSpPr>
          <p:cNvPr id="83" name="Straight Connector 82"/>
          <p:cNvCxnSpPr>
            <a:cxnSpLocks noChangeAspect="1"/>
            <a:stCxn id="37" idx="2"/>
            <a:endCxn id="85" idx="4"/>
          </p:cNvCxnSpPr>
          <p:nvPr/>
        </p:nvCxnSpPr>
        <p:spPr>
          <a:xfrm>
            <a:off x="1793229" y="2826504"/>
            <a:ext cx="379351" cy="6324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667047" y="3013274"/>
            <a:ext cx="1311027" cy="445655"/>
            <a:chOff x="202497" y="1203078"/>
            <a:chExt cx="1302796" cy="401717"/>
          </a:xfrm>
        </p:grpSpPr>
        <p:sp>
          <p:nvSpPr>
            <p:cNvPr id="85" name="Oval 84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2351" y="1260160"/>
              <a:ext cx="1022942" cy="24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price</a:t>
              </a:r>
              <a:endParaRPr lang="en-IN" dirty="0"/>
            </a:p>
          </p:txBody>
        </p:sp>
      </p:grpSp>
      <p:cxnSp>
        <p:nvCxnSpPr>
          <p:cNvPr id="87" name="Straight Connector 86"/>
          <p:cNvCxnSpPr>
            <a:cxnSpLocks noChangeAspect="1"/>
            <a:stCxn id="40" idx="3"/>
            <a:endCxn id="89" idx="0"/>
          </p:cNvCxnSpPr>
          <p:nvPr/>
        </p:nvCxnSpPr>
        <p:spPr>
          <a:xfrm flipV="1">
            <a:off x="11105289" y="2306721"/>
            <a:ext cx="651523" cy="5432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1335351" y="2306721"/>
            <a:ext cx="1011580" cy="477554"/>
            <a:chOff x="202497" y="1203078"/>
            <a:chExt cx="1205748" cy="401717"/>
          </a:xfrm>
        </p:grpSpPr>
        <p:sp>
          <p:nvSpPr>
            <p:cNvPr id="89" name="Oval 88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5303" y="1267251"/>
              <a:ext cx="1022942" cy="258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price</a:t>
              </a:r>
              <a:endParaRPr lang="en-IN" dirty="0"/>
            </a:p>
          </p:txBody>
        </p:sp>
      </p:grpSp>
      <p:cxnSp>
        <p:nvCxnSpPr>
          <p:cNvPr id="91" name="Straight Connector 90"/>
          <p:cNvCxnSpPr>
            <a:cxnSpLocks noChangeAspect="1"/>
            <a:stCxn id="40" idx="2"/>
            <a:endCxn id="94" idx="0"/>
          </p:cNvCxnSpPr>
          <p:nvPr/>
        </p:nvCxnSpPr>
        <p:spPr>
          <a:xfrm>
            <a:off x="10412423" y="3077334"/>
            <a:ext cx="780534" cy="4185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293468" y="3371742"/>
            <a:ext cx="1638000" cy="576769"/>
            <a:chOff x="202497" y="1203078"/>
            <a:chExt cx="1134431" cy="401717"/>
          </a:xfrm>
        </p:grpSpPr>
        <p:sp>
          <p:nvSpPr>
            <p:cNvPr id="93" name="Oval 92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3986" y="1289521"/>
              <a:ext cx="1022942" cy="21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</a:t>
              </a:r>
              <a:r>
                <a:rPr lang="en-GB" sz="1400" dirty="0" smtClean="0"/>
                <a:t>su_full_name</a:t>
              </a:r>
              <a:endParaRPr lang="en-IN" dirty="0"/>
            </a:p>
          </p:txBody>
        </p:sp>
      </p:grpSp>
      <p:cxnSp>
        <p:nvCxnSpPr>
          <p:cNvPr id="95" name="Straight Connector 94"/>
          <p:cNvCxnSpPr>
            <a:cxnSpLocks noChangeAspect="1"/>
            <a:stCxn id="41" idx="1"/>
            <a:endCxn id="97" idx="5"/>
          </p:cNvCxnSpPr>
          <p:nvPr/>
        </p:nvCxnSpPr>
        <p:spPr>
          <a:xfrm flipH="1" flipV="1">
            <a:off x="9313621" y="2680244"/>
            <a:ext cx="438749" cy="1384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378000" y="2322319"/>
            <a:ext cx="1308979" cy="419335"/>
            <a:chOff x="202497" y="1203078"/>
            <a:chExt cx="1199796" cy="401717"/>
          </a:xfrm>
        </p:grpSpPr>
        <p:sp>
          <p:nvSpPr>
            <p:cNvPr id="97" name="Oval 96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9351" y="1269585"/>
              <a:ext cx="1022942" cy="29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</a:t>
              </a:r>
              <a:r>
                <a:rPr lang="en-GB" sz="1400" dirty="0" smtClean="0"/>
                <a:t>su_id</a:t>
              </a:r>
              <a:endParaRPr lang="en-IN" dirty="0"/>
            </a:p>
          </p:txBody>
        </p:sp>
      </p:grpSp>
      <p:cxnSp>
        <p:nvCxnSpPr>
          <p:cNvPr id="99" name="Straight Connector 98"/>
          <p:cNvCxnSpPr>
            <a:cxnSpLocks noChangeAspect="1"/>
            <a:stCxn id="35" idx="3"/>
            <a:endCxn id="101" idx="4"/>
          </p:cNvCxnSpPr>
          <p:nvPr/>
        </p:nvCxnSpPr>
        <p:spPr>
          <a:xfrm>
            <a:off x="10741088" y="4559199"/>
            <a:ext cx="669097" cy="583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937505" y="4679468"/>
            <a:ext cx="1141776" cy="463360"/>
            <a:chOff x="202497" y="1203078"/>
            <a:chExt cx="1213467" cy="401717"/>
          </a:xfrm>
        </p:grpSpPr>
        <p:sp>
          <p:nvSpPr>
            <p:cNvPr id="101" name="Oval 100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3022" y="1261845"/>
              <a:ext cx="1022942" cy="2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price</a:t>
              </a:r>
              <a:endParaRPr lang="en-IN" sz="2000" dirty="0"/>
            </a:p>
          </p:txBody>
        </p:sp>
      </p:grpSp>
      <p:cxnSp>
        <p:nvCxnSpPr>
          <p:cNvPr id="103" name="Straight Connector 102"/>
          <p:cNvCxnSpPr>
            <a:cxnSpLocks noChangeAspect="1"/>
            <a:stCxn id="35" idx="1"/>
            <a:endCxn id="105" idx="5"/>
          </p:cNvCxnSpPr>
          <p:nvPr/>
        </p:nvCxnSpPr>
        <p:spPr>
          <a:xfrm flipH="1" flipV="1">
            <a:off x="8676617" y="4439598"/>
            <a:ext cx="502276" cy="1196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626114" y="3992380"/>
            <a:ext cx="1602029" cy="523949"/>
            <a:chOff x="202497" y="1203078"/>
            <a:chExt cx="1307818" cy="401717"/>
          </a:xfrm>
        </p:grpSpPr>
        <p:sp>
          <p:nvSpPr>
            <p:cNvPr id="105" name="Oval 104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7373" y="1250740"/>
              <a:ext cx="1022942" cy="235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</a:t>
              </a:r>
              <a:r>
                <a:rPr lang="en-GB" sz="1400" dirty="0" smtClean="0"/>
                <a:t>b_id</a:t>
              </a:r>
              <a:endParaRPr lang="en-IN" dirty="0"/>
            </a:p>
          </p:txBody>
        </p:sp>
      </p:grpSp>
      <p:cxnSp>
        <p:nvCxnSpPr>
          <p:cNvPr id="107" name="Straight Connector 106"/>
          <p:cNvCxnSpPr>
            <a:cxnSpLocks noChangeAspect="1"/>
            <a:stCxn id="34" idx="2"/>
            <a:endCxn id="109" idx="4"/>
          </p:cNvCxnSpPr>
          <p:nvPr/>
        </p:nvCxnSpPr>
        <p:spPr>
          <a:xfrm>
            <a:off x="9959991" y="4828584"/>
            <a:ext cx="224042" cy="8447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537361" y="5199843"/>
            <a:ext cx="1398499" cy="473516"/>
            <a:chOff x="202497" y="1203078"/>
            <a:chExt cx="1086405" cy="401717"/>
          </a:xfrm>
        </p:grpSpPr>
        <p:sp>
          <p:nvSpPr>
            <p:cNvPr id="109" name="Oval 108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5960" y="1262251"/>
              <a:ext cx="1022942" cy="2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</a:t>
              </a:r>
              <a:r>
                <a:rPr lang="en-GB" sz="1400" dirty="0" smtClean="0"/>
                <a:t>b_full_name</a:t>
              </a:r>
              <a:endParaRPr lang="en-IN" dirty="0"/>
            </a:p>
          </p:txBody>
        </p:sp>
      </p:grpSp>
      <p:cxnSp>
        <p:nvCxnSpPr>
          <p:cNvPr id="111" name="Straight Connector 110"/>
          <p:cNvCxnSpPr>
            <a:cxnSpLocks noChangeAspect="1"/>
            <a:stCxn id="29" idx="3"/>
            <a:endCxn id="113" idx="1"/>
          </p:cNvCxnSpPr>
          <p:nvPr/>
        </p:nvCxnSpPr>
        <p:spPr>
          <a:xfrm>
            <a:off x="8254892" y="5534808"/>
            <a:ext cx="454573" cy="285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8572531" y="5757178"/>
            <a:ext cx="1145956" cy="432376"/>
            <a:chOff x="202497" y="1203078"/>
            <a:chExt cx="1231341" cy="401717"/>
          </a:xfrm>
        </p:grpSpPr>
        <p:sp>
          <p:nvSpPr>
            <p:cNvPr id="113" name="Oval 112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0896" y="1267537"/>
              <a:ext cx="1022942" cy="28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price</a:t>
              </a:r>
              <a:endParaRPr lang="en-IN" dirty="0"/>
            </a:p>
          </p:txBody>
        </p:sp>
      </p:grpSp>
      <p:cxnSp>
        <p:nvCxnSpPr>
          <p:cNvPr id="115" name="Straight Connector 114"/>
          <p:cNvCxnSpPr>
            <a:cxnSpLocks noChangeAspect="1"/>
            <a:endCxn id="117" idx="4"/>
          </p:cNvCxnSpPr>
          <p:nvPr/>
        </p:nvCxnSpPr>
        <p:spPr>
          <a:xfrm>
            <a:off x="7581029" y="5746743"/>
            <a:ext cx="389500" cy="8975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7323857" y="6170738"/>
            <a:ext cx="1329062" cy="473516"/>
            <a:chOff x="202497" y="1203078"/>
            <a:chExt cx="1032464" cy="401717"/>
          </a:xfrm>
        </p:grpSpPr>
        <p:sp>
          <p:nvSpPr>
            <p:cNvPr id="117" name="Oval 116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12019" y="1260154"/>
              <a:ext cx="1022942" cy="2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hdd_full_name</a:t>
              </a:r>
              <a:endParaRPr lang="en-IN" dirty="0"/>
            </a:p>
          </p:txBody>
        </p:sp>
      </p:grpSp>
      <p:cxnSp>
        <p:nvCxnSpPr>
          <p:cNvPr id="119" name="Straight Connector 118"/>
          <p:cNvCxnSpPr>
            <a:cxnSpLocks noChangeAspect="1"/>
            <a:stCxn id="29" idx="1"/>
            <a:endCxn id="121" idx="0"/>
          </p:cNvCxnSpPr>
          <p:nvPr/>
        </p:nvCxnSpPr>
        <p:spPr>
          <a:xfrm flipH="1">
            <a:off x="6377881" y="5534808"/>
            <a:ext cx="473879" cy="568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5776735" y="6103438"/>
            <a:ext cx="1264433" cy="442692"/>
            <a:chOff x="202497" y="1203078"/>
            <a:chExt cx="1056646" cy="401717"/>
          </a:xfrm>
        </p:grpSpPr>
        <p:sp>
          <p:nvSpPr>
            <p:cNvPr id="121" name="Oval 120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8975" y="1279521"/>
              <a:ext cx="810168" cy="27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h</a:t>
              </a:r>
              <a:r>
                <a:rPr lang="en-GB" sz="1400" u="sng" dirty="0" smtClean="0"/>
                <a:t>dd_id</a:t>
              </a:r>
              <a:endParaRPr lang="en-IN" u="sng" dirty="0"/>
            </a:p>
          </p:txBody>
        </p:sp>
      </p:grpSp>
      <p:cxnSp>
        <p:nvCxnSpPr>
          <p:cNvPr id="123" name="Straight Connector 122"/>
          <p:cNvCxnSpPr>
            <a:cxnSpLocks noChangeAspect="1"/>
            <a:stCxn id="125" idx="4"/>
            <a:endCxn id="13" idx="3"/>
          </p:cNvCxnSpPr>
          <p:nvPr/>
        </p:nvCxnSpPr>
        <p:spPr>
          <a:xfrm flipH="1">
            <a:off x="5435668" y="5219752"/>
            <a:ext cx="271917" cy="332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5208374" y="4688325"/>
            <a:ext cx="950833" cy="531427"/>
            <a:chOff x="149563" y="1203078"/>
            <a:chExt cx="1057651" cy="401717"/>
          </a:xfrm>
        </p:grpSpPr>
        <p:sp>
          <p:nvSpPr>
            <p:cNvPr id="125" name="Oval 124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9563" y="1272367"/>
              <a:ext cx="926722" cy="23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 smtClean="0"/>
                <a:t>       </a:t>
              </a:r>
              <a:r>
                <a:rPr lang="en-GB" sz="1400" dirty="0" smtClean="0"/>
                <a:t>price</a:t>
              </a:r>
              <a:endParaRPr lang="en-IN" dirty="0"/>
            </a:p>
          </p:txBody>
        </p:sp>
      </p:grpSp>
      <p:cxnSp>
        <p:nvCxnSpPr>
          <p:cNvPr id="127" name="Straight Connector 126"/>
          <p:cNvCxnSpPr>
            <a:cxnSpLocks noChangeAspect="1"/>
            <a:endCxn id="129" idx="4"/>
          </p:cNvCxnSpPr>
          <p:nvPr/>
        </p:nvCxnSpPr>
        <p:spPr>
          <a:xfrm flipH="1" flipV="1">
            <a:off x="3798966" y="5016744"/>
            <a:ext cx="243086" cy="5601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152294" y="4543228"/>
            <a:ext cx="1537849" cy="473516"/>
            <a:chOff x="-59580" y="1486817"/>
            <a:chExt cx="1194657" cy="401717"/>
          </a:xfrm>
        </p:grpSpPr>
        <p:sp>
          <p:nvSpPr>
            <p:cNvPr id="129" name="Oval 128"/>
            <p:cNvSpPr/>
            <p:nvPr/>
          </p:nvSpPr>
          <p:spPr>
            <a:xfrm>
              <a:off x="-59580" y="1486817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12135" y="1555383"/>
              <a:ext cx="1022942" cy="2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 err="1"/>
                <a:t>g</a:t>
              </a:r>
              <a:r>
                <a:rPr lang="en-GB" sz="1400" u="sng" dirty="0" err="1" smtClean="0"/>
                <a:t>pu_id</a:t>
              </a:r>
              <a:endParaRPr lang="en-IN" u="sng" dirty="0"/>
            </a:p>
          </p:txBody>
        </p:sp>
      </p:grpSp>
      <p:cxnSp>
        <p:nvCxnSpPr>
          <p:cNvPr id="131" name="Straight Connector 130"/>
          <p:cNvCxnSpPr>
            <a:cxnSpLocks noChangeAspect="1"/>
            <a:stCxn id="12" idx="2"/>
            <a:endCxn id="133" idx="0"/>
          </p:cNvCxnSpPr>
          <p:nvPr/>
        </p:nvCxnSpPr>
        <p:spPr>
          <a:xfrm flipH="1">
            <a:off x="3601854" y="5755943"/>
            <a:ext cx="1140951" cy="241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2955182" y="5997027"/>
            <a:ext cx="1316805" cy="473516"/>
            <a:chOff x="202497" y="1203078"/>
            <a:chExt cx="1022942" cy="401717"/>
          </a:xfrm>
        </p:grpSpPr>
        <p:sp>
          <p:nvSpPr>
            <p:cNvPr id="133" name="Oval 132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02497" y="1240900"/>
              <a:ext cx="1022942" cy="2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gpu_full_name</a:t>
              </a:r>
              <a:endParaRPr lang="en-IN" dirty="0"/>
            </a:p>
          </p:txBody>
        </p:sp>
      </p:grpSp>
      <p:cxnSp>
        <p:nvCxnSpPr>
          <p:cNvPr id="135" name="Straight Connector 134"/>
          <p:cNvCxnSpPr>
            <a:cxnSpLocks noChangeAspect="1"/>
            <a:endCxn id="137" idx="0"/>
          </p:cNvCxnSpPr>
          <p:nvPr/>
        </p:nvCxnSpPr>
        <p:spPr>
          <a:xfrm flipH="1" flipV="1">
            <a:off x="1073645" y="4019238"/>
            <a:ext cx="1092407" cy="6286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553305" y="4019238"/>
            <a:ext cx="1143548" cy="387690"/>
            <a:chOff x="202497" y="1203078"/>
            <a:chExt cx="1104031" cy="401717"/>
          </a:xfrm>
        </p:grpSpPr>
        <p:sp>
          <p:nvSpPr>
            <p:cNvPr id="137" name="Oval 136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83586" y="1215247"/>
              <a:ext cx="1022942" cy="31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/>
                <a:t>c</a:t>
              </a:r>
              <a:r>
                <a:rPr lang="en-GB" sz="1400" u="sng" dirty="0" smtClean="0"/>
                <a:t>ooler_id</a:t>
              </a:r>
              <a:endParaRPr lang="en-IN" u="sng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6042" y="5088377"/>
            <a:ext cx="1744744" cy="538005"/>
            <a:chOff x="202497" y="1203078"/>
            <a:chExt cx="1141246" cy="401717"/>
          </a:xfrm>
        </p:grpSpPr>
        <p:sp>
          <p:nvSpPr>
            <p:cNvPr id="145" name="Oval 144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3507" y="1268097"/>
              <a:ext cx="1110236" cy="22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</a:t>
              </a:r>
              <a:r>
                <a:rPr lang="en-GB" sz="1400" dirty="0" smtClean="0"/>
                <a:t>ooler_full_name</a:t>
              </a:r>
              <a:endParaRPr lang="en-IN" dirty="0"/>
            </a:p>
          </p:txBody>
        </p:sp>
      </p:grpSp>
      <p:cxnSp>
        <p:nvCxnSpPr>
          <p:cNvPr id="147" name="Straight Connector 146"/>
          <p:cNvCxnSpPr>
            <a:cxnSpLocks noChangeAspect="1"/>
            <a:stCxn id="31" idx="2"/>
            <a:endCxn id="149" idx="0"/>
          </p:cNvCxnSpPr>
          <p:nvPr/>
        </p:nvCxnSpPr>
        <p:spPr>
          <a:xfrm flipH="1">
            <a:off x="2046673" y="5102634"/>
            <a:ext cx="119379" cy="3632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480354" y="5465900"/>
            <a:ext cx="1132637" cy="492590"/>
            <a:chOff x="202497" y="1203078"/>
            <a:chExt cx="1004717" cy="401717"/>
          </a:xfrm>
        </p:grpSpPr>
        <p:sp>
          <p:nvSpPr>
            <p:cNvPr id="149" name="Oval 148"/>
            <p:cNvSpPr/>
            <p:nvPr/>
          </p:nvSpPr>
          <p:spPr>
            <a:xfrm>
              <a:off x="202497" y="1203078"/>
              <a:ext cx="1004717" cy="4017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2759" y="1252184"/>
              <a:ext cx="509643" cy="25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price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72C4006B-8B50-CCF2-5129-3EE0EF24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65929"/>
              </p:ext>
            </p:extLst>
          </p:nvPr>
        </p:nvGraphicFramePr>
        <p:xfrm>
          <a:off x="479376" y="537880"/>
          <a:ext cx="3420380" cy="3708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420380">
                  <a:extLst>
                    <a:ext uri="{9D8B030D-6E8A-4147-A177-3AD203B41FA5}">
                      <a16:colId xmlns="" xmlns:a16="http://schemas.microsoft.com/office/drawing/2014/main" val="118616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89104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46E7A5B-84CB-1FAD-431D-EF4284423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13227"/>
              </p:ext>
            </p:extLst>
          </p:nvPr>
        </p:nvGraphicFramePr>
        <p:xfrm>
          <a:off x="479376" y="908720"/>
          <a:ext cx="3420380" cy="148336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0190">
                  <a:extLst>
                    <a:ext uri="{9D8B030D-6E8A-4147-A177-3AD203B41FA5}">
                      <a16:colId xmlns="" xmlns:a16="http://schemas.microsoft.com/office/drawing/2014/main" val="3142013525"/>
                    </a:ext>
                  </a:extLst>
                </a:gridCol>
                <a:gridCol w="1710190">
                  <a:extLst>
                    <a:ext uri="{9D8B030D-6E8A-4147-A177-3AD203B41FA5}">
                      <a16:colId xmlns="" xmlns:a16="http://schemas.microsoft.com/office/drawing/2014/main" val="120520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Int(11)🔑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916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712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50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873648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855E173B-68A0-36B9-683B-E39A5D6D8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74211"/>
              </p:ext>
            </p:extLst>
          </p:nvPr>
        </p:nvGraphicFramePr>
        <p:xfrm>
          <a:off x="479376" y="2762920"/>
          <a:ext cx="3822667" cy="2225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62393">
                  <a:extLst>
                    <a:ext uri="{9D8B030D-6E8A-4147-A177-3AD203B41FA5}">
                      <a16:colId xmlns="" xmlns:a16="http://schemas.microsoft.com/office/drawing/2014/main" val="3779563956"/>
                    </a:ext>
                  </a:extLst>
                </a:gridCol>
                <a:gridCol w="2460274">
                  <a:extLst>
                    <a:ext uri="{9D8B030D-6E8A-4147-A177-3AD203B41FA5}">
                      <a16:colId xmlns="" xmlns:a16="http://schemas.microsoft.com/office/drawing/2014/main" val="1021968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117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prod_id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Int(11)🔑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86684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34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prod_price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11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prod_desc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81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222507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9FAA7CE2-86A2-E844-365C-C89D3CAE3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23153"/>
              </p:ext>
            </p:extLst>
          </p:nvPr>
        </p:nvGraphicFramePr>
        <p:xfrm>
          <a:off x="5879976" y="537880"/>
          <a:ext cx="3822667" cy="25958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62393">
                  <a:extLst>
                    <a:ext uri="{9D8B030D-6E8A-4147-A177-3AD203B41FA5}">
                      <a16:colId xmlns="" xmlns:a16="http://schemas.microsoft.com/office/drawing/2014/main" val="3779563956"/>
                    </a:ext>
                  </a:extLst>
                </a:gridCol>
                <a:gridCol w="2460274">
                  <a:extLst>
                    <a:ext uri="{9D8B030D-6E8A-4147-A177-3AD203B41FA5}">
                      <a16:colId xmlns="" xmlns:a16="http://schemas.microsoft.com/office/drawing/2014/main" val="1021968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117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pay_id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Int(11)🔑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86684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pay_amt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34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11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trsc_id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81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222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503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endParaRPr sz="4400" b="1" i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="" xmlns:a16="http://schemas.microsoft.com/office/drawing/2014/main" id="{805ED7CB-1C8F-4010-BFEC-FABA8EB914FD}"/>
              </a:ext>
            </a:extLst>
          </p:cNvPr>
          <p:cNvSpPr/>
          <p:nvPr/>
        </p:nvSpPr>
        <p:spPr>
          <a:xfrm>
            <a:off x="5160396" y="1956020"/>
            <a:ext cx="2210463" cy="2083242"/>
          </a:xfrm>
          <a:prstGeom prst="flowChartConnector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venir Next LT Pro (Headings)"/>
              </a:rPr>
              <a:t>Build master </a:t>
            </a:r>
            <a:endParaRPr lang="en-IN" sz="2800" b="1" dirty="0">
              <a:solidFill>
                <a:schemeClr val="bg1"/>
              </a:solidFill>
              <a:latin typeface="Avenir Next LT Pro (Headings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35F259-57C1-480F-AEA5-6B3143E38850}"/>
              </a:ext>
            </a:extLst>
          </p:cNvPr>
          <p:cNvSpPr txBox="1"/>
          <p:nvPr/>
        </p:nvSpPr>
        <p:spPr>
          <a:xfrm>
            <a:off x="5629524" y="2043484"/>
            <a:ext cx="125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0.0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E35B105-9822-49B7-9793-504B51BC5D4E}"/>
              </a:ext>
            </a:extLst>
          </p:cNvPr>
          <p:cNvCxnSpPr>
            <a:cxnSpLocks/>
          </p:cNvCxnSpPr>
          <p:nvPr/>
        </p:nvCxnSpPr>
        <p:spPr>
          <a:xfrm>
            <a:off x="5247861" y="2568271"/>
            <a:ext cx="203553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150130-3663-48D0-ABBE-0C4585636AD2}"/>
              </a:ext>
            </a:extLst>
          </p:cNvPr>
          <p:cNvSpPr/>
          <p:nvPr/>
        </p:nvSpPr>
        <p:spPr>
          <a:xfrm>
            <a:off x="1318859" y="2687935"/>
            <a:ext cx="1963972" cy="516835"/>
          </a:xfrm>
          <a:prstGeom prst="rect">
            <a:avLst/>
          </a:prstGeom>
          <a:gradFill flip="none" rotWithShape="1">
            <a:gsLst>
              <a:gs pos="0">
                <a:srgbClr val="7F7F7F">
                  <a:shade val="30000"/>
                  <a:satMod val="115000"/>
                </a:srgbClr>
              </a:gs>
              <a:gs pos="50000">
                <a:srgbClr val="7F7F7F">
                  <a:shade val="67500"/>
                  <a:satMod val="115000"/>
                </a:srgbClr>
              </a:gs>
              <a:gs pos="100000">
                <a:srgbClr val="7F7F7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Next LT Pro (Headings)"/>
              </a:rPr>
              <a:t>USER</a:t>
            </a:r>
            <a:endParaRPr lang="en-IN" sz="2400" dirty="0">
              <a:solidFill>
                <a:schemeClr val="bg1"/>
              </a:solidFill>
              <a:latin typeface="Avenir Next LT Pro (Headings)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C1FE2AF-FE1A-48B0-80DF-30384DC11137}"/>
              </a:ext>
            </a:extLst>
          </p:cNvPr>
          <p:cNvCxnSpPr>
            <a:cxnSpLocks/>
          </p:cNvCxnSpPr>
          <p:nvPr/>
        </p:nvCxnSpPr>
        <p:spPr>
          <a:xfrm flipH="1">
            <a:off x="3307743" y="2759102"/>
            <a:ext cx="188445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AA77F87-2162-4948-869A-7B1F34F89BE1}"/>
              </a:ext>
            </a:extLst>
          </p:cNvPr>
          <p:cNvCxnSpPr>
            <a:cxnSpLocks/>
          </p:cNvCxnSpPr>
          <p:nvPr/>
        </p:nvCxnSpPr>
        <p:spPr>
          <a:xfrm flipH="1">
            <a:off x="3299791" y="3101009"/>
            <a:ext cx="18526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Extract 9">
            <a:extLst>
              <a:ext uri="{FF2B5EF4-FFF2-40B4-BE49-F238E27FC236}">
                <a16:creationId xmlns="" xmlns:a16="http://schemas.microsoft.com/office/drawing/2014/main" id="{ECB3F9B3-027D-41EF-895C-7F66D042F316}"/>
              </a:ext>
            </a:extLst>
          </p:cNvPr>
          <p:cNvSpPr/>
          <p:nvPr/>
        </p:nvSpPr>
        <p:spPr>
          <a:xfrm rot="5400000">
            <a:off x="5009322" y="2671638"/>
            <a:ext cx="206734" cy="143124"/>
          </a:xfrm>
          <a:prstGeom prst="flowChartExtra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Extract 10">
            <a:extLst>
              <a:ext uri="{FF2B5EF4-FFF2-40B4-BE49-F238E27FC236}">
                <a16:creationId xmlns="" xmlns:a16="http://schemas.microsoft.com/office/drawing/2014/main" id="{2611CAF8-04C9-4D10-8FA0-AB2DD97B9556}"/>
              </a:ext>
            </a:extLst>
          </p:cNvPr>
          <p:cNvSpPr/>
          <p:nvPr/>
        </p:nvSpPr>
        <p:spPr>
          <a:xfrm rot="16385794">
            <a:off x="3275937" y="3021495"/>
            <a:ext cx="190831" cy="166977"/>
          </a:xfrm>
          <a:prstGeom prst="flowChartExtra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025E3DE-4006-4FD0-8C65-9BCEE07F92E3}"/>
              </a:ext>
            </a:extLst>
          </p:cNvPr>
          <p:cNvCxnSpPr/>
          <p:nvPr/>
        </p:nvCxnSpPr>
        <p:spPr>
          <a:xfrm>
            <a:off x="7370859" y="3132814"/>
            <a:ext cx="19003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3E89102-ECDE-484A-85B8-1C99C943830C}"/>
              </a:ext>
            </a:extLst>
          </p:cNvPr>
          <p:cNvCxnSpPr>
            <a:cxnSpLocks/>
          </p:cNvCxnSpPr>
          <p:nvPr/>
        </p:nvCxnSpPr>
        <p:spPr>
          <a:xfrm>
            <a:off x="7362909" y="2775006"/>
            <a:ext cx="18765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Extract 14">
            <a:extLst>
              <a:ext uri="{FF2B5EF4-FFF2-40B4-BE49-F238E27FC236}">
                <a16:creationId xmlns="" xmlns:a16="http://schemas.microsoft.com/office/drawing/2014/main" id="{226EF8B6-557A-4A51-82A6-F7410E77E885}"/>
              </a:ext>
            </a:extLst>
          </p:cNvPr>
          <p:cNvSpPr/>
          <p:nvPr/>
        </p:nvSpPr>
        <p:spPr>
          <a:xfrm rot="5400000">
            <a:off x="9080390" y="2695491"/>
            <a:ext cx="222636" cy="143124"/>
          </a:xfrm>
          <a:prstGeom prst="flowChartExtra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Extract 15">
            <a:extLst>
              <a:ext uri="{FF2B5EF4-FFF2-40B4-BE49-F238E27FC236}">
                <a16:creationId xmlns="" xmlns:a16="http://schemas.microsoft.com/office/drawing/2014/main" id="{9941C272-B583-4268-AB2B-9BA14A1FC394}"/>
              </a:ext>
            </a:extLst>
          </p:cNvPr>
          <p:cNvSpPr/>
          <p:nvPr/>
        </p:nvSpPr>
        <p:spPr>
          <a:xfrm rot="16200000">
            <a:off x="7354957" y="3053301"/>
            <a:ext cx="198782" cy="151074"/>
          </a:xfrm>
          <a:prstGeom prst="flowChartExtra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5685003-CA3A-45A7-8833-4DD22E200FC7}"/>
              </a:ext>
            </a:extLst>
          </p:cNvPr>
          <p:cNvSpPr/>
          <p:nvPr/>
        </p:nvSpPr>
        <p:spPr>
          <a:xfrm>
            <a:off x="9271222" y="2671638"/>
            <a:ext cx="1963972" cy="532739"/>
          </a:xfrm>
          <a:prstGeom prst="rect">
            <a:avLst/>
          </a:prstGeom>
          <a:gradFill flip="none" rotWithShape="1">
            <a:gsLst>
              <a:gs pos="0">
                <a:srgbClr val="7F7F7F">
                  <a:shade val="30000"/>
                  <a:satMod val="115000"/>
                </a:srgbClr>
              </a:gs>
              <a:gs pos="50000">
                <a:srgbClr val="7F7F7F">
                  <a:shade val="67500"/>
                  <a:satMod val="115000"/>
                </a:srgbClr>
              </a:gs>
              <a:gs pos="100000">
                <a:srgbClr val="7F7F7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Next LT Pro (Headings)"/>
              </a:rPr>
              <a:t>ADMIN</a:t>
            </a:r>
            <a:endParaRPr lang="en-IN" sz="2400" dirty="0">
              <a:solidFill>
                <a:schemeClr val="bg1"/>
              </a:solidFill>
              <a:latin typeface="Avenir Next L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A97448-C836-D7FA-6EF4-9D1819D4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893D334-753C-AEDE-A4A7-FC2226269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702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647</TotalTime>
  <Words>307</Words>
  <Application>Microsoft Office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Avenir Next LT Pro (Headings)</vt:lpstr>
      <vt:lpstr>Bahnschrift</vt:lpstr>
      <vt:lpstr>Calibri</vt:lpstr>
      <vt:lpstr>Calibri Light</vt:lpstr>
      <vt:lpstr>Candara</vt:lpstr>
      <vt:lpstr>Consolas</vt:lpstr>
      <vt:lpstr>Kunstler Script</vt:lpstr>
      <vt:lpstr>Mangal</vt:lpstr>
      <vt:lpstr>Tech Computer 16x9</vt:lpstr>
      <vt:lpstr>Office Theme</vt:lpstr>
      <vt:lpstr>BuildMaster</vt:lpstr>
      <vt:lpstr>Introduction:</vt:lpstr>
      <vt:lpstr>Objectives </vt:lpstr>
      <vt:lpstr>PowerPoint Presentation</vt:lpstr>
      <vt:lpstr>PowerPoint Presentation</vt:lpstr>
      <vt:lpstr>PowerPoint Presentation</vt:lpstr>
      <vt:lpstr>DFD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Ayush Ajith</dc:creator>
  <cp:lastModifiedBy>Abhijeet</cp:lastModifiedBy>
  <cp:revision>30</cp:revision>
  <dcterms:created xsi:type="dcterms:W3CDTF">2024-02-09T18:00:54Z</dcterms:created>
  <dcterms:modified xsi:type="dcterms:W3CDTF">2024-04-17T20:41:16Z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