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9" r:id="rId5"/>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https://www.sas.com/en_us/insights/analytics/computer-vision.html</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https://www.kdnuggets.com/2016/08/seven-steps-understanding-computer-vision.html</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https://www.sas.com/en_us/insights/analytics/computer-vision.html</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https://www.sas.com/en_us/insights/analytics/computer-vision.html</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https://www.sas.com/en_us/insights/analytics/computer-vision.html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https://insights.stackoverflow.com/survey/2018/#most-loved-dreaded-and-wanted</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2" Type="http://schemas.openxmlformats.org/officeDocument/2006/relationships/notesSlide" Target="../notesSlides/notesSlide5.xml"/><Relationship Id="rId11" Type="http://schemas.openxmlformats.org/officeDocument/2006/relationships/slideLayout" Target="../slideLayouts/slideLayout4.xml"/><Relationship Id="rId10" Type="http://schemas.openxmlformats.org/officeDocument/2006/relationships/image" Target="../media/image1.sv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2600960"/>
            <a:ext cx="7854950" cy="1042670"/>
            <a:chOff x="0" y="4096"/>
            <a:chExt cx="12370" cy="1642"/>
          </a:xfrm>
        </p:grpSpPr>
        <p:sp>
          <p:nvSpPr>
            <p:cNvPr id="5" name="Rectangles 4"/>
            <p:cNvSpPr/>
            <p:nvPr/>
          </p:nvSpPr>
          <p:spPr>
            <a:xfrm>
              <a:off x="0" y="4096"/>
              <a:ext cx="12370" cy="1643"/>
            </a:xfrm>
            <a:prstGeom prst="rect">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624" y="4361"/>
              <a:ext cx="9858" cy="1113"/>
            </a:xfrm>
            <a:prstGeom prst="rect">
              <a:avLst/>
            </a:prstGeom>
            <a:noFill/>
          </p:spPr>
          <p:txBody>
            <a:bodyPr wrap="none" rtlCol="0" anchor="t">
              <a:spAutoFit/>
            </a:bodyPr>
            <a:p>
              <a:r>
                <a:rPr lang="en-US" sz="4000">
                  <a:solidFill>
                    <a:schemeClr val="bg1"/>
                  </a:solidFill>
                  <a:sym typeface="+mn-ea"/>
                </a:rPr>
                <a:t>Pengenalan Image Processing</a:t>
              </a:r>
              <a:endParaRPr lang="en-US" sz="4000">
                <a:solidFill>
                  <a:schemeClr val="bg1"/>
                </a:solidFill>
                <a:sym typeface="+mn-ea"/>
              </a:endParaRPr>
            </a:p>
          </p:txBody>
        </p:sp>
      </p:grpSp>
      <p:sp>
        <p:nvSpPr>
          <p:cNvPr id="8" name="Text Box 7"/>
          <p:cNvSpPr txBox="1"/>
          <p:nvPr/>
        </p:nvSpPr>
        <p:spPr>
          <a:xfrm>
            <a:off x="1173480" y="627380"/>
            <a:ext cx="1651000" cy="1861185"/>
          </a:xfrm>
          <a:prstGeom prst="rect">
            <a:avLst/>
          </a:prstGeom>
          <a:noFill/>
        </p:spPr>
        <p:txBody>
          <a:bodyPr wrap="none" rtlCol="0" anchor="t">
            <a:spAutoFit/>
          </a:bodyPr>
          <a:p>
            <a:r>
              <a:rPr lang="en-US" sz="11500">
                <a:solidFill>
                  <a:schemeClr val="bg1"/>
                </a:solidFill>
                <a:sym typeface="+mn-ea"/>
              </a:rPr>
              <a:t>#1</a:t>
            </a:r>
            <a:endParaRPr lang="en-US" sz="11500">
              <a:solidFill>
                <a:schemeClr val="bg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502285" y="1832610"/>
            <a:ext cx="949325" cy="368300"/>
          </a:xfrm>
          <a:prstGeom prst="rect">
            <a:avLst/>
          </a:prstGeom>
          <a:noFill/>
        </p:spPr>
        <p:txBody>
          <a:bodyPr wrap="none" rtlCol="0">
            <a:spAutoFit/>
          </a:bodyPr>
          <a:p>
            <a:r>
              <a:rPr lang="en-US" b="1"/>
              <a:t>Package</a:t>
            </a:r>
            <a:endParaRPr lang="en-US" b="1"/>
          </a:p>
        </p:txBody>
      </p:sp>
      <p:pic>
        <p:nvPicPr>
          <p:cNvPr id="10" name="Content Placeholder 9" descr="anaconda"/>
          <p:cNvPicPr>
            <a:picLocks noChangeAspect="1"/>
          </p:cNvPicPr>
          <p:nvPr>
            <p:ph sz="half" idx="1"/>
          </p:nvPr>
        </p:nvPicPr>
        <p:blipFill>
          <a:blip r:embed="rId1">
            <a:clrChange>
              <a:clrFrom>
                <a:srgbClr val="FEFEFE">
                  <a:alpha val="100000"/>
                </a:srgbClr>
              </a:clrFrom>
              <a:clrTo>
                <a:srgbClr val="FEFEFE">
                  <a:alpha val="100000"/>
                  <a:alpha val="0"/>
                </a:srgbClr>
              </a:clrTo>
            </a:clrChange>
          </a:blip>
          <a:stretch>
            <a:fillRect/>
          </a:stretch>
        </p:blipFill>
        <p:spPr>
          <a:xfrm>
            <a:off x="65405" y="2200910"/>
            <a:ext cx="1823085" cy="982980"/>
          </a:xfrm>
          <a:prstGeom prst="rect">
            <a:avLst/>
          </a:prstGeom>
        </p:spPr>
      </p:pic>
      <p:pic>
        <p:nvPicPr>
          <p:cNvPr id="6" name="Picture 5"/>
          <p:cNvPicPr>
            <a:picLocks noChangeAspect="1"/>
          </p:cNvPicPr>
          <p:nvPr/>
        </p:nvPicPr>
        <p:blipFill>
          <a:blip r:embed="rId2"/>
          <a:stretch>
            <a:fillRect/>
          </a:stretch>
        </p:blipFill>
        <p:spPr>
          <a:xfrm>
            <a:off x="2007235" y="1832610"/>
            <a:ext cx="9656445" cy="4515485"/>
          </a:xfrm>
          <a:prstGeom prst="rect">
            <a:avLst/>
          </a:prstGeom>
          <a:ln>
            <a:solidFill>
              <a:schemeClr val="bg1">
                <a:lumMod val="85000"/>
              </a:schemeClr>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502285" y="1832610"/>
            <a:ext cx="949325" cy="368300"/>
          </a:xfrm>
          <a:prstGeom prst="rect">
            <a:avLst/>
          </a:prstGeom>
          <a:noFill/>
        </p:spPr>
        <p:txBody>
          <a:bodyPr wrap="none" rtlCol="0">
            <a:spAutoFit/>
          </a:bodyPr>
          <a:p>
            <a:r>
              <a:rPr lang="en-US" b="1"/>
              <a:t>Package</a:t>
            </a:r>
            <a:endParaRPr lang="en-US" b="1"/>
          </a:p>
        </p:txBody>
      </p:sp>
      <p:pic>
        <p:nvPicPr>
          <p:cNvPr id="10" name="Content Placeholder 9" descr="anaconda"/>
          <p:cNvPicPr>
            <a:picLocks noChangeAspect="1"/>
          </p:cNvPicPr>
          <p:nvPr>
            <p:ph sz="half" idx="1"/>
          </p:nvPr>
        </p:nvPicPr>
        <p:blipFill>
          <a:blip r:embed="rId1">
            <a:clrChange>
              <a:clrFrom>
                <a:srgbClr val="FEFEFE">
                  <a:alpha val="100000"/>
                </a:srgbClr>
              </a:clrFrom>
              <a:clrTo>
                <a:srgbClr val="FEFEFE">
                  <a:alpha val="100000"/>
                  <a:alpha val="0"/>
                </a:srgbClr>
              </a:clrTo>
            </a:clrChange>
          </a:blip>
          <a:stretch>
            <a:fillRect/>
          </a:stretch>
        </p:blipFill>
        <p:spPr>
          <a:xfrm>
            <a:off x="65405" y="2200910"/>
            <a:ext cx="1823085" cy="982980"/>
          </a:xfrm>
          <a:prstGeom prst="rect">
            <a:avLst/>
          </a:prstGeom>
        </p:spPr>
      </p:pic>
      <p:pic>
        <p:nvPicPr>
          <p:cNvPr id="3" name="Picture 2"/>
          <p:cNvPicPr>
            <a:picLocks noChangeAspect="1"/>
          </p:cNvPicPr>
          <p:nvPr/>
        </p:nvPicPr>
        <p:blipFill>
          <a:blip r:embed="rId2"/>
          <a:stretch>
            <a:fillRect/>
          </a:stretch>
        </p:blipFill>
        <p:spPr>
          <a:xfrm>
            <a:off x="3246755" y="1693545"/>
            <a:ext cx="6015355" cy="5029200"/>
          </a:xfrm>
          <a:prstGeom prst="rect">
            <a:avLst/>
          </a:prstGeom>
          <a:ln>
            <a:solidFill>
              <a:schemeClr val="bg1">
                <a:lumMod val="85000"/>
              </a:schemeClr>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502285" y="1832610"/>
            <a:ext cx="949325" cy="368300"/>
          </a:xfrm>
          <a:prstGeom prst="rect">
            <a:avLst/>
          </a:prstGeom>
          <a:noFill/>
        </p:spPr>
        <p:txBody>
          <a:bodyPr wrap="none" rtlCol="0">
            <a:spAutoFit/>
          </a:bodyPr>
          <a:p>
            <a:r>
              <a:rPr lang="en-US" b="1"/>
              <a:t>Package</a:t>
            </a:r>
            <a:endParaRPr lang="en-US" b="1"/>
          </a:p>
        </p:txBody>
      </p:sp>
      <p:pic>
        <p:nvPicPr>
          <p:cNvPr id="10" name="Content Placeholder 9" descr="anaconda"/>
          <p:cNvPicPr>
            <a:picLocks noChangeAspect="1"/>
          </p:cNvPicPr>
          <p:nvPr>
            <p:ph sz="half" idx="1"/>
          </p:nvPr>
        </p:nvPicPr>
        <p:blipFill>
          <a:blip r:embed="rId1">
            <a:clrChange>
              <a:clrFrom>
                <a:srgbClr val="FEFEFE">
                  <a:alpha val="100000"/>
                </a:srgbClr>
              </a:clrFrom>
              <a:clrTo>
                <a:srgbClr val="FEFEFE">
                  <a:alpha val="100000"/>
                  <a:alpha val="0"/>
                </a:srgbClr>
              </a:clrTo>
            </a:clrChange>
          </a:blip>
          <a:stretch>
            <a:fillRect/>
          </a:stretch>
        </p:blipFill>
        <p:spPr>
          <a:xfrm>
            <a:off x="65405" y="2200910"/>
            <a:ext cx="1823085" cy="982980"/>
          </a:xfrm>
          <a:prstGeom prst="rect">
            <a:avLst/>
          </a:prstGeom>
        </p:spPr>
      </p:pic>
      <p:pic>
        <p:nvPicPr>
          <p:cNvPr id="3" name="Picture 2"/>
          <p:cNvPicPr>
            <a:picLocks noChangeAspect="1"/>
          </p:cNvPicPr>
          <p:nvPr/>
        </p:nvPicPr>
        <p:blipFill>
          <a:blip r:embed="rId2"/>
          <a:stretch>
            <a:fillRect/>
          </a:stretch>
        </p:blipFill>
        <p:spPr>
          <a:xfrm>
            <a:off x="3246755" y="1693545"/>
            <a:ext cx="6015355" cy="5029200"/>
          </a:xfrm>
          <a:prstGeom prst="rect">
            <a:avLst/>
          </a:prstGeom>
          <a:ln>
            <a:solidFill>
              <a:schemeClr val="bg1">
                <a:lumMod val="85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502285" y="1832610"/>
            <a:ext cx="949325" cy="368300"/>
          </a:xfrm>
          <a:prstGeom prst="rect">
            <a:avLst/>
          </a:prstGeom>
          <a:noFill/>
        </p:spPr>
        <p:txBody>
          <a:bodyPr wrap="none" rtlCol="0">
            <a:spAutoFit/>
          </a:bodyPr>
          <a:p>
            <a:r>
              <a:rPr lang="en-US" b="1"/>
              <a:t>Package</a:t>
            </a:r>
            <a:endParaRPr lang="en-US" b="1"/>
          </a:p>
        </p:txBody>
      </p:sp>
      <p:pic>
        <p:nvPicPr>
          <p:cNvPr id="10" name="Content Placeholder 9" descr="anaconda"/>
          <p:cNvPicPr>
            <a:picLocks noChangeAspect="1"/>
          </p:cNvPicPr>
          <p:nvPr>
            <p:ph sz="half" idx="1"/>
          </p:nvPr>
        </p:nvPicPr>
        <p:blipFill>
          <a:blip r:embed="rId1">
            <a:clrChange>
              <a:clrFrom>
                <a:srgbClr val="FEFEFE">
                  <a:alpha val="100000"/>
                </a:srgbClr>
              </a:clrFrom>
              <a:clrTo>
                <a:srgbClr val="FEFEFE">
                  <a:alpha val="100000"/>
                  <a:alpha val="0"/>
                </a:srgbClr>
              </a:clrTo>
            </a:clrChange>
          </a:blip>
          <a:stretch>
            <a:fillRect/>
          </a:stretch>
        </p:blipFill>
        <p:spPr>
          <a:xfrm>
            <a:off x="65405" y="2200910"/>
            <a:ext cx="1823085" cy="982980"/>
          </a:xfrm>
          <a:prstGeom prst="rect">
            <a:avLst/>
          </a:prstGeom>
        </p:spPr>
      </p:pic>
      <p:pic>
        <p:nvPicPr>
          <p:cNvPr id="4" name="Picture 3"/>
          <p:cNvPicPr>
            <a:picLocks noChangeAspect="1"/>
          </p:cNvPicPr>
          <p:nvPr/>
        </p:nvPicPr>
        <p:blipFill>
          <a:blip r:embed="rId2"/>
          <a:stretch>
            <a:fillRect/>
          </a:stretch>
        </p:blipFill>
        <p:spPr>
          <a:xfrm>
            <a:off x="1888490" y="3183890"/>
            <a:ext cx="10106660" cy="3369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502285" y="1832610"/>
            <a:ext cx="949325" cy="368300"/>
          </a:xfrm>
          <a:prstGeom prst="rect">
            <a:avLst/>
          </a:prstGeom>
          <a:noFill/>
        </p:spPr>
        <p:txBody>
          <a:bodyPr wrap="none" rtlCol="0">
            <a:spAutoFit/>
          </a:bodyPr>
          <a:p>
            <a:r>
              <a:rPr lang="en-US" b="1"/>
              <a:t>Package</a:t>
            </a:r>
            <a:endParaRPr lang="en-US" b="1"/>
          </a:p>
        </p:txBody>
      </p:sp>
      <p:pic>
        <p:nvPicPr>
          <p:cNvPr id="10" name="Content Placeholder 9" descr="anaconda"/>
          <p:cNvPicPr>
            <a:picLocks noChangeAspect="1"/>
          </p:cNvPicPr>
          <p:nvPr>
            <p:ph sz="half" idx="1"/>
          </p:nvPr>
        </p:nvPicPr>
        <p:blipFill>
          <a:blip r:embed="rId1">
            <a:clrChange>
              <a:clrFrom>
                <a:srgbClr val="FEFEFE">
                  <a:alpha val="100000"/>
                </a:srgbClr>
              </a:clrFrom>
              <a:clrTo>
                <a:srgbClr val="FEFEFE">
                  <a:alpha val="100000"/>
                  <a:alpha val="0"/>
                </a:srgbClr>
              </a:clrTo>
            </a:clrChange>
          </a:blip>
          <a:stretch>
            <a:fillRect/>
          </a:stretch>
        </p:blipFill>
        <p:spPr>
          <a:xfrm>
            <a:off x="65405" y="2200910"/>
            <a:ext cx="1823085" cy="982980"/>
          </a:xfrm>
          <a:prstGeom prst="rect">
            <a:avLst/>
          </a:prstGeom>
        </p:spPr>
      </p:pic>
      <p:pic>
        <p:nvPicPr>
          <p:cNvPr id="3" name="Picture 2"/>
          <p:cNvPicPr>
            <a:picLocks noChangeAspect="1"/>
          </p:cNvPicPr>
          <p:nvPr/>
        </p:nvPicPr>
        <p:blipFill>
          <a:blip r:embed="rId2"/>
          <a:stretch>
            <a:fillRect/>
          </a:stretch>
        </p:blipFill>
        <p:spPr>
          <a:xfrm>
            <a:off x="2710815" y="1691005"/>
            <a:ext cx="7931150" cy="4544060"/>
          </a:xfrm>
          <a:prstGeom prst="rect">
            <a:avLst/>
          </a:prstGeom>
          <a:ln>
            <a:solidFill>
              <a:schemeClr val="bg1">
                <a:lumMod val="85000"/>
              </a:schemeClr>
            </a:solidFill>
          </a:ln>
        </p:spPr>
      </p:pic>
      <p:sp>
        <p:nvSpPr>
          <p:cNvPr id="5" name="Text Box 4"/>
          <p:cNvSpPr txBox="1"/>
          <p:nvPr/>
        </p:nvSpPr>
        <p:spPr>
          <a:xfrm>
            <a:off x="5703570" y="6338570"/>
            <a:ext cx="1472565" cy="398780"/>
          </a:xfrm>
          <a:prstGeom prst="rect">
            <a:avLst/>
          </a:prstGeom>
          <a:noFill/>
        </p:spPr>
        <p:txBody>
          <a:bodyPr wrap="none" rtlCol="0">
            <a:spAutoFit/>
          </a:bodyPr>
          <a:p>
            <a:r>
              <a:rPr lang="en-US" sz="2000"/>
              <a:t>Conda Forge</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502285" y="1832610"/>
            <a:ext cx="949325" cy="368300"/>
          </a:xfrm>
          <a:prstGeom prst="rect">
            <a:avLst/>
          </a:prstGeom>
          <a:noFill/>
        </p:spPr>
        <p:txBody>
          <a:bodyPr wrap="none" rtlCol="0">
            <a:spAutoFit/>
          </a:bodyPr>
          <a:p>
            <a:r>
              <a:rPr lang="en-US" b="1"/>
              <a:t>Package</a:t>
            </a:r>
            <a:endParaRPr lang="en-US" b="1"/>
          </a:p>
        </p:txBody>
      </p:sp>
      <p:pic>
        <p:nvPicPr>
          <p:cNvPr id="10" name="Content Placeholder 9" descr="anaconda"/>
          <p:cNvPicPr>
            <a:picLocks noChangeAspect="1"/>
          </p:cNvPicPr>
          <p:nvPr>
            <p:ph sz="half" idx="1"/>
          </p:nvPr>
        </p:nvPicPr>
        <p:blipFill>
          <a:blip r:embed="rId1">
            <a:clrChange>
              <a:clrFrom>
                <a:srgbClr val="FEFEFE">
                  <a:alpha val="100000"/>
                </a:srgbClr>
              </a:clrFrom>
              <a:clrTo>
                <a:srgbClr val="FEFEFE">
                  <a:alpha val="100000"/>
                  <a:alpha val="0"/>
                </a:srgbClr>
              </a:clrTo>
            </a:clrChange>
          </a:blip>
          <a:stretch>
            <a:fillRect/>
          </a:stretch>
        </p:blipFill>
        <p:spPr>
          <a:xfrm>
            <a:off x="65405" y="2200910"/>
            <a:ext cx="1823085" cy="982980"/>
          </a:xfrm>
          <a:prstGeom prst="rect">
            <a:avLst/>
          </a:prstGeom>
        </p:spPr>
      </p:pic>
      <p:pic>
        <p:nvPicPr>
          <p:cNvPr id="3" name="Picture 2"/>
          <p:cNvPicPr>
            <a:picLocks noChangeAspect="1"/>
          </p:cNvPicPr>
          <p:nvPr/>
        </p:nvPicPr>
        <p:blipFill>
          <a:blip r:embed="rId2"/>
          <a:stretch>
            <a:fillRect/>
          </a:stretch>
        </p:blipFill>
        <p:spPr>
          <a:xfrm>
            <a:off x="2710815" y="1691005"/>
            <a:ext cx="7931150" cy="4544060"/>
          </a:xfrm>
          <a:prstGeom prst="rect">
            <a:avLst/>
          </a:prstGeom>
          <a:ln>
            <a:solidFill>
              <a:schemeClr val="bg1">
                <a:lumMod val="85000"/>
              </a:schemeClr>
            </a:solidFill>
          </a:ln>
        </p:spPr>
      </p:pic>
      <p:sp>
        <p:nvSpPr>
          <p:cNvPr id="5" name="Text Box 4"/>
          <p:cNvSpPr txBox="1"/>
          <p:nvPr/>
        </p:nvSpPr>
        <p:spPr>
          <a:xfrm>
            <a:off x="5703570" y="6338570"/>
            <a:ext cx="1472565" cy="398780"/>
          </a:xfrm>
          <a:prstGeom prst="rect">
            <a:avLst/>
          </a:prstGeom>
          <a:noFill/>
        </p:spPr>
        <p:txBody>
          <a:bodyPr wrap="none" rtlCol="0">
            <a:spAutoFit/>
          </a:bodyPr>
          <a:p>
            <a:r>
              <a:rPr lang="en-US" sz="2000"/>
              <a:t>Conda Forge</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502285" y="1832610"/>
            <a:ext cx="949325" cy="368300"/>
          </a:xfrm>
          <a:prstGeom prst="rect">
            <a:avLst/>
          </a:prstGeom>
          <a:noFill/>
        </p:spPr>
        <p:txBody>
          <a:bodyPr wrap="none" rtlCol="0">
            <a:spAutoFit/>
          </a:bodyPr>
          <a:p>
            <a:r>
              <a:rPr lang="en-US" b="1"/>
              <a:t>Package</a:t>
            </a:r>
            <a:endParaRPr lang="en-US" b="1"/>
          </a:p>
        </p:txBody>
      </p:sp>
      <p:pic>
        <p:nvPicPr>
          <p:cNvPr id="10" name="Content Placeholder 9" descr="anaconda"/>
          <p:cNvPicPr>
            <a:picLocks noChangeAspect="1"/>
          </p:cNvPicPr>
          <p:nvPr>
            <p:ph sz="half" idx="1"/>
          </p:nvPr>
        </p:nvPicPr>
        <p:blipFill>
          <a:blip r:embed="rId1">
            <a:clrChange>
              <a:clrFrom>
                <a:srgbClr val="FEFEFE">
                  <a:alpha val="100000"/>
                </a:srgbClr>
              </a:clrFrom>
              <a:clrTo>
                <a:srgbClr val="FEFEFE">
                  <a:alpha val="100000"/>
                  <a:alpha val="0"/>
                </a:srgbClr>
              </a:clrTo>
            </a:clrChange>
          </a:blip>
          <a:stretch>
            <a:fillRect/>
          </a:stretch>
        </p:blipFill>
        <p:spPr>
          <a:xfrm>
            <a:off x="65405" y="2200910"/>
            <a:ext cx="1823085" cy="982980"/>
          </a:xfrm>
          <a:prstGeom prst="rect">
            <a:avLst/>
          </a:prstGeom>
        </p:spPr>
      </p:pic>
      <p:sp>
        <p:nvSpPr>
          <p:cNvPr id="5" name="Text Box 4"/>
          <p:cNvSpPr txBox="1"/>
          <p:nvPr/>
        </p:nvSpPr>
        <p:spPr>
          <a:xfrm>
            <a:off x="5930265" y="6374130"/>
            <a:ext cx="2140585" cy="398780"/>
          </a:xfrm>
          <a:prstGeom prst="rect">
            <a:avLst/>
          </a:prstGeom>
          <a:noFill/>
        </p:spPr>
        <p:txBody>
          <a:bodyPr wrap="none" rtlCol="0">
            <a:spAutoFit/>
          </a:bodyPr>
          <a:p>
            <a:r>
              <a:rPr lang="en-US" sz="2000"/>
              <a:t>Conda Cheat Sheet</a:t>
            </a:r>
            <a:endParaRPr lang="en-US" sz="2000"/>
          </a:p>
        </p:txBody>
      </p:sp>
      <p:pic>
        <p:nvPicPr>
          <p:cNvPr id="4" name="Picture 3"/>
          <p:cNvPicPr>
            <a:picLocks noChangeAspect="1"/>
          </p:cNvPicPr>
          <p:nvPr/>
        </p:nvPicPr>
        <p:blipFill>
          <a:blip r:embed="rId2"/>
          <a:stretch>
            <a:fillRect/>
          </a:stretch>
        </p:blipFill>
        <p:spPr>
          <a:xfrm>
            <a:off x="2798445" y="2041525"/>
            <a:ext cx="7982585" cy="4332605"/>
          </a:xfrm>
          <a:prstGeom prst="rect">
            <a:avLst/>
          </a:prstGeom>
          <a:ln>
            <a:solidFill>
              <a:schemeClr val="bg1">
                <a:lumMod val="85000"/>
              </a:schemeClr>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687705" y="1816100"/>
            <a:ext cx="577850" cy="368300"/>
          </a:xfrm>
          <a:prstGeom prst="rect">
            <a:avLst/>
          </a:prstGeom>
          <a:noFill/>
        </p:spPr>
        <p:txBody>
          <a:bodyPr wrap="none" rtlCol="0">
            <a:spAutoFit/>
          </a:bodyPr>
          <a:p>
            <a:r>
              <a:rPr lang="en-US" b="1"/>
              <a:t>Tool</a:t>
            </a:r>
            <a:endParaRPr lang="en-US" b="1"/>
          </a:p>
        </p:txBody>
      </p:sp>
      <p:sp>
        <p:nvSpPr>
          <p:cNvPr id="5" name="Text Box 4"/>
          <p:cNvSpPr txBox="1"/>
          <p:nvPr/>
        </p:nvSpPr>
        <p:spPr>
          <a:xfrm>
            <a:off x="5930265" y="6374130"/>
            <a:ext cx="2262505" cy="398780"/>
          </a:xfrm>
          <a:prstGeom prst="rect">
            <a:avLst/>
          </a:prstGeom>
          <a:noFill/>
        </p:spPr>
        <p:txBody>
          <a:bodyPr wrap="none" rtlCol="0">
            <a:spAutoFit/>
          </a:bodyPr>
          <a:p>
            <a:r>
              <a:rPr lang="en-US" sz="2000"/>
              <a:t>Anaconda Navigator</a:t>
            </a:r>
            <a:endParaRPr lang="en-US" sz="2000"/>
          </a:p>
        </p:txBody>
      </p:sp>
      <p:pic>
        <p:nvPicPr>
          <p:cNvPr id="6" name="Picture 5"/>
          <p:cNvPicPr>
            <a:picLocks noChangeAspect="1"/>
          </p:cNvPicPr>
          <p:nvPr/>
        </p:nvPicPr>
        <p:blipFill>
          <a:blip r:embed="rId1"/>
          <a:stretch>
            <a:fillRect/>
          </a:stretch>
        </p:blipFill>
        <p:spPr>
          <a:xfrm>
            <a:off x="2482215" y="1928495"/>
            <a:ext cx="9036685" cy="4445635"/>
          </a:xfrm>
          <a:prstGeom prst="rect">
            <a:avLst/>
          </a:prstGeom>
        </p:spPr>
      </p:pic>
      <p:pic>
        <p:nvPicPr>
          <p:cNvPr id="8" name="Content Placeholder 9" descr="anaconda"/>
          <p:cNvPicPr>
            <a:picLocks noChangeAspect="1"/>
          </p:cNvPicPr>
          <p:nvPr>
            <p:ph sz="half" idx="1"/>
          </p:nvPr>
        </p:nvPicPr>
        <p:blipFill>
          <a:blip r:embed="rId2">
            <a:clrChange>
              <a:clrFrom>
                <a:srgbClr val="FEFEFE">
                  <a:alpha val="100000"/>
                </a:srgbClr>
              </a:clrFrom>
              <a:clrTo>
                <a:srgbClr val="FEFEFE">
                  <a:alpha val="100000"/>
                  <a:alpha val="0"/>
                </a:srgbClr>
              </a:clrTo>
            </a:clrChange>
          </a:blip>
          <a:stretch>
            <a:fillRect/>
          </a:stretch>
        </p:blipFill>
        <p:spPr>
          <a:xfrm>
            <a:off x="365125" y="2375535"/>
            <a:ext cx="1223645" cy="6597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687705" y="1816100"/>
            <a:ext cx="577850" cy="368300"/>
          </a:xfrm>
          <a:prstGeom prst="rect">
            <a:avLst/>
          </a:prstGeom>
          <a:noFill/>
        </p:spPr>
        <p:txBody>
          <a:bodyPr wrap="none" rtlCol="0">
            <a:spAutoFit/>
          </a:bodyPr>
          <a:p>
            <a:r>
              <a:rPr lang="en-US" b="1"/>
              <a:t>Tool</a:t>
            </a:r>
            <a:endParaRPr lang="en-US" b="1"/>
          </a:p>
        </p:txBody>
      </p:sp>
      <p:sp>
        <p:nvSpPr>
          <p:cNvPr id="5" name="Text Box 4"/>
          <p:cNvSpPr txBox="1"/>
          <p:nvPr/>
        </p:nvSpPr>
        <p:spPr>
          <a:xfrm>
            <a:off x="5930265" y="6374130"/>
            <a:ext cx="2038985" cy="398780"/>
          </a:xfrm>
          <a:prstGeom prst="rect">
            <a:avLst/>
          </a:prstGeom>
          <a:noFill/>
        </p:spPr>
        <p:txBody>
          <a:bodyPr wrap="none" rtlCol="0">
            <a:spAutoFit/>
          </a:bodyPr>
          <a:p>
            <a:r>
              <a:rPr lang="en-US" sz="2000"/>
              <a:t>Anaconda Prompt</a:t>
            </a:r>
            <a:endParaRPr lang="en-US" sz="2000"/>
          </a:p>
        </p:txBody>
      </p:sp>
      <p:pic>
        <p:nvPicPr>
          <p:cNvPr id="8" name="Content Placeholder 9" descr="anaconda"/>
          <p:cNvPicPr>
            <a:picLocks noChangeAspect="1"/>
          </p:cNvPicPr>
          <p:nvPr>
            <p:ph sz="half" idx="1"/>
          </p:nvPr>
        </p:nvPicPr>
        <p:blipFill>
          <a:blip r:embed="rId1">
            <a:clrChange>
              <a:clrFrom>
                <a:srgbClr val="FEFEFE">
                  <a:alpha val="100000"/>
                </a:srgbClr>
              </a:clrFrom>
              <a:clrTo>
                <a:srgbClr val="FEFEFE">
                  <a:alpha val="100000"/>
                  <a:alpha val="0"/>
                </a:srgbClr>
              </a:clrTo>
            </a:clrChange>
          </a:blip>
          <a:stretch>
            <a:fillRect/>
          </a:stretch>
        </p:blipFill>
        <p:spPr>
          <a:xfrm>
            <a:off x="365125" y="2375535"/>
            <a:ext cx="1223645" cy="659765"/>
          </a:xfrm>
          <a:prstGeom prst="rect">
            <a:avLst/>
          </a:prstGeom>
        </p:spPr>
      </p:pic>
      <p:pic>
        <p:nvPicPr>
          <p:cNvPr id="3" name="Picture 2"/>
          <p:cNvPicPr>
            <a:picLocks noChangeAspect="1"/>
          </p:cNvPicPr>
          <p:nvPr/>
        </p:nvPicPr>
        <p:blipFill>
          <a:blip r:embed="rId2"/>
          <a:stretch>
            <a:fillRect/>
          </a:stretch>
        </p:blipFill>
        <p:spPr>
          <a:xfrm>
            <a:off x="2866390" y="1816100"/>
            <a:ext cx="8487410" cy="4447540"/>
          </a:xfrm>
          <a:prstGeom prst="rect">
            <a:avLst/>
          </a:prstGeom>
          <a:ln>
            <a:solidFill>
              <a:schemeClr val="bg1">
                <a:lumMod val="85000"/>
              </a:schemeClr>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sp>
        <p:nvSpPr>
          <p:cNvPr id="21" name="Text Box 20"/>
          <p:cNvSpPr txBox="1"/>
          <p:nvPr/>
        </p:nvSpPr>
        <p:spPr>
          <a:xfrm>
            <a:off x="687705" y="1816100"/>
            <a:ext cx="577850" cy="368300"/>
          </a:xfrm>
          <a:prstGeom prst="rect">
            <a:avLst/>
          </a:prstGeom>
          <a:noFill/>
        </p:spPr>
        <p:txBody>
          <a:bodyPr wrap="none" rtlCol="0">
            <a:spAutoFit/>
          </a:bodyPr>
          <a:p>
            <a:r>
              <a:rPr lang="en-US" b="1"/>
              <a:t>Tool</a:t>
            </a:r>
            <a:endParaRPr lang="en-US" b="1"/>
          </a:p>
        </p:txBody>
      </p:sp>
      <p:sp>
        <p:nvSpPr>
          <p:cNvPr id="5" name="Text Box 4"/>
          <p:cNvSpPr txBox="1"/>
          <p:nvPr/>
        </p:nvSpPr>
        <p:spPr>
          <a:xfrm>
            <a:off x="5930265" y="6374130"/>
            <a:ext cx="2038985" cy="398780"/>
          </a:xfrm>
          <a:prstGeom prst="rect">
            <a:avLst/>
          </a:prstGeom>
          <a:noFill/>
        </p:spPr>
        <p:txBody>
          <a:bodyPr wrap="none" rtlCol="0">
            <a:spAutoFit/>
          </a:bodyPr>
          <a:p>
            <a:r>
              <a:rPr lang="en-US" sz="2000"/>
              <a:t>Anaconda Prompt</a:t>
            </a:r>
            <a:endParaRPr lang="en-US" sz="2000"/>
          </a:p>
        </p:txBody>
      </p:sp>
      <p:pic>
        <p:nvPicPr>
          <p:cNvPr id="8" name="Content Placeholder 9" descr="anaconda"/>
          <p:cNvPicPr>
            <a:picLocks noChangeAspect="1"/>
          </p:cNvPicPr>
          <p:nvPr>
            <p:ph sz="half" idx="1"/>
          </p:nvPr>
        </p:nvPicPr>
        <p:blipFill>
          <a:blip r:embed="rId1">
            <a:clrChange>
              <a:clrFrom>
                <a:srgbClr val="FEFEFE">
                  <a:alpha val="100000"/>
                </a:srgbClr>
              </a:clrFrom>
              <a:clrTo>
                <a:srgbClr val="FEFEFE">
                  <a:alpha val="100000"/>
                  <a:alpha val="0"/>
                </a:srgbClr>
              </a:clrTo>
            </a:clrChange>
          </a:blip>
          <a:stretch>
            <a:fillRect/>
          </a:stretch>
        </p:blipFill>
        <p:spPr>
          <a:xfrm>
            <a:off x="365125" y="2375535"/>
            <a:ext cx="1223645" cy="659765"/>
          </a:xfrm>
          <a:prstGeom prst="rect">
            <a:avLst/>
          </a:prstGeom>
        </p:spPr>
      </p:pic>
      <p:pic>
        <p:nvPicPr>
          <p:cNvPr id="3" name="Picture 2"/>
          <p:cNvPicPr>
            <a:picLocks noChangeAspect="1"/>
          </p:cNvPicPr>
          <p:nvPr/>
        </p:nvPicPr>
        <p:blipFill>
          <a:blip r:embed="rId2"/>
          <a:stretch>
            <a:fillRect/>
          </a:stretch>
        </p:blipFill>
        <p:spPr>
          <a:xfrm>
            <a:off x="2866390" y="1816100"/>
            <a:ext cx="8487410" cy="4447540"/>
          </a:xfrm>
          <a:prstGeom prst="rect">
            <a:avLst/>
          </a:prstGeom>
          <a:ln>
            <a:solidFill>
              <a:schemeClr val="bg1">
                <a:lumMod val="85000"/>
              </a:schemeClr>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Outline</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Konsep dasar Computer Vision</a:t>
            </a:r>
            <a:endParaRPr lang="en-US">
              <a:solidFill>
                <a:schemeClr val="bg1"/>
              </a:solidFill>
            </a:endParaRPr>
          </a:p>
          <a:p>
            <a:r>
              <a:rPr lang="en-US">
                <a:solidFill>
                  <a:schemeClr val="bg1"/>
                </a:solidFill>
              </a:rPr>
              <a:t>Pengenal Tools, Library &amp; Pemrograman pada </a:t>
            </a:r>
            <a:r>
              <a:rPr lang="en-US">
                <a:solidFill>
                  <a:schemeClr val="bg1"/>
                </a:solidFill>
                <a:sym typeface="+mn-ea"/>
              </a:rPr>
              <a:t>Computer Vision</a:t>
            </a:r>
            <a:endParaRPr lang="en-US">
              <a:solidFill>
                <a:schemeClr val="bg1"/>
              </a:solidFill>
            </a:endParaRPr>
          </a:p>
          <a:p>
            <a:r>
              <a:rPr lang="en-US">
                <a:solidFill>
                  <a:schemeClr val="bg1"/>
                </a:solidFill>
              </a:rPr>
              <a:t>Install Anaconda 3 &amp; Jupyter Lab</a:t>
            </a:r>
            <a:endParaRPr lang="en-US">
              <a:solidFill>
                <a:schemeClr val="bg1"/>
              </a:solidFill>
            </a:endParaRPr>
          </a:p>
          <a:p>
            <a:r>
              <a:rPr lang="en-US">
                <a:solidFill>
                  <a:schemeClr val="bg1"/>
                </a:solidFill>
              </a:rPr>
              <a:t>Membuat Environment di Anaconda </a:t>
            </a:r>
            <a:endParaRPr lang="en-US">
              <a:solidFill>
                <a:schemeClr val="bg1"/>
              </a:solidFill>
            </a:endParaRPr>
          </a:p>
          <a:p>
            <a:r>
              <a:rPr lang="en-US">
                <a:solidFill>
                  <a:schemeClr val="bg1"/>
                </a:solidFill>
              </a:rPr>
              <a:t>Membuat Project Baru di Jupyter Lab</a:t>
            </a:r>
            <a:endParaRPr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sym typeface="+mn-ea"/>
              </a:rPr>
              <a:t>Konsep dasar Image Processing </a:t>
            </a:r>
            <a:endParaRPr lang="en-US">
              <a:solidFill>
                <a:schemeClr val="bg1"/>
              </a:solidFill>
            </a:endParaRPr>
          </a:p>
        </p:txBody>
      </p:sp>
      <p:sp>
        <p:nvSpPr>
          <p:cNvPr id="3" name="Content Placeholder 2"/>
          <p:cNvSpPr>
            <a:spLocks noGrp="1"/>
          </p:cNvSpPr>
          <p:nvPr>
            <p:ph idx="1"/>
          </p:nvPr>
        </p:nvSpPr>
        <p:spPr/>
        <p:txBody>
          <a:bodyPr/>
          <a:p>
            <a:pPr marL="0" indent="0">
              <a:buNone/>
            </a:pPr>
            <a:r>
              <a:rPr lang="en-US" i="1">
                <a:solidFill>
                  <a:schemeClr val="bg1"/>
                </a:solidFill>
              </a:rPr>
              <a:t>Computer vision is a field of artificial intelligence that trains computers to interpret and understand the visual world. Using digital images from cameras and videos and deep learning models, machines can accurately identify and classify objects — and then react to what they “see.” </a:t>
            </a:r>
            <a:endParaRPr lang="en-US" i="1">
              <a:solidFill>
                <a:schemeClr val="bg1"/>
              </a:solidFill>
            </a:endParaRPr>
          </a:p>
          <a:p>
            <a:pPr marL="0" indent="0">
              <a:buNone/>
            </a:pPr>
            <a:r>
              <a:rPr lang="en-US">
                <a:solidFill>
                  <a:schemeClr val="bg1"/>
                </a:solidFill>
              </a:rPr>
              <a:t>(SAS)</a:t>
            </a: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6" name="Rectangles 5"/>
          <p:cNvSpPr/>
          <p:nvPr/>
        </p:nvSpPr>
        <p:spPr>
          <a:xfrm>
            <a:off x="-635"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p>
            <a:r>
              <a:rPr lang="en-US">
                <a:solidFill>
                  <a:schemeClr val="bg1"/>
                </a:solidFill>
                <a:sym typeface="+mn-ea"/>
              </a:rPr>
              <a:t>Konsep dasar Image Processing </a:t>
            </a:r>
            <a:endParaRPr lang="en-US">
              <a:solidFill>
                <a:schemeClr val="bg1"/>
              </a:solidFill>
            </a:endParaRPr>
          </a:p>
        </p:txBody>
      </p:sp>
      <p:pic>
        <p:nvPicPr>
          <p:cNvPr id="5" name="Content Placeholder 4" descr="shema1-2"/>
          <p:cNvPicPr>
            <a:picLocks noChangeAspect="1"/>
          </p:cNvPicPr>
          <p:nvPr>
            <p:ph idx="1"/>
          </p:nvPr>
        </p:nvPicPr>
        <p:blipFill>
          <a:blip r:embed="rId1"/>
          <a:stretch>
            <a:fillRect/>
          </a:stretch>
        </p:blipFill>
        <p:spPr>
          <a:xfrm>
            <a:off x="1488440" y="1557655"/>
            <a:ext cx="9214485" cy="51142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sym typeface="+mn-ea"/>
              </a:rPr>
              <a:t>Konsep dasar Image Processing </a:t>
            </a:r>
            <a:endParaRPr lang="en-US">
              <a:solidFill>
                <a:schemeClr val="bg1"/>
              </a:solidFill>
            </a:endParaRPr>
          </a:p>
        </p:txBody>
      </p:sp>
      <p:grpSp>
        <p:nvGrpSpPr>
          <p:cNvPr id="15" name="Group 14"/>
          <p:cNvGrpSpPr/>
          <p:nvPr/>
        </p:nvGrpSpPr>
        <p:grpSpPr>
          <a:xfrm>
            <a:off x="1906905" y="3137535"/>
            <a:ext cx="6935470" cy="1653540"/>
            <a:chOff x="2252" y="4941"/>
            <a:chExt cx="10922" cy="2604"/>
          </a:xfrm>
        </p:grpSpPr>
        <p:sp>
          <p:nvSpPr>
            <p:cNvPr id="5" name="Rectangles 4"/>
            <p:cNvSpPr/>
            <p:nvPr/>
          </p:nvSpPr>
          <p:spPr>
            <a:xfrm>
              <a:off x="2252" y="5692"/>
              <a:ext cx="1878" cy="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Object</a:t>
              </a:r>
              <a:endParaRPr lang="en-US">
                <a:solidFill>
                  <a:schemeClr val="tx1"/>
                </a:solidFill>
              </a:endParaRPr>
            </a:p>
          </p:txBody>
        </p:sp>
        <p:sp>
          <p:nvSpPr>
            <p:cNvPr id="6" name="Rectangles 5"/>
            <p:cNvSpPr/>
            <p:nvPr/>
          </p:nvSpPr>
          <p:spPr>
            <a:xfrm>
              <a:off x="5574" y="5692"/>
              <a:ext cx="1878" cy="1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Kamera</a:t>
              </a:r>
              <a:endParaRPr lang="en-US">
                <a:solidFill>
                  <a:schemeClr val="tx1"/>
                </a:solidFill>
              </a:endParaRPr>
            </a:p>
          </p:txBody>
        </p:sp>
        <p:grpSp>
          <p:nvGrpSpPr>
            <p:cNvPr id="14" name="Group 13"/>
            <p:cNvGrpSpPr/>
            <p:nvPr/>
          </p:nvGrpSpPr>
          <p:grpSpPr>
            <a:xfrm>
              <a:off x="9044" y="4941"/>
              <a:ext cx="4130" cy="2604"/>
              <a:chOff x="8613" y="4941"/>
              <a:chExt cx="4130" cy="2604"/>
            </a:xfrm>
          </p:grpSpPr>
          <p:sp>
            <p:nvSpPr>
              <p:cNvPr id="7" name="Rectangles 6"/>
              <p:cNvSpPr/>
              <p:nvPr/>
            </p:nvSpPr>
            <p:spPr>
              <a:xfrm>
                <a:off x="8613" y="4941"/>
                <a:ext cx="4131" cy="2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8" name="Text Box 7"/>
              <p:cNvSpPr txBox="1"/>
              <p:nvPr/>
            </p:nvSpPr>
            <p:spPr>
              <a:xfrm>
                <a:off x="8727" y="5110"/>
                <a:ext cx="1746" cy="580"/>
              </a:xfrm>
              <a:prstGeom prst="rect">
                <a:avLst/>
              </a:prstGeom>
              <a:noFill/>
            </p:spPr>
            <p:txBody>
              <a:bodyPr wrap="none" rtlCol="0" anchor="t">
                <a:spAutoFit/>
              </a:bodyPr>
              <a:p>
                <a:r>
                  <a:rPr lang="en-US">
                    <a:sym typeface="+mn-ea"/>
                  </a:rPr>
                  <a:t>Komputer</a:t>
                </a:r>
                <a:endParaRPr lang="en-US"/>
              </a:p>
            </p:txBody>
          </p:sp>
          <p:sp>
            <p:nvSpPr>
              <p:cNvPr id="9" name="Rectangles 8"/>
              <p:cNvSpPr/>
              <p:nvPr/>
            </p:nvSpPr>
            <p:spPr>
              <a:xfrm>
                <a:off x="8871" y="5880"/>
                <a:ext cx="3662" cy="129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9044" y="5953"/>
                <a:ext cx="2980" cy="580"/>
              </a:xfrm>
              <a:prstGeom prst="rect">
                <a:avLst/>
              </a:prstGeom>
              <a:noFill/>
            </p:spPr>
            <p:txBody>
              <a:bodyPr wrap="none" rtlCol="0" anchor="t">
                <a:spAutoFit/>
              </a:bodyPr>
              <a:p>
                <a:r>
                  <a:rPr lang="en-US">
                    <a:sym typeface="+mn-ea"/>
                  </a:rPr>
                  <a:t>Software/Program</a:t>
                </a:r>
                <a:endParaRPr lang="en-US"/>
              </a:p>
            </p:txBody>
          </p:sp>
        </p:grpSp>
        <p:cxnSp>
          <p:nvCxnSpPr>
            <p:cNvPr id="11" name="Straight Arrow Connector 10"/>
            <p:cNvCxnSpPr>
              <a:stCxn id="5" idx="3"/>
              <a:endCxn id="6" idx="1"/>
            </p:cNvCxnSpPr>
            <p:nvPr/>
          </p:nvCxnSpPr>
          <p:spPr>
            <a:xfrm>
              <a:off x="4130" y="6244"/>
              <a:ext cx="1444" cy="0"/>
            </a:xfrm>
            <a:prstGeom prst="straightConnector1">
              <a:avLst/>
            </a:prstGeom>
            <a:ln w="38100">
              <a:solidFill>
                <a:schemeClr val="bg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00" y="6244"/>
              <a:ext cx="1444" cy="0"/>
            </a:xfrm>
            <a:prstGeom prst="straightConnector1">
              <a:avLst/>
            </a:prstGeom>
            <a:ln w="38100">
              <a:solidFill>
                <a:schemeClr val="bg1"/>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pic>
        <p:nvPicPr>
          <p:cNvPr id="16" name="Content Placeholder 15" descr="lena"/>
          <p:cNvPicPr>
            <a:picLocks noChangeAspect="1"/>
          </p:cNvPicPr>
          <p:nvPr>
            <p:ph idx="1"/>
          </p:nvPr>
        </p:nvPicPr>
        <p:blipFill>
          <a:blip r:embed="rId1"/>
          <a:stretch>
            <a:fillRect/>
          </a:stretch>
        </p:blipFill>
        <p:spPr>
          <a:xfrm>
            <a:off x="1906905" y="2355215"/>
            <a:ext cx="1192530" cy="1159510"/>
          </a:xfrm>
          <a:prstGeom prst="rect">
            <a:avLst/>
          </a:prstGeom>
        </p:spPr>
      </p:pic>
      <p:pic>
        <p:nvPicPr>
          <p:cNvPr id="17" name="Content Placeholder 15" descr="C:\Users\yunus\Desktop\web_camera_PNG7988.pngweb_camera_PNG7988"/>
          <p:cNvPicPr>
            <a:picLocks noChangeAspect="1"/>
          </p:cNvPicPr>
          <p:nvPr/>
        </p:nvPicPr>
        <p:blipFill>
          <a:blip r:embed="rId2"/>
          <a:srcRect/>
          <a:stretch>
            <a:fillRect/>
          </a:stretch>
        </p:blipFill>
        <p:spPr>
          <a:xfrm>
            <a:off x="4016375" y="2538730"/>
            <a:ext cx="1192530" cy="792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Image as Digital Content</a:t>
            </a:r>
            <a:endParaRPr lang="en-US">
              <a:solidFill>
                <a:schemeClr val="bg1"/>
              </a:solidFill>
            </a:endParaRPr>
          </a:p>
        </p:txBody>
      </p:sp>
      <p:pic>
        <p:nvPicPr>
          <p:cNvPr id="4" name="Content Placeholder 3" descr="1_zY1qFB9aFfZz66YxxoI2aw"/>
          <p:cNvPicPr>
            <a:picLocks noChangeAspect="1"/>
          </p:cNvPicPr>
          <p:nvPr>
            <p:ph idx="1"/>
          </p:nvPr>
        </p:nvPicPr>
        <p:blipFill>
          <a:blip r:embed="rId1"/>
          <a:stretch>
            <a:fillRect/>
          </a:stretch>
        </p:blipFill>
        <p:spPr>
          <a:xfrm>
            <a:off x="6345555" y="2472690"/>
            <a:ext cx="3211830" cy="3206750"/>
          </a:xfrm>
          <a:prstGeom prst="rect">
            <a:avLst/>
          </a:prstGeom>
        </p:spPr>
      </p:pic>
      <p:pic>
        <p:nvPicPr>
          <p:cNvPr id="12" name="Content Placeholder 15" descr="lena"/>
          <p:cNvPicPr>
            <a:picLocks noChangeAspect="1"/>
          </p:cNvPicPr>
          <p:nvPr/>
        </p:nvPicPr>
        <p:blipFill>
          <a:blip r:embed="rId2"/>
          <a:stretch>
            <a:fillRect/>
          </a:stretch>
        </p:blipFill>
        <p:spPr>
          <a:xfrm>
            <a:off x="1922145" y="2472690"/>
            <a:ext cx="3289300" cy="3197860"/>
          </a:xfrm>
          <a:prstGeom prst="rect">
            <a:avLst/>
          </a:prstGeom>
        </p:spPr>
      </p:pic>
      <p:sp>
        <p:nvSpPr>
          <p:cNvPr id="18" name="Text Box 17"/>
          <p:cNvSpPr txBox="1"/>
          <p:nvPr/>
        </p:nvSpPr>
        <p:spPr>
          <a:xfrm>
            <a:off x="2795905" y="5679440"/>
            <a:ext cx="1542415" cy="368300"/>
          </a:xfrm>
          <a:prstGeom prst="rect">
            <a:avLst/>
          </a:prstGeom>
          <a:noFill/>
        </p:spPr>
        <p:txBody>
          <a:bodyPr wrap="none" rtlCol="0">
            <a:spAutoFit/>
          </a:bodyPr>
          <a:p>
            <a:r>
              <a:rPr lang="en-US">
                <a:solidFill>
                  <a:schemeClr val="bg1"/>
                </a:solidFill>
              </a:rPr>
              <a:t>Image Preview</a:t>
            </a:r>
            <a:endParaRPr lang="en-US">
              <a:solidFill>
                <a:schemeClr val="bg1"/>
              </a:solidFill>
            </a:endParaRPr>
          </a:p>
        </p:txBody>
      </p:sp>
      <p:sp>
        <p:nvSpPr>
          <p:cNvPr id="19" name="Text Box 18"/>
          <p:cNvSpPr txBox="1"/>
          <p:nvPr/>
        </p:nvSpPr>
        <p:spPr>
          <a:xfrm>
            <a:off x="6895465" y="5670550"/>
            <a:ext cx="2112645" cy="368300"/>
          </a:xfrm>
          <a:prstGeom prst="rect">
            <a:avLst/>
          </a:prstGeom>
          <a:noFill/>
        </p:spPr>
        <p:txBody>
          <a:bodyPr wrap="none" rtlCol="0">
            <a:spAutoFit/>
          </a:bodyPr>
          <a:p>
            <a:r>
              <a:rPr lang="en-US">
                <a:solidFill>
                  <a:schemeClr val="bg1"/>
                </a:solidFill>
              </a:rPr>
              <a:t>Image as matrix data</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pic>
        <p:nvPicPr>
          <p:cNvPr id="5" name="Content Placeholder 4" descr="1200px-Python-logo-notext.svg"/>
          <p:cNvPicPr>
            <a:picLocks noChangeAspect="1"/>
          </p:cNvPicPr>
          <p:nvPr>
            <p:ph sz="half" idx="1"/>
          </p:nvPr>
        </p:nvPicPr>
        <p:blipFill>
          <a:blip r:embed="rId1"/>
          <a:stretch>
            <a:fillRect/>
          </a:stretch>
        </p:blipFill>
        <p:spPr>
          <a:xfrm>
            <a:off x="340995" y="2308860"/>
            <a:ext cx="911860" cy="911860"/>
          </a:xfrm>
          <a:prstGeom prst="rect">
            <a:avLst/>
          </a:prstGeom>
        </p:spPr>
      </p:pic>
      <p:pic>
        <p:nvPicPr>
          <p:cNvPr id="6" name="Content Placeholder 5" descr="1280px-Scikit_learn_logo_small.svg"/>
          <p:cNvPicPr>
            <a:picLocks noChangeAspect="1"/>
          </p:cNvPicPr>
          <p:nvPr>
            <p:ph sz="half" idx="2"/>
          </p:nvPr>
        </p:nvPicPr>
        <p:blipFill>
          <a:blip r:embed="rId2"/>
          <a:stretch>
            <a:fillRect/>
          </a:stretch>
        </p:blipFill>
        <p:spPr>
          <a:xfrm>
            <a:off x="7287260" y="4203065"/>
            <a:ext cx="1816100" cy="977900"/>
          </a:xfrm>
          <a:prstGeom prst="rect">
            <a:avLst/>
          </a:prstGeom>
        </p:spPr>
      </p:pic>
      <p:pic>
        <p:nvPicPr>
          <p:cNvPr id="7" name="Picture 6" descr="logo"/>
          <p:cNvPicPr>
            <a:picLocks noChangeAspect="1"/>
          </p:cNvPicPr>
          <p:nvPr/>
        </p:nvPicPr>
        <p:blipFill>
          <a:blip r:embed="rId3"/>
          <a:stretch>
            <a:fillRect/>
          </a:stretch>
        </p:blipFill>
        <p:spPr>
          <a:xfrm>
            <a:off x="9438640" y="4406900"/>
            <a:ext cx="2195195" cy="636905"/>
          </a:xfrm>
          <a:prstGeom prst="rect">
            <a:avLst/>
          </a:prstGeom>
        </p:spPr>
      </p:pic>
      <p:pic>
        <p:nvPicPr>
          <p:cNvPr id="8" name="Picture 7" descr="opencv"/>
          <p:cNvPicPr>
            <a:picLocks noChangeAspect="1"/>
          </p:cNvPicPr>
          <p:nvPr/>
        </p:nvPicPr>
        <p:blipFill>
          <a:blip r:embed="rId4"/>
          <a:stretch>
            <a:fillRect/>
          </a:stretch>
        </p:blipFill>
        <p:spPr>
          <a:xfrm>
            <a:off x="7681595" y="2307590"/>
            <a:ext cx="1226820" cy="1226820"/>
          </a:xfrm>
          <a:prstGeom prst="rect">
            <a:avLst/>
          </a:prstGeom>
        </p:spPr>
      </p:pic>
      <p:pic>
        <p:nvPicPr>
          <p:cNvPr id="9" name="Picture 8" descr="tensorflow-logo"/>
          <p:cNvPicPr>
            <a:picLocks noChangeAspect="1"/>
          </p:cNvPicPr>
          <p:nvPr/>
        </p:nvPicPr>
        <p:blipFill>
          <a:blip r:embed="rId5"/>
          <a:stretch>
            <a:fillRect/>
          </a:stretch>
        </p:blipFill>
        <p:spPr>
          <a:xfrm>
            <a:off x="9438640" y="2475865"/>
            <a:ext cx="1564005" cy="1058545"/>
          </a:xfrm>
          <a:prstGeom prst="rect">
            <a:avLst/>
          </a:prstGeom>
        </p:spPr>
      </p:pic>
      <p:pic>
        <p:nvPicPr>
          <p:cNvPr id="10" name="Picture 9" descr="anaconda"/>
          <p:cNvPicPr>
            <a:picLocks noChangeAspect="1"/>
          </p:cNvPicPr>
          <p:nvPr/>
        </p:nvPicPr>
        <p:blipFill>
          <a:blip r:embed="rId6">
            <a:clrChange>
              <a:clrFrom>
                <a:srgbClr val="FEFEFE">
                  <a:alpha val="100000"/>
                </a:srgbClr>
              </a:clrFrom>
              <a:clrTo>
                <a:srgbClr val="FEFEFE">
                  <a:alpha val="100000"/>
                  <a:alpha val="0"/>
                </a:srgbClr>
              </a:clrTo>
            </a:clrChange>
          </a:blip>
          <a:stretch>
            <a:fillRect/>
          </a:stretch>
        </p:blipFill>
        <p:spPr>
          <a:xfrm>
            <a:off x="1854835" y="2357120"/>
            <a:ext cx="2091055" cy="1127760"/>
          </a:xfrm>
          <a:prstGeom prst="rect">
            <a:avLst/>
          </a:prstGeom>
        </p:spPr>
      </p:pic>
      <p:pic>
        <p:nvPicPr>
          <p:cNvPr id="11" name="Picture 10" descr="Jupyter"/>
          <p:cNvPicPr>
            <a:picLocks noChangeAspect="1"/>
          </p:cNvPicPr>
          <p:nvPr/>
        </p:nvPicPr>
        <p:blipFill>
          <a:blip r:embed="rId7"/>
          <a:stretch>
            <a:fillRect/>
          </a:stretch>
        </p:blipFill>
        <p:spPr>
          <a:xfrm>
            <a:off x="4759960" y="2368550"/>
            <a:ext cx="1006475" cy="1165860"/>
          </a:xfrm>
          <a:prstGeom prst="rect">
            <a:avLst/>
          </a:prstGeom>
        </p:spPr>
      </p:pic>
      <p:pic>
        <p:nvPicPr>
          <p:cNvPr id="13" name="Picture 12" descr="VSCode"/>
          <p:cNvPicPr>
            <a:picLocks noChangeAspect="1"/>
          </p:cNvPicPr>
          <p:nvPr/>
        </p:nvPicPr>
        <p:blipFill>
          <a:blip r:embed="rId8"/>
          <a:stretch>
            <a:fillRect/>
          </a:stretch>
        </p:blipFill>
        <p:spPr>
          <a:xfrm>
            <a:off x="4841875" y="4203065"/>
            <a:ext cx="843280" cy="840740"/>
          </a:xfrm>
          <a:prstGeom prst="rect">
            <a:avLst/>
          </a:prstGeom>
        </p:spPr>
      </p:pic>
      <p:pic>
        <p:nvPicPr>
          <p:cNvPr id="14" name="Picture 13" descr="pip"/>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48535" y="4203065"/>
            <a:ext cx="1304290" cy="977265"/>
          </a:xfrm>
          <a:prstGeom prst="rect">
            <a:avLst/>
          </a:prstGeom>
        </p:spPr>
      </p:pic>
      <p:sp>
        <p:nvSpPr>
          <p:cNvPr id="16" name="Text Box 15"/>
          <p:cNvSpPr txBox="1"/>
          <p:nvPr/>
        </p:nvSpPr>
        <p:spPr>
          <a:xfrm>
            <a:off x="375285" y="3328670"/>
            <a:ext cx="843915" cy="368300"/>
          </a:xfrm>
          <a:prstGeom prst="rect">
            <a:avLst/>
          </a:prstGeom>
          <a:noFill/>
        </p:spPr>
        <p:txBody>
          <a:bodyPr wrap="none" rtlCol="0">
            <a:spAutoFit/>
          </a:bodyPr>
          <a:p>
            <a:r>
              <a:rPr lang="en-US"/>
              <a:t>Python</a:t>
            </a:r>
            <a:endParaRPr lang="en-US"/>
          </a:p>
        </p:txBody>
      </p:sp>
      <p:sp>
        <p:nvSpPr>
          <p:cNvPr id="17" name="Text Box 16"/>
          <p:cNvSpPr txBox="1"/>
          <p:nvPr/>
        </p:nvSpPr>
        <p:spPr>
          <a:xfrm>
            <a:off x="2478405" y="5180965"/>
            <a:ext cx="476885" cy="368300"/>
          </a:xfrm>
          <a:prstGeom prst="rect">
            <a:avLst/>
          </a:prstGeom>
          <a:noFill/>
        </p:spPr>
        <p:txBody>
          <a:bodyPr wrap="none" rtlCol="0">
            <a:spAutoFit/>
          </a:bodyPr>
          <a:p>
            <a:r>
              <a:rPr lang="en-US"/>
              <a:t>PIP</a:t>
            </a:r>
            <a:endParaRPr lang="en-US"/>
          </a:p>
        </p:txBody>
      </p:sp>
      <p:sp>
        <p:nvSpPr>
          <p:cNvPr id="20" name="Text Box 19"/>
          <p:cNvSpPr txBox="1"/>
          <p:nvPr/>
        </p:nvSpPr>
        <p:spPr>
          <a:xfrm>
            <a:off x="4951730" y="5043805"/>
            <a:ext cx="942975" cy="368300"/>
          </a:xfrm>
          <a:prstGeom prst="rect">
            <a:avLst/>
          </a:prstGeom>
          <a:noFill/>
        </p:spPr>
        <p:txBody>
          <a:bodyPr wrap="none" rtlCol="0">
            <a:spAutoFit/>
          </a:bodyPr>
          <a:p>
            <a:r>
              <a:rPr lang="en-US"/>
              <a:t>VS Code</a:t>
            </a:r>
            <a:endParaRPr lang="en-US"/>
          </a:p>
        </p:txBody>
      </p:sp>
      <p:sp>
        <p:nvSpPr>
          <p:cNvPr id="21" name="Text Box 20"/>
          <p:cNvSpPr txBox="1"/>
          <p:nvPr/>
        </p:nvSpPr>
        <p:spPr>
          <a:xfrm>
            <a:off x="375285" y="1832610"/>
            <a:ext cx="1202690" cy="368300"/>
          </a:xfrm>
          <a:prstGeom prst="rect">
            <a:avLst/>
          </a:prstGeom>
          <a:noFill/>
        </p:spPr>
        <p:txBody>
          <a:bodyPr wrap="none" rtlCol="0">
            <a:spAutoFit/>
          </a:bodyPr>
          <a:p>
            <a:r>
              <a:rPr lang="en-US" b="1"/>
              <a:t>Languange</a:t>
            </a:r>
            <a:endParaRPr lang="en-US" b="1"/>
          </a:p>
        </p:txBody>
      </p:sp>
      <p:sp>
        <p:nvSpPr>
          <p:cNvPr id="22" name="Text Box 21"/>
          <p:cNvSpPr txBox="1"/>
          <p:nvPr/>
        </p:nvSpPr>
        <p:spPr>
          <a:xfrm>
            <a:off x="2435225" y="1832610"/>
            <a:ext cx="949325" cy="368300"/>
          </a:xfrm>
          <a:prstGeom prst="rect">
            <a:avLst/>
          </a:prstGeom>
          <a:noFill/>
        </p:spPr>
        <p:txBody>
          <a:bodyPr wrap="none" rtlCol="0">
            <a:spAutoFit/>
          </a:bodyPr>
          <a:p>
            <a:r>
              <a:rPr lang="en-US" b="1"/>
              <a:t>Package</a:t>
            </a:r>
            <a:endParaRPr lang="en-US" b="1"/>
          </a:p>
        </p:txBody>
      </p:sp>
      <p:sp>
        <p:nvSpPr>
          <p:cNvPr id="24" name="Text Box 23"/>
          <p:cNvSpPr txBox="1"/>
          <p:nvPr/>
        </p:nvSpPr>
        <p:spPr>
          <a:xfrm>
            <a:off x="4327525" y="1832610"/>
            <a:ext cx="1909445" cy="368300"/>
          </a:xfrm>
          <a:prstGeom prst="rect">
            <a:avLst/>
          </a:prstGeom>
          <a:noFill/>
        </p:spPr>
        <p:txBody>
          <a:bodyPr wrap="none" rtlCol="0">
            <a:spAutoFit/>
          </a:bodyPr>
          <a:p>
            <a:r>
              <a:rPr lang="en-US" b="1"/>
              <a:t>Development Tool</a:t>
            </a:r>
            <a:endParaRPr lang="en-US" b="1"/>
          </a:p>
        </p:txBody>
      </p:sp>
      <p:sp>
        <p:nvSpPr>
          <p:cNvPr id="25" name="Text Box 24"/>
          <p:cNvSpPr txBox="1"/>
          <p:nvPr/>
        </p:nvSpPr>
        <p:spPr>
          <a:xfrm>
            <a:off x="8620125" y="1832610"/>
            <a:ext cx="837565" cy="368300"/>
          </a:xfrm>
          <a:prstGeom prst="rect">
            <a:avLst/>
          </a:prstGeom>
          <a:noFill/>
        </p:spPr>
        <p:txBody>
          <a:bodyPr wrap="none" rtlCol="0">
            <a:spAutoFit/>
          </a:bodyPr>
          <a:p>
            <a:r>
              <a:rPr lang="en-US" b="1"/>
              <a:t>Library</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pic>
        <p:nvPicPr>
          <p:cNvPr id="5" name="Content Placeholder 4" descr="1200px-Python-logo-notext.svg"/>
          <p:cNvPicPr>
            <a:picLocks noChangeAspect="1"/>
          </p:cNvPicPr>
          <p:nvPr>
            <p:ph sz="half" idx="1"/>
          </p:nvPr>
        </p:nvPicPr>
        <p:blipFill>
          <a:blip r:embed="rId1"/>
          <a:stretch>
            <a:fillRect/>
          </a:stretch>
        </p:blipFill>
        <p:spPr>
          <a:xfrm>
            <a:off x="520700" y="2308860"/>
            <a:ext cx="911860" cy="911860"/>
          </a:xfrm>
          <a:prstGeom prst="rect">
            <a:avLst/>
          </a:prstGeom>
        </p:spPr>
      </p:pic>
      <p:sp>
        <p:nvSpPr>
          <p:cNvPr id="16" name="Text Box 15"/>
          <p:cNvSpPr txBox="1"/>
          <p:nvPr/>
        </p:nvSpPr>
        <p:spPr>
          <a:xfrm>
            <a:off x="554990" y="3328670"/>
            <a:ext cx="843915" cy="368300"/>
          </a:xfrm>
          <a:prstGeom prst="rect">
            <a:avLst/>
          </a:prstGeom>
          <a:noFill/>
        </p:spPr>
        <p:txBody>
          <a:bodyPr wrap="none" rtlCol="0">
            <a:spAutoFit/>
          </a:bodyPr>
          <a:p>
            <a:r>
              <a:rPr lang="en-US"/>
              <a:t>Python</a:t>
            </a:r>
            <a:endParaRPr lang="en-US"/>
          </a:p>
        </p:txBody>
      </p:sp>
      <p:sp>
        <p:nvSpPr>
          <p:cNvPr id="21" name="Text Box 20"/>
          <p:cNvSpPr txBox="1"/>
          <p:nvPr/>
        </p:nvSpPr>
        <p:spPr>
          <a:xfrm>
            <a:off x="375285" y="1832610"/>
            <a:ext cx="1202690" cy="368300"/>
          </a:xfrm>
          <a:prstGeom prst="rect">
            <a:avLst/>
          </a:prstGeom>
          <a:noFill/>
        </p:spPr>
        <p:txBody>
          <a:bodyPr wrap="none" rtlCol="0">
            <a:spAutoFit/>
          </a:bodyPr>
          <a:p>
            <a:r>
              <a:rPr lang="en-US" b="1"/>
              <a:t>Languange</a:t>
            </a:r>
            <a:endParaRPr lang="en-US" b="1"/>
          </a:p>
        </p:txBody>
      </p:sp>
      <p:sp>
        <p:nvSpPr>
          <p:cNvPr id="4" name="Text Box 3"/>
          <p:cNvSpPr txBox="1"/>
          <p:nvPr/>
        </p:nvSpPr>
        <p:spPr>
          <a:xfrm>
            <a:off x="2215515" y="1993900"/>
            <a:ext cx="5964555" cy="1568450"/>
          </a:xfrm>
          <a:prstGeom prst="rect">
            <a:avLst/>
          </a:prstGeom>
          <a:noFill/>
        </p:spPr>
        <p:txBody>
          <a:bodyPr wrap="square" rtlCol="0" anchor="t">
            <a:spAutoFit/>
          </a:bodyPr>
          <a:p>
            <a:r>
              <a:rPr lang="en-US" sz="2400" i="1"/>
              <a:t>Python is an interpreted, high-level and general-purpose programming language. </a:t>
            </a:r>
            <a:endParaRPr lang="en-US" sz="2400" i="1"/>
          </a:p>
          <a:p>
            <a:r>
              <a:rPr lang="en-US" sz="2400" i="1"/>
              <a:t>Created by </a:t>
            </a:r>
            <a:r>
              <a:rPr lang="en-US" sz="2400" b="1" i="1"/>
              <a:t>Guido van Rossum</a:t>
            </a:r>
            <a:r>
              <a:rPr lang="en-US" sz="2400" i="1"/>
              <a:t> and first released in 1991</a:t>
            </a:r>
            <a:endParaRPr lang="en-US" sz="24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p>
            <a:r>
              <a:rPr lang="en-US">
                <a:solidFill>
                  <a:schemeClr val="bg1"/>
                </a:solidFill>
                <a:sym typeface="+mn-ea"/>
              </a:rPr>
              <a:t>Pengenal Tools, Library &amp; Pemrograman </a:t>
            </a:r>
            <a:endParaRPr lang="en-US">
              <a:solidFill>
                <a:schemeClr val="bg1"/>
              </a:solidFill>
            </a:endParaRPr>
          </a:p>
        </p:txBody>
      </p:sp>
      <p:pic>
        <p:nvPicPr>
          <p:cNvPr id="5" name="Content Placeholder 4" descr="1200px-Python-logo-notext.svg"/>
          <p:cNvPicPr>
            <a:picLocks noChangeAspect="1"/>
          </p:cNvPicPr>
          <p:nvPr>
            <p:ph sz="half" idx="1"/>
          </p:nvPr>
        </p:nvPicPr>
        <p:blipFill>
          <a:blip r:embed="rId1"/>
          <a:stretch>
            <a:fillRect/>
          </a:stretch>
        </p:blipFill>
        <p:spPr>
          <a:xfrm>
            <a:off x="520700" y="2308860"/>
            <a:ext cx="911860" cy="911860"/>
          </a:xfrm>
          <a:prstGeom prst="rect">
            <a:avLst/>
          </a:prstGeom>
        </p:spPr>
      </p:pic>
      <p:sp>
        <p:nvSpPr>
          <p:cNvPr id="16" name="Text Box 15"/>
          <p:cNvSpPr txBox="1"/>
          <p:nvPr/>
        </p:nvSpPr>
        <p:spPr>
          <a:xfrm>
            <a:off x="554990" y="3328670"/>
            <a:ext cx="843915" cy="368300"/>
          </a:xfrm>
          <a:prstGeom prst="rect">
            <a:avLst/>
          </a:prstGeom>
          <a:noFill/>
        </p:spPr>
        <p:txBody>
          <a:bodyPr wrap="none" rtlCol="0">
            <a:spAutoFit/>
          </a:bodyPr>
          <a:p>
            <a:r>
              <a:rPr lang="en-US"/>
              <a:t>Python</a:t>
            </a:r>
            <a:endParaRPr lang="en-US"/>
          </a:p>
        </p:txBody>
      </p:sp>
      <p:sp>
        <p:nvSpPr>
          <p:cNvPr id="21" name="Text Box 20"/>
          <p:cNvSpPr txBox="1"/>
          <p:nvPr/>
        </p:nvSpPr>
        <p:spPr>
          <a:xfrm>
            <a:off x="375285" y="1832610"/>
            <a:ext cx="1202690" cy="368300"/>
          </a:xfrm>
          <a:prstGeom prst="rect">
            <a:avLst/>
          </a:prstGeom>
          <a:noFill/>
        </p:spPr>
        <p:txBody>
          <a:bodyPr wrap="none" rtlCol="0">
            <a:spAutoFit/>
          </a:bodyPr>
          <a:p>
            <a:r>
              <a:rPr lang="en-US" b="1"/>
              <a:t>Languange</a:t>
            </a:r>
            <a:endParaRPr lang="en-US" b="1"/>
          </a:p>
        </p:txBody>
      </p:sp>
      <p:pic>
        <p:nvPicPr>
          <p:cNvPr id="3" name="Content Placeholder 3"/>
          <p:cNvPicPr>
            <a:picLocks noChangeAspect="1"/>
          </p:cNvPicPr>
          <p:nvPr/>
        </p:nvPicPr>
        <p:blipFill>
          <a:blip r:embed="rId2"/>
          <a:stretch>
            <a:fillRect/>
          </a:stretch>
        </p:blipFill>
        <p:spPr>
          <a:xfrm>
            <a:off x="2092325" y="1557655"/>
            <a:ext cx="7748905" cy="51663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1553</Words>
  <Application>WPS Presentation</Application>
  <PresentationFormat>Widescreen</PresentationFormat>
  <Paragraphs>118</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Outline</vt:lpstr>
      <vt:lpstr>Konsep dasar Image Processing </vt:lpstr>
      <vt:lpstr>Konsep dasar Image Processing </vt:lpstr>
      <vt:lpstr>Konsep dasar Image Processing </vt:lpstr>
      <vt:lpstr>Image as Digital Content</vt:lpstr>
      <vt:lpstr>Pengenal Tools, Library &amp; Pemrograman </vt:lpstr>
      <vt:lpstr>Pengenal Tools, Library &amp; Pemrograman </vt:lpstr>
      <vt:lpstr>Pengenal Tools, Library &amp; Pemrograman </vt:lpstr>
      <vt:lpstr>Pengenal Tools, Library &amp; Pemrograman </vt:lpstr>
      <vt:lpstr>Pengenal Tools, Library &amp; Pemrograman </vt:lpstr>
      <vt:lpstr>Pengenal Tools, Library &amp; Pemrograman </vt:lpstr>
      <vt:lpstr>Pengenal Tools, Library &amp; Pemrograman </vt:lpstr>
      <vt:lpstr>Pengenal Tools, Library &amp; Pemrograman </vt:lpstr>
      <vt:lpstr>Pengenal Tools, Library &amp; Pemrograman </vt:lpstr>
      <vt:lpstr>Pengenal Tools, Library &amp; Pemrograman </vt:lpstr>
      <vt:lpstr>Pengenal Tools, Library &amp; Pemrograman </vt:lpstr>
      <vt:lpstr>Pengenal Tools, Library &amp; Pemrograman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yunus</cp:lastModifiedBy>
  <cp:revision>7</cp:revision>
  <dcterms:created xsi:type="dcterms:W3CDTF">2020-09-14T11:27:54Z</dcterms:created>
  <dcterms:modified xsi:type="dcterms:W3CDTF">2020-09-14T12:35:59Z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