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Average" panose="020B0604020202020204" charset="0"/>
      <p:regular r:id="rId18"/>
    </p:embeddedFont>
    <p:embeddedFont>
      <p:font typeface="Oswald" panose="020B060402020202020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1be1fdd1f_2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1be1fdd1f_2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1be1fdd1f_2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1be1fdd1f_2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1be1fdd1f_2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1be1fdd1f_2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1be1fdd1f_2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1be1fdd1f_2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1be1fdd1f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1be1fdd1f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1be1fdd1f_2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1be1fdd1f_2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1be1fdd1f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1be1fdd1f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1be1fdd1f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1be1fdd1f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1be1fdd1f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1be1fdd1f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1be1fdd1f_2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1be1fdd1f_2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1be1fdd1f_2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1be1fdd1f_2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1be1fdd1f_2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1be1fdd1f_2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1be1fdd1f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1be1fdd1f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-Removed component square footage as this information is retained by total square footage.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-Since total basement square footage is highly correlated with first floor square footage, it is removed.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1be1fdd1f_2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1be1fdd1f_2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Garage area and number of cars are strongly correlated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 - Porch</a:t>
            </a:r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326400" cy="3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Minor Collinearity Amongst Features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Features Are Weakly Correlated With Sale Price.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Attempted Models With Only Wood Decks And Open Porch Square Footage.</a:t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0500" y="1170125"/>
            <a:ext cx="5201098" cy="3268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 - Exterior</a:t>
            </a:r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354300" cy="3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Lot Frontage Removed Due To Collinearity And Physical Dependence.</a:t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8400" y="1170125"/>
            <a:ext cx="5173200" cy="34417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 - Interior &amp; Overall Quality/Condition</a:t>
            </a:r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340200" cy="35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1st Floor and 2nd Floor Square Footage are Removed and Represented by Above Grade Living Area.</a:t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4300" y="1170125"/>
            <a:ext cx="5187299" cy="35211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Matrix Post Feature Engineering</a:t>
            </a:r>
            <a:endParaRPr/>
          </a:p>
        </p:txBody>
      </p:sp>
      <p:sp>
        <p:nvSpPr>
          <p:cNvPr id="140" name="Google Shape;140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322200" cy="36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of the strong multicollinearity has been removed amongst continuous features.</a:t>
            </a:r>
            <a:endParaRPr/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6300" y="1170125"/>
            <a:ext cx="5205298" cy="3659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- Regularized Regression - Lasso</a:t>
            </a:r>
            <a:endParaRPr/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375" y="1967650"/>
            <a:ext cx="3834750" cy="285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8725" y="1967650"/>
            <a:ext cx="3905501" cy="285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6"/>
          <p:cNvSpPr txBox="1"/>
          <p:nvPr/>
        </p:nvSpPr>
        <p:spPr>
          <a:xfrm>
            <a:off x="737475" y="1062400"/>
            <a:ext cx="47013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5-Fold Cross Validation for Hyper Parameter Selection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Best Alpha ~ .01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Lasso - Features Selected</a:t>
            </a:r>
            <a:endParaRPr/>
          </a:p>
        </p:txBody>
      </p:sp>
      <p:sp>
        <p:nvSpPr>
          <p:cNvPr id="155" name="Google Shape;155;p27"/>
          <p:cNvSpPr txBox="1">
            <a:spLocks noGrp="1"/>
          </p:cNvSpPr>
          <p:nvPr>
            <p:ph type="body" idx="1"/>
          </p:nvPr>
        </p:nvSpPr>
        <p:spPr>
          <a:xfrm>
            <a:off x="235500" y="1152475"/>
            <a:ext cx="2014800" cy="377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LotArea</a:t>
            </a:r>
            <a:br>
              <a:rPr lang="en" sz="1600"/>
            </a:br>
            <a:r>
              <a:rPr lang="en" sz="1600"/>
              <a:t>YearRemodAdd</a:t>
            </a:r>
            <a:br>
              <a:rPr lang="en" sz="1600"/>
            </a:br>
            <a:r>
              <a:rPr lang="en" sz="1600"/>
              <a:t>MasVnrArea</a:t>
            </a:r>
            <a:br>
              <a:rPr lang="en" sz="1600"/>
            </a:br>
            <a:r>
              <a:rPr lang="en" sz="1600"/>
              <a:t>BsmtQual</a:t>
            </a:r>
            <a:br>
              <a:rPr lang="en" sz="1600"/>
            </a:br>
            <a:r>
              <a:rPr lang="en" sz="1600"/>
              <a:t>HeatingQC</a:t>
            </a:r>
            <a:br>
              <a:rPr lang="en" sz="1600"/>
            </a:br>
            <a:r>
              <a:rPr lang="en" sz="1600"/>
              <a:t>KitchenQual</a:t>
            </a:r>
            <a:br>
              <a:rPr lang="en" sz="1600"/>
            </a:br>
            <a:r>
              <a:rPr lang="en" sz="1600"/>
              <a:t>TotRmsAbvGrd</a:t>
            </a:r>
            <a:br>
              <a:rPr lang="en" sz="1600"/>
            </a:br>
            <a:r>
              <a:rPr lang="en" sz="1600"/>
              <a:t>Fireplaces</a:t>
            </a:r>
            <a:br>
              <a:rPr lang="en" sz="1600"/>
            </a:br>
            <a:r>
              <a:rPr lang="en" sz="1600"/>
              <a:t>FireplaceQu</a:t>
            </a:r>
            <a:br>
              <a:rPr lang="en" sz="1600"/>
            </a:br>
            <a:r>
              <a:rPr lang="en" sz="1600"/>
              <a:t>WoodDeckSF</a:t>
            </a:r>
            <a:br>
              <a:rPr lang="en" sz="1600"/>
            </a:br>
            <a:r>
              <a:rPr lang="en" sz="1600"/>
              <a:t>OpenPorchSF</a:t>
            </a:r>
            <a:br>
              <a:rPr lang="en"/>
            </a:br>
            <a:r>
              <a:rPr lang="en" sz="1600"/>
              <a:t>EnclosedPorch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  <p:sp>
        <p:nvSpPr>
          <p:cNvPr id="156" name="Google Shape;156;p27"/>
          <p:cNvSpPr txBox="1"/>
          <p:nvPr/>
        </p:nvSpPr>
        <p:spPr>
          <a:xfrm>
            <a:off x="1793100" y="1152475"/>
            <a:ext cx="2588100" cy="37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ScreenPorch</a:t>
            </a:r>
            <a:b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PoolArea</a:t>
            </a:r>
            <a:b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PoolQC</a:t>
            </a:r>
            <a:b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MSZoning_FV</a:t>
            </a:r>
            <a:b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MSZoning_RL</a:t>
            </a:r>
            <a:b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Street_Pave	LotConfig_CulDS</a:t>
            </a:r>
            <a:b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Neighborhood_BrkSide</a:t>
            </a:r>
            <a:b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Neighborhood_ClearCr	Neighborhood_Crawfor</a:t>
            </a:r>
            <a:b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7" name="Google Shape;157;p27"/>
          <p:cNvSpPr txBox="1"/>
          <p:nvPr/>
        </p:nvSpPr>
        <p:spPr>
          <a:xfrm>
            <a:off x="3985200" y="1138000"/>
            <a:ext cx="2948400" cy="35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Neighborhood_NoRidge	Neighborhood_NridgHt	Neighborhood_Somerst</a:t>
            </a:r>
            <a:b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Neighborhood_StoneBr</a:t>
            </a:r>
            <a:b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Neighborhood_Veenker</a:t>
            </a:r>
            <a:b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Condition1_Norm</a:t>
            </a:r>
            <a:b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HouseStyle_1Story</a:t>
            </a:r>
            <a:b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RoofStyle_Hip</a:t>
            </a:r>
            <a:b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Exterior1st_BrkFace</a:t>
            </a:r>
            <a:b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Exterior1st_MetalSd</a:t>
            </a:r>
            <a:b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MasVnrType_Stone</a:t>
            </a:r>
            <a:b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Foundation_PConc</a:t>
            </a:r>
            <a:b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BsmtExposure_Gd</a:t>
            </a:r>
            <a:b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8" name="Google Shape;158;p27"/>
          <p:cNvSpPr txBox="1"/>
          <p:nvPr/>
        </p:nvSpPr>
        <p:spPr>
          <a:xfrm>
            <a:off x="6650700" y="1138000"/>
            <a:ext cx="2181600" cy="34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BsmtFinType1_GLQ</a:t>
            </a:r>
            <a:b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Heating_GasW</a:t>
            </a:r>
            <a:b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CentralAir_Bin</a:t>
            </a:r>
            <a:b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OverallScore</a:t>
            </a:r>
            <a:b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TotalBath</a:t>
            </a:r>
            <a:b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Functional_Typ</a:t>
            </a:r>
            <a:b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GarageType_Attchd</a:t>
            </a:r>
            <a:b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GarageScore</a:t>
            </a:r>
            <a:b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PavedDrive_Y</a:t>
            </a:r>
            <a:b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Fence_NA</a:t>
            </a:r>
            <a:b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MiscFeature_NA</a:t>
            </a:r>
            <a:b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SaleType_New</a:t>
            </a:r>
            <a:b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SaleCondition_Normal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Missingness &amp; Imputation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Transformations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Standardization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Outliers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125" y="1474916"/>
            <a:ext cx="3508175" cy="2609882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474923"/>
            <a:ext cx="3508167" cy="26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 - Sparse Categoricals</a:t>
            </a:r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3610200" cy="38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MSSubClass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MSZoning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LotShape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LandContour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Utilities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LotConfig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Condition1&amp;2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RoofStyle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RoofMatl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Exterior 1st &amp; 2nd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MasVnrType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HeatingQC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Electrical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Functional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GarageType</a:t>
            </a:r>
            <a:endParaRPr sz="1400"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3525" y="1093925"/>
            <a:ext cx="5455684" cy="377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 - Ordinal Categoricals</a:t>
            </a:r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824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ExterQual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ExterCond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BsmtQual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BsmtCond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HeatingQC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KitchenQual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FireplaceQu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GarageQual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GarageCond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PoolQC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0022" y="1152475"/>
            <a:ext cx="4477978" cy="325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 - Basement</a:t>
            </a:r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308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Multicollinearity Observed.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Removed Component Sqft.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Removed Total Sqft.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Score = Qual*Cond</a:t>
            </a:r>
            <a:endParaRPr sz="1600"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2766" y="1152477"/>
            <a:ext cx="5129536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Feature Engineering - Garage</a:t>
            </a:r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xfrm>
            <a:off x="311700" y="1170125"/>
            <a:ext cx="3336300" cy="34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Removed GarageCars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Age= YrSold-YrBlt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Score = Cond*Qual*Age</a:t>
            </a:r>
            <a:endParaRPr sz="1700"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0400" y="1170125"/>
            <a:ext cx="5191199" cy="3499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</Words>
  <Application>Microsoft Office PowerPoint</Application>
  <PresentationFormat>On-screen Show (16:9)</PresentationFormat>
  <Paragraphs>61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Oswald</vt:lpstr>
      <vt:lpstr>Average</vt:lpstr>
      <vt:lpstr>Slate</vt:lpstr>
      <vt:lpstr>PowerPoint Presentation</vt:lpstr>
      <vt:lpstr>Missingness &amp; Imputation</vt:lpstr>
      <vt:lpstr>Transformations</vt:lpstr>
      <vt:lpstr>Standardization</vt:lpstr>
      <vt:lpstr>Outliers</vt:lpstr>
      <vt:lpstr>Feature Engineering - Sparse Categoricals</vt:lpstr>
      <vt:lpstr>Feature Engineering - Ordinal Categoricals</vt:lpstr>
      <vt:lpstr>Feature Engineering - Basement</vt:lpstr>
      <vt:lpstr>Feature Engineering - Garage</vt:lpstr>
      <vt:lpstr>Feature Engineering - Porch</vt:lpstr>
      <vt:lpstr>Feature Engineering - Exterior</vt:lpstr>
      <vt:lpstr>Feature Engineering - Interior &amp; Overall Quality/Condition</vt:lpstr>
      <vt:lpstr>Correlation Matrix Post Feature Engineering</vt:lpstr>
      <vt:lpstr>Machine Learning - Regularized Regression - Lasso</vt:lpstr>
      <vt:lpstr>Lasso - Features Selected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Fritch</dc:creator>
  <cp:lastModifiedBy>Joseph Fritch</cp:lastModifiedBy>
  <cp:revision>1</cp:revision>
  <dcterms:modified xsi:type="dcterms:W3CDTF">2019-03-04T00:59:40Z</dcterms:modified>
</cp:coreProperties>
</file>