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58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F%D1%80%D0%BE%D0%BD%D0%BE%D1%81_%D0%BC%D1%8F%D1%87%D0%B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БАСКЕТБОЛ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9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1041400"/>
            <a:ext cx="6241816" cy="652646"/>
          </a:xfrm>
        </p:spPr>
        <p:txBody>
          <a:bodyPr/>
          <a:lstStyle/>
          <a:p>
            <a:r>
              <a:rPr lang="ru-RU" dirty="0" smtClean="0"/>
              <a:t>История баскетбола</a:t>
            </a:r>
            <a:endParaRPr lang="ru-RU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5" r="24016"/>
          <a:stretch/>
        </p:blipFill>
        <p:spPr>
          <a:xfrm>
            <a:off x="7757963" y="1041400"/>
            <a:ext cx="3407342" cy="4775200"/>
          </a:xfrm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1295399" y="1790299"/>
            <a:ext cx="6241816" cy="329393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 баскетбола насчитывает чуть больше столетия, и началась она в конце 19-ого века в штате Массачусетс, в городе Спрингфилд. Что касается конкретных дат и имен, то история баскетбола началась в 1891 году и связана с Джеймсом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Нейсмитом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(1861–1939), профессором физического воспитания, и его коллегами в школе обучения YMCA в Спрингфилде, штат Массачусетс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09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матча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Игровое время в баскетболе состоит из 4 четвертей, 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минут каждая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минут основного “чистого времени”, на каждую заминку секундомер останавливается, запускается снова после вбрасывания мяча в игру. Если в турнире при окончании матча счет равный — назначается овертайм.</a:t>
            </a:r>
          </a:p>
        </p:txBody>
      </p:sp>
    </p:spTree>
    <p:extLst>
      <p:ext uri="{BB962C8B-B14F-4D97-AF65-F5344CB8AC3E}">
        <p14:creationId xmlns:p14="http://schemas.microsoft.com/office/powerpoint/2010/main" val="396870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1041400"/>
            <a:ext cx="6241816" cy="801616"/>
          </a:xfrm>
        </p:spPr>
        <p:txBody>
          <a:bodyPr/>
          <a:lstStyle/>
          <a:p>
            <a:r>
              <a:rPr lang="ru-RU" dirty="0" smtClean="0"/>
              <a:t>Баскетбольное поле</a:t>
            </a:r>
            <a:endParaRPr lang="ru-RU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" t="1371" r="22087" b="605"/>
          <a:stretch/>
        </p:blipFill>
        <p:spPr>
          <a:xfrm>
            <a:off x="8171833" y="771892"/>
            <a:ext cx="3291855" cy="5371942"/>
          </a:xfrm>
          <a:prstGeom prst="roundRect">
            <a:avLst>
              <a:gd name="adj" fmla="val 0"/>
            </a:avLst>
          </a:prstGeom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1295399" y="2377440"/>
            <a:ext cx="6241816" cy="2706792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 ФИБА – 28 м на 15 м. Для Национальной баскетбольной ассоциации – 28,7 м на 15,3 м. Покрытие должно быть гладкое, ровное, без неровностей, изгибов. Так же стоит заметить, что для состязаний не такого высокого уровня размеры баскетбольной площадки могут отличаться: от 20 до 28 метров в длину и от 12 до 16 метров в ширину.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19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команды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правила баскетбола регламентируют строгое количество игроков в командах. На площадке одновременно могут находиться 2 противоборствующие стороны, в каждой должно быть по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человек. Кроме них в зоне игры может находиться только судейский состав. Остальные члены команды (одновременно может быть зарегистрировано на участие не более 12) должны быть на скамейке запасных. </a:t>
            </a:r>
          </a:p>
        </p:txBody>
      </p:sp>
    </p:spTree>
    <p:extLst>
      <p:ext uri="{BB962C8B-B14F-4D97-AF65-F5344CB8AC3E}">
        <p14:creationId xmlns:p14="http://schemas.microsoft.com/office/powerpoint/2010/main" val="19301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1041400"/>
            <a:ext cx="6241816" cy="772741"/>
          </a:xfrm>
        </p:spPr>
        <p:txBody>
          <a:bodyPr/>
          <a:lstStyle/>
          <a:p>
            <a:r>
              <a:rPr lang="ru-RU" dirty="0" smtClean="0"/>
              <a:t>Техника </a:t>
            </a:r>
            <a:r>
              <a:rPr lang="ru-RU" dirty="0"/>
              <a:t>владения мячом</a:t>
            </a:r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t="40" r="30880" b="204"/>
          <a:stretch/>
        </p:blipFill>
        <p:spPr>
          <a:xfrm>
            <a:off x="8123706" y="1041400"/>
            <a:ext cx="3063347" cy="4714507"/>
          </a:xfrm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1295399" y="2396691"/>
            <a:ext cx="6241816" cy="268754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Ловля - прием, с помощью которого игрок может уверенно овладеть мячом и предпринять с ним дальнейшие атакующие действия. Ловля мяча является и исходным положением для последующих передач, ведения или бросков. Поэтому структура движений должна обеспечивать четкое и удобное выполнение последующих приемов. Еще не поймав мяч, игрок должен смотреть туда, куда и кому его потом отдавать. Это возможно благодаря периферическому зрению, так как центральное зрение должно быть направлено на мяч.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95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Международный баскетбол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1932 году на первой международной конференции национальных баскетбольных ассоциаций, состоявшейся в Женеве (Швейцария), была основана Международная федерация (любительского) баскетбола. В роли основателей выступили национальные баскетбольные комитеты восьми стран: Аргентины, Чехословакии, Греции, Италии, Латвии, Португалии,  </a:t>
            </a:r>
            <a:r>
              <a:rPr lang="ru-RU" dirty="0" smtClean="0"/>
              <a:t>       Румынии</a:t>
            </a:r>
            <a:r>
              <a:rPr lang="ru-RU" dirty="0"/>
              <a:t> и Швейцарии. На момент создания предполагалось, что в сфере ведения организации будет находиться лишь любительский баскетбол; впоследствии, в 1989 году, профессиональные баскетболисты получили допуск к международным соревнованиям, и слово «любительский» было изъято из наименования. Следует заметить, что в то же время франкоязычная аббревиатура названия — FIBA — изменениям подвергнута не была.</a:t>
            </a:r>
          </a:p>
        </p:txBody>
      </p:sp>
    </p:spTree>
    <p:extLst>
      <p:ext uri="{BB962C8B-B14F-4D97-AF65-F5344CB8AC3E}">
        <p14:creationId xmlns:p14="http://schemas.microsoft.com/office/powerpoint/2010/main" val="34803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1041400"/>
            <a:ext cx="6241816" cy="82086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Баскетбольный щит</a:t>
            </a:r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" r="154"/>
          <a:stretch>
            <a:fillRect/>
          </a:stretch>
        </p:blipFill>
        <p:spPr/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1295399" y="1963554"/>
            <a:ext cx="6241816" cy="3853046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Правилами Международной федерации баскетбола установлен размер щита в 180×105 см. От нижнего края щита до пола или грунта должно быть 290 см. Корзина представляет собой металлическое кольцо, обтянутое сеткой без дна. Она крепится на расстоянии 0,15 м от нижнего обреза щита и 3,05 м от уровня пола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 Национальной баскетбольной ассоциации размер баскетбольного щита — 6 футов (183 см) × 3,5 фута (107 см). Баскетбольное кольцо должно быть 18 дюймов (46 см) в диаметре и располагаться на высоте 10 футов (305 см) от земли. Внутренний прямоугольник — размером 24 дюйма (61 см) × 18 дюймов (46 см)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Баскетбольный щит подвешенный на столбе называется – баскетбольная стойка.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0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Нарушения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i="1" dirty="0"/>
              <a:t>аут</a:t>
            </a:r>
            <a:r>
              <a:rPr lang="ru-RU" dirty="0"/>
              <a:t> — мяч уходит за пределы игровой площадки;</a:t>
            </a:r>
          </a:p>
          <a:p>
            <a:r>
              <a:rPr lang="ru-RU" i="1" dirty="0"/>
              <a:t>пробежка</a:t>
            </a:r>
            <a:r>
              <a:rPr lang="ru-RU" dirty="0"/>
              <a:t> — игрок, контролирующий «живой» мяч совершает перемещение ног сверх ограничений, установленных </a:t>
            </a:r>
            <a:r>
              <a:rPr lang="ru-RU" dirty="0" smtClean="0"/>
              <a:t>правилами</a:t>
            </a:r>
            <a:endParaRPr lang="ru-RU" dirty="0"/>
          </a:p>
          <a:p>
            <a:r>
              <a:rPr lang="ru-RU" i="1" dirty="0"/>
              <a:t>нарушение ведения мяча</a:t>
            </a:r>
            <a:r>
              <a:rPr lang="ru-RU" dirty="0"/>
              <a:t>, включающее в себя </a:t>
            </a:r>
            <a:r>
              <a:rPr lang="ru-RU" dirty="0">
                <a:hlinkClick r:id="rId2" tooltip="Пронос мяча"/>
              </a:rPr>
              <a:t>пронос мяча</a:t>
            </a:r>
            <a:r>
              <a:rPr lang="ru-RU" dirty="0"/>
              <a:t>, двойное ведение;</a:t>
            </a:r>
          </a:p>
          <a:p>
            <a:r>
              <a:rPr lang="ru-RU" dirty="0"/>
              <a:t>Прыжок с места с мячом в руке;</a:t>
            </a:r>
          </a:p>
          <a:p>
            <a:r>
              <a:rPr lang="ru-RU" i="1" dirty="0"/>
              <a:t>3 секунды</a:t>
            </a:r>
            <a:r>
              <a:rPr lang="ru-RU" dirty="0"/>
              <a:t> — игрок нападения находится в «краске» (прямоугольная зона под кольцом) соперника более трёх секунд в то время, когда его команда владеет живым мячом в зоне нападения;</a:t>
            </a:r>
          </a:p>
          <a:p>
            <a:r>
              <a:rPr lang="ru-RU" i="1" dirty="0"/>
              <a:t>5 секунд</a:t>
            </a:r>
            <a:r>
              <a:rPr lang="ru-RU" dirty="0"/>
              <a:t> — игрок при выполнении вбрасывания не расстается с мячом в течение пяти </a:t>
            </a:r>
            <a:r>
              <a:rPr lang="ru-RU" dirty="0" smtClean="0"/>
              <a:t>секунд;</a:t>
            </a:r>
            <a:endParaRPr lang="ru-RU" dirty="0"/>
          </a:p>
          <a:p>
            <a:r>
              <a:rPr lang="ru-RU" i="1" dirty="0" err="1"/>
              <a:t>Плотноопекаемый</a:t>
            </a:r>
            <a:r>
              <a:rPr lang="ru-RU" i="1" dirty="0"/>
              <a:t> </a:t>
            </a:r>
            <a:r>
              <a:rPr lang="ru-RU" i="1" dirty="0" smtClean="0"/>
              <a:t>игрок</a:t>
            </a:r>
            <a:r>
              <a:rPr lang="ru-RU" dirty="0"/>
              <a:t> не начинает ведение, не отдает передачу и не делает бросок по кольцу в течение 5 секунд при активной защитной стойке </a:t>
            </a:r>
            <a:r>
              <a:rPr lang="ru-RU" dirty="0" smtClean="0"/>
              <a:t>соперника.</a:t>
            </a:r>
            <a:endParaRPr lang="ru-RU" dirty="0"/>
          </a:p>
          <a:p>
            <a:r>
              <a:rPr lang="ru-RU" i="1" dirty="0"/>
              <a:t>8 секунд</a:t>
            </a:r>
            <a:r>
              <a:rPr lang="ru-RU" dirty="0"/>
              <a:t> — команда, владеющая мячом в тыловой зоне, не вывела его в переднюю зону за восемь секунд</a:t>
            </a:r>
            <a:r>
              <a:rPr lang="ru-RU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882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149</TotalTime>
  <Words>763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Garamond</vt:lpstr>
      <vt:lpstr>Times New Roman</vt:lpstr>
      <vt:lpstr>Натуральные материалы</vt:lpstr>
      <vt:lpstr>БАСКЕТБОЛ</vt:lpstr>
      <vt:lpstr>История баскетбола</vt:lpstr>
      <vt:lpstr>Время матча </vt:lpstr>
      <vt:lpstr>Баскетбольное поле</vt:lpstr>
      <vt:lpstr>Состав команды</vt:lpstr>
      <vt:lpstr>Техника владения мячом</vt:lpstr>
      <vt:lpstr>Международный баскетбол</vt:lpstr>
      <vt:lpstr>Баскетбольный щит</vt:lpstr>
      <vt:lpstr>Нарушения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БАСКЕТБОЛ</dc:title>
  <dc:creator>Ser Andrey</dc:creator>
  <cp:lastModifiedBy>Ser Andrey</cp:lastModifiedBy>
  <cp:revision>9</cp:revision>
  <dcterms:created xsi:type="dcterms:W3CDTF">2021-03-15T11:09:03Z</dcterms:created>
  <dcterms:modified xsi:type="dcterms:W3CDTF">2021-03-16T09:09:07Z</dcterms:modified>
</cp:coreProperties>
</file>