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tmp" ContentType="image/tmp"/>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4/6/2024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818542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9561902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9503732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9365654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81763125"/>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99093020"/>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4556181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6954348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1086670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8780233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200520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8275607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182899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9943935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92937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4/6/2024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06362424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396948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21806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4/6/2024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1170020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80"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79"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78"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77"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73"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74"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4/6/2024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75"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76"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89996444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73543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157950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960459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074685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436337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8989163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541304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17433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4/6/2024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1153983769"/>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hyperlink" Target="https://en.wikipedia.org/wiki/Keystroke_logging" TargetMode="External"/><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2.tmp"/><Relationship Id="rId2" Type="http://schemas.openxmlformats.org/officeDocument/2006/relationships/image" Target="../media/3.tmp"/><Relationship Id="rId3" Type="http://schemas.openxmlformats.org/officeDocument/2006/relationships/slideLayout" Target="../slideLayouts/slideLayout1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4.tmp"/><Relationship Id="rId2" Type="http://schemas.openxmlformats.org/officeDocument/2006/relationships/image" Target="../media/5.tmp"/><Relationship Id="rId3" Type="http://schemas.openxmlformats.org/officeDocument/2006/relationships/slideLayout" Target="../slideLayouts/slideLayout12.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1272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Arsad Bukshan K </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Latha</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Mathavan</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Engineering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college,Madurai</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III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rd</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year, CSE</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77497042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a:rPr>
              <a:t>Output files</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pic>
        <p:nvPicPr>
          <p:cNvPr id="65" name="图片"/>
          <p:cNvPicPr>
            <a:picLocks noChangeAspect="1"/>
          </p:cNvPicPr>
          <p:nvPr/>
        </p:nvPicPr>
        <p:blipFill>
          <a:blip r:embed="rId1" cstate="print"/>
          <a:stretch>
            <a:fillRect/>
          </a:stretch>
        </p:blipFill>
        <p:spPr>
          <a:xfrm rot="0">
            <a:off x="2401824" y="1946913"/>
            <a:ext cx="6948306" cy="3906516"/>
          </a:xfrm>
          <a:prstGeom prst="rect"/>
          <a:noFill/>
          <a:ln w="12700" cmpd="sng" cap="flat">
            <a:noFill/>
            <a:prstDash val="solid"/>
            <a:miter/>
          </a:ln>
        </p:spPr>
      </p:pic>
      <p:sp>
        <p:nvSpPr>
          <p:cNvPr id="66" name="矩形"/>
          <p:cNvSpPr>
            <a:spLocks/>
          </p:cNvSpPr>
          <p:nvPr/>
        </p:nvSpPr>
        <p:spPr>
          <a:xfrm rot="0">
            <a:off x="3877055" y="1377696"/>
            <a:ext cx="3889248" cy="36576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json file showing user’s keystroke</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25579286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7"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68"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A</a:t>
            </a: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 a result we got to know about keylogger and how a hacker use it effectively to do a data breach using keylogger by finding our </a:t>
            </a: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keystrokes.Now</a:t>
            </a: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 we can be aware of it and also we can use it for good purpose</a:t>
            </a: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01562939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a:rPr>
              <a:t>Parental Control and Monitoring</a:t>
            </a:r>
            <a:r>
              <a:rPr lang="en-US" altLang="zh-CN" sz="1700" b="0" i="0" u="none" strike="noStrike" kern="1200" cap="none" spc="0" baseline="0">
                <a:solidFill>
                  <a:srgbClr val="404040"/>
                </a:solidFill>
                <a:latin typeface="Franklin Gothic Book" pitchFamily="0" charset="0"/>
                <a:ea typeface="华文中宋" pitchFamily="0" charset="0"/>
                <a:cs typeface="Lucida Sans"/>
              </a:rPr>
              <a:t>: Keyloggers could be used as a tool for parents to monitor their children's online activities, ensuring their safety and protecting them from cyberbullying, online predators, or exposure to inappropriate content.</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a:rPr>
              <a:t>Employee Monitoring</a:t>
            </a:r>
            <a:r>
              <a:rPr lang="en-US" altLang="zh-CN" sz="1700" b="0" i="0" u="none" strike="noStrike" kern="1200" cap="none" spc="0" baseline="0">
                <a:solidFill>
                  <a:srgbClr val="404040"/>
                </a:solidFill>
                <a:latin typeface="Franklin Gothic Book" pitchFamily="0" charset="0"/>
                <a:ea typeface="华文中宋" pitchFamily="0" charset="0"/>
                <a:cs typeface="Lucida Sans"/>
              </a:rPr>
              <a:t>: In a workplace environment, keyloggers could be used by employers to monitor employee activities on company-owned devices to ensure compliance with company policies, prevent data breaches, and enhance productivity.</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a:rPr>
              <a:t>User </a:t>
            </a:r>
            <a:r>
              <a:rPr lang="en-US" altLang="zh-CN" sz="1700" b="1" i="0" u="none" strike="noStrike" kern="1200" cap="none" spc="0" baseline="0">
                <a:solidFill>
                  <a:srgbClr val="404040"/>
                </a:solidFill>
                <a:latin typeface="Franklin Gothic Book" pitchFamily="0" charset="0"/>
                <a:ea typeface="华文中宋" pitchFamily="0" charset="0"/>
                <a:cs typeface="Lucida Sans"/>
              </a:rPr>
              <a:t>Behavior</a:t>
            </a:r>
            <a:r>
              <a:rPr lang="en-US" altLang="zh-CN" sz="1700" b="1" i="0" u="none" strike="noStrike" kern="1200" cap="none" spc="0" baseline="0">
                <a:solidFill>
                  <a:srgbClr val="404040"/>
                </a:solidFill>
                <a:latin typeface="Franklin Gothic Book" pitchFamily="0" charset="0"/>
                <a:ea typeface="华文中宋" pitchFamily="0" charset="0"/>
                <a:cs typeface="Lucida Sans"/>
              </a:rPr>
              <a:t> Analysis</a:t>
            </a:r>
            <a:r>
              <a:rPr lang="en-US" altLang="zh-CN" sz="1700" b="0" i="0" u="none" strike="noStrike" kern="1200" cap="none" spc="0" baseline="0">
                <a:solidFill>
                  <a:srgbClr val="404040"/>
                </a:solidFill>
                <a:latin typeface="Franklin Gothic Book" pitchFamily="0" charset="0"/>
                <a:ea typeface="华文中宋" pitchFamily="0" charset="0"/>
                <a:cs typeface="Lucida Sans"/>
              </a:rPr>
              <a:t>: Keyloggers could be integrated into software applications to </a:t>
            </a:r>
            <a:r>
              <a:rPr lang="en-US" altLang="zh-CN" sz="1700" b="0" i="0" u="none" strike="noStrike" kern="1200" cap="none" spc="0" baseline="0">
                <a:solidFill>
                  <a:srgbClr val="404040"/>
                </a:solidFill>
                <a:latin typeface="Franklin Gothic Book" pitchFamily="0" charset="0"/>
                <a:ea typeface="华文中宋" pitchFamily="0" charset="0"/>
                <a:cs typeface="Lucida Sans"/>
              </a:rPr>
              <a:t>analyze</a:t>
            </a:r>
            <a:r>
              <a:rPr lang="en-US" altLang="zh-CN" sz="1700" b="0" i="0" u="none" strike="noStrike" kern="1200" cap="none" spc="0" baseline="0">
                <a:solidFill>
                  <a:srgbClr val="404040"/>
                </a:solidFill>
                <a:latin typeface="Franklin Gothic Book" pitchFamily="0" charset="0"/>
                <a:ea typeface="华文中宋" pitchFamily="0" charset="0"/>
                <a:cs typeface="Lucida Sans"/>
              </a:rPr>
              <a:t> user </a:t>
            </a:r>
            <a:r>
              <a:rPr lang="en-US" altLang="zh-CN" sz="1700" b="0" i="0" u="none" strike="noStrike" kern="1200" cap="none" spc="0" baseline="0">
                <a:solidFill>
                  <a:srgbClr val="404040"/>
                </a:solidFill>
                <a:latin typeface="Franklin Gothic Book" pitchFamily="0" charset="0"/>
                <a:ea typeface="华文中宋" pitchFamily="0" charset="0"/>
                <a:cs typeface="Lucida Sans"/>
              </a:rPr>
              <a:t>behavior</a:t>
            </a:r>
            <a:r>
              <a:rPr lang="en-US" altLang="zh-CN" sz="1700" b="0" i="0" u="none" strike="noStrike" kern="1200" cap="none" spc="0" baseline="0">
                <a:solidFill>
                  <a:srgbClr val="404040"/>
                </a:solidFill>
                <a:latin typeface="Franklin Gothic Book" pitchFamily="0" charset="0"/>
                <a:ea typeface="华文中宋" pitchFamily="0" charset="0"/>
                <a:cs typeface="Lucida Sans"/>
              </a:rPr>
              <a:t> and improve user experience. For example, tracking keystrokes in an educational software to understand how students interact with the system and identify areas for improvement.</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70"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98380203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1"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72"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hlinkClick r:id="rId1"/>
              </a:rPr>
              <a:t>Wikipedia</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Listening to the free course offered by naan </a:t>
            </a:r>
            <a:r>
              <a:rPr lang="en-US" altLang="zh-CN" sz="2400" b="0" i="0" u="none" strike="noStrike" kern="1200" cap="none" spc="0" baseline="0">
                <a:solidFill>
                  <a:srgbClr val="404040"/>
                </a:solidFill>
                <a:latin typeface="Franklin Gothic Book" pitchFamily="0" charset="0"/>
                <a:ea typeface="华文中宋" pitchFamily="0" charset="0"/>
                <a:cs typeface="Lucida Sans"/>
              </a:rPr>
              <a:t>mudhalvan</a:t>
            </a:r>
            <a:r>
              <a:rPr lang="en-US" altLang="zh-CN" sz="2400" b="0" i="0" u="none" strike="noStrike" kern="1200" cap="none" spc="0" baseline="0">
                <a:solidFill>
                  <a:srgbClr val="404040"/>
                </a:solidFill>
                <a:latin typeface="Franklin Gothic Book" pitchFamily="0" charset="0"/>
                <a:ea typeface="华文中宋" pitchFamily="0" charset="0"/>
                <a:cs typeface="Lucida Sans"/>
              </a:rPr>
              <a:t>-IBM(</a:t>
            </a:r>
            <a:r>
              <a:rPr lang="en-US" altLang="zh-CN" sz="2400" b="0" i="0" u="none" strike="noStrike" kern="1200" cap="none" spc="0" baseline="0">
                <a:solidFill>
                  <a:srgbClr val="404040"/>
                </a:solidFill>
                <a:latin typeface="Franklin Gothic Book" pitchFamily="0" charset="0"/>
                <a:ea typeface="华文中宋" pitchFamily="0" charset="0"/>
                <a:cs typeface="Lucida Sans"/>
              </a:rPr>
              <a:t>skillbuild</a:t>
            </a:r>
            <a:r>
              <a:rPr lang="en-US" altLang="zh-CN" sz="2400" b="0" i="0" u="none" strike="noStrike" kern="1200" cap="none" spc="0" baseline="0">
                <a:solidFill>
                  <a:srgbClr val="404040"/>
                </a:solidFill>
                <a:latin typeface="Franklin Gothic Book" pitchFamily="0" charset="0"/>
                <a:ea typeface="华文中宋" pitchFamily="0" charset="0"/>
                <a:cs typeface="Lucida Sans"/>
              </a:rPr>
              <a:t>)</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345456806"/>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1"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38981434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08094187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40" name="矩形"/>
          <p:cNvSpPr>
            <a:spLocks/>
          </p:cNvSpPr>
          <p:nvPr/>
        </p:nvSpPr>
        <p:spPr>
          <a:xfrm rot="0">
            <a:off x="1572768" y="2097024"/>
            <a:ext cx="9290305"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Problem Statement: A Keylogger is form of malware or hardware that keep track of your keystrokes as you type in your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system.It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may be Hardware type or Software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type.Hardware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keyloggers are very difficult to implement as you cannot implement without owner’s knowledge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Software keylogger is in the form of coding which track your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keystrokes,log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it and send it to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hacker.In</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todays world protecting our data is important because through our personal data the hacker can gain knowledge and in anyway he can attack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us.It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may be our personal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data,OTP,Bank</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information or any other sensible statements.</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41" name="右箭头"/>
          <p:cNvSpPr>
            <a:spLocks/>
          </p:cNvSpPr>
          <p:nvPr/>
        </p:nvSpPr>
        <p:spPr>
          <a:xfrm rot="0">
            <a:off x="1402080" y="2279904"/>
            <a:ext cx="170688" cy="109727"/>
          </a:xfrm>
          <a:prstGeom prst="rightArrow">
            <a:avLst>
              <a:gd name="adj1" fmla="val 50000"/>
              <a:gd name="adj2" fmla="val 48748"/>
            </a:avLst>
          </a:prstGeom>
          <a:solidFill>
            <a:srgbClr val="BFDBD9"/>
          </a:solidFill>
          <a:ln w="22225" cmpd="sng" cap="rnd">
            <a:solidFill>
              <a:srgbClr val="117EA7"/>
            </a:solidFill>
            <a:prstDash val="solid"/>
            <a:round/>
          </a:ln>
        </p:spPr>
      </p:sp>
    </p:spTree>
    <p:extLst>
      <p:ext uri="{BB962C8B-B14F-4D97-AF65-F5344CB8AC3E}">
        <p14:creationId xmlns:p14="http://schemas.microsoft.com/office/powerpoint/2010/main" val="19238741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3"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44" name="矩形"/>
          <p:cNvSpPr>
            <a:spLocks/>
          </p:cNvSpPr>
          <p:nvPr/>
        </p:nvSpPr>
        <p:spPr>
          <a:xfrm rot="0">
            <a:off x="1060704" y="1670304"/>
            <a:ext cx="9851136" cy="3444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The effectiveness of countermeasures varies because keyloggers use a variety of techniques to capture data and the countermeasure needs to be effective against the particular data capture technique. In the case of Windows 10 keylogging by Microsoft, changing certain privacy settings may disable it.</a:t>
            </a:r>
            <a:endPar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Anti-keyloggers:</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An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anti-keylogger</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is a piece of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software</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specifically designed to detect keyloggers on a computer, typically comparing all files in the computer against a database of keyloggers, looking for similarities which might indicate the presence of a hidden keylogger. As anti-keyloggers have been designed specifically to detect keyloggers, they have the potential to be more effective than conventional antivirus software; some antivirus software do not consider keyloggers to be malware, as under some circumstances a keylogger can be considered a legitimate piece of software</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Automatic form filler programs:</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Automatic form-filling programs may prevent keylogging by removing the requirement for a user to type personal details and passwords using the keyboard.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Form</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fillers</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are primarily designed for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web</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browsers</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to fill in checkout pages and log users into their accounts. Once the user's account and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credit</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card</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information has been entered into the program, it will be automatically entered into forms without ever using the keyboard or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clipboard</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thereby reducing the possibility that private data is being recorded.</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Speech recognition</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Similar to on-screen keyboards,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speech-to-text</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conversion</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software can also be used against keyloggers, since there are no typing or mouse movements involved. The weakest point of using voice-recognition software may be how the software sends the recognized text to target software after the user's speech has been processed.</a:t>
            </a:r>
            <a:endParaRPr lang="zh-CN" altLang="en-US" sz="14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23126920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6" name="矩形"/>
          <p:cNvSpPr>
            <a:spLocks/>
          </p:cNvSpPr>
          <p:nvPr/>
        </p:nvSpPr>
        <p:spPr>
          <a:xfrm rot="0">
            <a:off x="1414272" y="1597152"/>
            <a:ext cx="9302496" cy="2520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Franklin Gothic Book" pitchFamily="0" charset="0"/>
                <a:ea typeface="华文中宋" pitchFamily="0" charset="0"/>
                <a:cs typeface="Franklin Gothic Book" pitchFamily="0" charset="0"/>
              </a:rPr>
              <a:t>In the session we are going to demonstrate keylogger using python and its libraries</a:t>
            </a:r>
            <a:endParaRPr lang="en-US" altLang="zh-CN" sz="20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rPr>
              <a:t>System Requirement:</a:t>
            </a:r>
            <a:endPar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System with latest python version installed</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Python has  libraries like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pynput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“json”,”</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tkinter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which are useful in implementing 	keylogger</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47" name="流程图: 联系"/>
          <p:cNvSpPr>
            <a:spLocks/>
          </p:cNvSpPr>
          <p:nvPr/>
        </p:nvSpPr>
        <p:spPr>
          <a:xfrm flipH="1" rot="0">
            <a:off x="2246377" y="2905202"/>
            <a:ext cx="45719" cy="45718"/>
          </a:xfrm>
          <a:prstGeom prst="flowChartConnector"/>
          <a:solidFill>
            <a:schemeClr val="accent1"/>
          </a:solidFill>
          <a:ln w="22225" cmpd="sng" cap="rnd">
            <a:solidFill>
              <a:srgbClr val="117EA7"/>
            </a:solidFill>
            <a:prstDash val="solid"/>
            <a:round/>
          </a:ln>
        </p:spPr>
      </p:sp>
      <p:sp>
        <p:nvSpPr>
          <p:cNvPr id="48" name="流程图: 联系"/>
          <p:cNvSpPr>
            <a:spLocks/>
          </p:cNvSpPr>
          <p:nvPr/>
        </p:nvSpPr>
        <p:spPr>
          <a:xfrm rot="0">
            <a:off x="2246377" y="3194304"/>
            <a:ext cx="45719" cy="45718"/>
          </a:xfrm>
          <a:prstGeom prst="flowChartConnector"/>
          <a:solidFill>
            <a:schemeClr val="accent1"/>
          </a:solidFill>
          <a:ln w="22225" cmpd="sng" cap="rnd">
            <a:solidFill>
              <a:srgbClr val="117EA7"/>
            </a:solidFill>
            <a:prstDash val="solid"/>
            <a:round/>
          </a:ln>
        </p:spPr>
      </p:sp>
    </p:spTree>
    <p:extLst>
      <p:ext uri="{BB962C8B-B14F-4D97-AF65-F5344CB8AC3E}">
        <p14:creationId xmlns:p14="http://schemas.microsoft.com/office/powerpoint/2010/main" val="59661277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0" name="矩形"/>
          <p:cNvSpPr>
            <a:spLocks/>
          </p:cNvSpPr>
          <p:nvPr/>
        </p:nvSpPr>
        <p:spPr>
          <a:xfrm rot="0">
            <a:off x="780288" y="1365504"/>
            <a:ext cx="10363199" cy="3558540"/>
          </a:xfrm>
          <a:prstGeom prst="rect"/>
          <a:noFill/>
          <a:ln w="12700" cmpd="sng" cap="flat">
            <a:noFill/>
            <a:prstDash val="solid"/>
            <a:miter/>
          </a:ln>
        </p:spPr>
        <p:txBody>
          <a:bodyPr vert="horz" wrap="square" lIns="91440" tIns="45720" rIns="91440" bIns="45720" anchor="t" anchorCtr="0">
            <a:prstTxWarp prst="textNoShape"/>
            <a:spAutoFit/>
          </a:bodyPr>
          <a:lstStyle/>
          <a:p>
            <a:pPr marL="305435" indent="-305435"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Franklin Gothic Book" pitchFamily="0" charset="0"/>
                <a:cs typeface="Franklin Gothic Book" pitchFamily="0" charset="0"/>
              </a:rPr>
              <a:t>Algorithm Selection: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1: Install the Required Library</a:t>
            </a:r>
            <a:endParaRPr lang="en-US" altLang="zh-CN" sz="1800" b="0" i="0" u="none" strike="noStrike" kern="1200" cap="none" spc="0" baseline="0">
              <a:solidFill>
                <a:srgbClr val="242424"/>
              </a:solidFill>
              <a:latin typeface="source-serif-pro" pitchFamily="0" charset="0"/>
              <a:ea typeface="Franklin Gothic Book"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2: Importing the Necessary Libraries</a:t>
            </a:r>
            <a:endParaRPr lang="en-US" altLang="zh-CN" sz="1800" b="0" i="0" u="none" strike="noStrike" kern="1200" cap="none" spc="0" baseline="0">
              <a:solidFill>
                <a:srgbClr val="242424"/>
              </a:solidFill>
              <a:latin typeface="source-serif-pro" pitchFamily="0" charset="0"/>
              <a:ea typeface="Franklin Gothic Book"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3: Define the Log File</a:t>
            </a:r>
            <a:endParaRPr lang="en-US" altLang="zh-CN" sz="1800" b="0" i="0" u="none" strike="noStrike" kern="1200" cap="none" spc="0" baseline="0">
              <a:solidFill>
                <a:srgbClr val="242424"/>
              </a:solidFill>
              <a:latin typeface="source-serif-pro" pitchFamily="0" charset="0"/>
              <a:ea typeface="Franklin Gothic Book"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4: Create the Key Press Event </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FunctionStep</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 7: Run the </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Codee</a:t>
            </a:r>
            <a:endParaRPr lang="en-US" altLang="zh-CN" sz="1800" b="0" i="0" u="none" strike="noStrike" kern="1200" cap="none" spc="0" baseline="0">
              <a:solidFill>
                <a:srgbClr val="242424"/>
              </a:solidFill>
              <a:latin typeface="source-serif-pro" pitchFamily="0" charset="0"/>
              <a:ea typeface="Franklin Gothic Book"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5: Register the Key Press Event</a:t>
            </a:r>
            <a:endPar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6: Wait for Key Presses</a:t>
            </a:r>
            <a:endPar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7: create a top level window using </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tkinter</a:t>
            </a:r>
            <a:endPar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8:And using </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tkinter</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 create a two buttons for start and stop respectively </a:t>
            </a:r>
            <a:endPar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Step:9 Run</a:t>
            </a:r>
            <a:endParaRPr lang="en-US" altLang="zh-CN" sz="14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305435" indent="-305435"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Franklin Gothic Book" pitchFamily="0" charset="0"/>
                <a:cs typeface="Franklin Gothic Book" pitchFamily="0" charset="0"/>
              </a:rPr>
              <a:t>Training Process: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The program is well defined and it is user </a:t>
            </a: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friendly.The</a:t>
            </a: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 program keep track of your </a:t>
            </a: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keystroke.It</a:t>
            </a: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 detects your keystroke and save it as a json and text file</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27397297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a:rPr>
              <a:t>Algorithm</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2" name="文本框"/>
          <p:cNvSpPr>
            <a:spLocks noGrp="1"/>
          </p:cNvSpPr>
          <p:nvPr>
            <p:ph type="body" idx="1"/>
          </p:nvPr>
        </p:nvSpPr>
        <p:spPr>
          <a:xfrm rot="0">
            <a:off x="2962656" y="2974848"/>
            <a:ext cx="7829274" cy="1933011"/>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3" name="矩形"/>
          <p:cNvSpPr>
            <a:spLocks/>
          </p:cNvSpPr>
          <p:nvPr/>
        </p:nvSpPr>
        <p:spPr>
          <a:xfrm rot="0">
            <a:off x="1074907" y="1491539"/>
            <a:ext cx="9851137" cy="313932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rPr>
              <a:t>Data Input:</a:t>
            </a:r>
            <a:endPar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User’s keystrokes are input for this program</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rPr>
              <a:t>Prediction Process:</a:t>
            </a:r>
            <a:endPar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There will be two file created one is text file and the other is json file both representing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user’s Keystroke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rPr>
              <a:t>For example:</a:t>
            </a:r>
            <a:endPar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the user has run the program and start the keylogger and made it to listen the user’s 	keystroke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once the start button is clicked it starts to listen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And in the root directory two files will be created one is txt file in the name key_log.txt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And the other is json file..</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34041056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pic>
        <p:nvPicPr>
          <p:cNvPr id="55" name="图片"/>
          <p:cNvPicPr>
            <a:picLocks noChangeAspect="1"/>
          </p:cNvPicPr>
          <p:nvPr/>
        </p:nvPicPr>
        <p:blipFill>
          <a:blip r:embed="rId1" cstate="print"/>
          <a:stretch>
            <a:fillRect/>
          </a:stretch>
        </p:blipFill>
        <p:spPr>
          <a:xfrm rot="0">
            <a:off x="7063193" y="2631719"/>
            <a:ext cx="4547614" cy="3277057"/>
          </a:xfrm>
          <a:prstGeom prst="rect"/>
          <a:noFill/>
          <a:ln w="12700" cmpd="sng" cap="flat">
            <a:noFill/>
            <a:prstDash val="solid"/>
            <a:miter/>
          </a:ln>
        </p:spPr>
      </p:pic>
      <p:pic>
        <p:nvPicPr>
          <p:cNvPr id="56" name="图片"/>
          <p:cNvPicPr>
            <a:picLocks noChangeAspect="1"/>
          </p:cNvPicPr>
          <p:nvPr/>
        </p:nvPicPr>
        <p:blipFill>
          <a:blip r:embed="rId2" cstate="print"/>
          <a:stretch>
            <a:fillRect/>
          </a:stretch>
        </p:blipFill>
        <p:spPr>
          <a:xfrm rot="0">
            <a:off x="904150" y="2631719"/>
            <a:ext cx="5191850" cy="3277057"/>
          </a:xfrm>
          <a:prstGeom prst="rect"/>
          <a:noFill/>
          <a:ln w="12700" cmpd="sng" cap="flat">
            <a:noFill/>
            <a:prstDash val="solid"/>
            <a:miter/>
          </a:ln>
        </p:spPr>
      </p:pic>
      <p:sp>
        <p:nvSpPr>
          <p:cNvPr id="57" name="矩形"/>
          <p:cNvSpPr>
            <a:spLocks/>
          </p:cNvSpPr>
          <p:nvPr/>
        </p:nvSpPr>
        <p:spPr>
          <a:xfrm rot="0">
            <a:off x="1182624" y="1853184"/>
            <a:ext cx="3364992"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After starting the keylogger</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58" name="矩形"/>
          <p:cNvSpPr>
            <a:spLocks/>
          </p:cNvSpPr>
          <p:nvPr/>
        </p:nvSpPr>
        <p:spPr>
          <a:xfrm rot="0">
            <a:off x="7205472" y="1853184"/>
            <a:ext cx="4206240"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After clicking stop button</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13448326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a:rPr>
              <a:t>Output files</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pic>
        <p:nvPicPr>
          <p:cNvPr id="60" name="图片"/>
          <p:cNvPicPr>
            <a:picLocks noChangeAspect="1"/>
          </p:cNvPicPr>
          <p:nvPr/>
        </p:nvPicPr>
        <p:blipFill>
          <a:blip r:embed="rId1" cstate="print"/>
          <a:stretch>
            <a:fillRect/>
          </a:stretch>
        </p:blipFill>
        <p:spPr>
          <a:xfrm rot="0">
            <a:off x="731520" y="2473839"/>
            <a:ext cx="5014936" cy="3682004"/>
          </a:xfrm>
          <a:prstGeom prst="rect"/>
          <a:noFill/>
          <a:ln w="12700" cmpd="sng" cap="flat">
            <a:noFill/>
            <a:prstDash val="solid"/>
            <a:miter/>
          </a:ln>
        </p:spPr>
      </p:pic>
      <p:sp>
        <p:nvSpPr>
          <p:cNvPr id="61" name="矩形"/>
          <p:cNvSpPr>
            <a:spLocks/>
          </p:cNvSpPr>
          <p:nvPr/>
        </p:nvSpPr>
        <p:spPr>
          <a:xfrm rot="0">
            <a:off x="841248" y="1668480"/>
            <a:ext cx="3499104"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As you can see there are two files </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pic>
        <p:nvPicPr>
          <p:cNvPr id="62" name="图片"/>
          <p:cNvPicPr>
            <a:picLocks noChangeAspect="1"/>
          </p:cNvPicPr>
          <p:nvPr/>
        </p:nvPicPr>
        <p:blipFill>
          <a:blip r:embed="rId2" cstate="print"/>
          <a:stretch>
            <a:fillRect/>
          </a:stretch>
        </p:blipFill>
        <p:spPr>
          <a:xfrm rot="0">
            <a:off x="5854943" y="2473839"/>
            <a:ext cx="5251969" cy="3682003"/>
          </a:xfrm>
          <a:prstGeom prst="rect"/>
          <a:noFill/>
          <a:ln w="12700" cmpd="sng" cap="flat">
            <a:noFill/>
            <a:prstDash val="solid"/>
            <a:miter/>
          </a:ln>
        </p:spPr>
      </p:pic>
      <p:sp>
        <p:nvSpPr>
          <p:cNvPr id="63" name="矩形"/>
          <p:cNvSpPr>
            <a:spLocks/>
          </p:cNvSpPr>
          <p:nvPr/>
        </p:nvSpPr>
        <p:spPr>
          <a:xfrm rot="0">
            <a:off x="6181344" y="1780032"/>
            <a:ext cx="3742944" cy="64633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Text file showing user keystroke “hello”</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692024443"/>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225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39</cp:revision>
  <dcterms:created xsi:type="dcterms:W3CDTF">2021-05-26T16:50:10Z</dcterms:created>
  <dcterms:modified xsi:type="dcterms:W3CDTF">2024-04-06T13:41:31Z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