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58" r:id="rId5"/>
  </p:sldIdLst>
  <p:sldSz cx="18288000" cy="10287000"/>
  <p:notesSz cx="6858000" cy="9144000"/>
  <p:embeddedFontLst>
    <p:embeddedFont>
      <p:font typeface="Anton" panose="020B0604020202020204" charset="0"/>
      <p:regular r:id="rId6"/>
    </p:embeddedFont>
    <p:embeddedFont>
      <p:font typeface="Bahnschrift" panose="020B0502040204020203" pitchFamily="34" charset="0"/>
      <p:regular r:id="rId7"/>
      <p:bold r:id="rId8"/>
    </p:embeddedFont>
    <p:embeddedFont>
      <p:font typeface="Bahnschrift SemiBold" panose="020B0502040204020203" pitchFamily="34" charset="0"/>
      <p:bold r:id="rId9"/>
    </p:embeddedFont>
    <p:embeddedFont>
      <p:font typeface="Calibri" panose="020F0502020204030204" pitchFamily="34" charset="0"/>
      <p:regular r:id="rId10"/>
      <p:bold r:id="rId11"/>
      <p:italic r:id="rId12"/>
      <p:boldItalic r:id="rId13"/>
    </p:embeddedFont>
    <p:embeddedFont>
      <p:font typeface="League Spartan" panose="020B0604020202020204" charset="0"/>
      <p:regular r:id="rId14"/>
    </p:embeddedFont>
    <p:embeddedFont>
      <p:font typeface="Montserrat Bold" panose="020B0604020202020204" charset="0"/>
      <p:regular r:id="rId15"/>
    </p:embeddedFont>
    <p:embeddedFont>
      <p:font typeface="Montserrat Classic Bold" panose="020B0604020202020204" charset="0"/>
      <p:regular r:id="rId16"/>
    </p:embeddedFont>
    <p:embeddedFont>
      <p:font typeface="Poppins" panose="020B0604020202020204" charset="0"/>
      <p:regular r:id="rId17"/>
    </p:embeddedFont>
    <p:embeddedFont>
      <p:font typeface="Poppins Bold" panose="020B0604020202020204" charset="0"/>
      <p:regular r:id="rId18"/>
    </p:embeddedFont>
    <p:embeddedFont>
      <p:font typeface="Poppins Semi-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72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1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font" Target="fonts/font10.fntdata"/><Relationship Id="rId23" Type="http://schemas.openxmlformats.org/officeDocument/2006/relationships/tableStyles" Target="tableStyles.xml"/><Relationship Id="rId10" Type="http://schemas.openxmlformats.org/officeDocument/2006/relationships/font" Target="fonts/font5.fntdata"/><Relationship Id="rId19"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sp>
      <p:grpSp>
        <p:nvGrpSpPr>
          <p:cNvPr id="3" name="Group 3"/>
          <p:cNvGrpSpPr/>
          <p:nvPr/>
        </p:nvGrpSpPr>
        <p:grpSpPr>
          <a:xfrm>
            <a:off x="0" y="0"/>
            <a:ext cx="2786961" cy="10287000"/>
            <a:chOff x="0" y="0"/>
            <a:chExt cx="734014" cy="2709333"/>
          </a:xfrm>
        </p:grpSpPr>
        <p:sp>
          <p:nvSpPr>
            <p:cNvPr id="4" name="Freeform 4"/>
            <p:cNvSpPr/>
            <p:nvPr/>
          </p:nvSpPr>
          <p:spPr>
            <a:xfrm>
              <a:off x="0" y="0"/>
              <a:ext cx="734014" cy="2709333"/>
            </a:xfrm>
            <a:custGeom>
              <a:avLst/>
              <a:gdLst/>
              <a:ahLst/>
              <a:cxnLst/>
              <a:rect l="l" t="t" r="r" b="b"/>
              <a:pathLst>
                <a:path w="734014" h="2709333">
                  <a:moveTo>
                    <a:pt x="0" y="0"/>
                  </a:moveTo>
                  <a:lnTo>
                    <a:pt x="734014" y="0"/>
                  </a:lnTo>
                  <a:lnTo>
                    <a:pt x="734014" y="2709333"/>
                  </a:lnTo>
                  <a:lnTo>
                    <a:pt x="0" y="2709333"/>
                  </a:lnTo>
                  <a:close/>
                </a:path>
              </a:pathLst>
            </a:custGeom>
            <a:solidFill>
              <a:srgbClr val="0CC0DF"/>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4412788" y="2753419"/>
            <a:ext cx="12503712" cy="3316487"/>
          </a:xfrm>
          <a:prstGeom prst="rect">
            <a:avLst/>
          </a:prstGeom>
        </p:spPr>
        <p:txBody>
          <a:bodyPr lIns="0" tIns="0" rIns="0" bIns="0" rtlCol="0" anchor="t">
            <a:spAutoFit/>
          </a:bodyPr>
          <a:lstStyle/>
          <a:p>
            <a:pPr>
              <a:lnSpc>
                <a:spcPts val="13343"/>
              </a:lnSpc>
              <a:spcBef>
                <a:spcPct val="0"/>
              </a:spcBef>
            </a:pPr>
            <a:r>
              <a:rPr lang="en-US" sz="9530">
                <a:solidFill>
                  <a:srgbClr val="593C8F"/>
                </a:solidFill>
                <a:latin typeface="League Spartan"/>
              </a:rPr>
              <a:t>PROJECT PROPOSAL</a:t>
            </a:r>
          </a:p>
        </p:txBody>
      </p:sp>
      <p:sp>
        <p:nvSpPr>
          <p:cNvPr id="7" name="AutoShape 7"/>
          <p:cNvSpPr/>
          <p:nvPr/>
        </p:nvSpPr>
        <p:spPr>
          <a:xfrm flipV="1">
            <a:off x="4412829" y="6030351"/>
            <a:ext cx="9687995" cy="20505"/>
          </a:xfrm>
          <a:prstGeom prst="line">
            <a:avLst/>
          </a:prstGeom>
          <a:ln w="38100" cap="flat">
            <a:solidFill>
              <a:srgbClr val="000000"/>
            </a:solidFill>
            <a:prstDash val="solid"/>
            <a:headEnd type="none" w="sm" len="sm"/>
            <a:tailEnd type="none" w="sm" len="sm"/>
          </a:ln>
        </p:spPr>
      </p:sp>
      <p:sp>
        <p:nvSpPr>
          <p:cNvPr id="8" name="Freeform 8"/>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4412788" y="6200119"/>
            <a:ext cx="7265006" cy="1085498"/>
          </a:xfrm>
          <a:prstGeom prst="rect">
            <a:avLst/>
          </a:prstGeom>
        </p:spPr>
        <p:txBody>
          <a:bodyPr lIns="0" tIns="0" rIns="0" bIns="0" rtlCol="0" anchor="t">
            <a:spAutoFit/>
          </a:bodyPr>
          <a:lstStyle/>
          <a:p>
            <a:pPr>
              <a:lnSpc>
                <a:spcPts val="4219"/>
              </a:lnSpc>
            </a:pPr>
            <a:r>
              <a:rPr lang="en-US" sz="3013" dirty="0">
                <a:solidFill>
                  <a:srgbClr val="000000"/>
                </a:solidFill>
                <a:latin typeface="Poppins Bold"/>
              </a:rPr>
              <a:t>JERSEY STORIES</a:t>
            </a:r>
          </a:p>
          <a:p>
            <a:pPr>
              <a:lnSpc>
                <a:spcPts val="4219"/>
              </a:lnSpc>
              <a:spcBef>
                <a:spcPct val="0"/>
              </a:spcBef>
            </a:pPr>
            <a:endParaRPr lang="en-US" sz="3013" dirty="0">
              <a:solidFill>
                <a:srgbClr val="000000"/>
              </a:solidFill>
              <a:latin typeface="Poppins Bold"/>
            </a:endParaRPr>
          </a:p>
        </p:txBody>
      </p:sp>
      <p:sp>
        <p:nvSpPr>
          <p:cNvPr id="10" name="TextBox 10"/>
          <p:cNvSpPr txBox="1"/>
          <p:nvPr/>
        </p:nvSpPr>
        <p:spPr>
          <a:xfrm>
            <a:off x="14500744" y="8595189"/>
            <a:ext cx="3787256" cy="1097352"/>
          </a:xfrm>
          <a:prstGeom prst="rect">
            <a:avLst/>
          </a:prstGeom>
        </p:spPr>
        <p:txBody>
          <a:bodyPr lIns="0" tIns="0" rIns="0" bIns="0" rtlCol="0" anchor="t">
            <a:spAutoFit/>
          </a:bodyPr>
          <a:lstStyle/>
          <a:p>
            <a:pPr algn="ctr">
              <a:lnSpc>
                <a:spcPts val="2909"/>
              </a:lnSpc>
            </a:pPr>
            <a:r>
              <a:rPr lang="en-US" sz="2078" dirty="0">
                <a:solidFill>
                  <a:srgbClr val="000000"/>
                </a:solidFill>
                <a:latin typeface="Poppins"/>
              </a:rPr>
              <a:t>Student Id:</a:t>
            </a:r>
          </a:p>
          <a:p>
            <a:pPr algn="ctr">
              <a:lnSpc>
                <a:spcPts val="2909"/>
              </a:lnSpc>
            </a:pPr>
            <a:r>
              <a:rPr lang="en-US" sz="2078" dirty="0">
                <a:solidFill>
                  <a:srgbClr val="000000"/>
                </a:solidFill>
                <a:latin typeface="Poppins"/>
              </a:rPr>
              <a:t>221-15-4985</a:t>
            </a:r>
          </a:p>
          <a:p>
            <a:pPr algn="ctr">
              <a:lnSpc>
                <a:spcPts val="2909"/>
              </a:lnSpc>
            </a:pPr>
            <a:r>
              <a:rPr lang="en-US" sz="2078" dirty="0">
                <a:solidFill>
                  <a:srgbClr val="000000"/>
                </a:solidFill>
                <a:latin typeface="Poppins"/>
              </a:rPr>
              <a:t>221-15-5746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CC0DF"/>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4103792" y="-441926"/>
            <a:ext cx="10972454" cy="10918398"/>
            <a:chOff x="0" y="0"/>
            <a:chExt cx="902077" cy="897633"/>
          </a:xfrm>
        </p:grpSpPr>
        <p:sp>
          <p:nvSpPr>
            <p:cNvPr id="3" name="Freeform 3"/>
            <p:cNvSpPr/>
            <p:nvPr/>
          </p:nvSpPr>
          <p:spPr>
            <a:xfrm>
              <a:off x="0" y="0"/>
              <a:ext cx="902077" cy="897633"/>
            </a:xfrm>
            <a:custGeom>
              <a:avLst/>
              <a:gdLst/>
              <a:ahLst/>
              <a:cxnLst/>
              <a:rect l="l" t="t" r="r" b="b"/>
              <a:pathLst>
                <a:path w="902077" h="897633">
                  <a:moveTo>
                    <a:pt x="902077" y="448817"/>
                  </a:moveTo>
                  <a:lnTo>
                    <a:pt x="698877" y="897633"/>
                  </a:lnTo>
                  <a:lnTo>
                    <a:pt x="203200" y="897633"/>
                  </a:lnTo>
                  <a:lnTo>
                    <a:pt x="0" y="448817"/>
                  </a:lnTo>
                  <a:lnTo>
                    <a:pt x="203200" y="0"/>
                  </a:lnTo>
                  <a:lnTo>
                    <a:pt x="698877" y="0"/>
                  </a:lnTo>
                  <a:lnTo>
                    <a:pt x="902077" y="448817"/>
                  </a:lnTo>
                  <a:close/>
                </a:path>
              </a:pathLst>
            </a:custGeom>
            <a:solidFill>
              <a:srgbClr val="EFEAEA"/>
            </a:solidFill>
          </p:spPr>
        </p:sp>
        <p:sp>
          <p:nvSpPr>
            <p:cNvPr id="4" name="TextBox 4"/>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1718414" y="9447772"/>
            <a:ext cx="4393457" cy="839228"/>
            <a:chOff x="0" y="0"/>
            <a:chExt cx="1157124" cy="221031"/>
          </a:xfrm>
        </p:grpSpPr>
        <p:sp>
          <p:nvSpPr>
            <p:cNvPr id="6" name="Freeform 6"/>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7" name="TextBox 7"/>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5235591" y="-189472"/>
            <a:ext cx="2664422" cy="1218172"/>
            <a:chOff x="0" y="0"/>
            <a:chExt cx="483446" cy="221031"/>
          </a:xfrm>
        </p:grpSpPr>
        <p:sp>
          <p:nvSpPr>
            <p:cNvPr id="9" name="Freeform 9"/>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0" name="TextBox 1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5235591" y="9258300"/>
            <a:ext cx="2664422" cy="1218172"/>
            <a:chOff x="0" y="0"/>
            <a:chExt cx="483446" cy="221031"/>
          </a:xfrm>
        </p:grpSpPr>
        <p:sp>
          <p:nvSpPr>
            <p:cNvPr id="12" name="Freeform 12"/>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3" name="TextBox 1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6846001" y="-189472"/>
            <a:ext cx="2664422" cy="1218172"/>
            <a:chOff x="0" y="0"/>
            <a:chExt cx="483446" cy="221031"/>
          </a:xfrm>
        </p:grpSpPr>
        <p:sp>
          <p:nvSpPr>
            <p:cNvPr id="15" name="Freeform 15"/>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16" name="TextBox 16"/>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6846001" y="9258300"/>
            <a:ext cx="2664422" cy="1218172"/>
            <a:chOff x="0" y="0"/>
            <a:chExt cx="483446" cy="221031"/>
          </a:xfrm>
        </p:grpSpPr>
        <p:sp>
          <p:nvSpPr>
            <p:cNvPr id="18" name="Freeform 18"/>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19" name="TextBox 19"/>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rot="-5400000">
            <a:off x="9854929" y="1851107"/>
            <a:ext cx="4436246" cy="9545899"/>
            <a:chOff x="0" y="0"/>
            <a:chExt cx="1168394" cy="2514146"/>
          </a:xfrm>
        </p:grpSpPr>
        <p:sp>
          <p:nvSpPr>
            <p:cNvPr id="21" name="Freeform 21"/>
            <p:cNvSpPr/>
            <p:nvPr/>
          </p:nvSpPr>
          <p:spPr>
            <a:xfrm>
              <a:off x="0" y="0"/>
              <a:ext cx="1168394" cy="2514146"/>
            </a:xfrm>
            <a:custGeom>
              <a:avLst/>
              <a:gdLst/>
              <a:ahLst/>
              <a:cxnLst/>
              <a:rect l="l" t="t" r="r" b="b"/>
              <a:pathLst>
                <a:path w="1168394" h="2514146">
                  <a:moveTo>
                    <a:pt x="0" y="0"/>
                  </a:moveTo>
                  <a:lnTo>
                    <a:pt x="1168394" y="0"/>
                  </a:lnTo>
                  <a:lnTo>
                    <a:pt x="1168394" y="2514146"/>
                  </a:lnTo>
                  <a:lnTo>
                    <a:pt x="0" y="2514146"/>
                  </a:lnTo>
                  <a:close/>
                </a:path>
              </a:pathLst>
            </a:custGeom>
            <a:solidFill>
              <a:srgbClr val="D9D9D9"/>
            </a:solidFill>
          </p:spPr>
        </p:sp>
        <p:sp>
          <p:nvSpPr>
            <p:cNvPr id="22" name="TextBox 22"/>
            <p:cNvSpPr txBox="1"/>
            <p:nvPr/>
          </p:nvSpPr>
          <p:spPr>
            <a:xfrm>
              <a:off x="0" y="-38100"/>
              <a:ext cx="812800" cy="850900"/>
            </a:xfrm>
            <a:prstGeom prst="rect">
              <a:avLst/>
            </a:prstGeom>
          </p:spPr>
          <p:txBody>
            <a:bodyPr lIns="50800" tIns="50800" rIns="50800" bIns="50800" rtlCol="0" anchor="ctr"/>
            <a:lstStyle/>
            <a:p>
              <a:pPr algn="ctr">
                <a:lnSpc>
                  <a:spcPts val="2659"/>
                </a:lnSpc>
              </a:pPr>
              <a:endParaRPr/>
            </a:p>
            <a:p>
              <a:pPr algn="ctr">
                <a:lnSpc>
                  <a:spcPts val="2659"/>
                </a:lnSpc>
                <a:spcBef>
                  <a:spcPct val="0"/>
                </a:spcBef>
              </a:pPr>
              <a:endParaRPr/>
            </a:p>
          </p:txBody>
        </p:sp>
      </p:grpSp>
      <p:grpSp>
        <p:nvGrpSpPr>
          <p:cNvPr id="23" name="Group 23"/>
          <p:cNvGrpSpPr/>
          <p:nvPr/>
        </p:nvGrpSpPr>
        <p:grpSpPr>
          <a:xfrm rot="-5400000">
            <a:off x="8670437" y="-1837398"/>
            <a:ext cx="3356604" cy="7513299"/>
            <a:chOff x="0" y="0"/>
            <a:chExt cx="884044" cy="1978811"/>
          </a:xfrm>
        </p:grpSpPr>
        <p:sp>
          <p:nvSpPr>
            <p:cNvPr id="24" name="Freeform 24"/>
            <p:cNvSpPr/>
            <p:nvPr/>
          </p:nvSpPr>
          <p:spPr>
            <a:xfrm>
              <a:off x="0" y="0"/>
              <a:ext cx="884044" cy="1978811"/>
            </a:xfrm>
            <a:custGeom>
              <a:avLst/>
              <a:gdLst/>
              <a:ahLst/>
              <a:cxnLst/>
              <a:rect l="l" t="t" r="r" b="b"/>
              <a:pathLst>
                <a:path w="884044" h="1978811">
                  <a:moveTo>
                    <a:pt x="0" y="0"/>
                  </a:moveTo>
                  <a:lnTo>
                    <a:pt x="884044" y="0"/>
                  </a:lnTo>
                  <a:lnTo>
                    <a:pt x="884044" y="1978811"/>
                  </a:lnTo>
                  <a:lnTo>
                    <a:pt x="0" y="1978811"/>
                  </a:lnTo>
                  <a:close/>
                </a:path>
              </a:pathLst>
            </a:custGeom>
            <a:solidFill>
              <a:srgbClr val="D9D9D9"/>
            </a:solidFill>
          </p:spPr>
        </p:sp>
        <p:sp>
          <p:nvSpPr>
            <p:cNvPr id="25" name="TextBox 25"/>
            <p:cNvSpPr txBox="1"/>
            <p:nvPr/>
          </p:nvSpPr>
          <p:spPr>
            <a:xfrm>
              <a:off x="0" y="-38100"/>
              <a:ext cx="812800" cy="850900"/>
            </a:xfrm>
            <a:prstGeom prst="rect">
              <a:avLst/>
            </a:prstGeom>
          </p:spPr>
          <p:txBody>
            <a:bodyPr lIns="50800" tIns="50800" rIns="50800" bIns="50800" rtlCol="0" anchor="ctr"/>
            <a:lstStyle/>
            <a:p>
              <a:pPr algn="ctr">
                <a:lnSpc>
                  <a:spcPts val="2659"/>
                </a:lnSpc>
              </a:pPr>
              <a:endParaRPr/>
            </a:p>
            <a:p>
              <a:pPr algn="ctr">
                <a:lnSpc>
                  <a:spcPts val="2659"/>
                </a:lnSpc>
                <a:spcBef>
                  <a:spcPct val="0"/>
                </a:spcBef>
              </a:pPr>
              <a:endParaRPr/>
            </a:p>
          </p:txBody>
        </p:sp>
      </p:grpSp>
      <p:sp>
        <p:nvSpPr>
          <p:cNvPr id="26" name="Freeform 26"/>
          <p:cNvSpPr/>
          <p:nvPr/>
        </p:nvSpPr>
        <p:spPr>
          <a:xfrm>
            <a:off x="4925518" y="4307996"/>
            <a:ext cx="2208395" cy="997547"/>
          </a:xfrm>
          <a:custGeom>
            <a:avLst/>
            <a:gdLst/>
            <a:ahLst/>
            <a:cxnLst/>
            <a:rect l="l" t="t" r="r" b="b"/>
            <a:pathLst>
              <a:path w="2208395" h="997547">
                <a:moveTo>
                  <a:pt x="0" y="0"/>
                </a:moveTo>
                <a:lnTo>
                  <a:pt x="2208395" y="0"/>
                </a:lnTo>
                <a:lnTo>
                  <a:pt x="2208395" y="997547"/>
                </a:lnTo>
                <a:lnTo>
                  <a:pt x="0" y="9975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7" name="TextBox 27"/>
          <p:cNvSpPr txBox="1"/>
          <p:nvPr/>
        </p:nvSpPr>
        <p:spPr>
          <a:xfrm>
            <a:off x="758667" y="5362693"/>
            <a:ext cx="4609468" cy="816918"/>
          </a:xfrm>
          <a:prstGeom prst="rect">
            <a:avLst/>
          </a:prstGeom>
        </p:spPr>
        <p:txBody>
          <a:bodyPr lIns="0" tIns="0" rIns="0" bIns="0" rtlCol="0" anchor="t">
            <a:spAutoFit/>
          </a:bodyPr>
          <a:lstStyle/>
          <a:p>
            <a:pPr>
              <a:lnSpc>
                <a:spcPts val="3091"/>
              </a:lnSpc>
            </a:pPr>
            <a:r>
              <a:rPr lang="en-US" sz="3091">
                <a:solidFill>
                  <a:srgbClr val="000000"/>
                </a:solidFill>
                <a:latin typeface="League Spartan"/>
              </a:rPr>
              <a:t>Features of the Project</a:t>
            </a:r>
          </a:p>
          <a:p>
            <a:pPr>
              <a:lnSpc>
                <a:spcPts val="3202"/>
              </a:lnSpc>
            </a:pPr>
            <a:endParaRPr lang="en-US" sz="3091">
              <a:solidFill>
                <a:srgbClr val="000000"/>
              </a:solidFill>
              <a:latin typeface="League Spartan"/>
            </a:endParaRPr>
          </a:p>
        </p:txBody>
      </p:sp>
      <p:sp>
        <p:nvSpPr>
          <p:cNvPr id="28" name="TextBox 28"/>
          <p:cNvSpPr txBox="1"/>
          <p:nvPr/>
        </p:nvSpPr>
        <p:spPr>
          <a:xfrm>
            <a:off x="7133913" y="4545603"/>
            <a:ext cx="9433889" cy="4360168"/>
          </a:xfrm>
          <a:prstGeom prst="rect">
            <a:avLst/>
          </a:prstGeom>
        </p:spPr>
        <p:txBody>
          <a:bodyPr lIns="0" tIns="0" rIns="0" bIns="0" rtlCol="0" anchor="t">
            <a:spAutoFit/>
          </a:bodyPr>
          <a:lstStyle/>
          <a:p>
            <a:pPr marL="613903" lvl="1" indent="-306952">
              <a:lnSpc>
                <a:spcPts val="3412"/>
              </a:lnSpc>
              <a:buFont typeface="Arial"/>
              <a:buChar char="•"/>
            </a:pPr>
            <a:r>
              <a:rPr lang="en-US" sz="2843" dirty="0">
                <a:solidFill>
                  <a:srgbClr val="000000"/>
                </a:solidFill>
                <a:latin typeface="Montserrat Bold"/>
              </a:rPr>
              <a:t>User friendly interface.</a:t>
            </a:r>
          </a:p>
          <a:p>
            <a:pPr>
              <a:lnSpc>
                <a:spcPts val="3412"/>
              </a:lnSpc>
            </a:pPr>
            <a:endParaRPr lang="en-US" sz="2843" dirty="0">
              <a:solidFill>
                <a:srgbClr val="000000"/>
              </a:solidFill>
              <a:latin typeface="Montserrat Bold"/>
            </a:endParaRPr>
          </a:p>
          <a:p>
            <a:pPr marL="613903" lvl="1" indent="-306952">
              <a:lnSpc>
                <a:spcPts val="3412"/>
              </a:lnSpc>
              <a:buFont typeface="Arial"/>
              <a:buChar char="•"/>
            </a:pPr>
            <a:r>
              <a:rPr lang="en-US" sz="2843" dirty="0">
                <a:solidFill>
                  <a:srgbClr val="000000"/>
                </a:solidFill>
                <a:latin typeface="Montserrat Bold"/>
              </a:rPr>
              <a:t>Faster and easier order process.</a:t>
            </a:r>
          </a:p>
          <a:p>
            <a:pPr>
              <a:lnSpc>
                <a:spcPts val="3412"/>
              </a:lnSpc>
            </a:pPr>
            <a:endParaRPr lang="en-US" sz="2843" dirty="0">
              <a:solidFill>
                <a:srgbClr val="000000"/>
              </a:solidFill>
              <a:latin typeface="Montserrat Bold"/>
            </a:endParaRPr>
          </a:p>
          <a:p>
            <a:pPr marL="613903" lvl="1" indent="-306952">
              <a:lnSpc>
                <a:spcPts val="3412"/>
              </a:lnSpc>
              <a:buFont typeface="Arial"/>
              <a:buChar char="•"/>
            </a:pPr>
            <a:r>
              <a:rPr lang="en-US" sz="2843" dirty="0">
                <a:solidFill>
                  <a:srgbClr val="000000"/>
                </a:solidFill>
                <a:latin typeface="Montserrat Bold"/>
              </a:rPr>
              <a:t>Authentic product availability.</a:t>
            </a:r>
          </a:p>
          <a:p>
            <a:pPr>
              <a:lnSpc>
                <a:spcPts val="3412"/>
              </a:lnSpc>
            </a:pPr>
            <a:endParaRPr lang="en-US" sz="2843" dirty="0">
              <a:solidFill>
                <a:srgbClr val="000000"/>
              </a:solidFill>
              <a:latin typeface="Montserrat Bold"/>
            </a:endParaRPr>
          </a:p>
          <a:p>
            <a:pPr marL="613903" lvl="1" indent="-306952">
              <a:lnSpc>
                <a:spcPts val="3412"/>
              </a:lnSpc>
              <a:buFont typeface="Arial"/>
              <a:buChar char="•"/>
            </a:pPr>
            <a:r>
              <a:rPr lang="en-US" sz="2843" dirty="0">
                <a:solidFill>
                  <a:srgbClr val="000000"/>
                </a:solidFill>
                <a:latin typeface="Montserrat Bold"/>
              </a:rPr>
              <a:t>User friendly services.</a:t>
            </a:r>
          </a:p>
          <a:p>
            <a:pPr>
              <a:lnSpc>
                <a:spcPts val="3412"/>
              </a:lnSpc>
            </a:pPr>
            <a:endParaRPr lang="en-US" sz="2843" dirty="0">
              <a:solidFill>
                <a:srgbClr val="000000"/>
              </a:solidFill>
              <a:latin typeface="Montserrat Bold"/>
            </a:endParaRPr>
          </a:p>
          <a:p>
            <a:pPr marL="613903" lvl="1" indent="-306952">
              <a:lnSpc>
                <a:spcPts val="3412"/>
              </a:lnSpc>
              <a:buFont typeface="Arial"/>
              <a:buChar char="•"/>
            </a:pPr>
            <a:r>
              <a:rPr lang="en-US" sz="2843" dirty="0">
                <a:solidFill>
                  <a:srgbClr val="000000"/>
                </a:solidFill>
                <a:latin typeface="Montserrat Bold"/>
              </a:rPr>
              <a:t>Attractive outlook.</a:t>
            </a:r>
          </a:p>
          <a:p>
            <a:pPr>
              <a:lnSpc>
                <a:spcPts val="3412"/>
              </a:lnSpc>
            </a:pPr>
            <a:endParaRPr lang="en-US" sz="2843" dirty="0">
              <a:solidFill>
                <a:srgbClr val="000000"/>
              </a:solidFill>
              <a:latin typeface="Montserrat Bold"/>
            </a:endParaRPr>
          </a:p>
        </p:txBody>
      </p:sp>
      <p:sp>
        <p:nvSpPr>
          <p:cNvPr id="29" name="TextBox 29"/>
          <p:cNvSpPr txBox="1"/>
          <p:nvPr/>
        </p:nvSpPr>
        <p:spPr>
          <a:xfrm>
            <a:off x="7032143" y="240949"/>
            <a:ext cx="6547315" cy="3339119"/>
          </a:xfrm>
          <a:prstGeom prst="rect">
            <a:avLst/>
          </a:prstGeom>
        </p:spPr>
        <p:txBody>
          <a:bodyPr wrap="square" lIns="0" tIns="0" rIns="0" bIns="0" rtlCol="0" anchor="t">
            <a:spAutoFit/>
          </a:bodyPr>
          <a:lstStyle/>
          <a:p>
            <a:pPr algn="ctr">
              <a:lnSpc>
                <a:spcPts val="2909"/>
              </a:lnSpc>
            </a:pPr>
            <a:r>
              <a:rPr lang="en-US" sz="2078" dirty="0">
                <a:solidFill>
                  <a:srgbClr val="000000"/>
                </a:solidFill>
                <a:latin typeface="Poppins Semi-Bold"/>
              </a:rPr>
              <a:t>Project Overview:</a:t>
            </a:r>
          </a:p>
          <a:p>
            <a:pPr algn="ctr">
              <a:lnSpc>
                <a:spcPts val="2909"/>
              </a:lnSpc>
            </a:pPr>
            <a:r>
              <a:rPr lang="en-US" sz="2400" dirty="0"/>
              <a:t>Welcome to Jersey Stories, your one-stop shop for all things sportswear. Every fan, player, and enthusiast can be satisfied with the wide selection of jerseys and sportswear we have assembled at Jersey Stories. Our online store is made to provide a smooth and easy way to browse for a large selection of premium jerseys that include different sports, teams, and fashions.</a:t>
            </a:r>
            <a:endParaRPr lang="en-US" sz="2078" dirty="0">
              <a:solidFill>
                <a:srgbClr val="000000"/>
              </a:solidFill>
              <a:latin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CC0DF"/>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6144500" y="-900355"/>
            <a:ext cx="5999001" cy="12582047"/>
            <a:chOff x="0" y="0"/>
            <a:chExt cx="1579984" cy="3313790"/>
          </a:xfrm>
        </p:grpSpPr>
        <p:sp>
          <p:nvSpPr>
            <p:cNvPr id="3" name="Freeform 3"/>
            <p:cNvSpPr/>
            <p:nvPr/>
          </p:nvSpPr>
          <p:spPr>
            <a:xfrm>
              <a:off x="0" y="0"/>
              <a:ext cx="1579984" cy="3313790"/>
            </a:xfrm>
            <a:custGeom>
              <a:avLst/>
              <a:gdLst/>
              <a:ahLst/>
              <a:cxnLst/>
              <a:rect l="l" t="t" r="r" b="b"/>
              <a:pathLst>
                <a:path w="1579984" h="3313790">
                  <a:moveTo>
                    <a:pt x="0" y="0"/>
                  </a:moveTo>
                  <a:lnTo>
                    <a:pt x="1579984" y="0"/>
                  </a:lnTo>
                  <a:lnTo>
                    <a:pt x="1579984" y="3313790"/>
                  </a:lnTo>
                  <a:lnTo>
                    <a:pt x="0" y="3313790"/>
                  </a:lnTo>
                  <a:close/>
                </a:path>
              </a:pathLst>
            </a:custGeom>
            <a:solidFill>
              <a:srgbClr val="D9D9D9"/>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036508" y="9447772"/>
            <a:ext cx="4393457" cy="839228"/>
            <a:chOff x="0" y="0"/>
            <a:chExt cx="1157124" cy="221031"/>
          </a:xfrm>
        </p:grpSpPr>
        <p:sp>
          <p:nvSpPr>
            <p:cNvPr id="6" name="Freeform 6"/>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7" name="TextBox 7"/>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2480669" y="9258300"/>
            <a:ext cx="2664422" cy="1218172"/>
            <a:chOff x="0" y="0"/>
            <a:chExt cx="483446" cy="221031"/>
          </a:xfrm>
        </p:grpSpPr>
        <p:sp>
          <p:nvSpPr>
            <p:cNvPr id="9" name="Freeform 9"/>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0" name="TextBox 1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4091079" y="9258300"/>
            <a:ext cx="2664422" cy="1218172"/>
            <a:chOff x="0" y="0"/>
            <a:chExt cx="483446" cy="221031"/>
          </a:xfrm>
        </p:grpSpPr>
        <p:sp>
          <p:nvSpPr>
            <p:cNvPr id="12" name="Freeform 12"/>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13" name="TextBox 1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rot="-5400000">
            <a:off x="8037816" y="-3246677"/>
            <a:ext cx="1627583" cy="9234352"/>
            <a:chOff x="0" y="0"/>
            <a:chExt cx="428664" cy="2432093"/>
          </a:xfrm>
        </p:grpSpPr>
        <p:sp>
          <p:nvSpPr>
            <p:cNvPr id="15" name="Freeform 15"/>
            <p:cNvSpPr/>
            <p:nvPr/>
          </p:nvSpPr>
          <p:spPr>
            <a:xfrm>
              <a:off x="0" y="0"/>
              <a:ext cx="428664" cy="2432093"/>
            </a:xfrm>
            <a:custGeom>
              <a:avLst/>
              <a:gdLst/>
              <a:ahLst/>
              <a:cxnLst/>
              <a:rect l="l" t="t" r="r" b="b"/>
              <a:pathLst>
                <a:path w="428664" h="2432093">
                  <a:moveTo>
                    <a:pt x="0" y="0"/>
                  </a:moveTo>
                  <a:lnTo>
                    <a:pt x="428664" y="0"/>
                  </a:lnTo>
                  <a:lnTo>
                    <a:pt x="428664" y="2432093"/>
                  </a:lnTo>
                  <a:lnTo>
                    <a:pt x="0" y="2432093"/>
                  </a:lnTo>
                  <a:close/>
                </a:path>
              </a:pathLst>
            </a:custGeom>
            <a:solidFill>
              <a:srgbClr val="FFFFFF"/>
            </a:solidFill>
          </p:spPr>
        </p:sp>
        <p:sp>
          <p:nvSpPr>
            <p:cNvPr id="16" name="TextBox 16"/>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7" name="TextBox 17"/>
          <p:cNvSpPr txBox="1"/>
          <p:nvPr/>
        </p:nvSpPr>
        <p:spPr>
          <a:xfrm>
            <a:off x="4467095" y="944003"/>
            <a:ext cx="10097507" cy="1447165"/>
          </a:xfrm>
          <a:prstGeom prst="rect">
            <a:avLst/>
          </a:prstGeom>
        </p:spPr>
        <p:txBody>
          <a:bodyPr lIns="0" tIns="0" rIns="0" bIns="0" rtlCol="0" anchor="t">
            <a:spAutoFit/>
          </a:bodyPr>
          <a:lstStyle/>
          <a:p>
            <a:pPr>
              <a:lnSpc>
                <a:spcPts val="5600"/>
              </a:lnSpc>
            </a:pPr>
            <a:r>
              <a:rPr lang="en-US" sz="5600" dirty="0">
                <a:solidFill>
                  <a:srgbClr val="606060"/>
                </a:solidFill>
                <a:latin typeface="Anton"/>
              </a:rPr>
              <a:t> Advantages of the Project</a:t>
            </a:r>
          </a:p>
          <a:p>
            <a:pPr>
              <a:lnSpc>
                <a:spcPts val="5600"/>
              </a:lnSpc>
            </a:pPr>
            <a:endParaRPr lang="en-US" sz="5600" dirty="0">
              <a:solidFill>
                <a:srgbClr val="606060"/>
              </a:solidFill>
              <a:latin typeface="Anton"/>
            </a:endParaRPr>
          </a:p>
        </p:txBody>
      </p:sp>
      <p:grpSp>
        <p:nvGrpSpPr>
          <p:cNvPr id="18" name="Group 18"/>
          <p:cNvGrpSpPr/>
          <p:nvPr/>
        </p:nvGrpSpPr>
        <p:grpSpPr>
          <a:xfrm>
            <a:off x="11718414" y="0"/>
            <a:ext cx="4393457" cy="839228"/>
            <a:chOff x="0" y="0"/>
            <a:chExt cx="1157124" cy="221031"/>
          </a:xfrm>
        </p:grpSpPr>
        <p:sp>
          <p:nvSpPr>
            <p:cNvPr id="19" name="Freeform 19"/>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20" name="TextBox 2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5235591" y="-189472"/>
            <a:ext cx="2664422" cy="1218172"/>
            <a:chOff x="0" y="0"/>
            <a:chExt cx="483446" cy="221031"/>
          </a:xfrm>
        </p:grpSpPr>
        <p:sp>
          <p:nvSpPr>
            <p:cNvPr id="22" name="Freeform 22"/>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23" name="TextBox 2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16846001" y="-189472"/>
            <a:ext cx="2664422" cy="1218172"/>
            <a:chOff x="0" y="0"/>
            <a:chExt cx="483446" cy="221031"/>
          </a:xfrm>
        </p:grpSpPr>
        <p:sp>
          <p:nvSpPr>
            <p:cNvPr id="25" name="Freeform 25"/>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6" name="TextBox 26"/>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3131860" y="2638868"/>
            <a:ext cx="10812739" cy="4354910"/>
          </a:xfrm>
          <a:prstGeom prst="rect">
            <a:avLst/>
          </a:prstGeom>
        </p:spPr>
        <p:txBody>
          <a:bodyPr wrap="square" lIns="0" tIns="0" rIns="0" bIns="0" rtlCol="0" anchor="t">
            <a:spAutoFit/>
          </a:bodyPr>
          <a:lstStyle/>
          <a:p>
            <a:pPr marL="285750" indent="-285750">
              <a:buFont typeface="Arial" panose="020B0604020202020204" pitchFamily="34" charset="0"/>
              <a:buChar char="•"/>
            </a:pPr>
            <a:r>
              <a:rPr lang="en-US" sz="4800" dirty="0">
                <a:latin typeface="Bahnschrift SemiBold" panose="020B0502040204020203" pitchFamily="34" charset="0"/>
              </a:rPr>
              <a:t>Accessibility and Convenience.</a:t>
            </a:r>
          </a:p>
          <a:p>
            <a:pPr marL="285750" indent="-285750">
              <a:buFont typeface="Arial" panose="020B0604020202020204" pitchFamily="34" charset="0"/>
              <a:buChar char="•"/>
            </a:pPr>
            <a:r>
              <a:rPr lang="en-US" sz="4800" dirty="0">
                <a:latin typeface="Bahnschrift SemiBold" panose="020B0502040204020203" pitchFamily="34" charset="0"/>
              </a:rPr>
              <a:t>24/7 Availability</a:t>
            </a:r>
          </a:p>
          <a:p>
            <a:pPr marL="285750" indent="-285750">
              <a:buFont typeface="Arial" panose="020B0604020202020204" pitchFamily="34" charset="0"/>
              <a:buChar char="•"/>
            </a:pPr>
            <a:r>
              <a:rPr lang="en-US" sz="4800" dirty="0">
                <a:latin typeface="Bahnschrift SemiBold" panose="020B0502040204020203" pitchFamily="34" charset="0"/>
              </a:rPr>
              <a:t>Quick Responses</a:t>
            </a:r>
          </a:p>
          <a:p>
            <a:pPr marL="285750" indent="-285750">
              <a:buFont typeface="Arial" panose="020B0604020202020204" pitchFamily="34" charset="0"/>
              <a:buChar char="•"/>
            </a:pPr>
            <a:r>
              <a:rPr lang="en-US" sz="4800" dirty="0">
                <a:latin typeface="Bahnschrift SemiBold" panose="020B0502040204020203" pitchFamily="34" charset="0"/>
              </a:rPr>
              <a:t>Quick Delivery Services</a:t>
            </a:r>
          </a:p>
          <a:p>
            <a:endParaRPr lang="en-US" sz="4800" dirty="0">
              <a:latin typeface="Bahnschrift SemiBold" panose="020B0502040204020203" pitchFamily="34" charset="0"/>
            </a:endParaRPr>
          </a:p>
          <a:p>
            <a:br>
              <a:rPr lang="en-US" dirty="0"/>
            </a:br>
            <a:endParaRPr lang="en-US" sz="2499" dirty="0">
              <a:solidFill>
                <a:srgbClr val="000000"/>
              </a:solidFill>
              <a:latin typeface="Montserrat Classic Bold"/>
            </a:endParaRPr>
          </a:p>
        </p:txBody>
      </p:sp>
    </p:spTree>
    <p:extLst>
      <p:ext uri="{BB962C8B-B14F-4D97-AF65-F5344CB8AC3E}">
        <p14:creationId xmlns:p14="http://schemas.microsoft.com/office/powerpoint/2010/main" val="3639516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CC0DF"/>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6144500" y="-900355"/>
            <a:ext cx="5999001" cy="12582047"/>
            <a:chOff x="0" y="0"/>
            <a:chExt cx="1579984" cy="3313790"/>
          </a:xfrm>
        </p:grpSpPr>
        <p:sp>
          <p:nvSpPr>
            <p:cNvPr id="3" name="Freeform 3"/>
            <p:cNvSpPr/>
            <p:nvPr/>
          </p:nvSpPr>
          <p:spPr>
            <a:xfrm>
              <a:off x="0" y="0"/>
              <a:ext cx="1579984" cy="3313790"/>
            </a:xfrm>
            <a:custGeom>
              <a:avLst/>
              <a:gdLst/>
              <a:ahLst/>
              <a:cxnLst/>
              <a:rect l="l" t="t" r="r" b="b"/>
              <a:pathLst>
                <a:path w="1579984" h="3313790">
                  <a:moveTo>
                    <a:pt x="0" y="0"/>
                  </a:moveTo>
                  <a:lnTo>
                    <a:pt x="1579984" y="0"/>
                  </a:lnTo>
                  <a:lnTo>
                    <a:pt x="1579984" y="3313790"/>
                  </a:lnTo>
                  <a:lnTo>
                    <a:pt x="0" y="3313790"/>
                  </a:lnTo>
                  <a:close/>
                </a:path>
              </a:pathLst>
            </a:custGeom>
            <a:solidFill>
              <a:srgbClr val="D9D9D9"/>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036508" y="9447772"/>
            <a:ext cx="4393457" cy="839228"/>
            <a:chOff x="0" y="0"/>
            <a:chExt cx="1157124" cy="221031"/>
          </a:xfrm>
        </p:grpSpPr>
        <p:sp>
          <p:nvSpPr>
            <p:cNvPr id="6" name="Freeform 6"/>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7" name="TextBox 7"/>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2480669" y="9258300"/>
            <a:ext cx="2664422" cy="1218172"/>
            <a:chOff x="0" y="0"/>
            <a:chExt cx="483446" cy="221031"/>
          </a:xfrm>
        </p:grpSpPr>
        <p:sp>
          <p:nvSpPr>
            <p:cNvPr id="9" name="Freeform 9"/>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0" name="TextBox 1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4091079" y="9258300"/>
            <a:ext cx="2664422" cy="1218172"/>
            <a:chOff x="0" y="0"/>
            <a:chExt cx="483446" cy="221031"/>
          </a:xfrm>
        </p:grpSpPr>
        <p:sp>
          <p:nvSpPr>
            <p:cNvPr id="12" name="Freeform 12"/>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13" name="TextBox 1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rot="-5400000">
            <a:off x="8037816" y="-3246677"/>
            <a:ext cx="1627583" cy="9234352"/>
            <a:chOff x="0" y="0"/>
            <a:chExt cx="428664" cy="2432093"/>
          </a:xfrm>
        </p:grpSpPr>
        <p:sp>
          <p:nvSpPr>
            <p:cNvPr id="15" name="Freeform 15"/>
            <p:cNvSpPr/>
            <p:nvPr/>
          </p:nvSpPr>
          <p:spPr>
            <a:xfrm>
              <a:off x="0" y="0"/>
              <a:ext cx="428664" cy="2432093"/>
            </a:xfrm>
            <a:custGeom>
              <a:avLst/>
              <a:gdLst/>
              <a:ahLst/>
              <a:cxnLst/>
              <a:rect l="l" t="t" r="r" b="b"/>
              <a:pathLst>
                <a:path w="428664" h="2432093">
                  <a:moveTo>
                    <a:pt x="0" y="0"/>
                  </a:moveTo>
                  <a:lnTo>
                    <a:pt x="428664" y="0"/>
                  </a:lnTo>
                  <a:lnTo>
                    <a:pt x="428664" y="2432093"/>
                  </a:lnTo>
                  <a:lnTo>
                    <a:pt x="0" y="2432093"/>
                  </a:lnTo>
                  <a:close/>
                </a:path>
              </a:pathLst>
            </a:custGeom>
            <a:solidFill>
              <a:srgbClr val="FFFFFF"/>
            </a:solidFill>
          </p:spPr>
        </p:sp>
        <p:sp>
          <p:nvSpPr>
            <p:cNvPr id="16" name="TextBox 16"/>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7" name="TextBox 17"/>
          <p:cNvSpPr txBox="1"/>
          <p:nvPr/>
        </p:nvSpPr>
        <p:spPr>
          <a:xfrm>
            <a:off x="4467095" y="944003"/>
            <a:ext cx="10097507" cy="1447165"/>
          </a:xfrm>
          <a:prstGeom prst="rect">
            <a:avLst/>
          </a:prstGeom>
        </p:spPr>
        <p:txBody>
          <a:bodyPr lIns="0" tIns="0" rIns="0" bIns="0" rtlCol="0" anchor="t">
            <a:spAutoFit/>
          </a:bodyPr>
          <a:lstStyle/>
          <a:p>
            <a:pPr>
              <a:lnSpc>
                <a:spcPts val="5600"/>
              </a:lnSpc>
            </a:pPr>
            <a:r>
              <a:rPr lang="en-US" sz="5600">
                <a:solidFill>
                  <a:srgbClr val="606060"/>
                </a:solidFill>
                <a:latin typeface="Anton"/>
              </a:rPr>
              <a:t> Disadvantages of the Project</a:t>
            </a:r>
          </a:p>
          <a:p>
            <a:pPr>
              <a:lnSpc>
                <a:spcPts val="5600"/>
              </a:lnSpc>
            </a:pPr>
            <a:endParaRPr lang="en-US" sz="5600">
              <a:solidFill>
                <a:srgbClr val="606060"/>
              </a:solidFill>
              <a:latin typeface="Anton"/>
            </a:endParaRPr>
          </a:p>
        </p:txBody>
      </p:sp>
      <p:grpSp>
        <p:nvGrpSpPr>
          <p:cNvPr id="18" name="Group 18"/>
          <p:cNvGrpSpPr/>
          <p:nvPr/>
        </p:nvGrpSpPr>
        <p:grpSpPr>
          <a:xfrm>
            <a:off x="11718414" y="0"/>
            <a:ext cx="4393457" cy="839228"/>
            <a:chOff x="0" y="0"/>
            <a:chExt cx="1157124" cy="221031"/>
          </a:xfrm>
        </p:grpSpPr>
        <p:sp>
          <p:nvSpPr>
            <p:cNvPr id="19" name="Freeform 19"/>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FFFFFF"/>
            </a:solidFill>
          </p:spPr>
        </p:sp>
        <p:sp>
          <p:nvSpPr>
            <p:cNvPr id="20" name="TextBox 2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5235591" y="-189472"/>
            <a:ext cx="2664422" cy="1218172"/>
            <a:chOff x="0" y="0"/>
            <a:chExt cx="483446" cy="221031"/>
          </a:xfrm>
        </p:grpSpPr>
        <p:sp>
          <p:nvSpPr>
            <p:cNvPr id="22" name="Freeform 22"/>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23" name="TextBox 2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16846001" y="-189472"/>
            <a:ext cx="2664422" cy="1218172"/>
            <a:chOff x="0" y="0"/>
            <a:chExt cx="483446" cy="221031"/>
          </a:xfrm>
        </p:grpSpPr>
        <p:sp>
          <p:nvSpPr>
            <p:cNvPr id="25" name="Freeform 25"/>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FFFFFF"/>
            </a:solidFill>
          </p:spPr>
        </p:sp>
        <p:sp>
          <p:nvSpPr>
            <p:cNvPr id="26" name="TextBox 26"/>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3131860" y="2638868"/>
            <a:ext cx="10812739" cy="3924151"/>
          </a:xfrm>
          <a:prstGeom prst="rect">
            <a:avLst/>
          </a:prstGeom>
        </p:spPr>
        <p:txBody>
          <a:bodyPr wrap="square" lIns="0" tIns="0" rIns="0" bIns="0" rtlCol="0" anchor="t">
            <a:spAutoFit/>
          </a:bodyPr>
          <a:lstStyle/>
          <a:p>
            <a:pPr marL="539746" lvl="1" indent="-269873">
              <a:lnSpc>
                <a:spcPts val="5074"/>
              </a:lnSpc>
              <a:buFont typeface="Arial"/>
              <a:buChar char="•"/>
            </a:pPr>
            <a:r>
              <a:rPr lang="en-US" sz="4400" dirty="0">
                <a:solidFill>
                  <a:srgbClr val="000000"/>
                </a:solidFill>
                <a:latin typeface="Montserrat Classic Bold"/>
              </a:rPr>
              <a:t>Limited data validation: </a:t>
            </a:r>
            <a:r>
              <a:rPr lang="en-US" sz="4400" dirty="0">
                <a:solidFill>
                  <a:srgbClr val="000000"/>
                </a:solidFill>
                <a:latin typeface="Bahnschrift" panose="020B0502040204020203" pitchFamily="34" charset="0"/>
              </a:rPr>
              <a:t>No extensive input validation.</a:t>
            </a:r>
          </a:p>
          <a:p>
            <a:pPr marL="539746" lvl="1" indent="-269873">
              <a:lnSpc>
                <a:spcPts val="5074"/>
              </a:lnSpc>
              <a:buFont typeface="Arial"/>
              <a:buChar char="•"/>
            </a:pPr>
            <a:r>
              <a:rPr lang="en-US" sz="4400" dirty="0">
                <a:solidFill>
                  <a:srgbClr val="000000"/>
                </a:solidFill>
                <a:latin typeface="Montserrat Classic Bold"/>
              </a:rPr>
              <a:t>Lack of data persistence: </a:t>
            </a:r>
            <a:r>
              <a:rPr lang="en-US" sz="4400" dirty="0">
                <a:solidFill>
                  <a:srgbClr val="000000"/>
                </a:solidFill>
                <a:latin typeface="Bahnschrift" panose="020B0502040204020203" pitchFamily="34" charset="0"/>
              </a:rPr>
              <a:t>Data is not saved until adding database.</a:t>
            </a:r>
          </a:p>
          <a:p>
            <a:pPr marL="539746" lvl="1" indent="-269873">
              <a:lnSpc>
                <a:spcPts val="5074"/>
              </a:lnSpc>
              <a:buFont typeface="Arial"/>
              <a:buChar char="•"/>
            </a:pPr>
            <a:r>
              <a:rPr lang="en-US" sz="4400" dirty="0">
                <a:solidFill>
                  <a:srgbClr val="000000"/>
                </a:solidFill>
                <a:latin typeface="Montserrat Classic Bold"/>
              </a:rPr>
              <a:t>Potential memory leaks: </a:t>
            </a:r>
            <a:r>
              <a:rPr lang="en-US" sz="4400" dirty="0">
                <a:solidFill>
                  <a:srgbClr val="000000"/>
                </a:solidFill>
                <a:latin typeface="Bahnschrift" panose="020B0502040204020203" pitchFamily="34" charset="0"/>
              </a:rPr>
              <a:t>Proper memory management is crucial.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160</Words>
  <Application>Microsoft Office PowerPoint</Application>
  <PresentationFormat>Custom</PresentationFormat>
  <Paragraphs>28</Paragraphs>
  <Slides>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vt:i4>
      </vt:variant>
    </vt:vector>
  </HeadingPairs>
  <TitlesOfParts>
    <vt:vector size="16" baseType="lpstr">
      <vt:lpstr>Poppins Bold</vt:lpstr>
      <vt:lpstr>Montserrat Classic Bold</vt:lpstr>
      <vt:lpstr>Bahnschrift SemiBold</vt:lpstr>
      <vt:lpstr>League Spartan</vt:lpstr>
      <vt:lpstr>Bahnschrift</vt:lpstr>
      <vt:lpstr>Arial</vt:lpstr>
      <vt:lpstr>Anton</vt:lpstr>
      <vt:lpstr>Montserrat Bold</vt:lpstr>
      <vt:lpstr>Poppins Semi-Bold</vt:lpstr>
      <vt:lpstr>Calibri</vt:lpstr>
      <vt:lpstr>Poppins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 of the Project</dc:title>
  <cp:lastModifiedBy>USER</cp:lastModifiedBy>
  <cp:revision>3</cp:revision>
  <dcterms:created xsi:type="dcterms:W3CDTF">2006-08-16T00:00:00Z</dcterms:created>
  <dcterms:modified xsi:type="dcterms:W3CDTF">2023-11-20T14:27:21Z</dcterms:modified>
  <dc:identifier>DAFt4L0DczQ</dc:identifier>
</cp:coreProperties>
</file>