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F84A"/>
    <a:srgbClr val="F9FD5D"/>
    <a:srgbClr val="2A799B"/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9A377268-D4D8-48DC-BD47-410EDC8A2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pt-BR" dirty="0"/>
              <a:t>Análise Amostra de Dados</a:t>
            </a:r>
          </a:p>
        </p:txBody>
      </p:sp>
    </p:spTree>
    <p:extLst>
      <p:ext uri="{BB962C8B-B14F-4D97-AF65-F5344CB8AC3E}">
        <p14:creationId xmlns:p14="http://schemas.microsoft.com/office/powerpoint/2010/main" val="2518956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571E6-2B2A-4D57-A005-331FEE96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Review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90645-B17A-42B6-9181-218B9E4AC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38964"/>
            <a:ext cx="4095706" cy="4966318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rgbClr val="FFFF00"/>
                </a:solidFill>
              </a:rPr>
              <a:t>503</a:t>
            </a:r>
            <a:r>
              <a:rPr lang="pt-BR" dirty="0"/>
              <a:t> vendedores (</a:t>
            </a:r>
            <a:r>
              <a:rPr lang="pt-BR" b="1" dirty="0">
                <a:solidFill>
                  <a:srgbClr val="FFFF00"/>
                </a:solidFill>
              </a:rPr>
              <a:t>16,25%</a:t>
            </a:r>
            <a:r>
              <a:rPr lang="pt-BR" dirty="0"/>
              <a:t>) possuem score de avaliação máximo</a:t>
            </a:r>
          </a:p>
          <a:p>
            <a:r>
              <a:rPr lang="pt-BR" b="1" dirty="0">
                <a:solidFill>
                  <a:srgbClr val="FFFF00"/>
                </a:solidFill>
              </a:rPr>
              <a:t>1521</a:t>
            </a:r>
            <a:r>
              <a:rPr lang="pt-BR" dirty="0"/>
              <a:t> vendedores (</a:t>
            </a:r>
            <a:r>
              <a:rPr lang="pt-BR" b="1" dirty="0">
                <a:solidFill>
                  <a:srgbClr val="FFFF00"/>
                </a:solidFill>
              </a:rPr>
              <a:t>49,14%</a:t>
            </a:r>
            <a:r>
              <a:rPr lang="pt-BR" dirty="0"/>
              <a:t>) possuem score médio entre 4 e 4,99</a:t>
            </a:r>
          </a:p>
          <a:p>
            <a:r>
              <a:rPr lang="pt-BR" dirty="0"/>
              <a:t>Estados consumidores com menores reviews médios:  </a:t>
            </a:r>
            <a:br>
              <a:rPr lang="pt-BR" dirty="0"/>
            </a:br>
            <a:r>
              <a:rPr lang="pt-BR" dirty="0"/>
              <a:t>- Roraima (</a:t>
            </a:r>
            <a:r>
              <a:rPr lang="pt-BR" b="1" dirty="0">
                <a:solidFill>
                  <a:srgbClr val="FFFF00"/>
                </a:solidFill>
              </a:rPr>
              <a:t>3,61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- Alagoas (</a:t>
            </a:r>
            <a:r>
              <a:rPr lang="pt-BR" b="1" dirty="0">
                <a:solidFill>
                  <a:srgbClr val="FFFF00"/>
                </a:solidFill>
              </a:rPr>
              <a:t>3,73</a:t>
            </a:r>
            <a:r>
              <a:rPr lang="pt-BR" dirty="0"/>
              <a:t>)</a:t>
            </a:r>
            <a:br>
              <a:rPr lang="pt-BR" dirty="0"/>
            </a:br>
            <a:r>
              <a:rPr lang="pt-BR" dirty="0"/>
              <a:t>- Maranhão (</a:t>
            </a:r>
            <a:r>
              <a:rPr lang="pt-BR" b="1" dirty="0">
                <a:solidFill>
                  <a:srgbClr val="FFFF00"/>
                </a:solidFill>
              </a:rPr>
              <a:t>3,75</a:t>
            </a:r>
            <a:r>
              <a:rPr lang="pt-BR" dirty="0"/>
              <a:t>)</a:t>
            </a:r>
          </a:p>
          <a:p>
            <a:r>
              <a:rPr lang="pt-BR" dirty="0"/>
              <a:t>Há uma correlação entre tempo de entrega e review:</a:t>
            </a:r>
            <a:br>
              <a:rPr lang="pt-BR" dirty="0"/>
            </a:br>
            <a:r>
              <a:rPr lang="pt-BR" dirty="0"/>
              <a:t>Até 5 dias: </a:t>
            </a:r>
            <a:r>
              <a:rPr lang="pt-BR" b="1" dirty="0">
                <a:solidFill>
                  <a:srgbClr val="FFFF00"/>
                </a:solidFill>
              </a:rPr>
              <a:t>4,43</a:t>
            </a:r>
            <a:br>
              <a:rPr lang="pt-BR" dirty="0"/>
            </a:br>
            <a:r>
              <a:rPr lang="pt-BR" dirty="0"/>
              <a:t>Mais de 30 dias: </a:t>
            </a:r>
            <a:r>
              <a:rPr lang="pt-BR" b="1" dirty="0">
                <a:solidFill>
                  <a:srgbClr val="FFFF00"/>
                </a:solidFill>
              </a:rPr>
              <a:t>2,27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FCE88C-3314-4A24-820E-6061C3477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243" y="1306290"/>
            <a:ext cx="5915851" cy="496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62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4D37E-767A-4398-B611-DDC31E54A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43808" cy="4195481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/>
              <a:t>Link dashboards Power BI</a:t>
            </a:r>
          </a:p>
          <a:p>
            <a:pPr marL="0" indent="0" algn="ctr">
              <a:buNone/>
            </a:pPr>
            <a:r>
              <a:rPr lang="pt-BR"/>
              <a:t>https://app.powerbi.com/view?r=eyJrIjoiZTE0Y2MzOWEtZGNjMS00MzA0LTg0MzctNzY0ZTY4NzkyZjAzIiwidCI6ImEwOTQ5NDU5LWFmYTMtNGQ3YS1hZTYzLWRjNmM2ZWNkY2M4OCJ9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366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52374-BB47-4690-9F1F-6113BE58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DDFD68-561F-41AD-AE73-AC33CA9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144" y="1448986"/>
            <a:ext cx="2240778" cy="1826751"/>
          </a:xfrm>
        </p:spPr>
        <p:txBody>
          <a:bodyPr/>
          <a:lstStyle/>
          <a:p>
            <a:pPr marL="0" indent="0" algn="ctr">
              <a:buNone/>
            </a:pPr>
            <a:r>
              <a:rPr lang="pt-BR" sz="3500" b="1" dirty="0">
                <a:solidFill>
                  <a:schemeClr val="tx1">
                    <a:lumMod val="95000"/>
                  </a:schemeClr>
                </a:solidFill>
              </a:rPr>
              <a:t>53.775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 é o total de pedidos em 2018*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E5C7A420-AA67-4095-9F43-4B0BF9B8D9CB}"/>
              </a:ext>
            </a:extLst>
          </p:cNvPr>
          <p:cNvSpPr txBox="1">
            <a:spLocks/>
          </p:cNvSpPr>
          <p:nvPr/>
        </p:nvSpPr>
        <p:spPr>
          <a:xfrm>
            <a:off x="1223390" y="4227720"/>
            <a:ext cx="2240778" cy="1400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pt-BR" sz="3500" b="1" dirty="0">
                <a:solidFill>
                  <a:schemeClr val="tx1">
                    <a:lumMod val="95000"/>
                  </a:schemeClr>
                </a:solidFill>
              </a:rPr>
              <a:t>R$ 137,35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 é o valor do Ticket Médio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7F882B4-D487-4B08-87E1-4A1773322278}"/>
              </a:ext>
            </a:extLst>
          </p:cNvPr>
          <p:cNvSpPr txBox="1">
            <a:spLocks/>
          </p:cNvSpPr>
          <p:nvPr/>
        </p:nvSpPr>
        <p:spPr>
          <a:xfrm>
            <a:off x="8046827" y="1448986"/>
            <a:ext cx="2351064" cy="2006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pt-BR" sz="3500" b="1" dirty="0">
                <a:solidFill>
                  <a:schemeClr val="tx1">
                    <a:lumMod val="95000"/>
                  </a:schemeClr>
                </a:solidFill>
              </a:rPr>
              <a:t>R$ 7,4 mi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 é o total acumulado das vendas em 2018*</a:t>
            </a:r>
            <a:br>
              <a:rPr lang="pt-BR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pt-BR" sz="900" dirty="0">
                <a:solidFill>
                  <a:schemeClr val="tx1">
                    <a:lumMod val="95000"/>
                  </a:schemeClr>
                </a:solidFill>
              </a:rPr>
              <a:t>*até agosto</a:t>
            </a:r>
          </a:p>
          <a:p>
            <a:pPr marL="0" indent="0" algn="ctr">
              <a:buFont typeface="Wingdings 3" charset="2"/>
              <a:buNone/>
            </a:pPr>
            <a:endParaRPr lang="pt-BR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E6EAD74-AD59-4263-B51A-EE511DEB5660}"/>
              </a:ext>
            </a:extLst>
          </p:cNvPr>
          <p:cNvSpPr txBox="1">
            <a:spLocks/>
          </p:cNvSpPr>
          <p:nvPr/>
        </p:nvSpPr>
        <p:spPr>
          <a:xfrm>
            <a:off x="4767623" y="1448986"/>
            <a:ext cx="2351064" cy="182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pt-BR" sz="3500" b="1" dirty="0">
                <a:solidFill>
                  <a:schemeClr val="tx1">
                    <a:lumMod val="95000"/>
                  </a:schemeClr>
                </a:solidFill>
              </a:rPr>
              <a:t>32,95 mil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 é o total de produtos no catálogo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5BAF420-A76D-4BF9-BE59-1BF5BBF95642}"/>
              </a:ext>
            </a:extLst>
          </p:cNvPr>
          <p:cNvSpPr txBox="1">
            <a:spLocks/>
          </p:cNvSpPr>
          <p:nvPr/>
        </p:nvSpPr>
        <p:spPr>
          <a:xfrm>
            <a:off x="4050132" y="4227720"/>
            <a:ext cx="2000149" cy="182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pt-BR" sz="3500" b="1" dirty="0">
                <a:solidFill>
                  <a:schemeClr val="tx1">
                    <a:lumMod val="95000"/>
                  </a:schemeClr>
                </a:solidFill>
              </a:rPr>
              <a:t>12,06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 dias é o tempo médio de entrega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428B0C4-ED1F-4C15-8FAA-36F4AB8B3823}"/>
              </a:ext>
            </a:extLst>
          </p:cNvPr>
          <p:cNvSpPr txBox="1">
            <a:spLocks/>
          </p:cNvSpPr>
          <p:nvPr/>
        </p:nvSpPr>
        <p:spPr>
          <a:xfrm>
            <a:off x="9222359" y="4227720"/>
            <a:ext cx="2000150" cy="182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pt-BR" sz="3500" b="1" dirty="0">
                <a:solidFill>
                  <a:schemeClr val="tx1">
                    <a:lumMod val="95000"/>
                  </a:schemeClr>
                </a:solidFill>
              </a:rPr>
              <a:t>4,07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 é o score médio de avaliação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7A3BDE7-5F1C-475F-8D2A-380DBC1F2092}"/>
              </a:ext>
            </a:extLst>
          </p:cNvPr>
          <p:cNvSpPr txBox="1">
            <a:spLocks/>
          </p:cNvSpPr>
          <p:nvPr/>
        </p:nvSpPr>
        <p:spPr>
          <a:xfrm>
            <a:off x="6636245" y="4227720"/>
            <a:ext cx="2000150" cy="18267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pt-BR" sz="3500" b="1" dirty="0">
                <a:solidFill>
                  <a:schemeClr val="tx1">
                    <a:lumMod val="95000"/>
                  </a:schemeClr>
                </a:solidFill>
              </a:rPr>
              <a:t>14,57%</a:t>
            </a:r>
            <a:r>
              <a:rPr lang="pt-BR" dirty="0">
                <a:solidFill>
                  <a:schemeClr val="tx1">
                    <a:lumMod val="95000"/>
                  </a:schemeClr>
                </a:solidFill>
              </a:rPr>
              <a:t> é a participação relativa do frete no valor da compra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E1D3E61-2218-47E9-9EBC-C42EE96119B5}"/>
              </a:ext>
            </a:extLst>
          </p:cNvPr>
          <p:cNvSpPr txBox="1"/>
          <p:nvPr/>
        </p:nvSpPr>
        <p:spPr>
          <a:xfrm>
            <a:off x="646111" y="3582264"/>
            <a:ext cx="57094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+mj-lt"/>
              </a:rPr>
              <a:t>KPI </a:t>
            </a:r>
            <a:r>
              <a:rPr lang="pt-BR" sz="1200" dirty="0">
                <a:latin typeface="+mj-lt"/>
              </a:rPr>
              <a:t>(valores referentes a 2018)</a:t>
            </a:r>
          </a:p>
        </p:txBody>
      </p:sp>
    </p:spTree>
    <p:extLst>
      <p:ext uri="{BB962C8B-B14F-4D97-AF65-F5344CB8AC3E}">
        <p14:creationId xmlns:p14="http://schemas.microsoft.com/office/powerpoint/2010/main" val="26052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49A4A-E1CC-4EA1-B5ED-C6E76612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/>
              <a:t>Vendas – evolução mensal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278CFF8-F9F9-4D0C-9F91-5D4EEB29D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18346"/>
            <a:ext cx="2927084" cy="4502627"/>
          </a:xfrm>
        </p:spPr>
        <p:txBody>
          <a:bodyPr>
            <a:normAutofit fontScale="92500"/>
          </a:bodyPr>
          <a:lstStyle/>
          <a:p>
            <a:r>
              <a:rPr lang="pt-BR" dirty="0"/>
              <a:t>O mês de Novembro de 2017, quando ocorre a Black Friday, apresentou o maior volume de </a:t>
            </a:r>
            <a:r>
              <a:rPr lang="pt-BR"/>
              <a:t>vendas (</a:t>
            </a:r>
            <a:r>
              <a:rPr lang="pt-BR" b="1">
                <a:solidFill>
                  <a:srgbClr val="FFFF00"/>
                </a:solidFill>
              </a:rPr>
              <a:t>R$ 1,01 mi</a:t>
            </a:r>
            <a:r>
              <a:rPr lang="pt-BR"/>
              <a:t>)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O segundo trimestre de 2018 teve um crescimento </a:t>
            </a:r>
            <a:r>
              <a:rPr lang="pt-BR"/>
              <a:t>de </a:t>
            </a:r>
            <a:r>
              <a:rPr lang="pt-BR" b="1">
                <a:solidFill>
                  <a:srgbClr val="FFFF00"/>
                </a:solidFill>
              </a:rPr>
              <a:t>120,03% </a:t>
            </a:r>
            <a:r>
              <a:rPr lang="pt-BR"/>
              <a:t>em </a:t>
            </a:r>
            <a:r>
              <a:rPr lang="pt-BR" dirty="0"/>
              <a:t>relação ao mesmo período do ano anterior.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368267-BB0A-45EC-9212-70B3209BC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423" y="1853248"/>
            <a:ext cx="7943002" cy="46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7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F7A31-74D5-4E2D-BB0A-3EAFDE50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pt-BR" dirty="0"/>
              <a:t>Catálogo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147143-AB9E-48FD-88DA-16C029275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O catálogo possui </a:t>
            </a:r>
            <a:r>
              <a:rPr lang="pt-BR" b="1" dirty="0">
                <a:solidFill>
                  <a:srgbClr val="FFFF00"/>
                </a:solidFill>
              </a:rPr>
              <a:t>73</a:t>
            </a:r>
            <a:r>
              <a:rPr lang="pt-BR" dirty="0"/>
              <a:t> categorias de produtos</a:t>
            </a:r>
          </a:p>
          <a:p>
            <a:pPr>
              <a:lnSpc>
                <a:spcPct val="90000"/>
              </a:lnSpc>
            </a:pPr>
            <a:r>
              <a:rPr lang="pt-BR" dirty="0"/>
              <a:t>As que possuem o maior número de produtos são:</a:t>
            </a:r>
            <a:br>
              <a:rPr lang="pt-BR" dirty="0"/>
            </a:br>
            <a:r>
              <a:rPr lang="pt-BR" dirty="0"/>
              <a:t>- Cama/Mesa/Banho</a:t>
            </a:r>
            <a:br>
              <a:rPr lang="pt-BR" dirty="0"/>
            </a:br>
            <a:r>
              <a:rPr lang="pt-BR" dirty="0"/>
              <a:t>- Esporte/Lazer</a:t>
            </a:r>
            <a:br>
              <a:rPr lang="pt-BR" dirty="0"/>
            </a:br>
            <a:r>
              <a:rPr lang="pt-BR" dirty="0"/>
              <a:t>- Móveis/Decoração</a:t>
            </a:r>
            <a:br>
              <a:rPr lang="pt-BR" dirty="0"/>
            </a:br>
            <a:r>
              <a:rPr lang="pt-BR" dirty="0"/>
              <a:t>- Beleza saúde</a:t>
            </a:r>
            <a:br>
              <a:rPr lang="pt-BR" dirty="0"/>
            </a:br>
            <a:r>
              <a:rPr lang="pt-BR" dirty="0"/>
              <a:t>- Utilidades domésticas</a:t>
            </a:r>
          </a:p>
          <a:p>
            <a:pPr>
              <a:lnSpc>
                <a:spcPct val="90000"/>
              </a:lnSpc>
            </a:pPr>
            <a:r>
              <a:rPr lang="pt-BR" dirty="0"/>
              <a:t>Juntas, essas categorias representam </a:t>
            </a:r>
            <a:r>
              <a:rPr lang="pt-BR" b="1" dirty="0">
                <a:solidFill>
                  <a:srgbClr val="FFFF00"/>
                </a:solidFill>
              </a:rPr>
              <a:t>40,5%</a:t>
            </a: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dirty="0"/>
              <a:t>dos produtos no catálogo</a:t>
            </a:r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9DF444-C539-4B84-9961-43A03E659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910" y="1378478"/>
            <a:ext cx="6098426" cy="4994187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97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3C097-0090-44DA-88B8-E0E9684F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pt-BR" dirty="0"/>
              <a:t>Catálogo - Vendas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BFDDA-1564-4746-A6D5-0C6394A76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124222"/>
            <a:ext cx="4166509" cy="409959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Top 5 categorias com maior valor de vendas são:</a:t>
            </a:r>
            <a:br>
              <a:rPr lang="pt-BR" dirty="0"/>
            </a:br>
            <a:r>
              <a:rPr lang="pt-BR" dirty="0"/>
              <a:t>- Beleza/Saúde</a:t>
            </a:r>
            <a:br>
              <a:rPr lang="pt-BR" dirty="0"/>
            </a:br>
            <a:r>
              <a:rPr lang="pt-BR" dirty="0"/>
              <a:t>- Relógios/Presentes</a:t>
            </a:r>
            <a:br>
              <a:rPr lang="pt-BR" dirty="0"/>
            </a:br>
            <a:r>
              <a:rPr lang="pt-BR" dirty="0"/>
              <a:t>- Cama/Mesa/Banho</a:t>
            </a:r>
            <a:br>
              <a:rPr lang="pt-BR" dirty="0"/>
            </a:br>
            <a:r>
              <a:rPr lang="pt-BR" dirty="0"/>
              <a:t>- Esporte/Lazer</a:t>
            </a:r>
            <a:br>
              <a:rPr lang="pt-BR" dirty="0"/>
            </a:br>
            <a:r>
              <a:rPr lang="pt-BR" dirty="0"/>
              <a:t>- Informática/Acessórios</a:t>
            </a:r>
          </a:p>
          <a:p>
            <a:r>
              <a:rPr lang="pt-BR" dirty="0"/>
              <a:t>Somadas, as Top 5 representam </a:t>
            </a:r>
            <a:r>
              <a:rPr lang="pt-BR" b="1" dirty="0">
                <a:solidFill>
                  <a:srgbClr val="FFFF00"/>
                </a:solidFill>
              </a:rPr>
              <a:t>39,7% </a:t>
            </a:r>
            <a:r>
              <a:rPr lang="pt-BR" dirty="0"/>
              <a:t>do volume de vendas</a:t>
            </a:r>
          </a:p>
          <a:p>
            <a:r>
              <a:rPr lang="pt-BR" dirty="0"/>
              <a:t>A categoria Relógios/Presentes (4,03% do catálogo) atinge </a:t>
            </a:r>
            <a:r>
              <a:rPr lang="pt-BR" b="1" dirty="0">
                <a:solidFill>
                  <a:srgbClr val="FFFF00"/>
                </a:solidFill>
              </a:rPr>
              <a:t>8,87% </a:t>
            </a:r>
            <a:r>
              <a:rPr lang="pt-BR" dirty="0"/>
              <a:t>das vendas</a:t>
            </a:r>
          </a:p>
        </p:txBody>
      </p:sp>
      <p:sp>
        <p:nvSpPr>
          <p:cNvPr id="28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241523-9E0B-47F2-A8CD-1A91307D6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785802"/>
            <a:ext cx="5449889" cy="5286392"/>
          </a:xfrm>
          <a:prstGeom prst="rect">
            <a:avLst/>
          </a:prstGeom>
          <a:effectLst/>
        </p:spPr>
      </p:pic>
      <p:sp>
        <p:nvSpPr>
          <p:cNvPr id="31" name="Rectangle 25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432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38A04-1772-43DB-9D67-6383F9A1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Catálogo – Variação de preços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22EA44-C0D5-4A92-9FFF-45B7578C2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28165"/>
            <a:ext cx="3847511" cy="4195481"/>
          </a:xfrm>
        </p:spPr>
        <p:txBody>
          <a:bodyPr/>
          <a:lstStyle/>
          <a:p>
            <a:r>
              <a:rPr lang="pt-BR" dirty="0"/>
              <a:t>Entre os 500 produtos mais vendidos:</a:t>
            </a:r>
            <a:br>
              <a:rPr lang="pt-BR" dirty="0"/>
            </a:br>
            <a:r>
              <a:rPr lang="pt-BR" dirty="0"/>
              <a:t>174 (</a:t>
            </a:r>
            <a:r>
              <a:rPr lang="pt-BR" b="1" dirty="0">
                <a:solidFill>
                  <a:srgbClr val="FFFF00"/>
                </a:solidFill>
              </a:rPr>
              <a:t>34,8%</a:t>
            </a:r>
            <a:r>
              <a:rPr lang="pt-BR" dirty="0"/>
              <a:t>) tiveram variação de </a:t>
            </a:r>
            <a:r>
              <a:rPr lang="pt-BR" b="1" dirty="0">
                <a:solidFill>
                  <a:srgbClr val="FFFF00"/>
                </a:solidFill>
              </a:rPr>
              <a:t>até 10% </a:t>
            </a:r>
            <a:r>
              <a:rPr lang="pt-BR" dirty="0"/>
              <a:t>nos preços</a:t>
            </a:r>
            <a:br>
              <a:rPr lang="pt-BR" dirty="0"/>
            </a:br>
            <a:r>
              <a:rPr lang="pt-BR" dirty="0"/>
              <a:t>287 (</a:t>
            </a:r>
            <a:r>
              <a:rPr lang="pt-BR" b="1" dirty="0">
                <a:solidFill>
                  <a:srgbClr val="FFFF00"/>
                </a:solidFill>
              </a:rPr>
              <a:t>57,4%</a:t>
            </a:r>
            <a:r>
              <a:rPr lang="pt-BR" dirty="0"/>
              <a:t>) tiveram variação de </a:t>
            </a:r>
            <a:r>
              <a:rPr lang="pt-BR" b="1" dirty="0">
                <a:solidFill>
                  <a:srgbClr val="FFFF00"/>
                </a:solidFill>
              </a:rPr>
              <a:t>até 20% </a:t>
            </a:r>
            <a:r>
              <a:rPr lang="pt-BR" dirty="0"/>
              <a:t>nos preços</a:t>
            </a:r>
          </a:p>
          <a:p>
            <a:r>
              <a:rPr lang="pt-BR" dirty="0"/>
              <a:t>Entre os 500 maiores vendedores a Variação Média dos preços foi de </a:t>
            </a:r>
            <a:r>
              <a:rPr lang="pt-BR" b="1" dirty="0">
                <a:solidFill>
                  <a:srgbClr val="FFFF00"/>
                </a:solidFill>
              </a:rPr>
              <a:t>4,85%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BA070C-C99F-484F-865A-57108E440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28165"/>
            <a:ext cx="5506218" cy="21529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65F5B32-6482-4D0C-A5FB-B9F87B15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4374775"/>
            <a:ext cx="4053841" cy="217200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D1D4403-BCEA-4F01-A12C-83B5EBA7B894}"/>
              </a:ext>
            </a:extLst>
          </p:cNvPr>
          <p:cNvSpPr txBox="1"/>
          <p:nvPr/>
        </p:nvSpPr>
        <p:spPr>
          <a:xfrm>
            <a:off x="6095999" y="1258833"/>
            <a:ext cx="623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Produtos com maior variação de preços </a:t>
            </a:r>
            <a:r>
              <a:rPr lang="pt-BR" sz="1000" dirty="0"/>
              <a:t>(entre os 500 mais vendidos)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454266-37AC-4774-90F2-BCFA94C8BF9E}"/>
              </a:ext>
            </a:extLst>
          </p:cNvPr>
          <p:cNvSpPr txBox="1"/>
          <p:nvPr/>
        </p:nvSpPr>
        <p:spPr>
          <a:xfrm>
            <a:off x="6095999" y="4005443"/>
            <a:ext cx="5360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Vendedores com maior variação de preços</a:t>
            </a:r>
          </a:p>
        </p:txBody>
      </p:sp>
    </p:spTree>
    <p:extLst>
      <p:ext uri="{BB962C8B-B14F-4D97-AF65-F5344CB8AC3E}">
        <p14:creationId xmlns:p14="http://schemas.microsoft.com/office/powerpoint/2010/main" val="3298726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06895-9877-40A5-A20B-0D482FD6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Compras por Estado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BEAAE-C5FA-4FA1-ABF6-97D7CE66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479399"/>
            <a:ext cx="4701381" cy="4925883"/>
          </a:xfrm>
        </p:spPr>
        <p:txBody>
          <a:bodyPr/>
          <a:lstStyle/>
          <a:p>
            <a:r>
              <a:rPr lang="pt-BR" dirty="0"/>
              <a:t>Em 2017, SP consumiu </a:t>
            </a:r>
            <a:r>
              <a:rPr lang="pt-BR" b="1" dirty="0">
                <a:solidFill>
                  <a:srgbClr val="FFFF00"/>
                </a:solidFill>
              </a:rPr>
              <a:t>R$ 2,21 mi</a:t>
            </a:r>
            <a:r>
              <a:rPr lang="pt-BR" dirty="0"/>
              <a:t>, </a:t>
            </a:r>
            <a:r>
              <a:rPr lang="pt-BR" b="1" dirty="0">
                <a:solidFill>
                  <a:srgbClr val="FFFF00"/>
                </a:solidFill>
              </a:rPr>
              <a:t>35,91% </a:t>
            </a:r>
            <a:r>
              <a:rPr lang="pt-BR" dirty="0"/>
              <a:t>do volume de compras</a:t>
            </a:r>
          </a:p>
          <a:p>
            <a:r>
              <a:rPr lang="pt-BR" dirty="0"/>
              <a:t>SP, RJ e MG somados foram responsáveis por </a:t>
            </a:r>
            <a:r>
              <a:rPr lang="pt-BR" b="1" dirty="0">
                <a:solidFill>
                  <a:srgbClr val="FFFF00"/>
                </a:solidFill>
              </a:rPr>
              <a:t>62,41% </a:t>
            </a:r>
            <a:r>
              <a:rPr lang="pt-BR" dirty="0"/>
              <a:t>do total de compras</a:t>
            </a:r>
            <a:r>
              <a:rPr lang="pt-BR" b="1" dirty="0">
                <a:solidFill>
                  <a:srgbClr val="FFFF00"/>
                </a:solidFill>
              </a:rPr>
              <a:t> </a:t>
            </a:r>
            <a:endParaRPr lang="pt-BR" dirty="0"/>
          </a:p>
          <a:p>
            <a:r>
              <a:rPr lang="pt-BR" dirty="0"/>
              <a:t>A categoria Beleza/Saúde é a mais comprada em </a:t>
            </a:r>
            <a:r>
              <a:rPr lang="pt-BR" b="1" dirty="0">
                <a:solidFill>
                  <a:srgbClr val="FFFF00"/>
                </a:solidFill>
              </a:rPr>
              <a:t>44,4%</a:t>
            </a:r>
            <a:r>
              <a:rPr lang="pt-BR" dirty="0"/>
              <a:t> dos estados. Relógio/Presentes, em </a:t>
            </a:r>
            <a:r>
              <a:rPr lang="pt-BR" b="1" dirty="0">
                <a:solidFill>
                  <a:srgbClr val="FFFF00"/>
                </a:solidFill>
              </a:rPr>
              <a:t>22,2%</a:t>
            </a:r>
          </a:p>
          <a:p>
            <a:r>
              <a:rPr lang="pt-BR" dirty="0"/>
              <a:t>Cama/Mesa/Banho é a mais comprada em </a:t>
            </a:r>
            <a:r>
              <a:rPr lang="pt-BR" b="1" dirty="0">
                <a:solidFill>
                  <a:srgbClr val="FFFF00"/>
                </a:solidFill>
              </a:rPr>
              <a:t>SP</a:t>
            </a:r>
            <a:r>
              <a:rPr lang="pt-BR" dirty="0"/>
              <a:t> e </a:t>
            </a:r>
            <a:r>
              <a:rPr lang="pt-BR" b="1" dirty="0">
                <a:solidFill>
                  <a:srgbClr val="FFFF00"/>
                </a:solidFill>
              </a:rPr>
              <a:t>RS</a:t>
            </a:r>
          </a:p>
          <a:p>
            <a:r>
              <a:rPr lang="pt-BR" dirty="0"/>
              <a:t>Relógios/Presentes é a mais comprada em </a:t>
            </a:r>
            <a:r>
              <a:rPr lang="pt-BR" b="1" dirty="0">
                <a:solidFill>
                  <a:srgbClr val="FFFF00"/>
                </a:solidFill>
              </a:rPr>
              <a:t>RJ</a:t>
            </a:r>
            <a:r>
              <a:rPr lang="pt-BR" dirty="0"/>
              <a:t>, </a:t>
            </a:r>
            <a:r>
              <a:rPr lang="pt-BR" b="1" dirty="0">
                <a:solidFill>
                  <a:srgbClr val="FFFF00"/>
                </a:solidFill>
              </a:rPr>
              <a:t>PR</a:t>
            </a:r>
            <a:r>
              <a:rPr lang="pt-BR" dirty="0"/>
              <a:t> e </a:t>
            </a:r>
            <a:r>
              <a:rPr lang="pt-BR" b="1" dirty="0">
                <a:solidFill>
                  <a:srgbClr val="FFFF00"/>
                </a:solidFill>
              </a:rPr>
              <a:t>DF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9254EC-F2D7-48CD-9EE4-5CDC43301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922" y="1479399"/>
            <a:ext cx="5326967" cy="342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8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EDF3E-42FD-4BF7-89C7-5E04A9BE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38" y="324650"/>
            <a:ext cx="5407760" cy="1442153"/>
          </a:xfrm>
        </p:spPr>
        <p:txBody>
          <a:bodyPr>
            <a:normAutofit/>
          </a:bodyPr>
          <a:lstStyle/>
          <a:p>
            <a:r>
              <a:rPr lang="pt-BR" sz="3600" dirty="0"/>
              <a:t>Compras por cidade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A28355-15E9-4E32-B78F-2DEF651F3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1679216"/>
            <a:ext cx="3741505" cy="2947415"/>
          </a:xfrm>
        </p:spPr>
        <p:txBody>
          <a:bodyPr>
            <a:normAutofit fontScale="92500" lnSpcReduction="10000"/>
          </a:bodyPr>
          <a:lstStyle/>
          <a:p>
            <a:r>
              <a:rPr lang="pt-BR" sz="1800" dirty="0"/>
              <a:t>São Paulo é a cidade com maior volume de compras durante todo o período (</a:t>
            </a:r>
            <a:r>
              <a:rPr lang="pt-BR" sz="1800" b="1" dirty="0">
                <a:solidFill>
                  <a:srgbClr val="FFFF00"/>
                </a:solidFill>
              </a:rPr>
              <a:t>1,91 mi</a:t>
            </a:r>
            <a:r>
              <a:rPr lang="pt-BR" sz="1800" dirty="0"/>
              <a:t>)</a:t>
            </a:r>
          </a:p>
          <a:p>
            <a:r>
              <a:rPr lang="pt-BR" sz="1800" dirty="0"/>
              <a:t>Sozinha, a capital paulista foi responsável por </a:t>
            </a:r>
            <a:r>
              <a:rPr lang="pt-BR" sz="1800" b="1" dirty="0">
                <a:solidFill>
                  <a:srgbClr val="FFFF00"/>
                </a:solidFill>
              </a:rPr>
              <a:t>13,82%</a:t>
            </a:r>
            <a:r>
              <a:rPr lang="pt-BR" sz="1800" dirty="0"/>
              <a:t> das compras em 2017 e </a:t>
            </a:r>
            <a:r>
              <a:rPr lang="pt-BR" sz="1800" b="1" dirty="0">
                <a:solidFill>
                  <a:srgbClr val="FFFF00"/>
                </a:solidFill>
              </a:rPr>
              <a:t>15,97%</a:t>
            </a:r>
            <a:r>
              <a:rPr lang="pt-BR" sz="1800" dirty="0"/>
              <a:t> em 2018 </a:t>
            </a:r>
            <a:r>
              <a:rPr lang="pt-BR" sz="1000" dirty="0"/>
              <a:t>(até agosto)</a:t>
            </a:r>
          </a:p>
          <a:p>
            <a:r>
              <a:rPr lang="pt-BR" sz="1800" dirty="0"/>
              <a:t>As Top10 cidades juntas somam </a:t>
            </a:r>
            <a:r>
              <a:rPr lang="pt-BR" sz="1800" b="1" dirty="0">
                <a:solidFill>
                  <a:srgbClr val="FFFF00"/>
                </a:solidFill>
              </a:rPr>
              <a:t>36,71% </a:t>
            </a:r>
            <a:r>
              <a:rPr lang="pt-BR" sz="1800" dirty="0"/>
              <a:t>das compras em 2018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8A577E-19E9-482C-A02E-942ED7DF9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337" y="1617317"/>
            <a:ext cx="7759540" cy="491603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26FF9AA-CD4C-4612-90C6-3BC98189B217}"/>
              </a:ext>
            </a:extLst>
          </p:cNvPr>
          <p:cNvSpPr txBox="1"/>
          <p:nvPr/>
        </p:nvSpPr>
        <p:spPr>
          <a:xfrm flipH="1">
            <a:off x="4311000" y="1247985"/>
            <a:ext cx="49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Top10 Cidades em compras</a:t>
            </a:r>
          </a:p>
        </p:txBody>
      </p:sp>
    </p:spTree>
    <p:extLst>
      <p:ext uri="{BB962C8B-B14F-4D97-AF65-F5344CB8AC3E}">
        <p14:creationId xmlns:p14="http://schemas.microsoft.com/office/powerpoint/2010/main" val="191246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4AC0F-92B6-4A70-88BD-D13D16E6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Frete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545D15-4D89-43DB-BD90-94C8CA8A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95718"/>
            <a:ext cx="3494815" cy="419548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média do valor de frete é </a:t>
            </a:r>
            <a:r>
              <a:rPr lang="pt-BR" b="1" dirty="0">
                <a:solidFill>
                  <a:srgbClr val="FFFF00"/>
                </a:solidFill>
              </a:rPr>
              <a:t>R$ 20,03 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Existem variações regionais: </a:t>
            </a:r>
            <a:br>
              <a:rPr lang="pt-BR" dirty="0"/>
            </a:br>
            <a:r>
              <a:rPr lang="pt-BR" dirty="0"/>
              <a:t>- SP: </a:t>
            </a:r>
            <a:r>
              <a:rPr lang="pt-BR" b="1" dirty="0">
                <a:solidFill>
                  <a:srgbClr val="FFFF00"/>
                </a:solidFill>
              </a:rPr>
              <a:t>R$ 15,19</a:t>
            </a:r>
            <a:br>
              <a:rPr lang="pt-BR" dirty="0"/>
            </a:br>
            <a:r>
              <a:rPr lang="pt-BR" dirty="0"/>
              <a:t>- RR: </a:t>
            </a:r>
            <a:r>
              <a:rPr lang="pt-BR" b="1" dirty="0">
                <a:solidFill>
                  <a:srgbClr val="FFFF00"/>
                </a:solidFill>
              </a:rPr>
              <a:t>R$ 42,98</a:t>
            </a:r>
          </a:p>
          <a:p>
            <a:endParaRPr lang="pt-BR" dirty="0"/>
          </a:p>
          <a:p>
            <a:r>
              <a:rPr lang="pt-BR" dirty="0"/>
              <a:t>O peso relativo do frete no valor total da compra também varia:</a:t>
            </a:r>
            <a:br>
              <a:rPr lang="pt-BR" dirty="0"/>
            </a:br>
            <a:r>
              <a:rPr lang="pt-BR" dirty="0"/>
              <a:t>- RJ: </a:t>
            </a:r>
            <a:r>
              <a:rPr lang="pt-BR" b="1" dirty="0">
                <a:solidFill>
                  <a:srgbClr val="FFFF00"/>
                </a:solidFill>
              </a:rPr>
              <a:t>14%</a:t>
            </a:r>
            <a:br>
              <a:rPr lang="pt-BR" dirty="0"/>
            </a:br>
            <a:r>
              <a:rPr lang="pt-BR" dirty="0"/>
              <a:t>- MA: </a:t>
            </a:r>
            <a:r>
              <a:rPr lang="pt-BR" b="1" dirty="0">
                <a:solidFill>
                  <a:srgbClr val="FFFF00"/>
                </a:solidFill>
              </a:rPr>
              <a:t>21%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345614-1438-4757-8F8D-1F4863E5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108" y="1853248"/>
            <a:ext cx="4813797" cy="179809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0400ADD-4126-40F2-8C7C-153F83655423}"/>
              </a:ext>
            </a:extLst>
          </p:cNvPr>
          <p:cNvSpPr txBox="1"/>
          <p:nvPr/>
        </p:nvSpPr>
        <p:spPr>
          <a:xfrm flipH="1">
            <a:off x="5765107" y="1411052"/>
            <a:ext cx="461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Top 5 Estados com maior frete médio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4F5D40A-5350-4E5B-82D4-15AC26318B04}"/>
              </a:ext>
            </a:extLst>
          </p:cNvPr>
          <p:cNvSpPr txBox="1"/>
          <p:nvPr/>
        </p:nvSpPr>
        <p:spPr>
          <a:xfrm flipH="1">
            <a:off x="5765107" y="4032149"/>
            <a:ext cx="461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Top 5 Estados com menor frete médio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4E32D41-C891-4D9C-9B7C-A89768E7D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107" y="4474345"/>
            <a:ext cx="4813797" cy="18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7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626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Íon</vt:lpstr>
      <vt:lpstr>Análise Amostra de Dados</vt:lpstr>
      <vt:lpstr>Visão Geral</vt:lpstr>
      <vt:lpstr>Vendas – evolução mensal</vt:lpstr>
      <vt:lpstr>Catálogo </vt:lpstr>
      <vt:lpstr>Catálogo - Vendas</vt:lpstr>
      <vt:lpstr>Catálogo – Variação de preços</vt:lpstr>
      <vt:lpstr>Compras por Estado</vt:lpstr>
      <vt:lpstr>Compras por cidade</vt:lpstr>
      <vt:lpstr>Frete</vt:lpstr>
      <vt:lpstr>Review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Amostra de Dados</dc:title>
  <dc:creator>Alberto Ruy Lourenco Marques Junior</dc:creator>
  <cp:lastModifiedBy>Alberto Marques</cp:lastModifiedBy>
  <cp:revision>17</cp:revision>
  <dcterms:created xsi:type="dcterms:W3CDTF">2019-11-11T23:44:42Z</dcterms:created>
  <dcterms:modified xsi:type="dcterms:W3CDTF">2019-11-12T20:24:11Z</dcterms:modified>
</cp:coreProperties>
</file>