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26.fntdata" ContentType="application/x-fontdata"/>
  <Override PartName="/ppt/fonts/font27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74300"/>
  <p:notesSz cx="18288000" cy="10274300"/>
  <p:embeddedFontLst>
    <p:embeddedFont>
      <p:font typeface="DUUAQF+DM Sans Bold"/>
      <p:regular r:id="rId16"/>
    </p:embeddedFont>
    <p:embeddedFont>
      <p:font typeface="AFKDFC+Times NR MT Pro Bold"/>
      <p:regular r:id="rId17"/>
    </p:embeddedFont>
    <p:embeddedFont>
      <p:font typeface="VVQOGS+DM Sans Regular"/>
      <p:regular r:id="rId18"/>
    </p:embeddedFont>
    <p:embeddedFont>
      <p:font typeface="VVQOGS+DM Sans Regular"/>
      <p:regular r:id="rId19"/>
    </p:embeddedFont>
    <p:embeddedFont>
      <p:font typeface="DUUAQF+DM Sans Bold"/>
      <p:regular r:id="rId20"/>
    </p:embeddedFont>
    <p:embeddedFont>
      <p:font typeface="DUUAQF+DM Sans Bold"/>
      <p:regular r:id="rId21"/>
    </p:embeddedFont>
    <p:embeddedFont>
      <p:font typeface="HWPMTH+Canva Sans Bold"/>
      <p:regular r:id="rId22"/>
    </p:embeddedFont>
    <p:embeddedFont>
      <p:font typeface="DUUAQF+DM Sans Bold"/>
      <p:regular r:id="rId23"/>
    </p:embeddedFont>
    <p:embeddedFont>
      <p:font typeface="HWPMTH+Canva Sans Bold"/>
      <p:regular r:id="rId24"/>
    </p:embeddedFont>
    <p:embeddedFont>
      <p:font typeface="HWPMTH+Canva Sans Bold"/>
      <p:regular r:id="rId25"/>
    </p:embeddedFont>
    <p:embeddedFont>
      <p:font typeface="DUUAQF+DM Sans Bold"/>
      <p:regular r:id="rId26"/>
    </p:embeddedFont>
    <p:embeddedFont>
      <p:font typeface="DUUAQF+DM Sans Bold"/>
      <p:regular r:id="rId27"/>
    </p:embeddedFont>
    <p:embeddedFont>
      <p:font typeface="VVQOGS+DM Sans Regular"/>
      <p:regular r:id="rId28"/>
    </p:embeddedFont>
    <p:embeddedFont>
      <p:font typeface="DACMQH+DM Sans Bold"/>
      <p:regular r:id="rId29"/>
    </p:embeddedFont>
    <p:embeddedFont>
      <p:font typeface="PGQKGP+DM Sans Regular"/>
      <p:regular r:id="rId30"/>
    </p:embeddedFont>
    <p:embeddedFont>
      <p:font typeface="DACMQH+DM Sans Bold"/>
      <p:regular r:id="rId31"/>
    </p:embeddedFont>
    <p:embeddedFont>
      <p:font typeface="DACMQH+DM Sans Bold"/>
      <p:regular r:id="rId32"/>
    </p:embeddedFont>
    <p:embeddedFont>
      <p:font typeface="PGQKGP+DM Sans Regular"/>
      <p:regular r:id="rId33"/>
    </p:embeddedFont>
    <p:embeddedFont>
      <p:font typeface="DACMQH+DM Sans Bold"/>
      <p:regular r:id="rId34"/>
    </p:embeddedFont>
    <p:embeddedFont>
      <p:font typeface="HTKQVK+Open Sans Bold"/>
      <p:regular r:id="rId35"/>
    </p:embeddedFont>
    <p:embeddedFont>
      <p:font typeface="DACMQH+DM Sans Bold"/>
      <p:regular r:id="rId36"/>
    </p:embeddedFont>
    <p:embeddedFont>
      <p:font typeface="PGQKGP+DM Sans Regular"/>
      <p:regular r:id="rId37"/>
    </p:embeddedFont>
    <p:embeddedFont>
      <p:font typeface="JERAHG+Open Sans Regular"/>
      <p:regular r:id="rId38"/>
    </p:embeddedFont>
    <p:embeddedFont>
      <p:font typeface="PGQKGP+DM Sans Regular"/>
      <p:regular r:id="rId39"/>
    </p:embeddedFont>
    <p:embeddedFont>
      <p:font typeface="UGWGDC+Canva Sans Bold"/>
      <p:regular r:id="rId40"/>
    </p:embeddedFont>
    <p:embeddedFont>
      <p:font typeface="PGQKGP+DM Sans Regular"/>
      <p:regular r:id="rId41"/>
    </p:embeddedFont>
    <p:embeddedFont>
      <p:font typeface="DBVTJP+Times NR MT Pro"/>
      <p:regular r:id="rId4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font" Target="fonts/font1.fntdata" /><Relationship Id="rId17" Type="http://schemas.openxmlformats.org/officeDocument/2006/relationships/font" Target="fonts/font2.fntdata" /><Relationship Id="rId18" Type="http://schemas.openxmlformats.org/officeDocument/2006/relationships/font" Target="fonts/font3.fntdata" /><Relationship Id="rId19" Type="http://schemas.openxmlformats.org/officeDocument/2006/relationships/font" Target="fonts/font4.fntdata" /><Relationship Id="rId2" Type="http://schemas.openxmlformats.org/officeDocument/2006/relationships/tableStyles" Target="tableStyles.xml" /><Relationship Id="rId20" Type="http://schemas.openxmlformats.org/officeDocument/2006/relationships/font" Target="fonts/font5.fntdata" /><Relationship Id="rId21" Type="http://schemas.openxmlformats.org/officeDocument/2006/relationships/font" Target="fonts/font6.fntdata" /><Relationship Id="rId22" Type="http://schemas.openxmlformats.org/officeDocument/2006/relationships/font" Target="fonts/font7.fntdata" /><Relationship Id="rId23" Type="http://schemas.openxmlformats.org/officeDocument/2006/relationships/font" Target="fonts/font8.fntdata" /><Relationship Id="rId24" Type="http://schemas.openxmlformats.org/officeDocument/2006/relationships/font" Target="fonts/font9.fntdata" /><Relationship Id="rId25" Type="http://schemas.openxmlformats.org/officeDocument/2006/relationships/font" Target="fonts/font10.fntdata" /><Relationship Id="rId26" Type="http://schemas.openxmlformats.org/officeDocument/2006/relationships/font" Target="fonts/font11.fntdata" /><Relationship Id="rId27" Type="http://schemas.openxmlformats.org/officeDocument/2006/relationships/font" Target="fonts/font12.fntdata" /><Relationship Id="rId28" Type="http://schemas.openxmlformats.org/officeDocument/2006/relationships/font" Target="fonts/font13.fntdata" /><Relationship Id="rId29" Type="http://schemas.openxmlformats.org/officeDocument/2006/relationships/font" Target="fonts/font14.fntdata" /><Relationship Id="rId3" Type="http://schemas.openxmlformats.org/officeDocument/2006/relationships/viewProps" Target="viewProps.xml" /><Relationship Id="rId30" Type="http://schemas.openxmlformats.org/officeDocument/2006/relationships/font" Target="fonts/font15.fntdata" /><Relationship Id="rId31" Type="http://schemas.openxmlformats.org/officeDocument/2006/relationships/font" Target="fonts/font16.fntdata" /><Relationship Id="rId32" Type="http://schemas.openxmlformats.org/officeDocument/2006/relationships/font" Target="fonts/font17.fntdata" /><Relationship Id="rId33" Type="http://schemas.openxmlformats.org/officeDocument/2006/relationships/font" Target="fonts/font18.fntdata" /><Relationship Id="rId34" Type="http://schemas.openxmlformats.org/officeDocument/2006/relationships/font" Target="fonts/font19.fntdata" /><Relationship Id="rId35" Type="http://schemas.openxmlformats.org/officeDocument/2006/relationships/font" Target="fonts/font20.fntdata" /><Relationship Id="rId36" Type="http://schemas.openxmlformats.org/officeDocument/2006/relationships/font" Target="fonts/font21.fntdata" /><Relationship Id="rId37" Type="http://schemas.openxmlformats.org/officeDocument/2006/relationships/font" Target="fonts/font22.fntdata" /><Relationship Id="rId38" Type="http://schemas.openxmlformats.org/officeDocument/2006/relationships/font" Target="fonts/font23.fntdata" /><Relationship Id="rId39" Type="http://schemas.openxmlformats.org/officeDocument/2006/relationships/font" Target="fonts/font24.fntdata" /><Relationship Id="rId4" Type="http://schemas.openxmlformats.org/officeDocument/2006/relationships/theme" Target="theme/theme1.xml" /><Relationship Id="rId40" Type="http://schemas.openxmlformats.org/officeDocument/2006/relationships/font" Target="fonts/font25.fntdata" /><Relationship Id="rId41" Type="http://schemas.openxmlformats.org/officeDocument/2006/relationships/font" Target="fonts/font26.fntdata" /><Relationship Id="rId42" Type="http://schemas.openxmlformats.org/officeDocument/2006/relationships/font" Target="fonts/font27.fntdata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3406" y="482301"/>
            <a:ext cx="5941861" cy="5010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68a56"/>
                </a:solidFill>
                <a:latin typeface="DUUAQF+DM Sans Bold"/>
                <a:cs typeface="DUUAQF+DM Sans Bold"/>
              </a:rPr>
              <a:t>INTEGRAL</a:t>
            </a:r>
            <a:r>
              <a:rPr dirty="0" sz="2800" b="1">
                <a:solidFill>
                  <a:srgbClr val="068a56"/>
                </a:solidFill>
                <a:latin typeface="DUUAQF+DM Sans Bold"/>
                <a:cs typeface="DUUAQF+DM Sans Bold"/>
              </a:rPr>
              <a:t> </a:t>
            </a:r>
            <a:r>
              <a:rPr dirty="0" sz="2800" b="1">
                <a:solidFill>
                  <a:srgbClr val="068a56"/>
                </a:solidFill>
                <a:latin typeface="DUUAQF+DM Sans Bold"/>
                <a:cs typeface="DUUAQF+DM Sans Bold"/>
              </a:rPr>
              <a:t>UNIVERSITY,</a:t>
            </a:r>
            <a:r>
              <a:rPr dirty="0" sz="2800" b="1">
                <a:solidFill>
                  <a:srgbClr val="068a56"/>
                </a:solidFill>
                <a:latin typeface="DUUAQF+DM Sans Bold"/>
                <a:cs typeface="DUUAQF+DM Sans Bold"/>
              </a:rPr>
              <a:t> </a:t>
            </a:r>
            <a:r>
              <a:rPr dirty="0" sz="2800" b="1">
                <a:solidFill>
                  <a:srgbClr val="068a56"/>
                </a:solidFill>
                <a:latin typeface="DUUAQF+DM Sans Bold"/>
                <a:cs typeface="DUUAQF+DM Sans Bold"/>
              </a:rPr>
              <a:t>LUCKNOW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59907" y="8120587"/>
            <a:ext cx="4357379" cy="9205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948"/>
              </a:lnSpc>
              <a:spcBef>
                <a:spcPts val="0"/>
              </a:spcBef>
              <a:spcAft>
                <a:spcPts val="0"/>
              </a:spcAft>
            </a:pPr>
            <a:r>
              <a:rPr dirty="0" sz="58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Supervised</a:t>
            </a:r>
            <a:r>
              <a:rPr dirty="0" sz="58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 </a:t>
            </a:r>
            <a:r>
              <a:rPr dirty="0" sz="58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by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4308" y="8181595"/>
            <a:ext cx="3903044" cy="813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108"/>
              </a:lnSpc>
              <a:spcBef>
                <a:spcPts val="0"/>
              </a:spcBef>
              <a:spcAft>
                <a:spcPts val="0"/>
              </a:spcAft>
            </a:pPr>
            <a:r>
              <a:rPr dirty="0" sz="51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Al</a:t>
            </a:r>
            <a:r>
              <a:rPr dirty="0" sz="51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 </a:t>
            </a:r>
            <a:r>
              <a:rPr dirty="0" sz="51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Saim</a:t>
            </a:r>
            <a:r>
              <a:rPr dirty="0" sz="51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 </a:t>
            </a:r>
            <a:r>
              <a:rPr dirty="0" sz="51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Shak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3127" y="9086470"/>
            <a:ext cx="4968253" cy="813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108"/>
              </a:lnSpc>
              <a:spcBef>
                <a:spcPts val="0"/>
              </a:spcBef>
              <a:spcAft>
                <a:spcPts val="0"/>
              </a:spcAft>
            </a:pPr>
            <a:r>
              <a:rPr dirty="0" sz="51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Ahtisham</a:t>
            </a:r>
            <a:r>
              <a:rPr dirty="0" sz="51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 </a:t>
            </a:r>
            <a:r>
              <a:rPr dirty="0" sz="51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Riyasat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901255" y="9148700"/>
            <a:ext cx="4375106" cy="813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108"/>
              </a:lnSpc>
              <a:spcBef>
                <a:spcPts val="0"/>
              </a:spcBef>
              <a:spcAft>
                <a:spcPts val="0"/>
              </a:spcAft>
            </a:pPr>
            <a:r>
              <a:rPr dirty="0" sz="51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Mr.</a:t>
            </a:r>
            <a:r>
              <a:rPr dirty="0" sz="51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 </a:t>
            </a:r>
            <a:r>
              <a:rPr dirty="0" sz="51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Aftaab</a:t>
            </a:r>
            <a:r>
              <a:rPr dirty="0" sz="51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 </a:t>
            </a:r>
            <a:r>
              <a:rPr dirty="0" sz="5100" b="1">
                <a:solidFill>
                  <a:srgbClr val="ffffff"/>
                </a:solidFill>
                <a:latin typeface="AFKDFC+Times NR MT Pro Bold"/>
                <a:cs typeface="AFKDFC+Times NR MT Pro Bold"/>
              </a:rPr>
              <a:t>Ala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37879" y="1319592"/>
            <a:ext cx="2601159" cy="8317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49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>
                <a:solidFill>
                  <a:srgbClr val="ffffff"/>
                </a:solidFill>
                <a:latin typeface="PGQKGP+DM Sans Regular"/>
                <a:cs typeface="PGQKGP+DM Sans Regular"/>
              </a:rPr>
              <a:t>THE</a:t>
            </a:r>
            <a:r>
              <a:rPr dirty="0" sz="4800">
                <a:solidFill>
                  <a:srgbClr val="ffffff"/>
                </a:solidFill>
                <a:latin typeface="PGQKGP+DM Sans Regular"/>
                <a:cs typeface="PGQKGP+DM Sans Regular"/>
              </a:rPr>
              <a:t> </a:t>
            </a:r>
            <a:r>
              <a:rPr dirty="0" sz="4800">
                <a:solidFill>
                  <a:srgbClr val="ffffff"/>
                </a:solidFill>
                <a:latin typeface="PGQKGP+DM Sans Regular"/>
                <a:cs typeface="PGQKGP+DM Sans Regular"/>
              </a:rPr>
              <a:t>END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1192" y="4603387"/>
            <a:ext cx="5011119" cy="27822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02171" marR="0">
              <a:lnSpc>
                <a:spcPts val="7057"/>
              </a:lnSpc>
              <a:spcBef>
                <a:spcPts val="0"/>
              </a:spcBef>
              <a:spcAft>
                <a:spcPts val="0"/>
              </a:spcAft>
            </a:pPr>
            <a:r>
              <a:rPr dirty="0" sz="6100">
                <a:solidFill>
                  <a:srgbClr val="000000"/>
                </a:solidFill>
                <a:latin typeface="DBVTJP+Times NR MT Pro"/>
                <a:cs typeface="DBVTJP+Times NR MT Pro"/>
              </a:rPr>
              <a:t>THANKS</a:t>
            </a:r>
          </a:p>
          <a:p>
            <a:pPr marL="1573708" marR="0">
              <a:lnSpc>
                <a:spcPts val="7057"/>
              </a:lnSpc>
              <a:spcBef>
                <a:spcPts val="167"/>
              </a:spcBef>
              <a:spcAft>
                <a:spcPts val="0"/>
              </a:spcAft>
            </a:pPr>
            <a:r>
              <a:rPr dirty="0" sz="6100">
                <a:solidFill>
                  <a:srgbClr val="000000"/>
                </a:solidFill>
                <a:latin typeface="DBVTJP+Times NR MT Pro"/>
                <a:cs typeface="DBVTJP+Times NR MT Pro"/>
              </a:rPr>
              <a:t>FOR</a:t>
            </a:r>
          </a:p>
          <a:p>
            <a:pPr marL="0" marR="0">
              <a:lnSpc>
                <a:spcPts val="7057"/>
              </a:lnSpc>
              <a:spcBef>
                <a:spcPts val="217"/>
              </a:spcBef>
              <a:spcAft>
                <a:spcPts val="0"/>
              </a:spcAft>
            </a:pPr>
            <a:r>
              <a:rPr dirty="0" sz="6100">
                <a:solidFill>
                  <a:srgbClr val="000000"/>
                </a:solidFill>
                <a:latin typeface="DBVTJP+Times NR MT Pro"/>
                <a:cs typeface="DBVTJP+Times NR MT Pro"/>
              </a:rPr>
              <a:t>WATCHING!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965231" y="1293475"/>
            <a:ext cx="3819686" cy="6214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6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Reading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Dataset</a:t>
            </a:r>
          </a:p>
          <a:p>
            <a:pPr marL="0" marR="0">
              <a:lnSpc>
                <a:spcPts val="4165"/>
              </a:lnSpc>
              <a:spcBef>
                <a:spcPts val="6925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Data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Preprocessing</a:t>
            </a:r>
          </a:p>
          <a:p>
            <a:pPr marL="0" marR="0">
              <a:lnSpc>
                <a:spcPts val="4165"/>
              </a:lnSpc>
              <a:spcBef>
                <a:spcPts val="6908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Undersampling</a:t>
            </a:r>
          </a:p>
          <a:p>
            <a:pPr marL="0" marR="0">
              <a:lnSpc>
                <a:spcPts val="4165"/>
              </a:lnSpc>
              <a:spcBef>
                <a:spcPts val="6908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Splitting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DATA</a:t>
            </a:r>
          </a:p>
          <a:p>
            <a:pPr marL="0" marR="0">
              <a:lnSpc>
                <a:spcPts val="4165"/>
              </a:lnSpc>
              <a:spcBef>
                <a:spcPts val="6908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MODELING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61545" y="1365756"/>
            <a:ext cx="275071" cy="5010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DUUAQF+DM Sans Bold"/>
                <a:cs typeface="DUUAQF+DM Sans Bold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5003" y="2133915"/>
            <a:ext cx="5075337" cy="10963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 b="1">
                <a:solidFill>
                  <a:srgbClr val="ffffff"/>
                </a:solidFill>
                <a:latin typeface="DUUAQF+DM Sans Bold"/>
                <a:cs typeface="DUUAQF+DM Sans Bold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10199" y="2774336"/>
            <a:ext cx="377830" cy="61521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162" marR="0">
              <a:lnSpc>
                <a:spcPts val="3645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DUUAQF+DM Sans Bold"/>
                <a:cs typeface="DUUAQF+DM Sans Bold"/>
              </a:rPr>
              <a:t>2</a:t>
            </a:r>
          </a:p>
          <a:p>
            <a:pPr marL="6697" marR="0">
              <a:lnSpc>
                <a:spcPts val="3645"/>
              </a:lnSpc>
              <a:spcBef>
                <a:spcPts val="7528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DUUAQF+DM Sans Bold"/>
                <a:cs typeface="DUUAQF+DM Sans Bold"/>
              </a:rPr>
              <a:t>3</a:t>
            </a:r>
          </a:p>
          <a:p>
            <a:pPr marL="2530" marR="0">
              <a:lnSpc>
                <a:spcPts val="3645"/>
              </a:lnSpc>
              <a:spcBef>
                <a:spcPts val="7478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DUUAQF+DM Sans Bold"/>
                <a:cs typeface="DUUAQF+DM Sans Bold"/>
              </a:rPr>
              <a:t>5</a:t>
            </a:r>
          </a:p>
          <a:p>
            <a:pPr marL="0" marR="0">
              <a:lnSpc>
                <a:spcPts val="3645"/>
              </a:lnSpc>
              <a:spcBef>
                <a:spcPts val="7478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DUUAQF+DM Sans Bold"/>
                <a:cs typeface="DUUAQF+DM Sans Bold"/>
              </a:rPr>
              <a:t>6</a:t>
            </a:r>
          </a:p>
          <a:p>
            <a:pPr marL="17859" marR="0">
              <a:lnSpc>
                <a:spcPts val="3645"/>
              </a:lnSpc>
              <a:spcBef>
                <a:spcPts val="7478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DUUAQF+DM Sans Bold"/>
                <a:cs typeface="DUUAQF+DM Sans Bold"/>
              </a:rPr>
              <a:t>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92140" y="4653465"/>
            <a:ext cx="6537014" cy="7820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202020"/>
                </a:solidFill>
                <a:latin typeface="DUUAQF+DM Sans Bold"/>
                <a:cs typeface="DUUAQF+DM Sans Bold"/>
              </a:rPr>
              <a:t>Rainfall</a:t>
            </a:r>
            <a:r>
              <a:rPr dirty="0" sz="2100" spc="777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2100" b="1">
                <a:solidFill>
                  <a:srgbClr val="202020"/>
                </a:solidFill>
                <a:latin typeface="DUUAQF+DM Sans Bold"/>
                <a:cs typeface="DUUAQF+DM Sans Bold"/>
              </a:rPr>
              <a:t>Prediction:</a:t>
            </a:r>
            <a:r>
              <a:rPr dirty="0" sz="2100" spc="778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System</a:t>
            </a:r>
            <a:r>
              <a:rPr dirty="0" sz="2100" spc="775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Enhancing</a:t>
            </a:r>
            <a:r>
              <a:rPr dirty="0" sz="2100" spc="776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Next-Day</a:t>
            </a:r>
          </a:p>
          <a:p>
            <a:pPr marL="0" marR="0">
              <a:lnSpc>
                <a:spcPts val="2730"/>
              </a:lnSpc>
              <a:spcBef>
                <a:spcPts val="446"/>
              </a:spcBef>
              <a:spcAft>
                <a:spcPts val="0"/>
              </a:spcAft>
            </a:pP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Forecasting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in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Australia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92140" y="5844884"/>
            <a:ext cx="6536967" cy="7820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202020"/>
                </a:solidFill>
                <a:latin typeface="DUUAQF+DM Sans Bold"/>
                <a:cs typeface="DUUAQF+DM Sans Bold"/>
              </a:rPr>
              <a:t>Project</a:t>
            </a:r>
            <a:r>
              <a:rPr dirty="0" sz="2100" spc="839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2100" b="1">
                <a:solidFill>
                  <a:srgbClr val="202020"/>
                </a:solidFill>
                <a:latin typeface="DUUAQF+DM Sans Bold"/>
                <a:cs typeface="DUUAQF+DM Sans Bold"/>
              </a:rPr>
              <a:t>Overview:</a:t>
            </a:r>
            <a:r>
              <a:rPr dirty="0" sz="2100" spc="842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Development</a:t>
            </a:r>
            <a:r>
              <a:rPr dirty="0" sz="2100" spc="839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of</a:t>
            </a:r>
            <a:r>
              <a:rPr dirty="0" sz="2100" spc="839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a</a:t>
            </a:r>
            <a:r>
              <a:rPr dirty="0" sz="2100" spc="838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predictive</a:t>
            </a:r>
          </a:p>
          <a:p>
            <a:pPr marL="0" marR="0">
              <a:lnSpc>
                <a:spcPts val="2730"/>
              </a:lnSpc>
              <a:spcBef>
                <a:spcPts val="446"/>
              </a:spcBef>
              <a:spcAft>
                <a:spcPts val="0"/>
              </a:spcAft>
            </a:pP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system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for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next-day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rainfall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in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Australia.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92140" y="7036304"/>
            <a:ext cx="6537043" cy="7820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3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202020"/>
                </a:solidFill>
                <a:latin typeface="DUUAQF+DM Sans Bold"/>
                <a:cs typeface="DUUAQF+DM Sans Bold"/>
              </a:rPr>
              <a:t>Objective:</a:t>
            </a:r>
            <a:r>
              <a:rPr dirty="0" sz="2100" spc="66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Provide</a:t>
            </a:r>
            <a:r>
              <a:rPr dirty="0" sz="2100" spc="63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accurate</a:t>
            </a:r>
            <a:r>
              <a:rPr dirty="0" sz="2100" spc="63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forecasts</a:t>
            </a:r>
            <a:r>
              <a:rPr dirty="0" sz="2100" spc="64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and</a:t>
            </a:r>
            <a:r>
              <a:rPr dirty="0" sz="2100" spc="63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quantify</a:t>
            </a:r>
          </a:p>
          <a:p>
            <a:pPr marL="0" marR="0">
              <a:lnSpc>
                <a:spcPts val="2730"/>
              </a:lnSpc>
              <a:spcBef>
                <a:spcPts val="446"/>
              </a:spcBef>
              <a:spcAft>
                <a:spcPts val="0"/>
              </a:spcAft>
            </a:pP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the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probability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of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 </a:t>
            </a:r>
            <a:r>
              <a:rPr dirty="0" sz="2100">
                <a:solidFill>
                  <a:srgbClr val="202020"/>
                </a:solidFill>
                <a:latin typeface="VVQOGS+DM Sans Regular"/>
                <a:cs typeface="VVQOGS+DM Sans Regular"/>
              </a:rPr>
              <a:t>rainfall.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65231" y="8353161"/>
            <a:ext cx="2245439" cy="567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6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13427" y="657538"/>
            <a:ext cx="5106764" cy="8482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379"/>
              </a:lnSpc>
              <a:spcBef>
                <a:spcPts val="0"/>
              </a:spcBef>
              <a:spcAft>
                <a:spcPts val="0"/>
              </a:spcAft>
            </a:pPr>
            <a:r>
              <a:rPr dirty="0" sz="4900" b="1">
                <a:solidFill>
                  <a:srgbClr val="ffffff"/>
                </a:solidFill>
                <a:latin typeface="DUUAQF+DM Sans Bold"/>
                <a:cs typeface="DUUAQF+DM Sans Bold"/>
              </a:rPr>
              <a:t>Reading</a:t>
            </a:r>
            <a:r>
              <a:rPr dirty="0" sz="4900" b="1">
                <a:solidFill>
                  <a:srgbClr val="ffffff"/>
                </a:solidFill>
                <a:latin typeface="DUUAQF+DM Sans Bold"/>
                <a:cs typeface="DUUAQF+DM Sans Bold"/>
              </a:rPr>
              <a:t> </a:t>
            </a:r>
            <a:r>
              <a:rPr dirty="0" sz="4900" b="1">
                <a:solidFill>
                  <a:srgbClr val="ffffff"/>
                </a:solidFill>
                <a:latin typeface="DUUAQF+DM Sans Bold"/>
                <a:cs typeface="DUUAQF+DM Sans Bold"/>
              </a:rPr>
              <a:t>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326708" y="1977789"/>
            <a:ext cx="1222532" cy="1187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52"/>
              </a:lnSpc>
              <a:spcBef>
                <a:spcPts val="0"/>
              </a:spcBef>
              <a:spcAft>
                <a:spcPts val="0"/>
              </a:spcAft>
            </a:pPr>
            <a:r>
              <a:rPr dirty="0" sz="6650" b="1">
                <a:solidFill>
                  <a:srgbClr val="ffffff"/>
                </a:solidFill>
                <a:latin typeface="HWPMTH+Canva Sans Bold"/>
                <a:cs typeface="HWPMTH+Canva Sans Bold"/>
              </a:rPr>
              <a:t>49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8623" y="2051293"/>
            <a:ext cx="7720141" cy="1001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Date: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date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observation</a:t>
            </a:r>
          </a:p>
          <a:p>
            <a:pPr marL="0" marR="0">
              <a:lnSpc>
                <a:spcPts val="2408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Location: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common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name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location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weather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station</a:t>
            </a:r>
          </a:p>
          <a:p>
            <a:pPr marL="0" marR="0">
              <a:lnSpc>
                <a:spcPts val="2408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MinTemp: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minimum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temperature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in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degrees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celsius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623" y="3037083"/>
            <a:ext cx="10301968" cy="2315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MaxTemp: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maximum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temperature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in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degrees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celsius</a:t>
            </a:r>
          </a:p>
          <a:p>
            <a:pPr marL="0" marR="0">
              <a:lnSpc>
                <a:spcPts val="2408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Rainfall: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amount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rainfall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recorded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for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day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in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mm</a:t>
            </a:r>
          </a:p>
          <a:p>
            <a:pPr marL="0" marR="0">
              <a:lnSpc>
                <a:spcPts val="2408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Evaporation: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so-called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Class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pan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evaporation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(mm)</a:t>
            </a:r>
          </a:p>
          <a:p>
            <a:pPr marL="0" marR="0">
              <a:lnSpc>
                <a:spcPts val="2408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Sunshine: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number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hours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bright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sunshine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in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day.</a:t>
            </a:r>
          </a:p>
          <a:p>
            <a:pPr marL="0" marR="0">
              <a:lnSpc>
                <a:spcPts val="2408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WindGustDir: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direction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strongest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wind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gust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in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24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hours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to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midnight</a:t>
            </a:r>
          </a:p>
          <a:p>
            <a:pPr marL="0" marR="0">
              <a:lnSpc>
                <a:spcPts val="2408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WindGustSpeed: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speed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(km/h)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strongest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wind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gust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in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24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hours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to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midnight</a:t>
            </a:r>
          </a:p>
          <a:p>
            <a:pPr marL="0" marR="0">
              <a:lnSpc>
                <a:spcPts val="2408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WindDir9am: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Direction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wind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9am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33366" y="5093343"/>
            <a:ext cx="2414123" cy="6260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29"/>
              </a:lnSpc>
              <a:spcBef>
                <a:spcPts val="0"/>
              </a:spcBef>
              <a:spcAft>
                <a:spcPts val="0"/>
              </a:spcAft>
            </a:pPr>
            <a:r>
              <a:rPr dirty="0" sz="3400" b="1">
                <a:solidFill>
                  <a:srgbClr val="ffffff"/>
                </a:solidFill>
                <a:latin typeface="HWPMTH+Canva Sans Bold"/>
                <a:cs typeface="HWPMTH+Canva Sans Bold"/>
              </a:rPr>
              <a:t>2008-2017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8623" y="5337258"/>
            <a:ext cx="4930467" cy="343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WindDir3pm: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Direction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wind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3pm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8623" y="5665855"/>
            <a:ext cx="8870007" cy="1001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WindSpeed9am: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Wind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speed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(km/hr)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averaged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over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10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minutes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prior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to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9am.</a:t>
            </a:r>
          </a:p>
          <a:p>
            <a:pPr marL="0" marR="0">
              <a:lnSpc>
                <a:spcPts val="2408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Humidity9am: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Humidity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(percent)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9am</a:t>
            </a:r>
          </a:p>
          <a:p>
            <a:pPr marL="0" marR="0">
              <a:lnSpc>
                <a:spcPts val="2408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Humidity3pm: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Humidity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(percent)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3pm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346033" y="5937345"/>
            <a:ext cx="2588311" cy="5742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221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000000"/>
                </a:solidFill>
                <a:latin typeface="HWPMTH+Canva Sans Bold"/>
                <a:cs typeface="HWPMTH+Canva Sans Bold"/>
              </a:rPr>
              <a:t>145459</a:t>
            </a:r>
            <a:r>
              <a:rPr dirty="0" sz="3100" b="1">
                <a:solidFill>
                  <a:srgbClr val="000000"/>
                </a:solidFill>
                <a:latin typeface="HWPMTH+Canva Sans Bold"/>
                <a:cs typeface="HWPMTH+Canva Sans Bold"/>
              </a:rPr>
              <a:t> </a:t>
            </a:r>
            <a:r>
              <a:rPr dirty="0" sz="3100" b="1">
                <a:solidFill>
                  <a:srgbClr val="000000"/>
                </a:solidFill>
                <a:latin typeface="HWPMTH+Canva Sans Bold"/>
                <a:cs typeface="HWPMTH+Canva Sans Bold"/>
              </a:rPr>
              <a:t>rows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98623" y="6651644"/>
            <a:ext cx="15001309" cy="2644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Pressure9am: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Atmospheric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pressure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(hpa)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reduced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to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mean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sea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level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9am</a:t>
            </a:r>
          </a:p>
          <a:p>
            <a:pPr marL="0" marR="0">
              <a:lnSpc>
                <a:spcPts val="2408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Pressure3pm: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Atmospheric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pressure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(hpa)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reduced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to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mean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sea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level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3pm</a:t>
            </a:r>
          </a:p>
          <a:p>
            <a:pPr marL="0" marR="0">
              <a:lnSpc>
                <a:spcPts val="2408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Cloud9am: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Fraction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sky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obscured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by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cloud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9am.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This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is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measured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in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"oktas",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which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are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unit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eigths.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It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records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how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many</a:t>
            </a:r>
          </a:p>
          <a:p>
            <a:pPr marL="0" marR="0">
              <a:lnSpc>
                <a:spcPts val="2408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Cloud3pm: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Fraction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sky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obscured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by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cloud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(in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"oktas":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eighths)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3pm.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See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Cload9am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for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description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values</a:t>
            </a:r>
          </a:p>
          <a:p>
            <a:pPr marL="0" marR="0">
              <a:lnSpc>
                <a:spcPts val="2408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Temp9am: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Temperature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(degrees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C)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9am</a:t>
            </a:r>
          </a:p>
          <a:p>
            <a:pPr marL="0" marR="0">
              <a:lnSpc>
                <a:spcPts val="2408"/>
              </a:lnSpc>
              <a:spcBef>
                <a:spcPts val="12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Temp3pm: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Temperature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(degrees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C)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3pm</a:t>
            </a:r>
          </a:p>
          <a:p>
            <a:pPr marL="0" marR="0">
              <a:lnSpc>
                <a:spcPts val="2408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RainToday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Boolean: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1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if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precipitation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(mm)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in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24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hours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to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9am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exceeds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1mm,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otherwise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0</a:t>
            </a:r>
          </a:p>
          <a:p>
            <a:pPr marL="0" marR="0">
              <a:lnSpc>
                <a:spcPts val="2408"/>
              </a:lnSpc>
              <a:spcBef>
                <a:spcPts val="179"/>
              </a:spcBef>
              <a:spcAft>
                <a:spcPts val="0"/>
              </a:spcAft>
            </a:pP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RainTomorrow: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amount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next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day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rain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in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mm.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Used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to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create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response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variable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RainTomorrow.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A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kind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measure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of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the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 </a:t>
            </a:r>
            <a:r>
              <a:rPr dirty="0" sz="1850" b="1">
                <a:solidFill>
                  <a:srgbClr val="000000"/>
                </a:solidFill>
                <a:latin typeface="DUUAQF+DM Sans Bold"/>
                <a:cs typeface="DUUAQF+DM Sans Bold"/>
              </a:rPr>
              <a:t>"risk".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71625" y="9491268"/>
            <a:ext cx="3569960" cy="3357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3ab85c"/>
                </a:solidFill>
                <a:latin typeface="DUUAQF+DM Sans Bold"/>
                <a:cs typeface="DUUAQF+DM Sans Bold"/>
              </a:rPr>
              <a:t>BACK</a:t>
            </a:r>
            <a:r>
              <a:rPr dirty="0" sz="1800" spc="-143" b="1" u="sng">
                <a:solidFill>
                  <a:srgbClr val="3ab85c"/>
                </a:solidFill>
                <a:latin typeface="DUUAQF+DM Sans Bold"/>
                <a:cs typeface="DUUAQF+DM Sans Bold"/>
              </a:rPr>
              <a:t> </a:t>
            </a:r>
            <a:r>
              <a:rPr dirty="0" sz="1800" b="1" u="sng">
                <a:solidFill>
                  <a:srgbClr val="3ab85c"/>
                </a:solidFill>
                <a:latin typeface="DUUAQF+DM Sans Bold"/>
                <a:cs typeface="DUUAQF+DM Sans Bold"/>
              </a:rPr>
              <a:t>TO</a:t>
            </a:r>
            <a:r>
              <a:rPr dirty="0" sz="1800" spc="-143" b="1" u="sng">
                <a:solidFill>
                  <a:srgbClr val="3ab85c"/>
                </a:solidFill>
                <a:latin typeface="DUUAQF+DM Sans Bold"/>
                <a:cs typeface="DUUAQF+DM Sans Bold"/>
              </a:rPr>
              <a:t> </a:t>
            </a:r>
            <a:r>
              <a:rPr dirty="0" sz="1800" b="1" u="sng">
                <a:solidFill>
                  <a:srgbClr val="3ab85c"/>
                </a:solidFill>
                <a:latin typeface="DUUAQF+DM Sans Bold"/>
                <a:cs typeface="DUUAQF+DM Sans Bold"/>
              </a:rPr>
              <a:t>INTRODUCTION</a:t>
            </a:r>
            <a:r>
              <a:rPr dirty="0" sz="1800" spc="-143" b="1" u="sng">
                <a:solidFill>
                  <a:srgbClr val="3ab85c"/>
                </a:solidFill>
                <a:latin typeface="DUUAQF+DM Sans Bold"/>
                <a:cs typeface="DUUAQF+DM Sans Bold"/>
              </a:rPr>
              <a:t> </a:t>
            </a:r>
            <a:r>
              <a:rPr dirty="0" sz="1800" b="1" u="sng">
                <a:solidFill>
                  <a:srgbClr val="3ab85c"/>
                </a:solidFill>
                <a:latin typeface="DUUAQF+DM Sans Bold"/>
                <a:cs typeface="DUUAQF+DM Sans Bold"/>
              </a:rPr>
              <a:t>PAGE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16543" y="1823261"/>
            <a:ext cx="6286774" cy="881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5100" b="1">
                <a:solidFill>
                  <a:srgbClr val="ffffff"/>
                </a:solidFill>
                <a:latin typeface="DUUAQF+DM Sans Bold"/>
                <a:cs typeface="DUUAQF+DM Sans Bold"/>
              </a:rPr>
              <a:t>Data</a:t>
            </a:r>
            <a:r>
              <a:rPr dirty="0" sz="5100" b="1">
                <a:solidFill>
                  <a:srgbClr val="ffffff"/>
                </a:solidFill>
                <a:latin typeface="DUUAQF+DM Sans Bold"/>
                <a:cs typeface="DUUAQF+DM Sans Bold"/>
              </a:rPr>
              <a:t> </a:t>
            </a:r>
            <a:r>
              <a:rPr dirty="0" sz="5100" b="1">
                <a:solidFill>
                  <a:srgbClr val="ffffff"/>
                </a:solidFill>
                <a:latin typeface="DUUAQF+DM Sans Bold"/>
                <a:cs typeface="DUUAQF+DM Sans Bold"/>
              </a:rPr>
              <a:t>Preprocessing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61545" y="2864201"/>
            <a:ext cx="3763334" cy="567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DUUAQF+DM Sans Bold"/>
                <a:cs typeface="DUUAQF+DM Sans Bold"/>
              </a:rPr>
              <a:t>1</a:t>
            </a:r>
            <a:r>
              <a:rPr dirty="0" sz="2800" spc="6271" b="1">
                <a:solidFill>
                  <a:srgbClr val="ffffff"/>
                </a:solidFill>
                <a:latin typeface="DUUAQF+DM Sans Bold"/>
                <a:cs typeface="DUUAQF+DM Sans Bold"/>
              </a:rPr>
              <a:t> 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Data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Cleaning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12729" y="4276979"/>
            <a:ext cx="6321388" cy="33927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632" marR="0">
              <a:lnSpc>
                <a:spcPts val="41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DUUAQF+DM Sans Bold"/>
                <a:cs typeface="DUUAQF+DM Sans Bold"/>
              </a:rPr>
              <a:t>2</a:t>
            </a:r>
            <a:r>
              <a:rPr dirty="0" sz="2800" spc="5954" b="1">
                <a:solidFill>
                  <a:srgbClr val="ffffff"/>
                </a:solidFill>
                <a:latin typeface="DUUAQF+DM Sans Bold"/>
                <a:cs typeface="DUUAQF+DM Sans Bold"/>
              </a:rPr>
              <a:t> 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Handling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Null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Values</a:t>
            </a:r>
          </a:p>
          <a:p>
            <a:pPr marL="4167" marR="0">
              <a:lnSpc>
                <a:spcPts val="4165"/>
              </a:lnSpc>
              <a:spcBef>
                <a:spcPts val="6908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DUUAQF+DM Sans Bold"/>
                <a:cs typeface="DUUAQF+DM Sans Bold"/>
              </a:rPr>
              <a:t>3</a:t>
            </a:r>
            <a:r>
              <a:rPr dirty="0" sz="2800" spc="3518" b="1">
                <a:solidFill>
                  <a:srgbClr val="ffffff"/>
                </a:solidFill>
                <a:latin typeface="DUUAQF+DM Sans Bold"/>
                <a:cs typeface="DUUAQF+DM Sans Bold"/>
              </a:rPr>
              <a:t> 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Handling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Duplicates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Recored</a:t>
            </a:r>
          </a:p>
          <a:p>
            <a:pPr marL="0" marR="0">
              <a:lnSpc>
                <a:spcPts val="4165"/>
              </a:lnSpc>
              <a:spcBef>
                <a:spcPts val="6908"/>
              </a:spcBef>
              <a:spcAft>
                <a:spcPts val="0"/>
              </a:spcAft>
            </a:pPr>
            <a:r>
              <a:rPr dirty="0" sz="2800" b="1">
                <a:solidFill>
                  <a:srgbClr val="ffffff"/>
                </a:solidFill>
                <a:latin typeface="DUUAQF+DM Sans Bold"/>
                <a:cs typeface="DUUAQF+DM Sans Bold"/>
              </a:rPr>
              <a:t>5</a:t>
            </a:r>
            <a:r>
              <a:rPr dirty="0" sz="2800" spc="5885" b="1">
                <a:solidFill>
                  <a:srgbClr val="ffffff"/>
                </a:solidFill>
                <a:latin typeface="DUUAQF+DM Sans Bold"/>
                <a:cs typeface="DUUAQF+DM Sans Bold"/>
              </a:rPr>
              <a:t> 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Label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3200">
                <a:solidFill>
                  <a:srgbClr val="000000"/>
                </a:solidFill>
                <a:latin typeface="VVQOGS+DM Sans Regular"/>
                <a:cs typeface="VVQOGS+DM Sans Regular"/>
              </a:rPr>
              <a:t>Encoding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92140" y="4453779"/>
            <a:ext cx="6531900" cy="35672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6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Data</a:t>
            </a:r>
            <a:r>
              <a:rPr dirty="0" sz="3200" spc="2485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preprocessing</a:t>
            </a:r>
            <a:r>
              <a:rPr dirty="0" sz="3200" spc="2485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1" b="1">
                <a:solidFill>
                  <a:srgbClr val="202020"/>
                </a:solidFill>
                <a:latin typeface="DUUAQF+DM Sans Bold"/>
                <a:cs typeface="DUUAQF+DM Sans Bold"/>
              </a:rPr>
              <a:t>in</a:t>
            </a:r>
            <a:r>
              <a:rPr dirty="0" sz="3200" spc="2484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data</a:t>
            </a:r>
          </a:p>
          <a:p>
            <a:pPr marL="0" marR="0">
              <a:lnSpc>
                <a:spcPts val="4163"/>
              </a:lnSpc>
              <a:spcBef>
                <a:spcPts val="511"/>
              </a:spcBef>
              <a:spcAft>
                <a:spcPts val="0"/>
              </a:spcAft>
            </a:pP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science</a:t>
            </a:r>
            <a:r>
              <a:rPr dirty="0" sz="3200" spc="625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refers</a:t>
            </a:r>
            <a:r>
              <a:rPr dirty="0" sz="3200" spc="625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to</a:t>
            </a:r>
            <a:r>
              <a:rPr dirty="0" sz="3200" spc="625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the</a:t>
            </a:r>
            <a:r>
              <a:rPr dirty="0" sz="3200" spc="625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cleaning,</a:t>
            </a:r>
          </a:p>
          <a:p>
            <a:pPr marL="0" marR="0">
              <a:lnSpc>
                <a:spcPts val="4163"/>
              </a:lnSpc>
              <a:spcBef>
                <a:spcPts val="511"/>
              </a:spcBef>
              <a:spcAft>
                <a:spcPts val="0"/>
              </a:spcAft>
            </a:pP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transforming,</a:t>
            </a:r>
            <a:r>
              <a:rPr dirty="0" sz="3200" spc="426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and</a:t>
            </a:r>
            <a:r>
              <a:rPr dirty="0" sz="3200" spc="425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organizing</a:t>
            </a:r>
            <a:r>
              <a:rPr dirty="0" sz="3200" spc="425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of</a:t>
            </a:r>
          </a:p>
          <a:p>
            <a:pPr marL="0" marR="0">
              <a:lnSpc>
                <a:spcPts val="4163"/>
              </a:lnSpc>
              <a:spcBef>
                <a:spcPts val="511"/>
              </a:spcBef>
              <a:spcAft>
                <a:spcPts val="0"/>
              </a:spcAft>
            </a:pP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raw</a:t>
            </a:r>
            <a:r>
              <a:rPr dirty="0" sz="3200" spc="326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data</a:t>
            </a:r>
            <a:r>
              <a:rPr dirty="0" sz="3200" spc="327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into</a:t>
            </a:r>
            <a:r>
              <a:rPr dirty="0" sz="3200" spc="327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b="1">
                <a:solidFill>
                  <a:srgbClr val="202020"/>
                </a:solidFill>
                <a:latin typeface="DUUAQF+DM Sans Bold"/>
                <a:cs typeface="DUUAQF+DM Sans Bold"/>
              </a:rPr>
              <a:t>a</a:t>
            </a:r>
            <a:r>
              <a:rPr dirty="0" sz="3200" spc="367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format</a:t>
            </a:r>
            <a:r>
              <a:rPr dirty="0" sz="3200" spc="328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suitable</a:t>
            </a:r>
          </a:p>
          <a:p>
            <a:pPr marL="0" marR="0">
              <a:lnSpc>
                <a:spcPts val="4163"/>
              </a:lnSpc>
              <a:spcBef>
                <a:spcPts val="561"/>
              </a:spcBef>
              <a:spcAft>
                <a:spcPts val="0"/>
              </a:spcAft>
            </a:pP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for</a:t>
            </a:r>
            <a:r>
              <a:rPr dirty="0" sz="3200" spc="757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data</a:t>
            </a:r>
            <a:r>
              <a:rPr dirty="0" sz="3200" spc="756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analysis</a:t>
            </a:r>
            <a:r>
              <a:rPr dirty="0" sz="3200" spc="756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and</a:t>
            </a:r>
            <a:r>
              <a:rPr dirty="0" sz="3200" spc="756" b="1">
                <a:solidFill>
                  <a:srgbClr val="202020"/>
                </a:solidFill>
                <a:latin typeface="DUUAQF+DM Sans Bold"/>
                <a:cs typeface="DUUAQF+DM Sans Bold"/>
              </a:rPr>
              <a:t> </a:t>
            </a: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Machine</a:t>
            </a:r>
          </a:p>
          <a:p>
            <a:pPr marL="0" marR="0">
              <a:lnSpc>
                <a:spcPts val="4163"/>
              </a:lnSpc>
              <a:spcBef>
                <a:spcPts val="511"/>
              </a:spcBef>
              <a:spcAft>
                <a:spcPts val="0"/>
              </a:spcAft>
            </a:pPr>
            <a:r>
              <a:rPr dirty="0" sz="3200" spc="40" b="1">
                <a:solidFill>
                  <a:srgbClr val="202020"/>
                </a:solidFill>
                <a:latin typeface="DUUAQF+DM Sans Bold"/>
                <a:cs typeface="DUUAQF+DM Sans Bold"/>
              </a:rPr>
              <a:t>Learning.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1625" y="9491268"/>
            <a:ext cx="3326289" cy="3357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ffb001"/>
                </a:solidFill>
                <a:latin typeface="DUUAQF+DM Sans Bold"/>
                <a:cs typeface="DUUAQF+DM Sans Bold"/>
              </a:rPr>
              <a:t>BACK</a:t>
            </a:r>
            <a:r>
              <a:rPr dirty="0" sz="1800" spc="-143" b="1" u="sng">
                <a:solidFill>
                  <a:srgbClr val="ffb001"/>
                </a:solidFill>
                <a:latin typeface="DUUAQF+DM Sans Bold"/>
                <a:cs typeface="DUUAQF+DM Sans Bold"/>
              </a:rPr>
              <a:t> </a:t>
            </a:r>
            <a:r>
              <a:rPr dirty="0" sz="1800" b="1" u="sng">
                <a:solidFill>
                  <a:srgbClr val="ffb001"/>
                </a:solidFill>
                <a:latin typeface="DUUAQF+DM Sans Bold"/>
                <a:cs typeface="DUUAQF+DM Sans Bold"/>
              </a:rPr>
              <a:t>TO</a:t>
            </a:r>
            <a:r>
              <a:rPr dirty="0" sz="1800" spc="-143" b="1" u="sng">
                <a:solidFill>
                  <a:srgbClr val="ffb001"/>
                </a:solidFill>
                <a:latin typeface="DUUAQF+DM Sans Bold"/>
                <a:cs typeface="DUUAQF+DM Sans Bold"/>
              </a:rPr>
              <a:t> </a:t>
            </a:r>
            <a:r>
              <a:rPr dirty="0" sz="1800" b="1" u="sng">
                <a:solidFill>
                  <a:srgbClr val="ffb001"/>
                </a:solidFill>
                <a:latin typeface="DUUAQF+DM Sans Bold"/>
                <a:cs typeface="DUUAQF+DM Sans Bold"/>
              </a:rPr>
              <a:t>READING</a:t>
            </a:r>
            <a:r>
              <a:rPr dirty="0" sz="1800" spc="-143" b="1" u="sng">
                <a:solidFill>
                  <a:srgbClr val="ffb001"/>
                </a:solidFill>
                <a:latin typeface="DUUAQF+DM Sans Bold"/>
                <a:cs typeface="DUUAQF+DM Sans Bold"/>
              </a:rPr>
              <a:t> </a:t>
            </a:r>
            <a:r>
              <a:rPr dirty="0" sz="1800" b="1" u="sng">
                <a:solidFill>
                  <a:srgbClr val="ffb001"/>
                </a:solidFill>
                <a:latin typeface="DUUAQF+DM Sans Bold"/>
                <a:cs typeface="DUUAQF+DM Sans Bold"/>
              </a:rPr>
              <a:t>DATA</a:t>
            </a:r>
            <a:r>
              <a:rPr dirty="0" sz="1800" spc="-143" b="1" u="sng">
                <a:solidFill>
                  <a:srgbClr val="ffb001"/>
                </a:solidFill>
                <a:latin typeface="DUUAQF+DM Sans Bold"/>
                <a:cs typeface="DUUAQF+DM Sans Bold"/>
              </a:rPr>
              <a:t> </a:t>
            </a:r>
            <a:r>
              <a:rPr dirty="0" sz="1800" b="1" u="sng">
                <a:solidFill>
                  <a:srgbClr val="ffb001"/>
                </a:solidFill>
                <a:latin typeface="DUUAQF+DM Sans Bold"/>
                <a:cs typeface="DUUAQF+DM Sans Bold"/>
              </a:rPr>
              <a:t>SET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64667" y="1514658"/>
            <a:ext cx="6109179" cy="10963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 b="1">
                <a:solidFill>
                  <a:srgbClr val="ffffff"/>
                </a:solidFill>
                <a:latin typeface="DUUAQF+DM Sans Bold"/>
                <a:cs typeface="DUUAQF+DM Sans Bold"/>
              </a:rPr>
              <a:t>Undersampling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8700" y="3392744"/>
            <a:ext cx="8572691" cy="19185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Given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the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observed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imbalance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in</a:t>
            </a:r>
            <a:r>
              <a:rPr dirty="0" sz="2750" spc="-12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1">
                <a:solidFill>
                  <a:srgbClr val="000000"/>
                </a:solidFill>
                <a:latin typeface="VVQOGS+DM Sans Regular"/>
                <a:cs typeface="VVQOGS+DM Sans Regular"/>
              </a:rPr>
              <a:t>our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dataset,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5">
                <a:solidFill>
                  <a:srgbClr val="000000"/>
                </a:solidFill>
                <a:latin typeface="VVQOGS+DM Sans Regular"/>
                <a:cs typeface="VVQOGS+DM Sans Regular"/>
              </a:rPr>
              <a:t>we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will</a:t>
            </a:r>
          </a:p>
          <a:p>
            <a:pPr marL="0" marR="0">
              <a:lnSpc>
                <a:spcPts val="355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2750" spc="-11">
                <a:solidFill>
                  <a:srgbClr val="000000"/>
                </a:solidFill>
                <a:latin typeface="VVQOGS+DM Sans Regular"/>
                <a:cs typeface="VVQOGS+DM Sans Regular"/>
              </a:rPr>
              <a:t>employ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undersampling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techniques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to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achieve</a:t>
            </a:r>
          </a:p>
          <a:p>
            <a:pPr marL="0" marR="0">
              <a:lnSpc>
                <a:spcPts val="355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balance.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This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1">
                <a:solidFill>
                  <a:srgbClr val="000000"/>
                </a:solidFill>
                <a:latin typeface="VVQOGS+DM Sans Regular"/>
                <a:cs typeface="VVQOGS+DM Sans Regular"/>
              </a:rPr>
              <a:t>approach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is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particularly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suitable</a:t>
            </a:r>
          </a:p>
          <a:p>
            <a:pPr marL="0" marR="0">
              <a:lnSpc>
                <a:spcPts val="355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considering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the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substantial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size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2">
                <a:solidFill>
                  <a:srgbClr val="000000"/>
                </a:solidFill>
                <a:latin typeface="VVQOGS+DM Sans Regular"/>
                <a:cs typeface="VVQOGS+DM Sans Regular"/>
              </a:rPr>
              <a:t>of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1">
                <a:solidFill>
                  <a:srgbClr val="000000"/>
                </a:solidFill>
                <a:latin typeface="VVQOGS+DM Sans Regular"/>
                <a:cs typeface="VVQOGS+DM Sans Regular"/>
              </a:rPr>
              <a:t>our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dataset.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8700" y="5773994"/>
            <a:ext cx="8779421" cy="23947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 spc="-12">
                <a:solidFill>
                  <a:srgbClr val="000000"/>
                </a:solidFill>
                <a:latin typeface="VVQOGS+DM Sans Regular"/>
                <a:cs typeface="VVQOGS+DM Sans Regular"/>
              </a:rPr>
              <a:t>Upon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implementing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undersampling,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5">
                <a:solidFill>
                  <a:srgbClr val="000000"/>
                </a:solidFill>
                <a:latin typeface="VVQOGS+DM Sans Regular"/>
                <a:cs typeface="VVQOGS+DM Sans Regular"/>
              </a:rPr>
              <a:t>we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1">
                <a:solidFill>
                  <a:srgbClr val="000000"/>
                </a:solidFill>
                <a:latin typeface="VVQOGS+DM Sans Regular"/>
                <a:cs typeface="VVQOGS+DM Sans Regular"/>
              </a:rPr>
              <a:t>have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achieved</a:t>
            </a:r>
          </a:p>
          <a:p>
            <a:pPr marL="0" marR="0">
              <a:lnSpc>
                <a:spcPts val="355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2750" spc="-11">
                <a:solidFill>
                  <a:srgbClr val="000000"/>
                </a:solidFill>
                <a:latin typeface="VVQOGS+DM Sans Regular"/>
                <a:cs typeface="VVQOGS+DM Sans Regular"/>
              </a:rPr>
              <a:t>an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1">
                <a:solidFill>
                  <a:srgbClr val="000000"/>
                </a:solidFill>
                <a:latin typeface="VVQOGS+DM Sans Regular"/>
                <a:cs typeface="VVQOGS+DM Sans Regular"/>
              </a:rPr>
              <a:t>equal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distribution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2">
                <a:solidFill>
                  <a:srgbClr val="000000"/>
                </a:solidFill>
                <a:latin typeface="VVQOGS+DM Sans Regular"/>
                <a:cs typeface="VVQOGS+DM Sans Regular"/>
              </a:rPr>
              <a:t>of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the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categories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"No"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(0)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1">
                <a:solidFill>
                  <a:srgbClr val="000000"/>
                </a:solidFill>
                <a:latin typeface="VVQOGS+DM Sans Regular"/>
                <a:cs typeface="VVQOGS+DM Sans Regular"/>
              </a:rPr>
              <a:t>and</a:t>
            </a:r>
          </a:p>
          <a:p>
            <a:pPr marL="0" marR="0">
              <a:lnSpc>
                <a:spcPts val="355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"Yes"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(1),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1">
                <a:solidFill>
                  <a:srgbClr val="000000"/>
                </a:solidFill>
                <a:latin typeface="VVQOGS+DM Sans Regular"/>
                <a:cs typeface="VVQOGS+DM Sans Regular"/>
              </a:rPr>
              <a:t>each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with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a</a:t>
            </a:r>
            <a:r>
              <a:rPr dirty="0" sz="2750" spc="-16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1">
                <a:solidFill>
                  <a:srgbClr val="000000"/>
                </a:solidFill>
                <a:latin typeface="VVQOGS+DM Sans Regular"/>
                <a:cs typeface="VVQOGS+DM Sans Regular"/>
              </a:rPr>
              <a:t>count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2">
                <a:solidFill>
                  <a:srgbClr val="000000"/>
                </a:solidFill>
                <a:latin typeface="VVQOGS+DM Sans Regular"/>
                <a:cs typeface="VVQOGS+DM Sans Regular"/>
              </a:rPr>
              <a:t>of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31,877.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This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results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in</a:t>
            </a:r>
            <a:r>
              <a:rPr dirty="0" sz="2750" spc="-12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a</a:t>
            </a:r>
          </a:p>
          <a:p>
            <a:pPr marL="0" marR="0">
              <a:lnSpc>
                <a:spcPts val="3556"/>
              </a:lnSpc>
              <a:spcBef>
                <a:spcPts val="143"/>
              </a:spcBef>
              <a:spcAft>
                <a:spcPts val="0"/>
              </a:spcAft>
            </a:pP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balanced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dataset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comprising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63,754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1">
                <a:solidFill>
                  <a:srgbClr val="000000"/>
                </a:solidFill>
                <a:latin typeface="VVQOGS+DM Sans Regular"/>
                <a:cs typeface="VVQOGS+DM Sans Regular"/>
              </a:rPr>
              <a:t>rows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1">
                <a:solidFill>
                  <a:srgbClr val="000000"/>
                </a:solidFill>
                <a:latin typeface="VVQOGS+DM Sans Regular"/>
                <a:cs typeface="VVQOGS+DM Sans Regular"/>
              </a:rPr>
              <a:t>and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1">
                <a:solidFill>
                  <a:srgbClr val="000000"/>
                </a:solidFill>
                <a:latin typeface="VVQOGS+DM Sans Regular"/>
                <a:cs typeface="VVQOGS+DM Sans Regular"/>
              </a:rPr>
              <a:t>23</a:t>
            </a:r>
          </a:p>
          <a:p>
            <a:pPr marL="0" marR="0">
              <a:lnSpc>
                <a:spcPts val="3556"/>
              </a:lnSpc>
              <a:spcBef>
                <a:spcPts val="193"/>
              </a:spcBef>
              <a:spcAft>
                <a:spcPts val="0"/>
              </a:spcAft>
            </a:pPr>
            <a:r>
              <a:rPr dirty="0" sz="2750" spc="-11">
                <a:solidFill>
                  <a:srgbClr val="000000"/>
                </a:solidFill>
                <a:latin typeface="VVQOGS+DM Sans Regular"/>
                <a:cs typeface="VVQOGS+DM Sans Regular"/>
              </a:rPr>
              <a:t>columns,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which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is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a</a:t>
            </a:r>
            <a:r>
              <a:rPr dirty="0" sz="2750" spc="-16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0">
                <a:solidFill>
                  <a:srgbClr val="000000"/>
                </a:solidFill>
                <a:latin typeface="VVQOGS+DM Sans Regular"/>
                <a:cs typeface="VVQOGS+DM Sans Regular"/>
              </a:rPr>
              <a:t>substantial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size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for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 spc="-11">
                <a:solidFill>
                  <a:srgbClr val="000000"/>
                </a:solidFill>
                <a:latin typeface="VVQOGS+DM Sans Regular"/>
                <a:cs typeface="VVQOGS+DM Sans Regular"/>
              </a:rPr>
              <a:t>our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 </a:t>
            </a:r>
            <a:r>
              <a:rPr dirty="0" sz="2750">
                <a:solidFill>
                  <a:srgbClr val="000000"/>
                </a:solidFill>
                <a:latin typeface="VVQOGS+DM Sans Regular"/>
                <a:cs typeface="VVQOGS+DM Sans Regular"/>
              </a:rPr>
              <a:t>analysis.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71625" y="9224568"/>
            <a:ext cx="3719708" cy="3357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8e77f8"/>
                </a:solidFill>
                <a:latin typeface="DUUAQF+DM Sans Bold"/>
                <a:cs typeface="DUUAQF+DM Sans Bold"/>
              </a:rPr>
              <a:t>BACK</a:t>
            </a:r>
            <a:r>
              <a:rPr dirty="0" sz="1800" spc="-143" b="1" u="sng">
                <a:solidFill>
                  <a:srgbClr val="8e77f8"/>
                </a:solidFill>
                <a:latin typeface="DUUAQF+DM Sans Bold"/>
                <a:cs typeface="DUUAQF+DM Sans Bold"/>
              </a:rPr>
              <a:t> </a:t>
            </a:r>
            <a:r>
              <a:rPr dirty="0" sz="1800" b="1" u="sng">
                <a:solidFill>
                  <a:srgbClr val="8e77f8"/>
                </a:solidFill>
                <a:latin typeface="DUUAQF+DM Sans Bold"/>
                <a:cs typeface="DUUAQF+DM Sans Bold"/>
              </a:rPr>
              <a:t>TO</a:t>
            </a:r>
            <a:r>
              <a:rPr dirty="0" sz="1800" spc="-143" b="1" u="sng">
                <a:solidFill>
                  <a:srgbClr val="8e77f8"/>
                </a:solidFill>
                <a:latin typeface="DUUAQF+DM Sans Bold"/>
                <a:cs typeface="DUUAQF+DM Sans Bold"/>
              </a:rPr>
              <a:t> </a:t>
            </a:r>
            <a:r>
              <a:rPr dirty="0" sz="1800" b="1" u="sng">
                <a:solidFill>
                  <a:srgbClr val="8e77f8"/>
                </a:solidFill>
                <a:latin typeface="DUUAQF+DM Sans Bold"/>
                <a:cs typeface="DUUAQF+DM Sans Bold"/>
              </a:rPr>
              <a:t>DATA</a:t>
            </a:r>
            <a:r>
              <a:rPr dirty="0" sz="1800" spc="-143" b="1" u="sng">
                <a:solidFill>
                  <a:srgbClr val="8e77f8"/>
                </a:solidFill>
                <a:latin typeface="DUUAQF+DM Sans Bold"/>
                <a:cs typeface="DUUAQF+DM Sans Bold"/>
              </a:rPr>
              <a:t> </a:t>
            </a:r>
            <a:r>
              <a:rPr dirty="0" sz="1800" b="1" u="sng">
                <a:solidFill>
                  <a:srgbClr val="8e77f8"/>
                </a:solidFill>
                <a:latin typeface="DUUAQF+DM Sans Bold"/>
                <a:cs typeface="DUUAQF+DM Sans Bold"/>
              </a:rPr>
              <a:t>PREPROCESSING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51583" y="1749038"/>
            <a:ext cx="4688248" cy="881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40"/>
              </a:lnSpc>
              <a:spcBef>
                <a:spcPts val="0"/>
              </a:spcBef>
              <a:spcAft>
                <a:spcPts val="0"/>
              </a:spcAft>
            </a:pPr>
            <a:r>
              <a:rPr dirty="0" sz="5100" b="1">
                <a:solidFill>
                  <a:srgbClr val="ffffff"/>
                </a:solidFill>
                <a:latin typeface="DACMQH+DM Sans Bold"/>
                <a:cs typeface="DACMQH+DM Sans Bold"/>
              </a:rPr>
              <a:t>Splitting</a:t>
            </a:r>
            <a:r>
              <a:rPr dirty="0" sz="5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5100" b="1">
                <a:solidFill>
                  <a:srgbClr val="ffffff"/>
                </a:solidFill>
                <a:latin typeface="DACMQH+DM Sans Bold"/>
                <a:cs typeface="DACMQH+DM Sans Bold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19136" y="3341879"/>
            <a:ext cx="7646740" cy="1636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35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OUR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CODE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SPLITS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DATA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INTO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TRAINING</a:t>
            </a:r>
          </a:p>
          <a:p>
            <a:pPr marL="0" marR="0">
              <a:lnSpc>
                <a:spcPts val="4035"/>
              </a:lnSpc>
              <a:spcBef>
                <a:spcPts val="289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AND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TESTING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SETS,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AND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THEIR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SHAPES</a:t>
            </a:r>
          </a:p>
          <a:p>
            <a:pPr marL="0" marR="0">
              <a:lnSpc>
                <a:spcPts val="4035"/>
              </a:lnSpc>
              <a:spcBef>
                <a:spcPts val="289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ARE: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2025" y="3907753"/>
            <a:ext cx="7890907" cy="11112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This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code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splits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your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data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(`x`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and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`y`)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into</a:t>
            </a:r>
          </a:p>
          <a:p>
            <a:pPr marL="0" marR="0">
              <a:lnSpc>
                <a:spcPts val="4100"/>
              </a:lnSpc>
              <a:spcBef>
                <a:spcPts val="299"/>
              </a:spcBef>
              <a:spcAft>
                <a:spcPts val="0"/>
              </a:spcAft>
            </a:pP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training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and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testing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sets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88416" y="4970654"/>
            <a:ext cx="5430478" cy="21794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35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X_TRAIN.SHAPE: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(42715,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20)</a:t>
            </a:r>
          </a:p>
          <a:p>
            <a:pPr marL="0" marR="0">
              <a:lnSpc>
                <a:spcPts val="4035"/>
              </a:lnSpc>
              <a:spcBef>
                <a:spcPts val="289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X_TEST.SHAPE: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(21039,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20)</a:t>
            </a:r>
          </a:p>
          <a:p>
            <a:pPr marL="0" marR="0">
              <a:lnSpc>
                <a:spcPts val="4035"/>
              </a:lnSpc>
              <a:spcBef>
                <a:spcPts val="289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Y_TRAIN.SHAPE: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(42715,)</a:t>
            </a:r>
          </a:p>
          <a:p>
            <a:pPr marL="0" marR="0">
              <a:lnSpc>
                <a:spcPts val="4035"/>
              </a:lnSpc>
              <a:spcBef>
                <a:spcPts val="289"/>
              </a:spcBef>
              <a:spcAft>
                <a:spcPts val="0"/>
              </a:spcAft>
            </a:pP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Y_TEST.SHAPE: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3100" b="1">
                <a:solidFill>
                  <a:srgbClr val="ffffff"/>
                </a:solidFill>
                <a:latin typeface="DACMQH+DM Sans Bold"/>
                <a:cs typeface="DACMQH+DM Sans Bold"/>
              </a:rPr>
              <a:t>(21039,)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2025" y="5012653"/>
            <a:ext cx="6897132" cy="5588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(`x_train`,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`x_test`,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`y_train`,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`y_test`).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2025" y="6117553"/>
            <a:ext cx="7637772" cy="1663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About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67%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is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used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for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training,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and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33%</a:t>
            </a:r>
          </a:p>
          <a:p>
            <a:pPr marL="0" marR="0">
              <a:lnSpc>
                <a:spcPts val="4100"/>
              </a:lnSpc>
              <a:spcBef>
                <a:spcPts val="299"/>
              </a:spcBef>
              <a:spcAft>
                <a:spcPts val="0"/>
              </a:spcAft>
            </a:pP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for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testing.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The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random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seed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is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set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to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42</a:t>
            </a:r>
          </a:p>
          <a:p>
            <a:pPr marL="0" marR="0">
              <a:lnSpc>
                <a:spcPts val="4100"/>
              </a:lnSpc>
              <a:spcBef>
                <a:spcPts val="249"/>
              </a:spcBef>
              <a:spcAft>
                <a:spcPts val="0"/>
              </a:spcAft>
            </a:pP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for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3150">
                <a:solidFill>
                  <a:srgbClr val="000000"/>
                </a:solidFill>
                <a:latin typeface="PGQKGP+DM Sans Regular"/>
                <a:cs typeface="PGQKGP+DM Sans Regular"/>
              </a:rPr>
              <a:t>reproducibility.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71625" y="9548418"/>
            <a:ext cx="3173798" cy="3357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ed5e5c"/>
                </a:solidFill>
                <a:latin typeface="DACMQH+DM Sans Bold"/>
                <a:cs typeface="DACMQH+DM Sans Bold"/>
              </a:rPr>
              <a:t>BACK</a:t>
            </a:r>
            <a:r>
              <a:rPr dirty="0" sz="1800" spc="-143" b="1" u="sng">
                <a:solidFill>
                  <a:srgbClr val="ed5e5c"/>
                </a:solidFill>
                <a:latin typeface="DACMQH+DM Sans Bold"/>
                <a:cs typeface="DACMQH+DM Sans Bold"/>
              </a:rPr>
              <a:t> </a:t>
            </a:r>
            <a:r>
              <a:rPr dirty="0" sz="1800" b="1" u="sng">
                <a:solidFill>
                  <a:srgbClr val="ed5e5c"/>
                </a:solidFill>
                <a:latin typeface="DACMQH+DM Sans Bold"/>
                <a:cs typeface="DACMQH+DM Sans Bold"/>
              </a:rPr>
              <a:t>TO</a:t>
            </a:r>
            <a:r>
              <a:rPr dirty="0" sz="1800" spc="430" b="1">
                <a:solidFill>
                  <a:srgbClr val="ed5e5c"/>
                </a:solidFill>
                <a:latin typeface="DACMQH+DM Sans Bold"/>
                <a:cs typeface="DACMQH+DM Sans Bold"/>
              </a:rPr>
              <a:t> </a:t>
            </a:r>
            <a:r>
              <a:rPr dirty="0" sz="1800" b="1" u="sng">
                <a:solidFill>
                  <a:srgbClr val="ed5e5c"/>
                </a:solidFill>
                <a:latin typeface="DACMQH+DM Sans Bold"/>
                <a:cs typeface="DACMQH+DM Sans Bold"/>
              </a:rPr>
              <a:t>UNDERSAMPLING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55904" y="714558"/>
            <a:ext cx="4437314" cy="10963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 b="1">
                <a:solidFill>
                  <a:srgbClr val="ffffff"/>
                </a:solidFill>
                <a:latin typeface="DACMQH+DM Sans Bold"/>
                <a:cs typeface="DACMQH+DM Sans Bold"/>
              </a:rPr>
              <a:t>MODELING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8252" y="2288759"/>
            <a:ext cx="14876387" cy="1383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Logistic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Regression:</a:t>
            </a:r>
            <a:r>
              <a:rPr dirty="0" sz="2600" spc="7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Like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deciding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if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it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will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rain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tomorrow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or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not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based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on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past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data.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It's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a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yes/no</a:t>
            </a:r>
          </a:p>
          <a:p>
            <a:pPr marL="0" marR="0">
              <a:lnSpc>
                <a:spcPts val="3397"/>
              </a:lnSpc>
              <a:spcBef>
                <a:spcPts val="202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prediction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tool.</a:t>
            </a:r>
          </a:p>
          <a:p>
            <a:pPr marL="51345" marR="0">
              <a:lnSpc>
                <a:spcPts val="3397"/>
              </a:lnSpc>
              <a:spcBef>
                <a:spcPts val="202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Example: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Will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it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rain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tomorrow?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Yes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or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No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68252" y="4117559"/>
            <a:ext cx="15080910" cy="1383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.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K-Nearest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Neighbors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(KNN):</a:t>
            </a:r>
            <a:r>
              <a:rPr dirty="0" sz="2600" spc="7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Checking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with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nearby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points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to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see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if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they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experienced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rain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before.</a:t>
            </a:r>
          </a:p>
          <a:p>
            <a:pPr marL="0" marR="0">
              <a:lnSpc>
                <a:spcPts val="3397"/>
              </a:lnSpc>
              <a:spcBef>
                <a:spcPts val="202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More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neighbors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with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rain,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higher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chance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of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rain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tomorrow.</a:t>
            </a:r>
          </a:p>
          <a:p>
            <a:pPr marL="51345" marR="0">
              <a:lnSpc>
                <a:spcPts val="3397"/>
              </a:lnSpc>
              <a:spcBef>
                <a:spcPts val="202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Example: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Ask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your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neighbors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if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it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rained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at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their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place.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8252" y="5946359"/>
            <a:ext cx="14236441" cy="1383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XGBoost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(eXtreme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Gradient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Boosting)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: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Combining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many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weak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opinions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(models)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to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form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a</a:t>
            </a:r>
          </a:p>
          <a:p>
            <a:pPr marL="0" marR="0">
              <a:lnSpc>
                <a:spcPts val="3397"/>
              </a:lnSpc>
              <a:spcBef>
                <a:spcPts val="202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strong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decision.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Each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model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corrects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the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mistakes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of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the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previous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one.</a:t>
            </a:r>
          </a:p>
          <a:p>
            <a:pPr marL="51345" marR="0">
              <a:lnSpc>
                <a:spcPts val="3397"/>
              </a:lnSpc>
              <a:spcBef>
                <a:spcPts val="202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Example: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Asking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multiple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friends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for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advice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and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combining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their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answers.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31789" y="7775158"/>
            <a:ext cx="14578622" cy="13839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462" marR="0">
              <a:lnSpc>
                <a:spcPts val="3397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Light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GBM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(Light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Gradient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Boosting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600" b="1">
                <a:solidFill>
                  <a:srgbClr val="000000"/>
                </a:solidFill>
                <a:latin typeface="DACMQH+DM Sans Bold"/>
                <a:cs typeface="DACMQH+DM Sans Bold"/>
              </a:rPr>
              <a:t>Machine):</a:t>
            </a:r>
            <a:r>
              <a:rPr dirty="0" sz="2600" spc="7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Similar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to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XGBoost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but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optimized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for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speed.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It</a:t>
            </a:r>
          </a:p>
          <a:p>
            <a:pPr marL="36462" marR="0">
              <a:lnSpc>
                <a:spcPts val="3397"/>
              </a:lnSpc>
              <a:spcBef>
                <a:spcPts val="202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quickly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learns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from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its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mistakes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and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adjusts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its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approach.</a:t>
            </a:r>
          </a:p>
          <a:p>
            <a:pPr marL="0" marR="0">
              <a:lnSpc>
                <a:spcPts val="3397"/>
              </a:lnSpc>
              <a:spcBef>
                <a:spcPts val="202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Example: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Learning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from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your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mistakes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and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adapting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600">
                <a:solidFill>
                  <a:srgbClr val="000000"/>
                </a:solidFill>
                <a:latin typeface="PGQKGP+DM Sans Regular"/>
                <a:cs typeface="PGQKGP+DM Sans Regular"/>
              </a:rPr>
              <a:t>quickly.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71625" y="9548420"/>
            <a:ext cx="3111897" cy="3357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8e77f8"/>
                </a:solidFill>
                <a:latin typeface="DACMQH+DM Sans Bold"/>
                <a:cs typeface="DACMQH+DM Sans Bold"/>
              </a:rPr>
              <a:t>BACK</a:t>
            </a:r>
            <a:r>
              <a:rPr dirty="0" sz="1800" spc="-143" b="1" u="sng">
                <a:solidFill>
                  <a:srgbClr val="8e77f8"/>
                </a:solidFill>
                <a:latin typeface="DACMQH+DM Sans Bold"/>
                <a:cs typeface="DACMQH+DM Sans Bold"/>
              </a:rPr>
              <a:t> </a:t>
            </a:r>
            <a:r>
              <a:rPr dirty="0" sz="1800" b="1" u="sng">
                <a:solidFill>
                  <a:srgbClr val="8e77f8"/>
                </a:solidFill>
                <a:latin typeface="DACMQH+DM Sans Bold"/>
                <a:cs typeface="DACMQH+DM Sans Bold"/>
              </a:rPr>
              <a:t>TO</a:t>
            </a:r>
            <a:r>
              <a:rPr dirty="0" sz="1800" spc="430" b="1">
                <a:solidFill>
                  <a:srgbClr val="8e77f8"/>
                </a:solidFill>
                <a:latin typeface="DACMQH+DM Sans Bold"/>
                <a:cs typeface="DACMQH+DM Sans Bold"/>
              </a:rPr>
              <a:t> </a:t>
            </a:r>
            <a:r>
              <a:rPr dirty="0" sz="1800" b="1" u="sng">
                <a:solidFill>
                  <a:srgbClr val="8e77f8"/>
                </a:solidFill>
                <a:latin typeface="DACMQH+DM Sans Bold"/>
                <a:cs typeface="DACMQH+DM Sans Bold"/>
              </a:rPr>
              <a:t>SPLITTING</a:t>
            </a:r>
            <a:r>
              <a:rPr dirty="0" sz="1800" spc="431" b="1">
                <a:solidFill>
                  <a:srgbClr val="8e77f8"/>
                </a:solidFill>
                <a:latin typeface="DACMQH+DM Sans Bold"/>
                <a:cs typeface="DACMQH+DM Sans Bold"/>
              </a:rPr>
              <a:t> </a:t>
            </a:r>
            <a:r>
              <a:rPr dirty="0" sz="1800" b="1" u="sng">
                <a:solidFill>
                  <a:srgbClr val="8e77f8"/>
                </a:solidFill>
                <a:latin typeface="DACMQH+DM Sans Bold"/>
                <a:cs typeface="DACMQH+DM Sans Bold"/>
              </a:rPr>
              <a:t>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53059" y="901408"/>
            <a:ext cx="3734237" cy="897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770"/>
              </a:lnSpc>
              <a:spcBef>
                <a:spcPts val="0"/>
              </a:spcBef>
              <a:spcAft>
                <a:spcPts val="0"/>
              </a:spcAft>
            </a:pPr>
            <a:r>
              <a:rPr dirty="0" sz="5200" b="1">
                <a:solidFill>
                  <a:srgbClr val="ffffff"/>
                </a:solidFill>
                <a:latin typeface="DACMQH+DM Sans Bold"/>
                <a:cs typeface="DACMQH+DM Sans Bold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2842147"/>
            <a:ext cx="7262838" cy="514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 spc="-11" b="1">
                <a:solidFill>
                  <a:srgbClr val="000000"/>
                </a:solidFill>
                <a:latin typeface="DACMQH+DM Sans Bold"/>
                <a:cs typeface="DACMQH+DM Sans Bold"/>
              </a:rPr>
              <a:t>So</a:t>
            </a:r>
            <a:r>
              <a:rPr dirty="0" sz="29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900" spc="-15" b="1">
                <a:solidFill>
                  <a:srgbClr val="000000"/>
                </a:solidFill>
                <a:latin typeface="DACMQH+DM Sans Bold"/>
                <a:cs typeface="DACMQH+DM Sans Bold"/>
              </a:rPr>
              <a:t>we</a:t>
            </a:r>
            <a:r>
              <a:rPr dirty="0" sz="29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900" spc="-11" b="1">
                <a:solidFill>
                  <a:srgbClr val="000000"/>
                </a:solidFill>
                <a:latin typeface="DACMQH+DM Sans Bold"/>
                <a:cs typeface="DACMQH+DM Sans Bold"/>
              </a:rPr>
              <a:t>have</a:t>
            </a:r>
            <a:r>
              <a:rPr dirty="0" sz="29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900" b="1">
                <a:solidFill>
                  <a:srgbClr val="000000"/>
                </a:solidFill>
                <a:latin typeface="DACMQH+DM Sans Bold"/>
                <a:cs typeface="DACMQH+DM Sans Bold"/>
              </a:rPr>
              <a:t>applied</a:t>
            </a:r>
            <a:r>
              <a:rPr dirty="0" sz="29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900" b="1">
                <a:solidFill>
                  <a:srgbClr val="000000"/>
                </a:solidFill>
                <a:latin typeface="DACMQH+DM Sans Bold"/>
                <a:cs typeface="DACMQH+DM Sans Bold"/>
              </a:rPr>
              <a:t>total</a:t>
            </a:r>
            <a:r>
              <a:rPr dirty="0" sz="29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900" spc="-10" b="1">
                <a:solidFill>
                  <a:srgbClr val="000000"/>
                </a:solidFill>
                <a:latin typeface="DACMQH+DM Sans Bold"/>
                <a:cs typeface="DACMQH+DM Sans Bold"/>
              </a:rPr>
              <a:t>four</a:t>
            </a:r>
            <a:r>
              <a:rPr dirty="0" sz="2900" b="1">
                <a:solidFill>
                  <a:srgbClr val="000000"/>
                </a:solidFill>
                <a:latin typeface="DACMQH+DM Sans Bold"/>
                <a:cs typeface="DACMQH+DM Sans Bold"/>
              </a:rPr>
              <a:t> </a:t>
            </a:r>
            <a:r>
              <a:rPr dirty="0" sz="2900" spc="-11" b="1">
                <a:solidFill>
                  <a:srgbClr val="000000"/>
                </a:solidFill>
                <a:latin typeface="DACMQH+DM Sans Bold"/>
                <a:cs typeface="DACMQH+DM Sans Bold"/>
              </a:rPr>
              <a:t>models--&gt;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8790" y="3407109"/>
            <a:ext cx="1601799" cy="3494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HTKQVK+Open Sans Bold"/>
                <a:cs typeface="HTKQVK+Open Sans Bold"/>
              </a:rPr>
              <a:t>Model</a:t>
            </a:r>
            <a:r>
              <a:rPr dirty="0" sz="1800" b="1">
                <a:solidFill>
                  <a:srgbClr val="000000"/>
                </a:solidFill>
                <a:latin typeface="HTKQVK+Open Sans Bold"/>
                <a:cs typeface="HTKQVK+Open Sans Bold"/>
              </a:rPr>
              <a:t> </a:t>
            </a:r>
            <a:r>
              <a:rPr dirty="0" sz="1800" b="1">
                <a:solidFill>
                  <a:srgbClr val="000000"/>
                </a:solidFill>
                <a:latin typeface="HTKQVK+Open Sans Bold"/>
                <a:cs typeface="HTKQVK+Open Sans Bold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926551" y="3374315"/>
            <a:ext cx="2191951" cy="4018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64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b="1">
                <a:solidFill>
                  <a:srgbClr val="ffffff"/>
                </a:solidFill>
                <a:latin typeface="DACMQH+DM Sans Bold"/>
                <a:cs typeface="DACMQH+DM Sans Bold"/>
              </a:rPr>
              <a:t>Accuracy</a:t>
            </a:r>
            <a:r>
              <a:rPr dirty="0" sz="22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2200" b="1">
                <a:solidFill>
                  <a:srgbClr val="ffffff"/>
                </a:solidFill>
                <a:latin typeface="DACMQH+DM Sans Bold"/>
                <a:cs typeface="DACMQH+DM Sans Bold"/>
              </a:rPr>
              <a:t>(in</a:t>
            </a:r>
            <a:r>
              <a:rPr dirty="0" sz="2200" b="1">
                <a:solidFill>
                  <a:srgbClr val="ffffff"/>
                </a:solidFill>
                <a:latin typeface="DACMQH+DM Sans Bold"/>
                <a:cs typeface="DACMQH+DM Sans Bold"/>
              </a:rPr>
              <a:t> </a:t>
            </a:r>
            <a:r>
              <a:rPr dirty="0" sz="2200" b="1">
                <a:solidFill>
                  <a:srgbClr val="ffffff"/>
                </a:solidFill>
                <a:latin typeface="DACMQH+DM Sans Bold"/>
                <a:cs typeface="DACMQH+DM Sans Bold"/>
              </a:rPr>
              <a:t>%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3000" y="3851797"/>
            <a:ext cx="8919948" cy="50581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The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K-Nearest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Neighbors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1">
                <a:solidFill>
                  <a:srgbClr val="000000"/>
                </a:solidFill>
                <a:latin typeface="PGQKGP+DM Sans Regular"/>
                <a:cs typeface="PGQKGP+DM Sans Regular"/>
              </a:rPr>
              <a:t>(KNN)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2">
                <a:solidFill>
                  <a:srgbClr val="000000"/>
                </a:solidFill>
                <a:latin typeface="PGQKGP+DM Sans Regular"/>
                <a:cs typeface="PGQKGP+DM Sans Regular"/>
              </a:rPr>
              <a:t>model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will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1">
                <a:solidFill>
                  <a:srgbClr val="000000"/>
                </a:solidFill>
                <a:latin typeface="PGQKGP+DM Sans Regular"/>
                <a:cs typeface="PGQKGP+DM Sans Regular"/>
              </a:rPr>
              <a:t>not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2">
                <a:solidFill>
                  <a:srgbClr val="000000"/>
                </a:solidFill>
                <a:latin typeface="PGQKGP+DM Sans Regular"/>
                <a:cs typeface="PGQKGP+DM Sans Regular"/>
              </a:rPr>
              <a:t>be</a:t>
            </a:r>
          </a:p>
          <a:p>
            <a:pPr marL="0" marR="0">
              <a:lnSpc>
                <a:spcPts val="3752"/>
              </a:lnSpc>
              <a:spcBef>
                <a:spcPts val="172"/>
              </a:spcBef>
              <a:spcAft>
                <a:spcPts val="0"/>
              </a:spcAft>
            </a:pP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utilized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1">
                <a:solidFill>
                  <a:srgbClr val="000000"/>
                </a:solidFill>
                <a:latin typeface="PGQKGP+DM Sans Regular"/>
                <a:cs typeface="PGQKGP+DM Sans Regular"/>
              </a:rPr>
              <a:t>due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to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its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comparatively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lower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accuracy.</a:t>
            </a:r>
          </a:p>
          <a:p>
            <a:pPr marL="0" marR="0">
              <a:lnSpc>
                <a:spcPts val="3752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Although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the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1">
                <a:solidFill>
                  <a:srgbClr val="000000"/>
                </a:solidFill>
                <a:latin typeface="PGQKGP+DM Sans Regular"/>
                <a:cs typeface="PGQKGP+DM Sans Regular"/>
              </a:rPr>
              <a:t>XGBoost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2">
                <a:solidFill>
                  <a:srgbClr val="000000"/>
                </a:solidFill>
                <a:latin typeface="PGQKGP+DM Sans Regular"/>
                <a:cs typeface="PGQKGP+DM Sans Regular"/>
              </a:rPr>
              <a:t>model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exhibits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an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impressive</a:t>
            </a:r>
          </a:p>
          <a:p>
            <a:pPr marL="0" marR="0">
              <a:lnSpc>
                <a:spcPts val="3752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accuracy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1">
                <a:solidFill>
                  <a:srgbClr val="000000"/>
                </a:solidFill>
                <a:latin typeface="PGQKGP+DM Sans Regular"/>
                <a:cs typeface="PGQKGP+DM Sans Regular"/>
              </a:rPr>
              <a:t>of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3">
                <a:solidFill>
                  <a:srgbClr val="000000"/>
                </a:solidFill>
                <a:latin typeface="PGQKGP+DM Sans Regular"/>
                <a:cs typeface="PGQKGP+DM Sans Regular"/>
              </a:rPr>
              <a:t>80%,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its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training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score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1">
                <a:solidFill>
                  <a:srgbClr val="000000"/>
                </a:solidFill>
                <a:latin typeface="PGQKGP+DM Sans Regular"/>
                <a:cs typeface="PGQKGP+DM Sans Regular"/>
              </a:rPr>
              <a:t>of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2">
                <a:solidFill>
                  <a:srgbClr val="000000"/>
                </a:solidFill>
                <a:latin typeface="PGQKGP+DM Sans Regular"/>
                <a:cs typeface="PGQKGP+DM Sans Regular"/>
              </a:rPr>
              <a:t>99%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suggests</a:t>
            </a:r>
          </a:p>
          <a:p>
            <a:pPr marL="0" marR="0">
              <a:lnSpc>
                <a:spcPts val="3752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a</a:t>
            </a:r>
            <a:r>
              <a:rPr dirty="0" sz="2900" spc="-15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potential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overfitting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risk,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thus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4">
                <a:solidFill>
                  <a:srgbClr val="000000"/>
                </a:solidFill>
                <a:latin typeface="PGQKGP+DM Sans Regular"/>
                <a:cs typeface="PGQKGP+DM Sans Regular"/>
              </a:rPr>
              <a:t>we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will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refrain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from</a:t>
            </a:r>
          </a:p>
          <a:p>
            <a:pPr marL="0" marR="0">
              <a:lnSpc>
                <a:spcPts val="3752"/>
              </a:lnSpc>
              <a:spcBef>
                <a:spcPts val="172"/>
              </a:spcBef>
              <a:spcAft>
                <a:spcPts val="0"/>
              </a:spcAft>
            </a:pP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using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it.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The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remaining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models,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Logistic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Regression</a:t>
            </a:r>
          </a:p>
          <a:p>
            <a:pPr marL="0" marR="0">
              <a:lnSpc>
                <a:spcPts val="3752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and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LightGBM,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are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both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viable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options.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1">
                <a:solidFill>
                  <a:srgbClr val="000000"/>
                </a:solidFill>
                <a:latin typeface="PGQKGP+DM Sans Regular"/>
                <a:cs typeface="PGQKGP+DM Sans Regular"/>
              </a:rPr>
              <a:t>However,</a:t>
            </a:r>
          </a:p>
          <a:p>
            <a:pPr marL="0" marR="0">
              <a:lnSpc>
                <a:spcPts val="3752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given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that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LightGBM</a:t>
            </a:r>
            <a:r>
              <a:rPr dirty="0" sz="2900" spc="-11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demonstrates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the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highest</a:t>
            </a:r>
          </a:p>
          <a:p>
            <a:pPr marL="0" marR="0">
              <a:lnSpc>
                <a:spcPts val="3752"/>
              </a:lnSpc>
              <a:spcBef>
                <a:spcPts val="222"/>
              </a:spcBef>
              <a:spcAft>
                <a:spcPts val="0"/>
              </a:spcAft>
            </a:pP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accuracy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without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the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risk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1">
                <a:solidFill>
                  <a:srgbClr val="000000"/>
                </a:solidFill>
                <a:latin typeface="PGQKGP+DM Sans Regular"/>
                <a:cs typeface="PGQKGP+DM Sans Regular"/>
              </a:rPr>
              <a:t>of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overfitting,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4">
                <a:solidFill>
                  <a:srgbClr val="000000"/>
                </a:solidFill>
                <a:latin typeface="PGQKGP+DM Sans Regular"/>
                <a:cs typeface="PGQKGP+DM Sans Regular"/>
              </a:rPr>
              <a:t>we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will</a:t>
            </a:r>
          </a:p>
          <a:p>
            <a:pPr marL="0" marR="0">
              <a:lnSpc>
                <a:spcPts val="3752"/>
              </a:lnSpc>
              <a:spcBef>
                <a:spcPts val="172"/>
              </a:spcBef>
              <a:spcAft>
                <a:spcPts val="0"/>
              </a:spcAft>
            </a:pP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proceed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with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the</a:t>
            </a:r>
            <a:r>
              <a:rPr dirty="0" sz="29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0">
                <a:solidFill>
                  <a:srgbClr val="000000"/>
                </a:solidFill>
                <a:latin typeface="PGQKGP+DM Sans Regular"/>
                <a:cs typeface="PGQKGP+DM Sans Regular"/>
              </a:rPr>
              <a:t>LightGBM</a:t>
            </a:r>
            <a:r>
              <a:rPr dirty="0" sz="2900" spc="-11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2900" spc="-11">
                <a:solidFill>
                  <a:srgbClr val="000000"/>
                </a:solidFill>
                <a:latin typeface="PGQKGP+DM Sans Regular"/>
                <a:cs typeface="PGQKGP+DM Sans Regular"/>
              </a:rPr>
              <a:t>model.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82558" y="4567484"/>
            <a:ext cx="1314370" cy="3357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PGQKGP+DM Sans Regular"/>
                <a:cs typeface="PGQKGP+DM Sans Regular"/>
              </a:rPr>
              <a:t>KNN</a:t>
            </a:r>
            <a:r>
              <a:rPr dirty="0" sz="18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PGQKGP+DM Sans Regular"/>
                <a:cs typeface="PGQKGP+DM Sans Regular"/>
              </a:rPr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780824" y="4567484"/>
            <a:ext cx="594969" cy="3357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PGQKGP+DM Sans Regular"/>
                <a:cs typeface="PGQKGP+DM Sans Regular"/>
              </a:rPr>
              <a:t>76%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44110" y="5871501"/>
            <a:ext cx="2191048" cy="1597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PGQKGP+DM Sans Regular"/>
                <a:cs typeface="PGQKGP+DM Sans Regular"/>
              </a:rPr>
              <a:t>Logistic</a:t>
            </a:r>
            <a:r>
              <a:rPr dirty="0" sz="18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PGQKGP+DM Sans Regular"/>
                <a:cs typeface="PGQKGP+DM Sans Regular"/>
              </a:rPr>
              <a:t>Regression</a:t>
            </a:r>
          </a:p>
          <a:p>
            <a:pPr marL="528191" marR="0">
              <a:lnSpc>
                <a:spcPts val="2343"/>
              </a:lnSpc>
              <a:spcBef>
                <a:spcPts val="7642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PGQKGP+DM Sans Regular"/>
                <a:cs typeface="PGQKGP+DM Sans Regular"/>
              </a:rPr>
              <a:t>XG</a:t>
            </a:r>
            <a:r>
              <a:rPr dirty="0" sz="18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PGQKGP+DM Sans Regular"/>
                <a:cs typeface="PGQKGP+DM Sans Regular"/>
              </a:rPr>
              <a:t>Boost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777252" y="5863458"/>
            <a:ext cx="602009" cy="28730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ERAHG+Open Sans Regular"/>
                <a:cs typeface="JERAHG+Open Sans Regular"/>
              </a:rPr>
              <a:t>77%</a:t>
            </a:r>
          </a:p>
          <a:p>
            <a:pPr marL="0" marR="0">
              <a:lnSpc>
                <a:spcPts val="2451"/>
              </a:lnSpc>
              <a:spcBef>
                <a:spcPts val="743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ERAHG+Open Sans Regular"/>
                <a:cs typeface="JERAHG+Open Sans Regular"/>
              </a:rPr>
              <a:t>80%</a:t>
            </a:r>
          </a:p>
          <a:p>
            <a:pPr marL="0" marR="0">
              <a:lnSpc>
                <a:spcPts val="2451"/>
              </a:lnSpc>
              <a:spcBef>
                <a:spcPts val="7434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JERAHG+Open Sans Regular"/>
                <a:cs typeface="JERAHG+Open Sans Regular"/>
              </a:rPr>
              <a:t>81%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21104" y="8395171"/>
            <a:ext cx="1237333" cy="3357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PGQKGP+DM Sans Regular"/>
                <a:cs typeface="PGQKGP+DM Sans Regular"/>
              </a:rPr>
              <a:t>Light</a:t>
            </a:r>
            <a:r>
              <a:rPr dirty="0" sz="1800">
                <a:solidFill>
                  <a:srgbClr val="000000"/>
                </a:solidFill>
                <a:latin typeface="PGQKGP+DM Sans Regular"/>
                <a:cs typeface="PGQKGP+DM Sans Regular"/>
              </a:rPr>
              <a:t> </a:t>
            </a:r>
            <a:r>
              <a:rPr dirty="0" sz="1800">
                <a:solidFill>
                  <a:srgbClr val="000000"/>
                </a:solidFill>
                <a:latin typeface="PGQKGP+DM Sans Regular"/>
                <a:cs typeface="PGQKGP+DM Sans Regular"/>
              </a:rPr>
              <a:t>GBM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71625" y="9548418"/>
            <a:ext cx="2401605" cy="3357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35a1f4"/>
                </a:solidFill>
                <a:latin typeface="DACMQH+DM Sans Bold"/>
                <a:cs typeface="DACMQH+DM Sans Bold"/>
              </a:rPr>
              <a:t>BACK</a:t>
            </a:r>
            <a:r>
              <a:rPr dirty="0" sz="1800" spc="-143" b="1" u="sng">
                <a:solidFill>
                  <a:srgbClr val="35a1f4"/>
                </a:solidFill>
                <a:latin typeface="DACMQH+DM Sans Bold"/>
                <a:cs typeface="DACMQH+DM Sans Bold"/>
              </a:rPr>
              <a:t> </a:t>
            </a:r>
            <a:r>
              <a:rPr dirty="0" sz="1800" b="1" u="sng">
                <a:solidFill>
                  <a:srgbClr val="35a1f4"/>
                </a:solidFill>
                <a:latin typeface="DACMQH+DM Sans Bold"/>
                <a:cs typeface="DACMQH+DM Sans Bold"/>
              </a:rPr>
              <a:t>TO</a:t>
            </a:r>
            <a:r>
              <a:rPr dirty="0" sz="1800" spc="-143" b="1" u="sng">
                <a:solidFill>
                  <a:srgbClr val="35a1f4"/>
                </a:solidFill>
                <a:latin typeface="DACMQH+DM Sans Bold"/>
                <a:cs typeface="DACMQH+DM Sans Bold"/>
              </a:rPr>
              <a:t> </a:t>
            </a:r>
            <a:r>
              <a:rPr dirty="0" sz="1800" b="1" u="sng">
                <a:solidFill>
                  <a:srgbClr val="35a1f4"/>
                </a:solidFill>
                <a:latin typeface="DACMQH+DM Sans Bold"/>
                <a:cs typeface="DACMQH+DM Sans Bold"/>
              </a:rPr>
              <a:t>MODELING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743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03733" y="1009763"/>
            <a:ext cx="14433189" cy="15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28"/>
              </a:lnSpc>
              <a:spcBef>
                <a:spcPts val="0"/>
              </a:spcBef>
              <a:spcAft>
                <a:spcPts val="0"/>
              </a:spcAft>
            </a:pPr>
            <a:r>
              <a:rPr dirty="0" sz="8600" b="1">
                <a:solidFill>
                  <a:srgbClr val="068a56"/>
                </a:solidFill>
                <a:latin typeface="UGWGDC+Canva Sans Bold"/>
                <a:cs typeface="UGWGDC+Canva Sans Bold"/>
              </a:rPr>
              <a:t>User</a:t>
            </a:r>
            <a:r>
              <a:rPr dirty="0" sz="8600" b="1">
                <a:solidFill>
                  <a:srgbClr val="068a56"/>
                </a:solidFill>
                <a:latin typeface="UGWGDC+Canva Sans Bold"/>
                <a:cs typeface="UGWGDC+Canva Sans Bold"/>
              </a:rPr>
              <a:t> </a:t>
            </a:r>
            <a:r>
              <a:rPr dirty="0" sz="8600" b="1">
                <a:solidFill>
                  <a:srgbClr val="068a56"/>
                </a:solidFill>
                <a:latin typeface="UGWGDC+Canva Sans Bold"/>
                <a:cs typeface="UGWGDC+Canva Sans Bold"/>
              </a:rPr>
              <a:t>Interface</a:t>
            </a:r>
            <a:r>
              <a:rPr dirty="0" sz="8600" b="1">
                <a:solidFill>
                  <a:srgbClr val="068a56"/>
                </a:solidFill>
                <a:latin typeface="UGWGDC+Canva Sans Bold"/>
                <a:cs typeface="UGWGDC+Canva Sans Bold"/>
              </a:rPr>
              <a:t> </a:t>
            </a:r>
            <a:r>
              <a:rPr dirty="0" sz="8600" b="1">
                <a:solidFill>
                  <a:srgbClr val="068a56"/>
                </a:solidFill>
                <a:latin typeface="UGWGDC+Canva Sans Bold"/>
                <a:cs typeface="UGWGDC+Canva Sans Bold"/>
              </a:rPr>
              <a:t>with</a:t>
            </a:r>
            <a:r>
              <a:rPr dirty="0" sz="8600" b="1">
                <a:solidFill>
                  <a:srgbClr val="068a56"/>
                </a:solidFill>
                <a:latin typeface="UGWGDC+Canva Sans Bold"/>
                <a:cs typeface="UGWGDC+Canva Sans Bold"/>
              </a:rPr>
              <a:t> </a:t>
            </a:r>
            <a:r>
              <a:rPr dirty="0" sz="8600" b="1">
                <a:solidFill>
                  <a:srgbClr val="068a56"/>
                </a:solidFill>
                <a:latin typeface="UGWGDC+Canva Sans Bold"/>
                <a:cs typeface="UGWGDC+Canva Sans Bold"/>
              </a:rPr>
              <a:t>Tkinter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1625" y="9683602"/>
            <a:ext cx="2401605" cy="3357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 u="sng">
                <a:solidFill>
                  <a:srgbClr val="3ab85c"/>
                </a:solidFill>
                <a:latin typeface="DACMQH+DM Sans Bold"/>
                <a:cs typeface="DACMQH+DM Sans Bold"/>
              </a:rPr>
              <a:t>BACK</a:t>
            </a:r>
            <a:r>
              <a:rPr dirty="0" sz="1800" spc="-143" b="1" u="sng">
                <a:solidFill>
                  <a:srgbClr val="3ab85c"/>
                </a:solidFill>
                <a:latin typeface="DACMQH+DM Sans Bold"/>
                <a:cs typeface="DACMQH+DM Sans Bold"/>
              </a:rPr>
              <a:t> </a:t>
            </a:r>
            <a:r>
              <a:rPr dirty="0" sz="1800" b="1" u="sng">
                <a:solidFill>
                  <a:srgbClr val="3ab85c"/>
                </a:solidFill>
                <a:latin typeface="DACMQH+DM Sans Bold"/>
                <a:cs typeface="DACMQH+DM Sans Bold"/>
              </a:rPr>
              <a:t>TO</a:t>
            </a:r>
            <a:r>
              <a:rPr dirty="0" sz="1800" spc="-143" b="1" u="sng">
                <a:solidFill>
                  <a:srgbClr val="3ab85c"/>
                </a:solidFill>
                <a:latin typeface="DACMQH+DM Sans Bold"/>
                <a:cs typeface="DACMQH+DM Sans Bold"/>
              </a:rPr>
              <a:t> </a:t>
            </a:r>
            <a:r>
              <a:rPr dirty="0" sz="1800" b="1" u="sng">
                <a:solidFill>
                  <a:srgbClr val="3ab85c"/>
                </a:solidFill>
                <a:latin typeface="DACMQH+DM Sans Bold"/>
                <a:cs typeface="DACMQH+DM Sans Bold"/>
              </a:rPr>
              <a:t>MODELING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mitype="http://purl.org/dc/dcmitype/" xmlns:dc="http://purl.org/dc/elements/1.1/" xmlns:dcterms="http://purl.org/dc/terms/" xmlns:xsi="http://www.w3.org/2001/XMLSchema-instance">
  <dc:title>Presentation PowerPoint</dc:title>
  <dc:creator>sejda</dc:creator>
  <cp:lastModifiedBy>sejda</cp:lastModifiedBy>
  <cp:revision>1</cp:revision>
  <dcterms:modified xsi:type="dcterms:W3CDTF">2023-12-14T10:11:04+01:00</dcterms:modified>
</cp:coreProperties>
</file>