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6"/>
  </p:notesMasterIdLst>
  <p:handoutMasterIdLst>
    <p:handoutMasterId r:id="rId37"/>
  </p:handoutMasterIdLst>
  <p:sldIdLst>
    <p:sldId id="256" r:id="rId2"/>
    <p:sldId id="257" r:id="rId3"/>
    <p:sldId id="274" r:id="rId4"/>
    <p:sldId id="260" r:id="rId5"/>
    <p:sldId id="279" r:id="rId6"/>
    <p:sldId id="280" r:id="rId7"/>
    <p:sldId id="282" r:id="rId8"/>
    <p:sldId id="281" r:id="rId9"/>
    <p:sldId id="275" r:id="rId10"/>
    <p:sldId id="283" r:id="rId11"/>
    <p:sldId id="284" r:id="rId12"/>
    <p:sldId id="276" r:id="rId13"/>
    <p:sldId id="277" r:id="rId14"/>
    <p:sldId id="278" r:id="rId15"/>
    <p:sldId id="300" r:id="rId16"/>
    <p:sldId id="301" r:id="rId17"/>
    <p:sldId id="265" r:id="rId18"/>
    <p:sldId id="285" r:id="rId19"/>
    <p:sldId id="286" r:id="rId20"/>
    <p:sldId id="287" r:id="rId21"/>
    <p:sldId id="288" r:id="rId22"/>
    <p:sldId id="289" r:id="rId23"/>
    <p:sldId id="295" r:id="rId24"/>
    <p:sldId id="296" r:id="rId25"/>
    <p:sldId id="297" r:id="rId26"/>
    <p:sldId id="298" r:id="rId27"/>
    <p:sldId id="302" r:id="rId28"/>
    <p:sldId id="306" r:id="rId29"/>
    <p:sldId id="303" r:id="rId30"/>
    <p:sldId id="307" r:id="rId31"/>
    <p:sldId id="308" r:id="rId32"/>
    <p:sldId id="309" r:id="rId33"/>
    <p:sldId id="305" r:id="rId34"/>
    <p:sldId id="29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00" y="52"/>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66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41564240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17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3355CFF6-8074-4432-AB07-FD6A47D8EFA7}" type="slidenum">
              <a:rPr lang="en-US" smtClean="0"/>
              <a:pPr fontAlgn="base">
                <a:spcBef>
                  <a:spcPct val="0"/>
                </a:spcBef>
                <a:spcAft>
                  <a:spcPct val="0"/>
                </a:spcAft>
                <a:defRPr/>
              </a:pPr>
              <a:t>1</a:t>
            </a:fld>
            <a:endParaRPr lang="en-US" dirty="0" smtClean="0"/>
          </a:p>
        </p:txBody>
      </p:sp>
    </p:spTree>
    <p:extLst>
      <p:ext uri="{BB962C8B-B14F-4D97-AF65-F5344CB8AC3E}">
        <p14:creationId xmlns:p14="http://schemas.microsoft.com/office/powerpoint/2010/main" val="2758186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079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320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937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79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6863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919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78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9198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7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73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819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54C63F4-9382-44C0-B0FB-2B5B874344FE}" type="slidenum">
              <a:rPr lang="en-US" smtClean="0"/>
              <a:pPr fontAlgn="base">
                <a:spcBef>
                  <a:spcPct val="0"/>
                </a:spcBef>
                <a:spcAft>
                  <a:spcPct val="0"/>
                </a:spcAft>
                <a:defRPr/>
              </a:pPr>
              <a:t>2</a:t>
            </a:fld>
            <a:endParaRPr lang="en-US" dirty="0" smtClean="0"/>
          </a:p>
        </p:txBody>
      </p:sp>
    </p:spTree>
    <p:extLst>
      <p:ext uri="{BB962C8B-B14F-4D97-AF65-F5344CB8AC3E}">
        <p14:creationId xmlns:p14="http://schemas.microsoft.com/office/powerpoint/2010/main" val="2990237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810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529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673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4658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656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0478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3191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4658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86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558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7028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5587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3496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4639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8715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615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676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465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2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78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8955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Line.jpg"/>
          <p:cNvPicPr>
            <a:picLocks noChangeAspect="1"/>
          </p:cNvPicPr>
          <p:nvPr userDrawn="1"/>
        </p:nvPicPr>
        <p:blipFill>
          <a:blip r:embed="rId2" cstate="print"/>
          <a:srcRect/>
          <a:stretch>
            <a:fillRect/>
          </a:stretch>
        </p:blipFill>
        <p:spPr bwMode="auto">
          <a:xfrm>
            <a:off x="457200" y="3605213"/>
            <a:ext cx="8229600" cy="52387"/>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6">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26000" r="-26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Box 6"/>
          <p:cNvSpPr txBox="1">
            <a:spLocks noChangeArrowheads="1"/>
          </p:cNvSpPr>
          <p:nvPr userDrawn="1"/>
        </p:nvSpPr>
        <p:spPr bwMode="auto">
          <a:xfrm>
            <a:off x="76200" y="6477000"/>
            <a:ext cx="8928100" cy="338554"/>
          </a:xfrm>
          <a:prstGeom prst="rect">
            <a:avLst/>
          </a:prstGeom>
          <a:noFill/>
          <a:ln w="9525">
            <a:noFill/>
            <a:miter lim="800000"/>
            <a:headEnd/>
            <a:tailEnd/>
          </a:ln>
        </p:spPr>
        <p:txBody>
          <a:bodyPr>
            <a:spAutoFit/>
          </a:bodyPr>
          <a:lstStyle/>
          <a:p>
            <a:pPr algn="l">
              <a:defRPr/>
            </a:pPr>
            <a:r>
              <a:rPr lang="en-US" sz="1600" dirty="0" smtClean="0">
                <a:solidFill>
                  <a:schemeClr val="bg1"/>
                </a:solidFill>
                <a:latin typeface="Times New Roman" pitchFamily="18" charset="0"/>
                <a:cs typeface="Times New Roman" pitchFamily="18" charset="0"/>
              </a:rPr>
              <a:t>MGT 40750 – Quantitative Decision Modeling</a:t>
            </a:r>
            <a:endParaRPr lang="en-US" sz="1600" dirty="0">
              <a:solidFill>
                <a:schemeClr val="bg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52" r:id="rId1"/>
    <p:sldLayoutId id="2147483751" r:id="rId2"/>
  </p:sldLayoutIdLst>
  <p:txStyles>
    <p:titleStyle>
      <a:lvl1pPr algn="ctr" rtl="0" eaLnBrk="0" fontAlgn="base" hangingPunct="0">
        <a:spcBef>
          <a:spcPct val="0"/>
        </a:spcBef>
        <a:spcAft>
          <a:spcPct val="0"/>
        </a:spcAft>
        <a:defRPr sz="2800" b="1" kern="12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nylogic.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runthemode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685800"/>
            <a:ext cx="7772400" cy="2914650"/>
          </a:xfrm>
        </p:spPr>
        <p:txBody>
          <a:bodyPr/>
          <a:lstStyle/>
          <a:p>
            <a:pPr eaLnBrk="1" hangingPunct="1"/>
            <a:r>
              <a:rPr lang="en-US" dirty="0" smtClean="0"/>
              <a:t>MGT 40750 – </a:t>
            </a:r>
            <a:r>
              <a:rPr lang="en-US" dirty="0"/>
              <a:t>Quantitative Decision Modeling</a:t>
            </a:r>
            <a:r>
              <a:rPr lang="en-US"/>
              <a:t/>
            </a:r>
            <a:br>
              <a:rPr lang="en-US"/>
            </a:br>
            <a:r>
              <a:rPr lang="en-US" smtClean="0"/>
              <a:t>Spring 2017</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200" dirty="0"/>
              <a:t>Process Simulation</a:t>
            </a:r>
            <a:endParaRPr lang="en-US" sz="3200" dirty="0"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smtClean="0"/>
              <a:t>Professor Hong Guo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r>
              <a:rPr lang="en-US" dirty="0"/>
              <a:t>Process </a:t>
            </a:r>
            <a:r>
              <a:rPr lang="en-US" dirty="0" smtClean="0"/>
              <a:t>flow map:</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Five Elements in SimQuick</a:t>
            </a:r>
          </a:p>
          <a:p>
            <a:pPr lvl="1"/>
            <a:r>
              <a:rPr lang="en-US" dirty="0" smtClean="0"/>
              <a:t>Entrances, Exits, Work Stations, Buffers, Decision Points</a:t>
            </a:r>
          </a:p>
        </p:txBody>
      </p:sp>
      <p:grpSp>
        <p:nvGrpSpPr>
          <p:cNvPr id="16" name="Group 15"/>
          <p:cNvGrpSpPr/>
          <p:nvPr/>
        </p:nvGrpSpPr>
        <p:grpSpPr>
          <a:xfrm>
            <a:off x="1079281" y="2716784"/>
            <a:ext cx="6985439" cy="712216"/>
            <a:chOff x="1091761" y="2716784"/>
            <a:chExt cx="6985439" cy="712216"/>
          </a:xfrm>
        </p:grpSpPr>
        <p:sp>
          <p:nvSpPr>
            <p:cNvPr id="4" name="TextBox 3"/>
            <p:cNvSpPr txBox="1"/>
            <p:nvPr/>
          </p:nvSpPr>
          <p:spPr>
            <a:xfrm>
              <a:off x="1091761" y="2716784"/>
              <a:ext cx="109517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Entrance</a:t>
              </a:r>
            </a:p>
            <a:p>
              <a:pPr algn="ctr"/>
              <a:r>
                <a:rPr lang="en-US" sz="2000" dirty="0" smtClean="0">
                  <a:latin typeface="Times New Roman" pitchFamily="18" charset="0"/>
                  <a:cs typeface="Times New Roman" pitchFamily="18" charset="0"/>
                </a:rPr>
                <a:t>Door</a:t>
              </a:r>
              <a:endParaRPr lang="en-US" sz="2000" dirty="0">
                <a:latin typeface="Times New Roman" pitchFamily="18" charset="0"/>
                <a:cs typeface="Times New Roman" pitchFamily="18" charset="0"/>
              </a:endParaRPr>
            </a:p>
          </p:txBody>
        </p:sp>
        <p:sp>
          <p:nvSpPr>
            <p:cNvPr id="5" name="TextBox 4"/>
            <p:cNvSpPr txBox="1"/>
            <p:nvPr/>
          </p:nvSpPr>
          <p:spPr>
            <a:xfrm>
              <a:off x="2672781" y="2721114"/>
              <a:ext cx="8485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Line</a:t>
              </a:r>
              <a:endParaRPr lang="en-US" sz="2000" dirty="0">
                <a:latin typeface="Times New Roman" pitchFamily="18" charset="0"/>
                <a:cs typeface="Times New Roman" pitchFamily="18" charset="0"/>
              </a:endParaRPr>
            </a:p>
          </p:txBody>
        </p:sp>
        <p:sp>
          <p:nvSpPr>
            <p:cNvPr id="6" name="TextBox 5"/>
            <p:cNvSpPr txBox="1"/>
            <p:nvPr/>
          </p:nvSpPr>
          <p:spPr>
            <a:xfrm>
              <a:off x="4005276" y="2721114"/>
              <a:ext cx="1536318"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Work Station</a:t>
              </a:r>
            </a:p>
            <a:p>
              <a:pPr algn="ctr"/>
              <a:r>
                <a:rPr lang="en-US" sz="2000" dirty="0" smtClean="0">
                  <a:latin typeface="Times New Roman" pitchFamily="18" charset="0"/>
                  <a:cs typeface="Times New Roman" pitchFamily="18" charset="0"/>
                </a:rPr>
                <a:t>Teller</a:t>
              </a:r>
              <a:endParaRPr lang="en-US" sz="2000" dirty="0">
                <a:latin typeface="Times New Roman" pitchFamily="18" charset="0"/>
                <a:cs typeface="Times New Roman" pitchFamily="18" charset="0"/>
              </a:endParaRPr>
            </a:p>
          </p:txBody>
        </p:sp>
        <p:sp>
          <p:nvSpPr>
            <p:cNvPr id="7" name="TextBox 6"/>
            <p:cNvSpPr txBox="1"/>
            <p:nvPr/>
          </p:nvSpPr>
          <p:spPr>
            <a:xfrm>
              <a:off x="6021829" y="2716784"/>
              <a:ext cx="205537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Served Customers</a:t>
              </a:r>
              <a:endParaRPr lang="en-US" sz="2000" dirty="0">
                <a:latin typeface="Times New Roman" pitchFamily="18" charset="0"/>
                <a:cs typeface="Times New Roman" pitchFamily="18" charset="0"/>
              </a:endParaRPr>
            </a:p>
          </p:txBody>
        </p:sp>
        <p:cxnSp>
          <p:nvCxnSpPr>
            <p:cNvPr id="9" name="Straight Arrow Connector 8"/>
            <p:cNvCxnSpPr>
              <a:stCxn id="4" idx="3"/>
              <a:endCxn id="5" idx="1"/>
            </p:cNvCxnSpPr>
            <p:nvPr/>
          </p:nvCxnSpPr>
          <p:spPr>
            <a:xfrm>
              <a:off x="2186933" y="3070727"/>
              <a:ext cx="485848" cy="43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3521283" y="3075057"/>
              <a:ext cx="4839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flipV="1">
              <a:off x="5541594" y="3070727"/>
              <a:ext cx="480235" cy="43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121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r>
              <a:rPr lang="en-US" dirty="0" smtClean="0"/>
              <a:t>Question: What data to collect?</a:t>
            </a:r>
          </a:p>
          <a:p>
            <a:pPr lvl="1"/>
            <a:r>
              <a:rPr lang="en-US" dirty="0" smtClean="0"/>
              <a:t>How long to serve a customer</a:t>
            </a:r>
          </a:p>
          <a:p>
            <a:pPr lvl="1"/>
            <a:r>
              <a:rPr lang="en-US" dirty="0" smtClean="0"/>
              <a:t>How much time between customer arrivals</a:t>
            </a:r>
          </a:p>
          <a:p>
            <a:pPr lvl="1"/>
            <a:r>
              <a:rPr lang="en-US" dirty="0" smtClean="0"/>
              <a:t>Capacity of line</a:t>
            </a:r>
            <a:endParaRPr lang="en-US" dirty="0"/>
          </a:p>
        </p:txBody>
      </p:sp>
    </p:spTree>
    <p:extLst>
      <p:ext uri="{BB962C8B-B14F-4D97-AF65-F5344CB8AC3E}">
        <p14:creationId xmlns:p14="http://schemas.microsoft.com/office/powerpoint/2010/main" val="21150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pPr>
              <a:buNone/>
            </a:pPr>
            <a:r>
              <a:rPr lang="en-US" sz="2000" u="sng" dirty="0"/>
              <a:t>Some </a:t>
            </a:r>
            <a:r>
              <a:rPr lang="en-US" sz="2000" u="sng" dirty="0" smtClean="0"/>
              <a:t>details based on data from the current process:</a:t>
            </a:r>
            <a:endParaRPr lang="zh-CN" altLang="en-US" sz="2000" u="sng" dirty="0"/>
          </a:p>
          <a:p>
            <a:r>
              <a:rPr lang="en-US" sz="2000" dirty="0"/>
              <a:t>We have observed that the amount of time between arrivals of customers can be approximated by an exponential distribution with a mean of 2 </a:t>
            </a:r>
            <a:r>
              <a:rPr lang="en-US" sz="2000" dirty="0" smtClean="0"/>
              <a:t>minutes.</a:t>
            </a:r>
          </a:p>
          <a:p>
            <a:r>
              <a:rPr lang="en-US" sz="2000" dirty="0" smtClean="0"/>
              <a:t>The </a:t>
            </a:r>
            <a:r>
              <a:rPr lang="en-US" sz="2000" dirty="0"/>
              <a:t>line </a:t>
            </a:r>
            <a:r>
              <a:rPr lang="en-US" sz="2000" dirty="0" smtClean="0"/>
              <a:t>in </a:t>
            </a:r>
            <a:r>
              <a:rPr lang="en-US" sz="2000" dirty="0"/>
              <a:t>this bank can only hold 8 people and if a person arrives when the line is full he/she does not get in </a:t>
            </a:r>
            <a:r>
              <a:rPr lang="en-US" sz="2000" dirty="0" smtClean="0"/>
              <a:t>line.</a:t>
            </a:r>
          </a:p>
          <a:p>
            <a:r>
              <a:rPr lang="en-US" sz="2000" dirty="0" smtClean="0"/>
              <a:t>We </a:t>
            </a:r>
            <a:r>
              <a:rPr lang="en-US" sz="2000" dirty="0"/>
              <a:t>have observed that the service time by the teller can be approximated by a normal distribution with a mean of 2.4 minutes and a standard deviation of .5 minutes</a:t>
            </a:r>
            <a:r>
              <a:rPr lang="en-US" sz="2000" dirty="0" smtClean="0"/>
              <a:t>.</a:t>
            </a:r>
          </a:p>
        </p:txBody>
      </p:sp>
    </p:spTree>
    <p:extLst>
      <p:ext uri="{BB962C8B-B14F-4D97-AF65-F5344CB8AC3E}">
        <p14:creationId xmlns:p14="http://schemas.microsoft.com/office/powerpoint/2010/main" val="1466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Performance </a:t>
            </a:r>
            <a:r>
              <a:rPr lang="en-US" dirty="0" smtClean="0"/>
              <a:t>Measures </a:t>
            </a:r>
            <a:r>
              <a:rPr lang="en-US" dirty="0"/>
              <a:t>for Processes</a:t>
            </a:r>
          </a:p>
        </p:txBody>
      </p:sp>
      <p:sp>
        <p:nvSpPr>
          <p:cNvPr id="3" name="Content Placeholder 2"/>
          <p:cNvSpPr>
            <a:spLocks noGrp="1"/>
          </p:cNvSpPr>
          <p:nvPr>
            <p:ph idx="1"/>
          </p:nvPr>
        </p:nvSpPr>
        <p:spPr/>
        <p:txBody>
          <a:bodyPr/>
          <a:lstStyle/>
          <a:p>
            <a:r>
              <a:rPr lang="en-US" sz="2000" dirty="0" smtClean="0"/>
              <a:t>The </a:t>
            </a:r>
            <a:r>
              <a:rPr lang="en-US" sz="2000" i="1" u="sng" dirty="0"/>
              <a:t>service level</a:t>
            </a:r>
            <a:r>
              <a:rPr lang="en-US" sz="2000" i="1" dirty="0"/>
              <a:t> </a:t>
            </a:r>
            <a:r>
              <a:rPr lang="en-US" sz="2000" dirty="0"/>
              <a:t>for each simulation is the fraction of demand that is satisfied.</a:t>
            </a:r>
            <a:endParaRPr lang="zh-CN" altLang="en-US" sz="2000" dirty="0"/>
          </a:p>
          <a:p>
            <a:pPr marL="341313" indent="0">
              <a:buNone/>
            </a:pPr>
            <a:r>
              <a:rPr lang="en-US" sz="2000" dirty="0" smtClean="0"/>
              <a:t>Service level for entrance = Objects </a:t>
            </a:r>
            <a:r>
              <a:rPr lang="en-US" sz="2000" dirty="0"/>
              <a:t>entering </a:t>
            </a:r>
            <a:r>
              <a:rPr lang="en-US" sz="2000" dirty="0" smtClean="0"/>
              <a:t>process / (</a:t>
            </a:r>
            <a:r>
              <a:rPr lang="en-US" sz="2000" dirty="0"/>
              <a:t>Objects </a:t>
            </a:r>
            <a:r>
              <a:rPr lang="en-US" sz="2000" dirty="0" smtClean="0"/>
              <a:t>entering process </a:t>
            </a:r>
            <a:r>
              <a:rPr lang="en-US" sz="2000" dirty="0"/>
              <a:t>+ Objects unable to enter)</a:t>
            </a:r>
            <a:endParaRPr lang="zh-CN" altLang="en-US" sz="2000" dirty="0"/>
          </a:p>
          <a:p>
            <a:pPr>
              <a:buNone/>
            </a:pPr>
            <a:endParaRPr lang="en-US" sz="2000" dirty="0" smtClean="0"/>
          </a:p>
          <a:p>
            <a:pPr indent="-1588">
              <a:buNone/>
            </a:pPr>
            <a:r>
              <a:rPr lang="en-US" sz="2000" dirty="0" smtClean="0"/>
              <a:t>For </a:t>
            </a:r>
            <a:r>
              <a:rPr lang="en-US" sz="2000" dirty="0"/>
              <a:t>our example, in </a:t>
            </a:r>
            <a:r>
              <a:rPr lang="en-US" sz="2000" dirty="0" smtClean="0"/>
              <a:t>simulation #1:</a:t>
            </a:r>
          </a:p>
          <a:p>
            <a:pPr indent="-1588">
              <a:buNone/>
            </a:pPr>
            <a:r>
              <a:rPr lang="en-US" sz="2000" dirty="0" smtClean="0"/>
              <a:t>Service level = </a:t>
            </a:r>
            <a:r>
              <a:rPr lang="en-US" sz="2000" u="sng" dirty="0" smtClean="0"/>
              <a:t>54 / (54 + 7) = .89</a:t>
            </a:r>
          </a:p>
          <a:p>
            <a:pPr indent="-1588">
              <a:buNone/>
            </a:pPr>
            <a:endParaRPr lang="zh-CN" altLang="en-US" sz="2000" dirty="0"/>
          </a:p>
          <a:p>
            <a:r>
              <a:rPr lang="en-US" sz="2000" dirty="0"/>
              <a:t>The </a:t>
            </a:r>
            <a:r>
              <a:rPr lang="en-US" sz="2000" i="1" u="sng" dirty="0"/>
              <a:t>overall mean service level</a:t>
            </a:r>
            <a:r>
              <a:rPr lang="en-US" sz="2000" i="1" dirty="0"/>
              <a:t> </a:t>
            </a:r>
            <a:r>
              <a:rPr lang="en-US" sz="2000" dirty="0"/>
              <a:t>of the process is the mean of the service levels calculated for each simulation; in this example it equals </a:t>
            </a:r>
            <a:r>
              <a:rPr lang="en-US" sz="2000" u="sng" dirty="0" smtClean="0"/>
              <a:t>.88</a:t>
            </a:r>
            <a:r>
              <a:rPr lang="en-US" sz="2000" dirty="0" smtClean="0"/>
              <a:t>.</a:t>
            </a:r>
            <a:endParaRPr lang="zh-CN" altLang="en-US" sz="2000" dirty="0"/>
          </a:p>
        </p:txBody>
      </p:sp>
    </p:spTree>
    <p:extLst>
      <p:ext uri="{BB962C8B-B14F-4D97-AF65-F5344CB8AC3E}">
        <p14:creationId xmlns:p14="http://schemas.microsoft.com/office/powerpoint/2010/main" val="352786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Performance Measures for Processes</a:t>
            </a:r>
          </a:p>
        </p:txBody>
      </p:sp>
      <p:sp>
        <p:nvSpPr>
          <p:cNvPr id="3" name="Content Placeholder 2"/>
          <p:cNvSpPr>
            <a:spLocks noGrp="1"/>
          </p:cNvSpPr>
          <p:nvPr>
            <p:ph idx="1"/>
          </p:nvPr>
        </p:nvSpPr>
        <p:spPr/>
        <p:txBody>
          <a:bodyPr/>
          <a:lstStyle/>
          <a:p>
            <a:r>
              <a:rPr lang="en-US" sz="2000" dirty="0"/>
              <a:t>The </a:t>
            </a:r>
            <a:r>
              <a:rPr lang="en-US" sz="2000" i="1" u="sng" dirty="0"/>
              <a:t>mean cycle time</a:t>
            </a:r>
            <a:r>
              <a:rPr lang="en-US" sz="2000" i="1" dirty="0"/>
              <a:t> </a:t>
            </a:r>
            <a:r>
              <a:rPr lang="en-US" sz="2000" dirty="0"/>
              <a:t>at a </a:t>
            </a:r>
            <a:r>
              <a:rPr lang="en-US" sz="2000" dirty="0" smtClean="0"/>
              <a:t>buffer </a:t>
            </a:r>
            <a:r>
              <a:rPr lang="en-US" sz="2000" dirty="0"/>
              <a:t>is the mean amount of time an object takes to move through the </a:t>
            </a:r>
            <a:r>
              <a:rPr lang="en-US" sz="2000" dirty="0" smtClean="0"/>
              <a:t>buffer </a:t>
            </a:r>
            <a:r>
              <a:rPr lang="en-US" sz="2000" dirty="0"/>
              <a:t>during a simulation.</a:t>
            </a:r>
            <a:endParaRPr lang="zh-CN" altLang="en-US" sz="2000" dirty="0"/>
          </a:p>
          <a:p>
            <a:pPr>
              <a:buNone/>
            </a:pPr>
            <a:endParaRPr lang="en-US" altLang="zh-CN" sz="2000" dirty="0" smtClean="0"/>
          </a:p>
          <a:p>
            <a:pPr>
              <a:buNone/>
            </a:pPr>
            <a:r>
              <a:rPr lang="en-US" altLang="zh-CN" sz="2000" dirty="0"/>
              <a:t>	</a:t>
            </a:r>
            <a:r>
              <a:rPr lang="en-US" altLang="zh-CN" sz="2000" dirty="0" smtClean="0"/>
              <a:t>For our example, </a:t>
            </a:r>
            <a:r>
              <a:rPr lang="en-US" sz="2000" dirty="0"/>
              <a:t>in simulation #1:</a:t>
            </a:r>
          </a:p>
          <a:p>
            <a:pPr>
              <a:buNone/>
            </a:pPr>
            <a:r>
              <a:rPr lang="en-US" altLang="zh-CN" sz="2000" dirty="0" smtClean="0"/>
              <a:t>	Mean cycle time at Line = </a:t>
            </a:r>
            <a:r>
              <a:rPr lang="en-US" altLang="zh-CN" sz="2000" u="sng" dirty="0" smtClean="0"/>
              <a:t>10.64</a:t>
            </a:r>
          </a:p>
          <a:p>
            <a:pPr>
              <a:buNone/>
            </a:pPr>
            <a:endParaRPr lang="zh-CN" altLang="en-US" sz="2000" dirty="0"/>
          </a:p>
          <a:p>
            <a:r>
              <a:rPr lang="en-US" sz="2000" dirty="0"/>
              <a:t>The </a:t>
            </a:r>
            <a:r>
              <a:rPr lang="en-US" sz="2000" i="1" u="sng" dirty="0"/>
              <a:t>overall mean cycle time</a:t>
            </a:r>
            <a:r>
              <a:rPr lang="en-US" sz="2000" dirty="0"/>
              <a:t> at a </a:t>
            </a:r>
            <a:r>
              <a:rPr lang="en-US" sz="2000" dirty="0" smtClean="0"/>
              <a:t>buffer </a:t>
            </a:r>
            <a:r>
              <a:rPr lang="en-US" sz="2000" dirty="0"/>
              <a:t>is the mean of the mean cycle times of the </a:t>
            </a:r>
            <a:r>
              <a:rPr lang="en-US" sz="2000" dirty="0" smtClean="0"/>
              <a:t>buffer </a:t>
            </a:r>
            <a:r>
              <a:rPr lang="en-US" sz="2000" dirty="0"/>
              <a:t>for each </a:t>
            </a:r>
            <a:r>
              <a:rPr lang="en-US" sz="2000" dirty="0" smtClean="0"/>
              <a:t>simulation.</a:t>
            </a:r>
          </a:p>
          <a:p>
            <a:pPr marL="0" indent="0">
              <a:buNone/>
            </a:pPr>
            <a:endParaRPr lang="en-US" sz="2000" dirty="0" smtClean="0"/>
          </a:p>
          <a:p>
            <a:pPr marL="339725" indent="0">
              <a:buNone/>
            </a:pPr>
            <a:r>
              <a:rPr lang="en-US" sz="2000" dirty="0" smtClean="0"/>
              <a:t>In </a:t>
            </a:r>
            <a:r>
              <a:rPr lang="en-US" sz="2000" dirty="0"/>
              <a:t>this </a:t>
            </a:r>
            <a:r>
              <a:rPr lang="en-US" sz="2000" dirty="0" smtClean="0"/>
              <a:t>example, the </a:t>
            </a:r>
            <a:r>
              <a:rPr lang="en-US" sz="2000" dirty="0"/>
              <a:t>overall mean cycle time at </a:t>
            </a:r>
            <a:r>
              <a:rPr lang="en-US" sz="2000" dirty="0" smtClean="0"/>
              <a:t>Line = </a:t>
            </a:r>
            <a:r>
              <a:rPr lang="en-US" sz="2000" u="sng" dirty="0" smtClean="0"/>
              <a:t>10.59</a:t>
            </a:r>
            <a:r>
              <a:rPr lang="en-US" sz="2000" dirty="0" smtClean="0"/>
              <a:t>.</a:t>
            </a:r>
            <a:endParaRPr lang="zh-CN" altLang="en-US" sz="2000" dirty="0"/>
          </a:p>
          <a:p>
            <a:pPr marL="0" indent="0">
              <a:buNone/>
            </a:pPr>
            <a:endParaRPr lang="en-US" sz="2000" dirty="0"/>
          </a:p>
        </p:txBody>
      </p:sp>
    </p:spTree>
    <p:extLst>
      <p:ext uri="{BB962C8B-B14F-4D97-AF65-F5344CB8AC3E}">
        <p14:creationId xmlns:p14="http://schemas.microsoft.com/office/powerpoint/2010/main" val="9494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Option 1: Improving the system</a:t>
            </a:r>
            <a:endParaRPr lang="zh-CN" altLang="en-US" dirty="0"/>
          </a:p>
        </p:txBody>
      </p:sp>
      <p:sp>
        <p:nvSpPr>
          <p:cNvPr id="3" name="内容占位符 2"/>
          <p:cNvSpPr>
            <a:spLocks noGrp="1"/>
          </p:cNvSpPr>
          <p:nvPr>
            <p:ph idx="1"/>
          </p:nvPr>
        </p:nvSpPr>
        <p:spPr/>
        <p:txBody>
          <a:bodyPr/>
          <a:lstStyle/>
          <a:p>
            <a:pPr marL="0" indent="0">
              <a:buNone/>
            </a:pPr>
            <a:r>
              <a:rPr lang="en-US" sz="2000" dirty="0" smtClean="0"/>
              <a:t>We would like to analyze how would the performance of the bank be improved by the addition of a check-reading machine</a:t>
            </a:r>
            <a:r>
              <a:rPr lang="en-US" sz="2000" dirty="0"/>
              <a:t>.</a:t>
            </a:r>
            <a:endParaRPr lang="en-US" sz="2000" dirty="0" smtClean="0"/>
          </a:p>
          <a:p>
            <a:pPr marL="0" indent="0">
              <a:buNone/>
            </a:pPr>
            <a:endParaRPr lang="en-US" sz="2000" dirty="0" smtClean="0"/>
          </a:p>
          <a:p>
            <a:pPr marL="0" indent="0">
              <a:buNone/>
            </a:pPr>
            <a:r>
              <a:rPr lang="en-US" sz="2000" dirty="0"/>
              <a:t>Suppose the addition of a check-reading machine </a:t>
            </a:r>
            <a:r>
              <a:rPr lang="en-US" sz="2000" dirty="0" smtClean="0"/>
              <a:t>would reduce </a:t>
            </a:r>
            <a:r>
              <a:rPr lang="en-US" sz="2000" i="1" dirty="0" smtClean="0"/>
              <a:t>service </a:t>
            </a:r>
            <a:r>
              <a:rPr lang="en-US" sz="2000" i="1" dirty="0"/>
              <a:t>time per customer</a:t>
            </a:r>
            <a:r>
              <a:rPr lang="en-US" sz="2000" dirty="0"/>
              <a:t> </a:t>
            </a:r>
            <a:r>
              <a:rPr lang="en-US" sz="2000" dirty="0" smtClean="0"/>
              <a:t>from </a:t>
            </a:r>
            <a:r>
              <a:rPr lang="en-US" sz="2000" dirty="0"/>
              <a:t>Nor(2.4,.5) to Nor(2,.5</a:t>
            </a:r>
            <a:r>
              <a:rPr lang="en-US" sz="2000" dirty="0" smtClean="0"/>
              <a:t>).</a:t>
            </a:r>
            <a:endParaRPr lang="en-US" sz="2000" dirty="0"/>
          </a:p>
          <a:p>
            <a:pPr marL="0" indent="0">
              <a:buNone/>
            </a:pPr>
            <a:endParaRPr lang="en-US" altLang="zh-CN" sz="2000" dirty="0"/>
          </a:p>
          <a:p>
            <a:pPr marL="0" indent="0">
              <a:buNone/>
            </a:pPr>
            <a:r>
              <a:rPr lang="en-US" altLang="zh-CN" sz="2000" dirty="0" smtClean="0"/>
              <a:t>How to change the original process simulation model?</a:t>
            </a:r>
          </a:p>
          <a:p>
            <a:pPr marL="0" indent="0">
              <a:buNone/>
            </a:pPr>
            <a:endParaRPr lang="en-US" altLang="zh-CN" sz="2000" dirty="0"/>
          </a:p>
          <a:p>
            <a:pPr marL="461963" indent="0">
              <a:buNone/>
            </a:pPr>
            <a:r>
              <a:rPr lang="en-US" altLang="zh-CN" sz="2000" u="sng" dirty="0" smtClean="0"/>
              <a:t>Change working time for Teller to Nor(2,0.5)</a:t>
            </a:r>
            <a:endParaRPr lang="zh-CN" altLang="en-US" sz="2000" u="sng" dirty="0" smtClean="0"/>
          </a:p>
        </p:txBody>
      </p:sp>
    </p:spTree>
    <p:extLst>
      <p:ext uri="{BB962C8B-B14F-4D97-AF65-F5344CB8AC3E}">
        <p14:creationId xmlns:p14="http://schemas.microsoft.com/office/powerpoint/2010/main" val="1598447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 Process </a:t>
            </a:r>
            <a:r>
              <a:rPr lang="en-US" dirty="0" smtClean="0"/>
              <a:t>Improvement Results</a:t>
            </a:r>
            <a:endParaRPr lang="en-US" dirty="0"/>
          </a:p>
        </p:txBody>
      </p:sp>
      <p:sp>
        <p:nvSpPr>
          <p:cNvPr id="3" name="Content Placeholder 2"/>
          <p:cNvSpPr>
            <a:spLocks noGrp="1"/>
          </p:cNvSpPr>
          <p:nvPr>
            <p:ph idx="1"/>
          </p:nvPr>
        </p:nvSpPr>
        <p:spPr/>
        <p:txBody>
          <a:bodyPr/>
          <a:lstStyle/>
          <a:p>
            <a:r>
              <a:rPr lang="en-US" sz="2000" dirty="0" smtClean="0"/>
              <a:t>Before the change,</a:t>
            </a:r>
          </a:p>
          <a:p>
            <a:pPr lvl="1"/>
            <a:r>
              <a:rPr lang="en-US" sz="1600" dirty="0" smtClean="0"/>
              <a:t>Overall </a:t>
            </a:r>
            <a:r>
              <a:rPr lang="en-US" sz="1600" dirty="0"/>
              <a:t>mean </a:t>
            </a:r>
            <a:r>
              <a:rPr lang="en-US" sz="1600" dirty="0" smtClean="0"/>
              <a:t>service level = 0.88.</a:t>
            </a:r>
          </a:p>
          <a:p>
            <a:pPr lvl="1"/>
            <a:r>
              <a:rPr lang="en-US" sz="1600" dirty="0" smtClean="0"/>
              <a:t>Overall mean </a:t>
            </a:r>
            <a:r>
              <a:rPr lang="en-US" sz="1600" dirty="0"/>
              <a:t>waiting time </a:t>
            </a:r>
            <a:r>
              <a:rPr lang="en-US" sz="1600" dirty="0" smtClean="0"/>
              <a:t>(i.e., overall </a:t>
            </a:r>
            <a:r>
              <a:rPr lang="en-US" sz="1600" dirty="0"/>
              <a:t>mean cycle time at </a:t>
            </a:r>
            <a:r>
              <a:rPr lang="en-US" sz="1600" dirty="0" smtClean="0"/>
              <a:t>Line) </a:t>
            </a:r>
            <a:r>
              <a:rPr lang="en-US" sz="1600" dirty="0"/>
              <a:t>= 10.59</a:t>
            </a:r>
            <a:r>
              <a:rPr lang="en-US" sz="1600" dirty="0" smtClean="0"/>
              <a:t>.</a:t>
            </a:r>
          </a:p>
          <a:p>
            <a:pPr lvl="1"/>
            <a:endParaRPr lang="en-US" sz="1600" dirty="0"/>
          </a:p>
          <a:p>
            <a:r>
              <a:rPr lang="en-US" sz="2000" dirty="0" smtClean="0"/>
              <a:t>After </a:t>
            </a:r>
            <a:r>
              <a:rPr lang="en-US" sz="2000" dirty="0"/>
              <a:t>adding a check-reading machine,</a:t>
            </a:r>
          </a:p>
          <a:p>
            <a:pPr lvl="1"/>
            <a:r>
              <a:rPr lang="en-US" sz="1600" dirty="0"/>
              <a:t>Overall mean service level = </a:t>
            </a:r>
            <a:r>
              <a:rPr lang="en-US" sz="1600" u="sng" dirty="0" smtClean="0"/>
              <a:t>0.98</a:t>
            </a:r>
            <a:r>
              <a:rPr lang="en-US" sz="1600" dirty="0" smtClean="0"/>
              <a:t>.</a:t>
            </a:r>
            <a:endParaRPr lang="en-US" sz="1600" dirty="0"/>
          </a:p>
          <a:p>
            <a:pPr lvl="1"/>
            <a:r>
              <a:rPr lang="en-US" sz="1600" dirty="0"/>
              <a:t>Overall mean waiting </a:t>
            </a:r>
            <a:r>
              <a:rPr lang="en-US" sz="1600" dirty="0" smtClean="0"/>
              <a:t>time </a:t>
            </a:r>
            <a:r>
              <a:rPr lang="en-US" sz="1600" dirty="0"/>
              <a:t>= </a:t>
            </a:r>
            <a:r>
              <a:rPr lang="en-US" sz="1600" u="sng" dirty="0" smtClean="0"/>
              <a:t>5.48</a:t>
            </a:r>
            <a:r>
              <a:rPr lang="en-US" sz="1600" dirty="0" smtClean="0"/>
              <a:t>.</a:t>
            </a:r>
          </a:p>
          <a:p>
            <a:pPr marL="0" indent="0">
              <a:buNone/>
            </a:pPr>
            <a:endParaRPr lang="en-US" sz="2000" dirty="0" smtClean="0"/>
          </a:p>
        </p:txBody>
      </p:sp>
    </p:spTree>
    <p:extLst>
      <p:ext uri="{BB962C8B-B14F-4D97-AF65-F5344CB8AC3E}">
        <p14:creationId xmlns:p14="http://schemas.microsoft.com/office/powerpoint/2010/main" val="300728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Option </a:t>
            </a:r>
            <a:r>
              <a:rPr lang="en-US" dirty="0" smtClean="0"/>
              <a:t>2: </a:t>
            </a:r>
            <a:r>
              <a:rPr lang="en-US" dirty="0"/>
              <a:t>Improving </a:t>
            </a:r>
            <a:r>
              <a:rPr lang="en-US" dirty="0" smtClean="0"/>
              <a:t>the system</a:t>
            </a:r>
            <a:endParaRPr lang="zh-CN" altLang="en-US" dirty="0"/>
          </a:p>
        </p:txBody>
      </p:sp>
      <p:sp>
        <p:nvSpPr>
          <p:cNvPr id="3" name="内容占位符 2"/>
          <p:cNvSpPr>
            <a:spLocks noGrp="1"/>
          </p:cNvSpPr>
          <p:nvPr>
            <p:ph idx="1"/>
          </p:nvPr>
        </p:nvSpPr>
        <p:spPr/>
        <p:txBody>
          <a:bodyPr/>
          <a:lstStyle/>
          <a:p>
            <a:pPr marL="0" indent="0">
              <a:buNone/>
            </a:pPr>
            <a:r>
              <a:rPr lang="en-US" sz="2000" dirty="0" smtClean="0"/>
              <a:t>How would the performance of the bank be improved by the addition of a second teller?</a:t>
            </a:r>
          </a:p>
          <a:p>
            <a:pPr marL="0" indent="0">
              <a:buNone/>
            </a:pPr>
            <a:endParaRPr lang="en-US" altLang="zh-CN" sz="2000" dirty="0"/>
          </a:p>
          <a:p>
            <a:pPr marL="0" indent="0">
              <a:buNone/>
            </a:pPr>
            <a:r>
              <a:rPr lang="en-US" altLang="zh-CN" sz="2000" dirty="0"/>
              <a:t>Process </a:t>
            </a:r>
            <a:r>
              <a:rPr lang="en-US" altLang="zh-CN" sz="2000" dirty="0" smtClean="0"/>
              <a:t>flow map for adding a second teller:</a:t>
            </a:r>
            <a:endParaRPr lang="zh-CN" altLang="en-US" sz="2000" dirty="0" smtClean="0"/>
          </a:p>
        </p:txBody>
      </p:sp>
      <p:grpSp>
        <p:nvGrpSpPr>
          <p:cNvPr id="18" name="Group 17"/>
          <p:cNvGrpSpPr/>
          <p:nvPr/>
        </p:nvGrpSpPr>
        <p:grpSpPr>
          <a:xfrm>
            <a:off x="1079281" y="3810000"/>
            <a:ext cx="6985439" cy="1774686"/>
            <a:chOff x="1079281" y="3178314"/>
            <a:chExt cx="6985439" cy="1774686"/>
          </a:xfrm>
        </p:grpSpPr>
        <p:sp>
          <p:nvSpPr>
            <p:cNvPr id="5" name="TextBox 4"/>
            <p:cNvSpPr txBox="1"/>
            <p:nvPr/>
          </p:nvSpPr>
          <p:spPr>
            <a:xfrm>
              <a:off x="1079281" y="3707384"/>
              <a:ext cx="109517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Entrance</a:t>
              </a:r>
            </a:p>
            <a:p>
              <a:pPr algn="ctr"/>
              <a:r>
                <a:rPr lang="en-US" sz="2000" dirty="0" smtClean="0">
                  <a:latin typeface="Times New Roman" pitchFamily="18" charset="0"/>
                  <a:cs typeface="Times New Roman" pitchFamily="18" charset="0"/>
                </a:rPr>
                <a:t>Door</a:t>
              </a:r>
              <a:endParaRPr lang="en-US" sz="2000" dirty="0">
                <a:latin typeface="Times New Roman" pitchFamily="18" charset="0"/>
                <a:cs typeface="Times New Roman" pitchFamily="18" charset="0"/>
              </a:endParaRPr>
            </a:p>
          </p:txBody>
        </p:sp>
        <p:sp>
          <p:nvSpPr>
            <p:cNvPr id="6" name="TextBox 5"/>
            <p:cNvSpPr txBox="1"/>
            <p:nvPr/>
          </p:nvSpPr>
          <p:spPr>
            <a:xfrm>
              <a:off x="2660301" y="3711714"/>
              <a:ext cx="8485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Line</a:t>
              </a:r>
              <a:endParaRPr lang="en-US" sz="2000" dirty="0">
                <a:latin typeface="Times New Roman" pitchFamily="18" charset="0"/>
                <a:cs typeface="Times New Roman" pitchFamily="18" charset="0"/>
              </a:endParaRPr>
            </a:p>
          </p:txBody>
        </p:sp>
        <p:sp>
          <p:nvSpPr>
            <p:cNvPr id="7" name="TextBox 6"/>
            <p:cNvSpPr txBox="1"/>
            <p:nvPr/>
          </p:nvSpPr>
          <p:spPr>
            <a:xfrm>
              <a:off x="3992796" y="3178314"/>
              <a:ext cx="1536318"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Work Station</a:t>
              </a:r>
            </a:p>
            <a:p>
              <a:pPr algn="ctr"/>
              <a:r>
                <a:rPr lang="en-US" sz="2000" dirty="0" smtClean="0">
                  <a:latin typeface="Times New Roman" pitchFamily="18" charset="0"/>
                  <a:cs typeface="Times New Roman" pitchFamily="18" charset="0"/>
                </a:rPr>
                <a:t>Teller 1</a:t>
              </a:r>
              <a:endParaRPr lang="en-US" sz="2000" dirty="0">
                <a:latin typeface="Times New Roman" pitchFamily="18" charset="0"/>
                <a:cs typeface="Times New Roman" pitchFamily="18" charset="0"/>
              </a:endParaRPr>
            </a:p>
          </p:txBody>
        </p:sp>
        <p:sp>
          <p:nvSpPr>
            <p:cNvPr id="8" name="TextBox 7"/>
            <p:cNvSpPr txBox="1"/>
            <p:nvPr/>
          </p:nvSpPr>
          <p:spPr>
            <a:xfrm>
              <a:off x="6009349" y="3707384"/>
              <a:ext cx="205537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Served Customers</a:t>
              </a:r>
              <a:endParaRPr lang="en-US" sz="2000" dirty="0">
                <a:latin typeface="Times New Roman" pitchFamily="18" charset="0"/>
                <a:cs typeface="Times New Roman" pitchFamily="18" charset="0"/>
              </a:endParaRPr>
            </a:p>
          </p:txBody>
        </p:sp>
        <p:cxnSp>
          <p:nvCxnSpPr>
            <p:cNvPr id="9" name="Straight Arrow Connector 8"/>
            <p:cNvCxnSpPr>
              <a:stCxn id="5" idx="3"/>
              <a:endCxn id="6" idx="1"/>
            </p:cNvCxnSpPr>
            <p:nvPr/>
          </p:nvCxnSpPr>
          <p:spPr>
            <a:xfrm>
              <a:off x="2174453" y="4061327"/>
              <a:ext cx="485848" cy="43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flipV="1">
              <a:off x="3508803" y="3532257"/>
              <a:ext cx="483993"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5529114" y="3532257"/>
              <a:ext cx="480235" cy="5290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97912" y="4245114"/>
              <a:ext cx="1536318"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Work Station</a:t>
              </a:r>
            </a:p>
            <a:p>
              <a:pPr algn="ctr"/>
              <a:r>
                <a:rPr lang="en-US" sz="2000" dirty="0" smtClean="0">
                  <a:latin typeface="Times New Roman" pitchFamily="18" charset="0"/>
                  <a:cs typeface="Times New Roman" pitchFamily="18" charset="0"/>
                </a:rPr>
                <a:t>Teller 2</a:t>
              </a:r>
              <a:endParaRPr lang="en-US" sz="2000" dirty="0">
                <a:latin typeface="Times New Roman" pitchFamily="18" charset="0"/>
                <a:cs typeface="Times New Roman" pitchFamily="18" charset="0"/>
              </a:endParaRPr>
            </a:p>
          </p:txBody>
        </p:sp>
        <p:cxnSp>
          <p:nvCxnSpPr>
            <p:cNvPr id="14" name="Straight Arrow Connector 13"/>
            <p:cNvCxnSpPr>
              <a:stCxn id="6" idx="3"/>
              <a:endCxn id="12" idx="1"/>
            </p:cNvCxnSpPr>
            <p:nvPr/>
          </p:nvCxnSpPr>
          <p:spPr>
            <a:xfrm>
              <a:off x="3508803" y="4065657"/>
              <a:ext cx="489109"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8" idx="1"/>
            </p:cNvCxnSpPr>
            <p:nvPr/>
          </p:nvCxnSpPr>
          <p:spPr>
            <a:xfrm flipV="1">
              <a:off x="5534230" y="4061327"/>
              <a:ext cx="475119" cy="5377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21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a:t>
            </a:r>
            <a:r>
              <a:rPr lang="en-US" dirty="0" smtClean="0"/>
              <a:t>2: </a:t>
            </a:r>
            <a:r>
              <a:rPr lang="en-US" dirty="0"/>
              <a:t>Process </a:t>
            </a:r>
            <a:r>
              <a:rPr lang="en-US" dirty="0" smtClean="0"/>
              <a:t>Improvement Results</a:t>
            </a:r>
            <a:endParaRPr lang="en-US" dirty="0"/>
          </a:p>
        </p:txBody>
      </p:sp>
      <p:sp>
        <p:nvSpPr>
          <p:cNvPr id="3" name="Content Placeholder 2"/>
          <p:cNvSpPr>
            <a:spLocks noGrp="1"/>
          </p:cNvSpPr>
          <p:nvPr>
            <p:ph idx="1"/>
          </p:nvPr>
        </p:nvSpPr>
        <p:spPr/>
        <p:txBody>
          <a:bodyPr/>
          <a:lstStyle/>
          <a:p>
            <a:r>
              <a:rPr lang="en-US" sz="2000" dirty="0" smtClean="0"/>
              <a:t>Before the change,</a:t>
            </a:r>
          </a:p>
          <a:p>
            <a:pPr lvl="1"/>
            <a:r>
              <a:rPr lang="en-US" sz="1600" dirty="0" smtClean="0"/>
              <a:t>Overall </a:t>
            </a:r>
            <a:r>
              <a:rPr lang="en-US" sz="1600" dirty="0"/>
              <a:t>mean </a:t>
            </a:r>
            <a:r>
              <a:rPr lang="en-US" sz="1600" dirty="0" smtClean="0"/>
              <a:t>service level = 0.88.</a:t>
            </a:r>
          </a:p>
          <a:p>
            <a:pPr lvl="1"/>
            <a:r>
              <a:rPr lang="en-US" sz="1600" dirty="0" smtClean="0"/>
              <a:t>Overall mean </a:t>
            </a:r>
            <a:r>
              <a:rPr lang="en-US" sz="1600" dirty="0"/>
              <a:t>waiting time </a:t>
            </a:r>
            <a:r>
              <a:rPr lang="en-US" sz="1600" dirty="0" smtClean="0"/>
              <a:t>(i.e., overall </a:t>
            </a:r>
            <a:r>
              <a:rPr lang="en-US" sz="1600" dirty="0"/>
              <a:t>mean cycle time at </a:t>
            </a:r>
            <a:r>
              <a:rPr lang="en-US" sz="1600" dirty="0" smtClean="0"/>
              <a:t>Line) </a:t>
            </a:r>
            <a:r>
              <a:rPr lang="en-US" sz="1600" dirty="0"/>
              <a:t>= 10.59</a:t>
            </a:r>
            <a:r>
              <a:rPr lang="en-US" sz="1600" dirty="0" smtClean="0"/>
              <a:t>.</a:t>
            </a:r>
          </a:p>
          <a:p>
            <a:pPr lvl="1"/>
            <a:endParaRPr lang="en-US" sz="1600" dirty="0"/>
          </a:p>
          <a:p>
            <a:r>
              <a:rPr lang="en-US" sz="2000" dirty="0" smtClean="0"/>
              <a:t>After adding a second teller,</a:t>
            </a:r>
            <a:endParaRPr lang="en-US" sz="2000" dirty="0"/>
          </a:p>
          <a:p>
            <a:pPr lvl="1"/>
            <a:r>
              <a:rPr lang="en-US" sz="1600" dirty="0"/>
              <a:t>Overall mean service level = </a:t>
            </a:r>
            <a:r>
              <a:rPr lang="en-US" sz="1600" u="sng" dirty="0"/>
              <a:t>1.00</a:t>
            </a:r>
            <a:r>
              <a:rPr lang="en-US" sz="1600" dirty="0" smtClean="0"/>
              <a:t>.</a:t>
            </a:r>
            <a:endParaRPr lang="en-US" sz="1600" dirty="0"/>
          </a:p>
          <a:p>
            <a:pPr lvl="1"/>
            <a:r>
              <a:rPr lang="en-US" sz="1600" dirty="0"/>
              <a:t>Overall mean waiting </a:t>
            </a:r>
            <a:r>
              <a:rPr lang="en-US" sz="1600" dirty="0" smtClean="0"/>
              <a:t>time </a:t>
            </a:r>
            <a:r>
              <a:rPr lang="en-US" sz="1600" dirty="0"/>
              <a:t>= </a:t>
            </a:r>
            <a:r>
              <a:rPr lang="en-US" sz="1600" u="sng" dirty="0"/>
              <a:t>0.69</a:t>
            </a:r>
            <a:r>
              <a:rPr lang="en-US" sz="1600" dirty="0" smtClean="0"/>
              <a:t>.</a:t>
            </a:r>
          </a:p>
          <a:p>
            <a:endParaRPr lang="en-US" sz="2000" dirty="0"/>
          </a:p>
        </p:txBody>
      </p:sp>
    </p:spTree>
    <p:extLst>
      <p:ext uri="{BB962C8B-B14F-4D97-AF65-F5344CB8AC3E}">
        <p14:creationId xmlns:p14="http://schemas.microsoft.com/office/powerpoint/2010/main" val="2700405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t>
            </a:r>
            <a:r>
              <a:rPr lang="en-US" dirty="0"/>
              <a:t>An airport security system</a:t>
            </a:r>
          </a:p>
        </p:txBody>
      </p:sp>
      <p:sp>
        <p:nvSpPr>
          <p:cNvPr id="3" name="Content Placeholder 2"/>
          <p:cNvSpPr>
            <a:spLocks noGrp="1"/>
          </p:cNvSpPr>
          <p:nvPr>
            <p:ph idx="1"/>
          </p:nvPr>
        </p:nvSpPr>
        <p:spPr/>
        <p:txBody>
          <a:bodyPr/>
          <a:lstStyle/>
          <a:p>
            <a:r>
              <a:rPr lang="en-US" sz="2000" dirty="0"/>
              <a:t>The passenger security process at one terminal of a medium sized airport works as </a:t>
            </a:r>
            <a:r>
              <a:rPr lang="en-US" sz="2000" dirty="0" smtClean="0"/>
              <a:t>follows:</a:t>
            </a:r>
          </a:p>
          <a:p>
            <a:endParaRPr lang="en-US" sz="2000" dirty="0" smtClean="0"/>
          </a:p>
          <a:p>
            <a:r>
              <a:rPr lang="en-US" sz="2000" dirty="0" smtClean="0"/>
              <a:t>Between 8am </a:t>
            </a:r>
            <a:r>
              <a:rPr lang="en-US" sz="2000" dirty="0"/>
              <a:t>and </a:t>
            </a:r>
            <a:r>
              <a:rPr lang="en-US" sz="2000" dirty="0" smtClean="0"/>
              <a:t>10am, </a:t>
            </a:r>
            <a:r>
              <a:rPr lang="en-US" sz="2000" dirty="0"/>
              <a:t>one passenger arrives every half-minute (on average, according to an exponential distribution) at the security area</a:t>
            </a:r>
            <a:r>
              <a:rPr lang="en-US" sz="2000" dirty="0" smtClean="0"/>
              <a:t>.</a:t>
            </a:r>
          </a:p>
          <a:p>
            <a:r>
              <a:rPr lang="en-US" sz="2000" dirty="0" smtClean="0"/>
              <a:t>Arriving </a:t>
            </a:r>
            <a:r>
              <a:rPr lang="en-US" sz="2000" dirty="0"/>
              <a:t>passengers immediately enter a single line (with a large capacity</a:t>
            </a:r>
            <a:r>
              <a:rPr lang="en-US" sz="2000" dirty="0" smtClean="0"/>
              <a:t>).</a:t>
            </a:r>
          </a:p>
          <a:p>
            <a:r>
              <a:rPr lang="en-US" sz="2000" dirty="0" smtClean="0"/>
              <a:t>After </a:t>
            </a:r>
            <a:r>
              <a:rPr lang="en-US" sz="2000" dirty="0"/>
              <a:t>waiting in line, each passenger goes through one of two inspection stations, which involves walking through a metal detector and running any carry-on baggage through a scanner</a:t>
            </a:r>
            <a:r>
              <a:rPr lang="en-US" sz="2000" dirty="0" smtClean="0"/>
              <a:t>. The </a:t>
            </a:r>
            <a:r>
              <a:rPr lang="en-US" sz="2000" dirty="0"/>
              <a:t>amount of time for this inspection can be approximated by a normal distribution with a mean of 1 minute and a standard deviation of .1 </a:t>
            </a:r>
            <a:r>
              <a:rPr lang="en-US" sz="2000" dirty="0" smtClean="0"/>
              <a:t>minutes.</a:t>
            </a:r>
          </a:p>
        </p:txBody>
      </p:sp>
    </p:spTree>
    <p:extLst>
      <p:ext uri="{BB962C8B-B14F-4D97-AF65-F5344CB8AC3E}">
        <p14:creationId xmlns:p14="http://schemas.microsoft.com/office/powerpoint/2010/main" val="175752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Process Simulation</a:t>
            </a:r>
            <a:endParaRPr lang="en-US" dirty="0" smtClean="0"/>
          </a:p>
        </p:txBody>
      </p:sp>
      <p:sp>
        <p:nvSpPr>
          <p:cNvPr id="4099" name="Content Placeholder 2"/>
          <p:cNvSpPr>
            <a:spLocks noGrp="1"/>
          </p:cNvSpPr>
          <p:nvPr>
            <p:ph idx="1"/>
          </p:nvPr>
        </p:nvSpPr>
        <p:spPr/>
        <p:txBody>
          <a:bodyPr/>
          <a:lstStyle/>
          <a:p>
            <a:pPr>
              <a:buNone/>
            </a:pPr>
            <a:r>
              <a:rPr lang="en-US" b="1" u="sng" dirty="0"/>
              <a:t>Main Idea</a:t>
            </a:r>
            <a:r>
              <a:rPr lang="en-US" dirty="0" smtClean="0"/>
              <a:t> </a:t>
            </a:r>
            <a:r>
              <a:rPr lang="en-US" dirty="0"/>
              <a:t>of Process </a:t>
            </a:r>
            <a:r>
              <a:rPr lang="en-US" dirty="0" smtClean="0"/>
              <a:t>Simulation:</a:t>
            </a:r>
            <a:endParaRPr lang="zh-CN" altLang="en-US" dirty="0"/>
          </a:p>
          <a:p>
            <a:r>
              <a:rPr lang="en-US" sz="2000" dirty="0"/>
              <a:t>Suppose you have a real world process whose efficiency you want to improve</a:t>
            </a:r>
            <a:r>
              <a:rPr lang="en-US" sz="2000" dirty="0" smtClean="0"/>
              <a:t>.</a:t>
            </a:r>
          </a:p>
          <a:p>
            <a:r>
              <a:rPr lang="en-US" sz="2000" dirty="0"/>
              <a:t>If there is </a:t>
            </a:r>
            <a:r>
              <a:rPr lang="en-US" sz="2000" i="1" u="sng" dirty="0"/>
              <a:t>uncertainty</a:t>
            </a:r>
            <a:r>
              <a:rPr lang="en-US" sz="2000" dirty="0"/>
              <a:t> in this process (e.g., in the demand for a product, in the supply of some parts, in the time it takes to perform some of the work, in the quality of work, etc.), then it is often difficult to predict the effects of making </a:t>
            </a:r>
            <a:r>
              <a:rPr lang="en-US" sz="2000" dirty="0" smtClean="0"/>
              <a:t>various </a:t>
            </a:r>
            <a:r>
              <a:rPr lang="en-US" sz="2000" dirty="0"/>
              <a:t>changes to the process.</a:t>
            </a:r>
            <a:endParaRPr lang="zh-CN" altLang="en-US" sz="2000" dirty="0"/>
          </a:p>
          <a:p>
            <a:r>
              <a:rPr lang="en-US" sz="2000" dirty="0"/>
              <a:t>With the technique called process simulation, you build a model of your process in a computer and then </a:t>
            </a:r>
            <a:r>
              <a:rPr lang="en-US" sz="2000" i="1" u="sng" dirty="0" smtClean="0"/>
              <a:t>test the effects of changes</a:t>
            </a:r>
            <a:r>
              <a:rPr lang="en-US" sz="2000" dirty="0" smtClean="0"/>
              <a:t> made </a:t>
            </a:r>
            <a:r>
              <a:rPr lang="en-US" sz="2000" dirty="0"/>
              <a:t>to this computer model.</a:t>
            </a:r>
            <a:endParaRPr lang="zh-CN" altLang="en-US" sz="2000" dirty="0"/>
          </a:p>
          <a:p>
            <a:r>
              <a:rPr lang="en-US" sz="2000" dirty="0"/>
              <a:t>If the model captures the essence of your real process, then this technique can help you </a:t>
            </a:r>
            <a:r>
              <a:rPr lang="en-US" sz="2000" i="1" u="sng" dirty="0"/>
              <a:t>decide which changes to make</a:t>
            </a:r>
            <a:r>
              <a:rPr lang="en-US" sz="2000" i="1" dirty="0"/>
              <a:t> </a:t>
            </a:r>
            <a:r>
              <a:rPr lang="en-US" sz="2000" dirty="0"/>
              <a:t>on the real process</a:t>
            </a:r>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t>
            </a:r>
            <a:r>
              <a:rPr lang="en-US" dirty="0"/>
              <a:t>An airport security system</a:t>
            </a:r>
          </a:p>
        </p:txBody>
      </p:sp>
      <p:sp>
        <p:nvSpPr>
          <p:cNvPr id="3" name="Content Placeholder 2"/>
          <p:cNvSpPr>
            <a:spLocks noGrp="1"/>
          </p:cNvSpPr>
          <p:nvPr>
            <p:ph idx="1"/>
          </p:nvPr>
        </p:nvSpPr>
        <p:spPr/>
        <p:txBody>
          <a:bodyPr/>
          <a:lstStyle/>
          <a:p>
            <a:r>
              <a:rPr lang="en-US" sz="2000" dirty="0"/>
              <a:t>After completing this inspection, 10% of the passengers are randomly selected for an additional inspection, which typically involves a more thorough search of the person’s carry-on </a:t>
            </a:r>
            <a:r>
              <a:rPr lang="en-US" sz="2000" dirty="0" smtClean="0"/>
              <a:t>baggage.</a:t>
            </a:r>
          </a:p>
          <a:p>
            <a:r>
              <a:rPr lang="en-US" sz="2000" dirty="0" smtClean="0"/>
              <a:t>There </a:t>
            </a:r>
            <a:r>
              <a:rPr lang="en-US" sz="2000" dirty="0"/>
              <a:t>are two stations for this additional inspection; the amount of time for it can be approximated by a normal distribution with a mean of 5 minutes and a standard deviation of 1 minute.</a:t>
            </a:r>
            <a:endParaRPr lang="zh-CN" altLang="en-US" sz="2000" dirty="0"/>
          </a:p>
          <a:p>
            <a:endParaRPr lang="en-US" altLang="zh-CN" sz="2000" dirty="0" smtClean="0"/>
          </a:p>
          <a:p>
            <a:r>
              <a:rPr lang="en-US" altLang="zh-CN" sz="2000" dirty="0" smtClean="0"/>
              <a:t>We need a new element in SimQuick to model this system.</a:t>
            </a:r>
          </a:p>
          <a:p>
            <a:endParaRPr lang="en-US" altLang="zh-CN" sz="2000" dirty="0"/>
          </a:p>
          <a:p>
            <a:pPr marL="461963" indent="0">
              <a:buNone/>
            </a:pPr>
            <a:r>
              <a:rPr lang="en-US" altLang="zh-CN" sz="2000" u="sng" dirty="0" smtClean="0"/>
              <a:t>Decision Point</a:t>
            </a:r>
            <a:endParaRPr lang="zh-CN" altLang="en-US" sz="2000" u="sng" dirty="0"/>
          </a:p>
        </p:txBody>
      </p:sp>
    </p:spTree>
    <p:extLst>
      <p:ext uri="{BB962C8B-B14F-4D97-AF65-F5344CB8AC3E}">
        <p14:creationId xmlns:p14="http://schemas.microsoft.com/office/powerpoint/2010/main" val="3682286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 </a:t>
            </a:r>
            <a:r>
              <a:rPr lang="en-US" dirty="0"/>
              <a:t>M</a:t>
            </a:r>
            <a:r>
              <a:rPr lang="en-US" dirty="0" smtClean="0"/>
              <a:t>ap</a:t>
            </a:r>
            <a:r>
              <a:rPr lang="en-US" dirty="0"/>
              <a:t>: An </a:t>
            </a:r>
            <a:r>
              <a:rPr lang="en-US" dirty="0" smtClean="0"/>
              <a:t>airport security system</a:t>
            </a:r>
            <a:endParaRPr lang="en-US" dirty="0"/>
          </a:p>
        </p:txBody>
      </p:sp>
      <p:grpSp>
        <p:nvGrpSpPr>
          <p:cNvPr id="38" name="Group 37"/>
          <p:cNvGrpSpPr/>
          <p:nvPr/>
        </p:nvGrpSpPr>
        <p:grpSpPr>
          <a:xfrm>
            <a:off x="1153821" y="1524000"/>
            <a:ext cx="6836358" cy="4594086"/>
            <a:chOff x="839842" y="1676400"/>
            <a:chExt cx="6836358" cy="4594086"/>
          </a:xfrm>
        </p:grpSpPr>
        <p:sp>
          <p:nvSpPr>
            <p:cNvPr id="4" name="TextBox 3"/>
            <p:cNvSpPr txBox="1"/>
            <p:nvPr/>
          </p:nvSpPr>
          <p:spPr>
            <a:xfrm>
              <a:off x="839842" y="2205470"/>
              <a:ext cx="109517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Entrance</a:t>
              </a:r>
            </a:p>
            <a:p>
              <a:pPr algn="ctr"/>
              <a:r>
                <a:rPr lang="en-US" sz="2000" dirty="0" smtClean="0">
                  <a:latin typeface="Times New Roman" pitchFamily="18" charset="0"/>
                  <a:cs typeface="Times New Roman" pitchFamily="18" charset="0"/>
                </a:rPr>
                <a:t>Arrivals</a:t>
              </a:r>
              <a:endParaRPr lang="en-US" sz="2000" dirty="0">
                <a:latin typeface="Times New Roman" pitchFamily="18" charset="0"/>
                <a:cs typeface="Times New Roman" pitchFamily="18" charset="0"/>
              </a:endParaRPr>
            </a:p>
          </p:txBody>
        </p:sp>
        <p:sp>
          <p:nvSpPr>
            <p:cNvPr id="5" name="TextBox 4"/>
            <p:cNvSpPr txBox="1"/>
            <p:nvPr/>
          </p:nvSpPr>
          <p:spPr>
            <a:xfrm>
              <a:off x="2420862" y="2209800"/>
              <a:ext cx="8485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Line 1</a:t>
              </a:r>
              <a:endParaRPr lang="en-US" sz="2000" dirty="0">
                <a:latin typeface="Times New Roman" pitchFamily="18" charset="0"/>
                <a:cs typeface="Times New Roman" pitchFamily="18" charset="0"/>
              </a:endParaRPr>
            </a:p>
          </p:txBody>
        </p:sp>
        <p:sp>
          <p:nvSpPr>
            <p:cNvPr id="6" name="TextBox 5"/>
            <p:cNvSpPr txBox="1"/>
            <p:nvPr/>
          </p:nvSpPr>
          <p:spPr>
            <a:xfrm>
              <a:off x="4112589" y="1676400"/>
              <a:ext cx="817853"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err="1" smtClean="0">
                  <a:latin typeface="Times New Roman" pitchFamily="18" charset="0"/>
                  <a:cs typeface="Times New Roman" pitchFamily="18" charset="0"/>
                </a:rPr>
                <a:t>Insp</a:t>
              </a:r>
              <a:r>
                <a:rPr lang="en-US" sz="2000" dirty="0" smtClean="0">
                  <a:latin typeface="Times New Roman" pitchFamily="18" charset="0"/>
                  <a:cs typeface="Times New Roman" pitchFamily="18" charset="0"/>
                </a:rPr>
                <a:t> 1</a:t>
              </a:r>
              <a:endParaRPr lang="en-US" sz="2000" dirty="0">
                <a:latin typeface="Times New Roman" pitchFamily="18" charset="0"/>
                <a:cs typeface="Times New Roman" pitchFamily="18" charset="0"/>
              </a:endParaRPr>
            </a:p>
          </p:txBody>
        </p:sp>
        <p:sp>
          <p:nvSpPr>
            <p:cNvPr id="7" name="TextBox 6"/>
            <p:cNvSpPr txBox="1"/>
            <p:nvPr/>
          </p:nvSpPr>
          <p:spPr>
            <a:xfrm>
              <a:off x="5918989" y="2205470"/>
              <a:ext cx="175721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Decision Point</a:t>
              </a:r>
            </a:p>
            <a:p>
              <a:pPr algn="ctr"/>
              <a:r>
                <a:rPr lang="en-US" sz="2000" dirty="0" smtClean="0">
                  <a:latin typeface="Times New Roman" pitchFamily="18" charset="0"/>
                  <a:cs typeface="Times New Roman" pitchFamily="18" charset="0"/>
                </a:rPr>
                <a:t>DP</a:t>
              </a:r>
              <a:endParaRPr lang="en-US" sz="2000" dirty="0">
                <a:latin typeface="Times New Roman" pitchFamily="18" charset="0"/>
                <a:cs typeface="Times New Roman" pitchFamily="18" charset="0"/>
              </a:endParaRPr>
            </a:p>
          </p:txBody>
        </p:sp>
        <p:cxnSp>
          <p:nvCxnSpPr>
            <p:cNvPr id="8" name="Straight Arrow Connector 7"/>
            <p:cNvCxnSpPr>
              <a:stCxn id="4" idx="3"/>
              <a:endCxn id="5" idx="1"/>
            </p:cNvCxnSpPr>
            <p:nvPr/>
          </p:nvCxnSpPr>
          <p:spPr>
            <a:xfrm>
              <a:off x="1935014" y="2559413"/>
              <a:ext cx="485848" cy="43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flipV="1">
              <a:off x="3269364" y="2030343"/>
              <a:ext cx="843225"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4930442" y="2030343"/>
              <a:ext cx="988547" cy="5290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7705" y="2743200"/>
              <a:ext cx="817853"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err="1" smtClean="0">
                  <a:latin typeface="Times New Roman" pitchFamily="18" charset="0"/>
                  <a:cs typeface="Times New Roman" pitchFamily="18" charset="0"/>
                </a:rPr>
                <a:t>Insp</a:t>
              </a:r>
              <a:r>
                <a:rPr lang="en-US" sz="2000" dirty="0" smtClean="0">
                  <a:latin typeface="Times New Roman" pitchFamily="18" charset="0"/>
                  <a:cs typeface="Times New Roman" pitchFamily="18" charset="0"/>
                </a:rPr>
                <a:t> 2</a:t>
              </a:r>
              <a:endParaRPr lang="en-US" sz="2000" dirty="0">
                <a:latin typeface="Times New Roman" pitchFamily="18" charset="0"/>
                <a:cs typeface="Times New Roman" pitchFamily="18" charset="0"/>
              </a:endParaRPr>
            </a:p>
          </p:txBody>
        </p:sp>
        <p:cxnSp>
          <p:nvCxnSpPr>
            <p:cNvPr id="12" name="Straight Arrow Connector 11"/>
            <p:cNvCxnSpPr>
              <a:stCxn id="5" idx="3"/>
              <a:endCxn id="11" idx="1"/>
            </p:cNvCxnSpPr>
            <p:nvPr/>
          </p:nvCxnSpPr>
          <p:spPr>
            <a:xfrm>
              <a:off x="3269364" y="2563743"/>
              <a:ext cx="848341"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3"/>
              <a:endCxn id="7" idx="1"/>
            </p:cNvCxnSpPr>
            <p:nvPr/>
          </p:nvCxnSpPr>
          <p:spPr>
            <a:xfrm flipV="1">
              <a:off x="4935558" y="2559413"/>
              <a:ext cx="983431" cy="5377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7705" y="3886200"/>
              <a:ext cx="8485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Line 2</a:t>
              </a:r>
              <a:endParaRPr lang="en-US" sz="2000" dirty="0">
                <a:latin typeface="Times New Roman" pitchFamily="18" charset="0"/>
                <a:cs typeface="Times New Roman" pitchFamily="18" charset="0"/>
              </a:endParaRPr>
            </a:p>
          </p:txBody>
        </p:sp>
        <p:sp>
          <p:nvSpPr>
            <p:cNvPr id="15" name="TextBox 14"/>
            <p:cNvSpPr txBox="1"/>
            <p:nvPr/>
          </p:nvSpPr>
          <p:spPr>
            <a:xfrm>
              <a:off x="4112589" y="5562600"/>
              <a:ext cx="8485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Done</a:t>
              </a:r>
              <a:endParaRPr lang="en-US" sz="2000" dirty="0">
                <a:latin typeface="Times New Roman" pitchFamily="18" charset="0"/>
                <a:cs typeface="Times New Roman" pitchFamily="18" charset="0"/>
              </a:endParaRPr>
            </a:p>
          </p:txBody>
        </p:sp>
        <p:sp>
          <p:nvSpPr>
            <p:cNvPr id="16" name="TextBox 15"/>
            <p:cNvSpPr txBox="1"/>
            <p:nvPr/>
          </p:nvSpPr>
          <p:spPr>
            <a:xfrm>
              <a:off x="2108926" y="3886200"/>
              <a:ext cx="13244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smtClean="0">
                  <a:latin typeface="Times New Roman" pitchFamily="18" charset="0"/>
                  <a:cs typeface="Times New Roman" pitchFamily="18" charset="0"/>
                </a:rPr>
                <a:t>Add </a:t>
              </a:r>
              <a:r>
                <a:rPr lang="en-US" sz="2000" dirty="0" err="1" smtClean="0">
                  <a:latin typeface="Times New Roman" pitchFamily="18" charset="0"/>
                  <a:cs typeface="Times New Roman" pitchFamily="18" charset="0"/>
                </a:rPr>
                <a:t>Insp</a:t>
              </a:r>
              <a:r>
                <a:rPr lang="en-US" sz="2000" dirty="0" smtClean="0">
                  <a:latin typeface="Times New Roman" pitchFamily="18" charset="0"/>
                  <a:cs typeface="Times New Roman" pitchFamily="18" charset="0"/>
                </a:rPr>
                <a:t> 1</a:t>
              </a:r>
              <a:endParaRPr lang="en-US" sz="2000" dirty="0">
                <a:latin typeface="Times New Roman" pitchFamily="18" charset="0"/>
                <a:cs typeface="Times New Roman" pitchFamily="18" charset="0"/>
              </a:endParaRPr>
            </a:p>
          </p:txBody>
        </p:sp>
        <p:sp>
          <p:nvSpPr>
            <p:cNvPr id="17" name="TextBox 16"/>
            <p:cNvSpPr txBox="1"/>
            <p:nvPr/>
          </p:nvSpPr>
          <p:spPr>
            <a:xfrm>
              <a:off x="2114042" y="4953000"/>
              <a:ext cx="132440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smtClean="0">
                  <a:latin typeface="Times New Roman" pitchFamily="18" charset="0"/>
                  <a:cs typeface="Times New Roman" pitchFamily="18" charset="0"/>
                </a:rPr>
                <a:t>Add </a:t>
              </a:r>
              <a:r>
                <a:rPr lang="en-US" sz="2000" dirty="0" err="1" smtClean="0">
                  <a:latin typeface="Times New Roman" pitchFamily="18" charset="0"/>
                  <a:cs typeface="Times New Roman" pitchFamily="18" charset="0"/>
                </a:rPr>
                <a:t>Insp</a:t>
              </a:r>
              <a:r>
                <a:rPr lang="en-US" sz="2000" dirty="0" smtClean="0">
                  <a:latin typeface="Times New Roman" pitchFamily="18" charset="0"/>
                  <a:cs typeface="Times New Roman" pitchFamily="18" charset="0"/>
                </a:rPr>
                <a:t> 2</a:t>
              </a:r>
              <a:endParaRPr lang="en-US" sz="2000" dirty="0">
                <a:latin typeface="Times New Roman" pitchFamily="18" charset="0"/>
                <a:cs typeface="Times New Roman" pitchFamily="18" charset="0"/>
              </a:endParaRPr>
            </a:p>
          </p:txBody>
        </p:sp>
        <p:cxnSp>
          <p:nvCxnSpPr>
            <p:cNvPr id="21" name="Elbow Connector 20"/>
            <p:cNvCxnSpPr>
              <a:stCxn id="7" idx="2"/>
              <a:endCxn id="14" idx="3"/>
            </p:cNvCxnSpPr>
            <p:nvPr/>
          </p:nvCxnSpPr>
          <p:spPr>
            <a:xfrm rot="5400000">
              <a:off x="5218508" y="2661055"/>
              <a:ext cx="1326787" cy="183138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5" idx="3"/>
            </p:cNvCxnSpPr>
            <p:nvPr/>
          </p:nvCxnSpPr>
          <p:spPr>
            <a:xfrm rot="5400000">
              <a:off x="4377750" y="3496697"/>
              <a:ext cx="3003187" cy="1836504"/>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1"/>
              <a:endCxn id="16" idx="3"/>
            </p:cNvCxnSpPr>
            <p:nvPr/>
          </p:nvCxnSpPr>
          <p:spPr>
            <a:xfrm flipH="1">
              <a:off x="3433328" y="4240143"/>
              <a:ext cx="68437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a:endCxn id="17" idx="3"/>
            </p:cNvCxnSpPr>
            <p:nvPr/>
          </p:nvCxnSpPr>
          <p:spPr>
            <a:xfrm flipH="1">
              <a:off x="3438444" y="4240143"/>
              <a:ext cx="679261" cy="1066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3"/>
              <a:endCxn id="15" idx="1"/>
            </p:cNvCxnSpPr>
            <p:nvPr/>
          </p:nvCxnSpPr>
          <p:spPr>
            <a:xfrm>
              <a:off x="3438444" y="5306943"/>
              <a:ext cx="674145"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6" idx="1"/>
              <a:endCxn id="15" idx="1"/>
            </p:cNvCxnSpPr>
            <p:nvPr/>
          </p:nvCxnSpPr>
          <p:spPr>
            <a:xfrm rot="10800000" flipH="1" flipV="1">
              <a:off x="2108925" y="4240143"/>
              <a:ext cx="2003663" cy="1676400"/>
            </a:xfrm>
            <a:prstGeom prst="bentConnector3">
              <a:avLst>
                <a:gd name="adj1" fmla="val -1140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5601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Sensitivity Analysis</a:t>
            </a:r>
            <a:endParaRPr lang="en-US" dirty="0"/>
          </a:p>
        </p:txBody>
      </p:sp>
      <p:sp>
        <p:nvSpPr>
          <p:cNvPr id="3" name="Content Placeholder 2"/>
          <p:cNvSpPr>
            <a:spLocks noGrp="1"/>
          </p:cNvSpPr>
          <p:nvPr>
            <p:ph idx="1"/>
          </p:nvPr>
        </p:nvSpPr>
        <p:spPr>
          <a:xfrm>
            <a:off x="457200" y="1143000"/>
            <a:ext cx="8229600" cy="1752600"/>
          </a:xfrm>
        </p:spPr>
        <p:txBody>
          <a:bodyPr/>
          <a:lstStyle/>
          <a:p>
            <a:r>
              <a:rPr lang="en-US" sz="2000" dirty="0" smtClean="0"/>
              <a:t>The key statistics for airport management are the passenger waiting times. Management is interested in examining the effect on waiting time of increasing the percentage of passengers that undergo the second inspection.</a:t>
            </a:r>
          </a:p>
          <a:p>
            <a:r>
              <a:rPr lang="en-US" sz="2000" dirty="0" smtClean="0"/>
              <a:t>Record the overall mean cycle time at Line 2 with varying percentages of 5%, 10%, 15%, 20%, 25%.</a:t>
            </a:r>
            <a:endParaRPr lang="en-US" sz="2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20" y="2882620"/>
            <a:ext cx="4480560" cy="347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407542" y="5730240"/>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33424" y="5654040"/>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63440" y="5518210"/>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75556" y="4890854"/>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16966" y="3303234"/>
            <a:ext cx="137160" cy="13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89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a:t>
            </a:r>
            <a:r>
              <a:rPr lang="en-US" dirty="0" smtClean="0"/>
              <a:t>Inventory</a:t>
            </a:r>
            <a:endParaRPr lang="en-US" dirty="0"/>
          </a:p>
        </p:txBody>
      </p:sp>
      <p:sp>
        <p:nvSpPr>
          <p:cNvPr id="3" name="Subtitle 2"/>
          <p:cNvSpPr>
            <a:spLocks noGrp="1"/>
          </p:cNvSpPr>
          <p:nvPr>
            <p:ph type="subTitle" idx="1"/>
          </p:nvPr>
        </p:nvSpPr>
        <p:spPr/>
        <p:txBody>
          <a:bodyPr/>
          <a:lstStyle/>
          <a:p>
            <a:r>
              <a:rPr lang="en-US" dirty="0" smtClean="0"/>
              <a:t>(SimQuick Chap 3)</a:t>
            </a:r>
            <a:endParaRPr lang="en-US" dirty="0"/>
          </a:p>
        </p:txBody>
      </p:sp>
    </p:spTree>
    <p:extLst>
      <p:ext uri="{BB962C8B-B14F-4D97-AF65-F5344CB8AC3E}">
        <p14:creationId xmlns:p14="http://schemas.microsoft.com/office/powerpoint/2010/main" val="150983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Grocery Store (an “order-up-to” policy)</a:t>
            </a:r>
            <a:endParaRPr lang="en-US" dirty="0"/>
          </a:p>
        </p:txBody>
      </p:sp>
      <p:sp>
        <p:nvSpPr>
          <p:cNvPr id="3" name="Content Placeholder 2"/>
          <p:cNvSpPr>
            <a:spLocks noGrp="1"/>
          </p:cNvSpPr>
          <p:nvPr>
            <p:ph idx="1"/>
          </p:nvPr>
        </p:nvSpPr>
        <p:spPr>
          <a:xfrm>
            <a:off x="457200" y="1524000"/>
            <a:ext cx="8229600" cy="4663440"/>
          </a:xfrm>
        </p:spPr>
        <p:txBody>
          <a:bodyPr/>
          <a:lstStyle/>
          <a:p>
            <a:r>
              <a:rPr lang="en-US" sz="2000" dirty="0" smtClean="0"/>
              <a:t>Management at a grocery store has received some complaints from customers that the store occasionally runs out of </a:t>
            </a:r>
            <a:r>
              <a:rPr lang="en-US" sz="2000" dirty="0" err="1" smtClean="0"/>
              <a:t>SuperWheat</a:t>
            </a:r>
            <a:r>
              <a:rPr lang="en-US" sz="2000" dirty="0" smtClean="0"/>
              <a:t> bread, which is baked by the </a:t>
            </a:r>
            <a:r>
              <a:rPr lang="en-US" sz="2000" dirty="0" err="1" smtClean="0"/>
              <a:t>SuperBread</a:t>
            </a:r>
            <a:r>
              <a:rPr lang="en-US" sz="2000" dirty="0" smtClean="0"/>
              <a:t> Company. Here is how the inventory process presently works.</a:t>
            </a:r>
          </a:p>
          <a:p>
            <a:r>
              <a:rPr lang="en-US" sz="2000" dirty="0" smtClean="0"/>
              <a:t>A truck from the </a:t>
            </a:r>
            <a:r>
              <a:rPr lang="en-US" sz="2000" dirty="0" err="1" smtClean="0"/>
              <a:t>SuperBread</a:t>
            </a:r>
            <a:r>
              <a:rPr lang="en-US" sz="2000" dirty="0" smtClean="0"/>
              <a:t> bakery drops off several types of loaves of freshly baked bread at the grocery store every other day.</a:t>
            </a:r>
          </a:p>
          <a:p>
            <a:r>
              <a:rPr lang="en-US" sz="2000" dirty="0" smtClean="0"/>
              <a:t>For each type of bread from the bakery, there is designated space on the shelves of the store and in the back of the store (the total space allotted to each type of bread depends on the demand for that type of bread).</a:t>
            </a:r>
          </a:p>
          <a:p>
            <a:r>
              <a:rPr lang="en-US" sz="2000" dirty="0" smtClean="0"/>
              <a:t>The driver drops off enough loaves for each type so the designated space for each type of bread is filled. (This is a simple version of what is sometimes referred to as an order-up-to inventory policy.)</a:t>
            </a:r>
          </a:p>
          <a:p>
            <a:r>
              <a:rPr lang="en-US" sz="2000" dirty="0"/>
              <a:t>The store has designated enough space to hold 70 loaves of </a:t>
            </a:r>
            <a:r>
              <a:rPr lang="en-US" sz="2000" dirty="0" err="1"/>
              <a:t>SuperWheat</a:t>
            </a:r>
            <a:r>
              <a:rPr lang="en-US" sz="2000" dirty="0"/>
              <a:t> bread.</a:t>
            </a:r>
          </a:p>
        </p:txBody>
      </p:sp>
    </p:spTree>
    <p:extLst>
      <p:ext uri="{BB962C8B-B14F-4D97-AF65-F5344CB8AC3E}">
        <p14:creationId xmlns:p14="http://schemas.microsoft.com/office/powerpoint/2010/main" val="4000231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Grocery Store (an “order-up-to” policy)</a:t>
            </a:r>
          </a:p>
        </p:txBody>
      </p:sp>
      <p:sp>
        <p:nvSpPr>
          <p:cNvPr id="3" name="Content Placeholder 2"/>
          <p:cNvSpPr>
            <a:spLocks noGrp="1"/>
          </p:cNvSpPr>
          <p:nvPr>
            <p:ph idx="1"/>
          </p:nvPr>
        </p:nvSpPr>
        <p:spPr/>
        <p:txBody>
          <a:bodyPr/>
          <a:lstStyle/>
          <a:p>
            <a:r>
              <a:rPr lang="en-US" sz="2000" dirty="0" smtClean="0"/>
              <a:t>An examination of sales records (at times when there is </a:t>
            </a:r>
            <a:r>
              <a:rPr lang="en-US" sz="2000" dirty="0" err="1" smtClean="0"/>
              <a:t>SuperWheat</a:t>
            </a:r>
            <a:r>
              <a:rPr lang="en-US" sz="2000" dirty="0" smtClean="0"/>
              <a:t> on the shelf) shows that the time between purchases of a loaf of </a:t>
            </a:r>
            <a:r>
              <a:rPr lang="en-US" sz="2000" dirty="0" err="1" smtClean="0"/>
              <a:t>SuperWheat</a:t>
            </a:r>
            <a:r>
              <a:rPr lang="en-US" sz="2000" dirty="0" smtClean="0"/>
              <a:t> is .3 hours on average (with an exponential distribution).</a:t>
            </a:r>
          </a:p>
          <a:p>
            <a:r>
              <a:rPr lang="en-US" sz="2000" dirty="0"/>
              <a:t>Management </a:t>
            </a:r>
            <a:r>
              <a:rPr lang="en-US" sz="2000" dirty="0" smtClean="0"/>
              <a:t>estimates that this demand pattern should be the same for the next 30 working days.</a:t>
            </a:r>
          </a:p>
          <a:p>
            <a:r>
              <a:rPr lang="en-US" sz="2000" dirty="0" smtClean="0"/>
              <a:t>The store is open 12 hours per day, 7 days per week.</a:t>
            </a:r>
          </a:p>
          <a:p>
            <a:r>
              <a:rPr lang="en-US" sz="2000" dirty="0" smtClean="0"/>
              <a:t>Management wants to determine the amount of storage space that should be designated for </a:t>
            </a:r>
            <a:r>
              <a:rPr lang="en-US" sz="2000" dirty="0" err="1" smtClean="0"/>
              <a:t>SuperWheat</a:t>
            </a:r>
            <a:r>
              <a:rPr lang="en-US" sz="2000" dirty="0" smtClean="0"/>
              <a:t> bread so that 99% of the customer demand is satisfied.</a:t>
            </a:r>
          </a:p>
          <a:p>
            <a:endParaRPr lang="en-US" sz="2000" dirty="0"/>
          </a:p>
          <a:p>
            <a:r>
              <a:rPr lang="en-US" sz="2000" dirty="0" smtClean="0"/>
              <a:t>We need a new element in </a:t>
            </a:r>
            <a:r>
              <a:rPr lang="en-US" sz="2000" dirty="0" err="1" smtClean="0"/>
              <a:t>SimQuick</a:t>
            </a:r>
            <a:r>
              <a:rPr lang="en-US" sz="2000" dirty="0" smtClean="0"/>
              <a:t> to model this system.</a:t>
            </a:r>
          </a:p>
          <a:p>
            <a:pPr marL="461963" indent="0">
              <a:buNone/>
            </a:pPr>
            <a:r>
              <a:rPr lang="en-US" sz="2000" u="sng" dirty="0" smtClean="0"/>
              <a:t>Exit</a:t>
            </a:r>
          </a:p>
        </p:txBody>
      </p:sp>
    </p:spTree>
    <p:extLst>
      <p:ext uri="{BB962C8B-B14F-4D97-AF65-F5344CB8AC3E}">
        <p14:creationId xmlns:p14="http://schemas.microsoft.com/office/powerpoint/2010/main" val="225060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 Map: A Grocery </a:t>
            </a:r>
            <a:r>
              <a:rPr lang="en-US" dirty="0" smtClean="0"/>
              <a:t>Store</a:t>
            </a:r>
            <a:endParaRPr lang="en-US" dirty="0"/>
          </a:p>
        </p:txBody>
      </p:sp>
      <p:grpSp>
        <p:nvGrpSpPr>
          <p:cNvPr id="25" name="Group 24"/>
          <p:cNvGrpSpPr/>
          <p:nvPr/>
        </p:nvGrpSpPr>
        <p:grpSpPr>
          <a:xfrm>
            <a:off x="1306473" y="2792766"/>
            <a:ext cx="6531054" cy="712434"/>
            <a:chOff x="631746" y="2057400"/>
            <a:chExt cx="6531054" cy="712434"/>
          </a:xfrm>
        </p:grpSpPr>
        <p:sp>
          <p:nvSpPr>
            <p:cNvPr id="5" name="TextBox 4"/>
            <p:cNvSpPr txBox="1"/>
            <p:nvPr/>
          </p:nvSpPr>
          <p:spPr>
            <a:xfrm>
              <a:off x="631746" y="2061948"/>
              <a:ext cx="1659430"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Entrance</a:t>
              </a:r>
            </a:p>
            <a:p>
              <a:pPr algn="ctr"/>
              <a:r>
                <a:rPr lang="en-US" sz="2000" dirty="0" smtClean="0">
                  <a:latin typeface="Times New Roman" pitchFamily="18" charset="0"/>
                  <a:cs typeface="Times New Roman" pitchFamily="18" charset="0"/>
                </a:rPr>
                <a:t>Loading Dock</a:t>
              </a:r>
              <a:endParaRPr lang="en-US" sz="2000" dirty="0">
                <a:latin typeface="Times New Roman" pitchFamily="18" charset="0"/>
                <a:cs typeface="Times New Roman" pitchFamily="18" charset="0"/>
              </a:endParaRPr>
            </a:p>
          </p:txBody>
        </p:sp>
        <p:sp>
          <p:nvSpPr>
            <p:cNvPr id="6" name="TextBox 5"/>
            <p:cNvSpPr txBox="1"/>
            <p:nvPr/>
          </p:nvSpPr>
          <p:spPr>
            <a:xfrm>
              <a:off x="3191603" y="2057400"/>
              <a:ext cx="96693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Storage</a:t>
              </a:r>
              <a:endParaRPr lang="en-US" sz="2000" dirty="0">
                <a:latin typeface="Times New Roman" pitchFamily="18" charset="0"/>
                <a:cs typeface="Times New Roman" pitchFamily="18" charset="0"/>
              </a:endParaRPr>
            </a:p>
          </p:txBody>
        </p:sp>
        <p:sp>
          <p:nvSpPr>
            <p:cNvPr id="7" name="TextBox 6"/>
            <p:cNvSpPr txBox="1"/>
            <p:nvPr/>
          </p:nvSpPr>
          <p:spPr>
            <a:xfrm>
              <a:off x="5064148" y="2057400"/>
              <a:ext cx="2098652"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Exit</a:t>
              </a:r>
            </a:p>
            <a:p>
              <a:pPr algn="ctr"/>
              <a:r>
                <a:rPr lang="en-US" sz="2000" dirty="0" smtClean="0">
                  <a:latin typeface="Times New Roman" pitchFamily="18" charset="0"/>
                  <a:cs typeface="Times New Roman" pitchFamily="18" charset="0"/>
                </a:rPr>
                <a:t>Purchase Requests</a:t>
              </a:r>
              <a:endParaRPr lang="en-US" sz="2000" dirty="0">
                <a:latin typeface="Times New Roman" pitchFamily="18" charset="0"/>
                <a:cs typeface="Times New Roman" pitchFamily="18" charset="0"/>
              </a:endParaRPr>
            </a:p>
          </p:txBody>
        </p:sp>
        <p:cxnSp>
          <p:nvCxnSpPr>
            <p:cNvPr id="9" name="Straight Arrow Connector 8"/>
            <p:cNvCxnSpPr>
              <a:stCxn id="5" idx="3"/>
              <a:endCxn id="6" idx="1"/>
            </p:cNvCxnSpPr>
            <p:nvPr/>
          </p:nvCxnSpPr>
          <p:spPr>
            <a:xfrm flipV="1">
              <a:off x="2291176" y="2411343"/>
              <a:ext cx="9004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4158534" y="2411343"/>
              <a:ext cx="9056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7562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Manufacturing</a:t>
            </a:r>
          </a:p>
        </p:txBody>
      </p:sp>
      <p:sp>
        <p:nvSpPr>
          <p:cNvPr id="3" name="Subtitle 2"/>
          <p:cNvSpPr>
            <a:spLocks noGrp="1"/>
          </p:cNvSpPr>
          <p:nvPr>
            <p:ph type="subTitle" idx="1"/>
          </p:nvPr>
        </p:nvSpPr>
        <p:spPr/>
        <p:txBody>
          <a:bodyPr/>
          <a:lstStyle/>
          <a:p>
            <a:r>
              <a:rPr lang="en-US" dirty="0" smtClean="0"/>
              <a:t>(SimQuick Chap 4)</a:t>
            </a:r>
            <a:endParaRPr lang="en-US" dirty="0"/>
          </a:p>
        </p:txBody>
      </p:sp>
    </p:spTree>
    <p:extLst>
      <p:ext uri="{BB962C8B-B14F-4D97-AF65-F5344CB8AC3E}">
        <p14:creationId xmlns:p14="http://schemas.microsoft.com/office/powerpoint/2010/main" val="3066248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lIns="0" rIns="0"/>
          <a:lstStyle/>
          <a:p>
            <a:r>
              <a:rPr lang="en-US" dirty="0" smtClean="0"/>
              <a:t>Two Key Performance Measures of</a:t>
            </a:r>
            <a:br>
              <a:rPr lang="en-US" dirty="0" smtClean="0"/>
            </a:br>
            <a:r>
              <a:rPr lang="en-US" dirty="0" smtClean="0"/>
              <a:t>Manufacturing Processes</a:t>
            </a:r>
            <a:endParaRPr lang="en-US" dirty="0"/>
          </a:p>
        </p:txBody>
      </p:sp>
      <p:sp>
        <p:nvSpPr>
          <p:cNvPr id="3" name="Content Placeholder 2"/>
          <p:cNvSpPr>
            <a:spLocks noGrp="1"/>
          </p:cNvSpPr>
          <p:nvPr>
            <p:ph idx="1"/>
          </p:nvPr>
        </p:nvSpPr>
        <p:spPr/>
        <p:txBody>
          <a:bodyPr/>
          <a:lstStyle/>
          <a:p>
            <a:r>
              <a:rPr lang="en-US" i="1" u="sng" dirty="0"/>
              <a:t>Throughput of a process</a:t>
            </a:r>
            <a:r>
              <a:rPr lang="en-US" dirty="0"/>
              <a:t>: </a:t>
            </a:r>
            <a:r>
              <a:rPr lang="en-US" dirty="0" smtClean="0"/>
              <a:t>number </a:t>
            </a:r>
            <a:r>
              <a:rPr lang="en-US" dirty="0"/>
              <a:t>of good units produced during some time period (we assume plenty of raw materials, so this may also be interpreted as “capacity</a:t>
            </a:r>
            <a:r>
              <a:rPr lang="en-US" dirty="0" smtClean="0"/>
              <a:t>”)</a:t>
            </a:r>
          </a:p>
          <a:p>
            <a:endParaRPr lang="en-US" i="1" u="sng" dirty="0" smtClean="0"/>
          </a:p>
          <a:p>
            <a:r>
              <a:rPr lang="en-US" i="1" u="sng" dirty="0" smtClean="0"/>
              <a:t>Cycle </a:t>
            </a:r>
            <a:r>
              <a:rPr lang="en-US" i="1" u="sng" dirty="0"/>
              <a:t>time </a:t>
            </a:r>
            <a:r>
              <a:rPr lang="en-US" i="1" u="sng" dirty="0" smtClean="0"/>
              <a:t>of </a:t>
            </a:r>
            <a:r>
              <a:rPr lang="en-US" i="1" u="sng" dirty="0"/>
              <a:t>a process</a:t>
            </a:r>
            <a:r>
              <a:rPr lang="en-US" dirty="0"/>
              <a:t>: The mean amount of time it takes one unit to go from the start to the finish of a process.</a:t>
            </a:r>
          </a:p>
          <a:p>
            <a:endParaRPr lang="en-US" dirty="0"/>
          </a:p>
        </p:txBody>
      </p:sp>
    </p:spTree>
    <p:extLst>
      <p:ext uri="{BB962C8B-B14F-4D97-AF65-F5344CB8AC3E}">
        <p14:creationId xmlns:p14="http://schemas.microsoft.com/office/powerpoint/2010/main" val="414544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Production </a:t>
            </a:r>
            <a:r>
              <a:rPr lang="en-US" dirty="0" smtClean="0"/>
              <a:t>Game</a:t>
            </a:r>
            <a:endParaRPr lang="en-US" dirty="0"/>
          </a:p>
        </p:txBody>
      </p:sp>
      <p:sp>
        <p:nvSpPr>
          <p:cNvPr id="3" name="Content Placeholder 2"/>
          <p:cNvSpPr>
            <a:spLocks noGrp="1"/>
          </p:cNvSpPr>
          <p:nvPr>
            <p:ph idx="1"/>
          </p:nvPr>
        </p:nvSpPr>
        <p:spPr/>
        <p:txBody>
          <a:bodyPr/>
          <a:lstStyle/>
          <a:p>
            <a:r>
              <a:rPr lang="en-US" dirty="0" smtClean="0"/>
              <a:t>Draw </a:t>
            </a:r>
            <a:r>
              <a:rPr lang="en-US" dirty="0"/>
              <a:t>the </a:t>
            </a:r>
            <a:r>
              <a:rPr lang="en-US" dirty="0" smtClean="0"/>
              <a:t>process flow map.</a:t>
            </a:r>
          </a:p>
          <a:p>
            <a:endParaRPr lang="en-US" dirty="0"/>
          </a:p>
          <a:p>
            <a:endParaRPr lang="en-US" dirty="0"/>
          </a:p>
          <a:p>
            <a:endParaRPr lang="en-US" dirty="0" smtClean="0"/>
          </a:p>
          <a:p>
            <a:endParaRPr lang="en-US" dirty="0" smtClean="0"/>
          </a:p>
          <a:p>
            <a:endParaRPr lang="en-US" dirty="0"/>
          </a:p>
          <a:p>
            <a:endParaRPr lang="en-US" dirty="0" smtClean="0"/>
          </a:p>
          <a:p>
            <a:r>
              <a:rPr lang="en-US" dirty="0" smtClean="0"/>
              <a:t>Set up SimQuick to simulate the production game.</a:t>
            </a:r>
            <a:endParaRPr lang="en-US" dirty="0"/>
          </a:p>
          <a:p>
            <a:pPr marL="461963" indent="0">
              <a:buNone/>
            </a:pPr>
            <a:r>
              <a:rPr lang="en-US" sz="2000" u="sng" dirty="0" smtClean="0"/>
              <a:t>Estimate working time of WSs using </a:t>
            </a:r>
            <a:r>
              <a:rPr lang="en-US" sz="2000" u="sng" dirty="0" err="1" smtClean="0"/>
              <a:t>Uni</a:t>
            </a:r>
            <a:r>
              <a:rPr lang="en-US" sz="2000" u="sng" dirty="0" smtClean="0"/>
              <a:t>(</a:t>
            </a:r>
            <a:r>
              <a:rPr lang="en-US" sz="2000" u="sng" dirty="0" err="1" smtClean="0"/>
              <a:t>a,b</a:t>
            </a:r>
            <a:r>
              <a:rPr lang="en-US" sz="2000" u="sng" dirty="0" smtClean="0"/>
              <a:t>)</a:t>
            </a:r>
          </a:p>
        </p:txBody>
      </p:sp>
      <p:grpSp>
        <p:nvGrpSpPr>
          <p:cNvPr id="19" name="Group 18"/>
          <p:cNvGrpSpPr/>
          <p:nvPr/>
        </p:nvGrpSpPr>
        <p:grpSpPr>
          <a:xfrm>
            <a:off x="692419" y="2792766"/>
            <a:ext cx="7759162" cy="712434"/>
            <a:chOff x="688487" y="2792766"/>
            <a:chExt cx="7759162" cy="712434"/>
          </a:xfrm>
        </p:grpSpPr>
        <p:sp>
          <p:nvSpPr>
            <p:cNvPr id="5" name="TextBox 4"/>
            <p:cNvSpPr txBox="1"/>
            <p:nvPr/>
          </p:nvSpPr>
          <p:spPr>
            <a:xfrm>
              <a:off x="688487" y="2797314"/>
              <a:ext cx="1685077"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Raw Materials</a:t>
              </a:r>
              <a:endParaRPr lang="en-US" sz="2000" dirty="0">
                <a:latin typeface="Times New Roman" pitchFamily="18" charset="0"/>
                <a:cs typeface="Times New Roman" pitchFamily="18" charset="0"/>
              </a:endParaRPr>
            </a:p>
          </p:txBody>
        </p:sp>
        <p:sp>
          <p:nvSpPr>
            <p:cNvPr id="6" name="TextBox 5"/>
            <p:cNvSpPr txBox="1"/>
            <p:nvPr/>
          </p:nvSpPr>
          <p:spPr>
            <a:xfrm>
              <a:off x="3159719" y="2792766"/>
              <a:ext cx="72648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smtClean="0">
                  <a:latin typeface="Times New Roman" pitchFamily="18" charset="0"/>
                  <a:cs typeface="Times New Roman" pitchFamily="18" charset="0"/>
                </a:rPr>
                <a:t>WC1</a:t>
              </a:r>
              <a:endParaRPr lang="en-US" sz="2000" dirty="0">
                <a:latin typeface="Times New Roman" pitchFamily="18" charset="0"/>
                <a:cs typeface="Times New Roman" pitchFamily="18" charset="0"/>
              </a:endParaRPr>
            </a:p>
          </p:txBody>
        </p:sp>
        <p:sp>
          <p:nvSpPr>
            <p:cNvPr id="7" name="TextBox 6"/>
            <p:cNvSpPr txBox="1"/>
            <p:nvPr/>
          </p:nvSpPr>
          <p:spPr>
            <a:xfrm>
              <a:off x="6647156" y="2792766"/>
              <a:ext cx="1800493"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Buffer</a:t>
              </a:r>
            </a:p>
            <a:p>
              <a:pPr algn="ctr"/>
              <a:r>
                <a:rPr lang="en-US" sz="2000" dirty="0" smtClean="0">
                  <a:latin typeface="Times New Roman" pitchFamily="18" charset="0"/>
                  <a:cs typeface="Times New Roman" pitchFamily="18" charset="0"/>
                </a:rPr>
                <a:t>Finished Goods</a:t>
              </a:r>
              <a:endParaRPr lang="en-US" sz="2000" dirty="0">
                <a:latin typeface="Times New Roman" pitchFamily="18" charset="0"/>
                <a:cs typeface="Times New Roman" pitchFamily="18" charset="0"/>
              </a:endParaRPr>
            </a:p>
          </p:txBody>
        </p:sp>
        <p:cxnSp>
          <p:nvCxnSpPr>
            <p:cNvPr id="8" name="Straight Arrow Connector 7"/>
            <p:cNvCxnSpPr>
              <a:stCxn id="5" idx="3"/>
              <a:endCxn id="6" idx="1"/>
            </p:cNvCxnSpPr>
            <p:nvPr/>
          </p:nvCxnSpPr>
          <p:spPr>
            <a:xfrm flipV="1">
              <a:off x="2373564" y="3146709"/>
              <a:ext cx="786155" cy="4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7" idx="1"/>
            </p:cNvCxnSpPr>
            <p:nvPr/>
          </p:nvCxnSpPr>
          <p:spPr>
            <a:xfrm flipV="1">
              <a:off x="5858522" y="3146709"/>
              <a:ext cx="788634" cy="4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32041" y="2797314"/>
              <a:ext cx="726481" cy="707886"/>
            </a:xfrm>
            <a:prstGeom prst="rect">
              <a:avLst/>
            </a:prstGeom>
            <a:noFill/>
            <a:ln w="19050">
              <a:solidFill>
                <a:schemeClr val="tx1"/>
              </a:solidFill>
            </a:ln>
          </p:spPr>
          <p:txBody>
            <a:bodyPr wrap="none" rtlCol="0">
              <a:spAutoFit/>
            </a:bodyPr>
            <a:lstStyle/>
            <a:p>
              <a:pPr algn="ctr"/>
              <a:r>
                <a:rPr lang="en-US" sz="2000" dirty="0" smtClean="0">
                  <a:latin typeface="Times New Roman" pitchFamily="18" charset="0"/>
                  <a:cs typeface="Times New Roman" pitchFamily="18" charset="0"/>
                </a:rPr>
                <a:t>WS</a:t>
              </a:r>
            </a:p>
            <a:p>
              <a:pPr algn="ctr"/>
              <a:r>
                <a:rPr lang="en-US" sz="2000" dirty="0" smtClean="0">
                  <a:latin typeface="Times New Roman" pitchFamily="18" charset="0"/>
                  <a:cs typeface="Times New Roman" pitchFamily="18" charset="0"/>
                </a:rPr>
                <a:t>WC5</a:t>
              </a:r>
              <a:endParaRPr lang="en-US" sz="2000" dirty="0">
                <a:latin typeface="Times New Roman" pitchFamily="18" charset="0"/>
                <a:cs typeface="Times New Roman" pitchFamily="18" charset="0"/>
              </a:endParaRPr>
            </a:p>
          </p:txBody>
        </p:sp>
        <p:sp>
          <p:nvSpPr>
            <p:cNvPr id="12" name="TextBox 11"/>
            <p:cNvSpPr txBox="1"/>
            <p:nvPr/>
          </p:nvSpPr>
          <p:spPr>
            <a:xfrm>
              <a:off x="4284956" y="2952690"/>
              <a:ext cx="44114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cxnSp>
          <p:nvCxnSpPr>
            <p:cNvPr id="14" name="Straight Arrow Connector 13"/>
            <p:cNvCxnSpPr>
              <a:stCxn id="6" idx="3"/>
              <a:endCxn id="12" idx="1"/>
            </p:cNvCxnSpPr>
            <p:nvPr/>
          </p:nvCxnSpPr>
          <p:spPr>
            <a:xfrm>
              <a:off x="3886200" y="3146709"/>
              <a:ext cx="3987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0" idx="1"/>
            </p:cNvCxnSpPr>
            <p:nvPr/>
          </p:nvCxnSpPr>
          <p:spPr>
            <a:xfrm flipV="1">
              <a:off x="4726102" y="3151257"/>
              <a:ext cx="405939" cy="14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70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r>
              <a:rPr lang="en-US" dirty="0"/>
              <a:t> </a:t>
            </a:r>
            <a:r>
              <a:rPr lang="en-US" dirty="0" smtClean="0"/>
              <a:t>of Process Simulation</a:t>
            </a:r>
            <a:endParaRPr lang="en-US" dirty="0"/>
          </a:p>
        </p:txBody>
      </p:sp>
      <p:sp>
        <p:nvSpPr>
          <p:cNvPr id="3" name="Content Placeholder 2"/>
          <p:cNvSpPr>
            <a:spLocks noGrp="1"/>
          </p:cNvSpPr>
          <p:nvPr>
            <p:ph idx="1"/>
          </p:nvPr>
        </p:nvSpPr>
        <p:spPr/>
        <p:txBody>
          <a:bodyPr/>
          <a:lstStyle/>
          <a:p>
            <a:r>
              <a:rPr lang="en-US" dirty="0"/>
              <a:t>Queuing </a:t>
            </a:r>
            <a:r>
              <a:rPr lang="en-US" dirty="0" smtClean="0"/>
              <a:t>systems</a:t>
            </a:r>
          </a:p>
          <a:p>
            <a:r>
              <a:rPr lang="en-US" dirty="0" smtClean="0"/>
              <a:t>Logistics </a:t>
            </a:r>
            <a:r>
              <a:rPr lang="en-US" dirty="0"/>
              <a:t>systems</a:t>
            </a:r>
          </a:p>
          <a:p>
            <a:r>
              <a:rPr lang="en-US" dirty="0"/>
              <a:t>Call </a:t>
            </a:r>
            <a:r>
              <a:rPr lang="en-US" dirty="0" smtClean="0"/>
              <a:t>centers</a:t>
            </a:r>
          </a:p>
          <a:p>
            <a:r>
              <a:rPr lang="en-US" dirty="0" smtClean="0"/>
              <a:t>Computer </a:t>
            </a:r>
            <a:r>
              <a:rPr lang="en-US" dirty="0"/>
              <a:t>networks</a:t>
            </a:r>
          </a:p>
          <a:p>
            <a:r>
              <a:rPr lang="en-US" dirty="0"/>
              <a:t>Manufacturing </a:t>
            </a:r>
            <a:r>
              <a:rPr lang="en-US" dirty="0" smtClean="0"/>
              <a:t>systems</a:t>
            </a:r>
          </a:p>
          <a:p>
            <a:r>
              <a:rPr lang="en-US" dirty="0" smtClean="0"/>
              <a:t>Health </a:t>
            </a:r>
            <a:r>
              <a:rPr lang="en-US" dirty="0"/>
              <a:t>care systems</a:t>
            </a:r>
          </a:p>
          <a:p>
            <a:r>
              <a:rPr lang="en-US" dirty="0"/>
              <a:t>Production </a:t>
            </a:r>
            <a:r>
              <a:rPr lang="en-US" dirty="0" smtClean="0"/>
              <a:t>scheduling</a:t>
            </a:r>
          </a:p>
          <a:p>
            <a:r>
              <a:rPr lang="en-US" dirty="0" smtClean="0"/>
              <a:t>Conveyor </a:t>
            </a:r>
            <a:r>
              <a:rPr lang="en-US" dirty="0"/>
              <a:t>systems</a:t>
            </a:r>
          </a:p>
          <a:p>
            <a:r>
              <a:rPr lang="en-US" dirty="0" smtClean="0"/>
              <a:t>Inventory management</a:t>
            </a:r>
            <a:endParaRPr lang="en-US" dirty="0"/>
          </a:p>
          <a:p>
            <a:endParaRPr lang="en-US" dirty="0"/>
          </a:p>
        </p:txBody>
      </p:sp>
    </p:spTree>
    <p:extLst>
      <p:ext uri="{BB962C8B-B14F-4D97-AF65-F5344CB8AC3E}">
        <p14:creationId xmlns:p14="http://schemas.microsoft.com/office/powerpoint/2010/main" val="1965620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Production </a:t>
            </a:r>
            <a:r>
              <a:rPr lang="en-US" dirty="0" smtClean="0"/>
              <a:t>Game</a:t>
            </a:r>
            <a:endParaRPr lang="en-US" dirty="0"/>
          </a:p>
        </p:txBody>
      </p:sp>
      <p:sp>
        <p:nvSpPr>
          <p:cNvPr id="3" name="Content Placeholder 2"/>
          <p:cNvSpPr>
            <a:spLocks noGrp="1"/>
          </p:cNvSpPr>
          <p:nvPr>
            <p:ph idx="1"/>
          </p:nvPr>
        </p:nvSpPr>
        <p:spPr/>
        <p:txBody>
          <a:bodyPr/>
          <a:lstStyle/>
          <a:p>
            <a:r>
              <a:rPr lang="en-US" dirty="0"/>
              <a:t>What is </a:t>
            </a:r>
            <a:r>
              <a:rPr lang="en-US" dirty="0" smtClean="0"/>
              <a:t>the overall </a:t>
            </a:r>
            <a:r>
              <a:rPr lang="en-US" dirty="0"/>
              <a:t>mean </a:t>
            </a:r>
            <a:r>
              <a:rPr lang="en-US" dirty="0" smtClean="0"/>
              <a:t>throughput?</a:t>
            </a:r>
          </a:p>
          <a:p>
            <a:pPr marL="461963" indent="0">
              <a:buNone/>
            </a:pPr>
            <a:r>
              <a:rPr lang="en-US" sz="2000" u="sng" dirty="0" smtClean="0"/>
              <a:t>Final inventory of Finished Goods</a:t>
            </a:r>
            <a:endParaRPr lang="en-US" sz="2000" u="sng" dirty="0"/>
          </a:p>
          <a:p>
            <a:endParaRPr lang="en-US" dirty="0" smtClean="0"/>
          </a:p>
          <a:p>
            <a:r>
              <a:rPr lang="en-US" dirty="0"/>
              <a:t>What is </a:t>
            </a:r>
            <a:r>
              <a:rPr lang="en-US" dirty="0" smtClean="0"/>
              <a:t>the overall </a:t>
            </a:r>
            <a:r>
              <a:rPr lang="en-US" dirty="0"/>
              <a:t>mean cycle time </a:t>
            </a:r>
            <a:r>
              <a:rPr lang="en-US" dirty="0" smtClean="0"/>
              <a:t>of </a:t>
            </a:r>
            <a:r>
              <a:rPr lang="en-US" dirty="0"/>
              <a:t>the </a:t>
            </a:r>
            <a:r>
              <a:rPr lang="en-US" dirty="0" smtClean="0"/>
              <a:t>process?</a:t>
            </a:r>
          </a:p>
          <a:p>
            <a:pPr marL="461963" indent="0">
              <a:buNone/>
            </a:pPr>
            <a:r>
              <a:rPr lang="en-US" sz="2000" u="sng" dirty="0" smtClean="0"/>
              <a:t>Add all potential delays together including working times of work stations, cycle times of internal buffers of work stations, and cycle times of buffers.</a:t>
            </a:r>
            <a:endParaRPr lang="en-US" sz="2000" u="sng" dirty="0"/>
          </a:p>
          <a:p>
            <a:pPr marL="0" indent="0">
              <a:buNone/>
            </a:pPr>
            <a:endParaRPr lang="en-US" sz="2000" dirty="0" smtClean="0"/>
          </a:p>
          <a:p>
            <a:r>
              <a:rPr lang="en-US" dirty="0"/>
              <a:t>What is the utilization of a work station?</a:t>
            </a:r>
          </a:p>
          <a:p>
            <a:pPr marL="457200" indent="0">
              <a:buNone/>
            </a:pPr>
            <a:r>
              <a:rPr lang="en-US" sz="2000" u="sng" dirty="0"/>
              <a:t>Fraction time working of the work station</a:t>
            </a:r>
          </a:p>
        </p:txBody>
      </p:sp>
    </p:spTree>
    <p:extLst>
      <p:ext uri="{BB962C8B-B14F-4D97-AF65-F5344CB8AC3E}">
        <p14:creationId xmlns:p14="http://schemas.microsoft.com/office/powerpoint/2010/main" val="160011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improve the throughput of the process?</a:t>
            </a:r>
            <a:endParaRPr lang="en-US" dirty="0"/>
          </a:p>
        </p:txBody>
      </p:sp>
      <p:sp>
        <p:nvSpPr>
          <p:cNvPr id="3" name="Content Placeholder 2"/>
          <p:cNvSpPr>
            <a:spLocks noGrp="1"/>
          </p:cNvSpPr>
          <p:nvPr>
            <p:ph idx="1"/>
          </p:nvPr>
        </p:nvSpPr>
        <p:spPr/>
        <p:txBody>
          <a:bodyPr/>
          <a:lstStyle/>
          <a:p>
            <a:r>
              <a:rPr lang="en-US" u="sng" dirty="0" smtClean="0"/>
              <a:t>One easy solution is to add buffers – work-in-process (WIP) inventory</a:t>
            </a:r>
            <a:endParaRPr lang="en-US" u="sng" dirty="0"/>
          </a:p>
        </p:txBody>
      </p:sp>
    </p:spTree>
    <p:extLst>
      <p:ext uri="{BB962C8B-B14F-4D97-AF65-F5344CB8AC3E}">
        <p14:creationId xmlns:p14="http://schemas.microsoft.com/office/powerpoint/2010/main" val="425936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involved in manufacturing processes</a:t>
            </a:r>
            <a:endParaRPr lang="en-US" dirty="0"/>
          </a:p>
        </p:txBody>
      </p:sp>
      <p:sp>
        <p:nvSpPr>
          <p:cNvPr id="3" name="Content Placeholder 2"/>
          <p:cNvSpPr>
            <a:spLocks noGrp="1"/>
          </p:cNvSpPr>
          <p:nvPr>
            <p:ph idx="1"/>
          </p:nvPr>
        </p:nvSpPr>
        <p:spPr>
          <a:xfrm>
            <a:off x="457200" y="1508760"/>
            <a:ext cx="8229600" cy="4663440"/>
          </a:xfrm>
        </p:spPr>
        <p:txBody>
          <a:bodyPr/>
          <a:lstStyle/>
          <a:p>
            <a:r>
              <a:rPr lang="en-US" dirty="0"/>
              <a:t>Throughput of a </a:t>
            </a:r>
            <a:r>
              <a:rPr lang="en-US" dirty="0" smtClean="0"/>
              <a:t>process:</a:t>
            </a:r>
          </a:p>
          <a:p>
            <a:pPr lvl="1"/>
            <a:r>
              <a:rPr lang="en-US" dirty="0" smtClean="0"/>
              <a:t>Number </a:t>
            </a:r>
            <a:r>
              <a:rPr lang="en-US" dirty="0"/>
              <a:t>of good units produced during some time period </a:t>
            </a:r>
          </a:p>
          <a:p>
            <a:r>
              <a:rPr lang="en-US" dirty="0" smtClean="0"/>
              <a:t>Cycle </a:t>
            </a:r>
            <a:r>
              <a:rPr lang="en-US" dirty="0"/>
              <a:t>time of a process</a:t>
            </a:r>
          </a:p>
          <a:p>
            <a:pPr lvl="1"/>
            <a:r>
              <a:rPr lang="en-US" dirty="0"/>
              <a:t>The mean amount of time it takes one unit to go from the start to the finish of a process.</a:t>
            </a:r>
          </a:p>
          <a:p>
            <a:r>
              <a:rPr lang="en-US" dirty="0" smtClean="0"/>
              <a:t>Work-in-process (WIP) Inventory</a:t>
            </a:r>
          </a:p>
          <a:p>
            <a:r>
              <a:rPr lang="en-US" dirty="0" smtClean="0"/>
              <a:t>Utilization of a work station</a:t>
            </a:r>
          </a:p>
          <a:p>
            <a:r>
              <a:rPr lang="en-US" dirty="0" smtClean="0"/>
              <a:t>Causes </a:t>
            </a:r>
            <a:r>
              <a:rPr lang="en-US" dirty="0"/>
              <a:t>of variability in a manufacturing process:</a:t>
            </a:r>
          </a:p>
          <a:p>
            <a:pPr lvl="1"/>
            <a:r>
              <a:rPr lang="en-US" sz="1800" dirty="0" smtClean="0"/>
              <a:t>Processing </a:t>
            </a:r>
            <a:r>
              <a:rPr lang="en-US" sz="1800" dirty="0"/>
              <a:t>times of machines/workers</a:t>
            </a:r>
          </a:p>
          <a:p>
            <a:pPr lvl="1"/>
            <a:r>
              <a:rPr lang="en-US" sz="1800" dirty="0" smtClean="0"/>
              <a:t>Quality </a:t>
            </a:r>
            <a:r>
              <a:rPr lang="en-US" sz="1800" dirty="0"/>
              <a:t>of output of machines/workers</a:t>
            </a:r>
          </a:p>
          <a:p>
            <a:pPr lvl="1"/>
            <a:r>
              <a:rPr lang="en-US" sz="1800" dirty="0" smtClean="0"/>
              <a:t>Demand </a:t>
            </a:r>
            <a:r>
              <a:rPr lang="en-US" sz="1800" dirty="0"/>
              <a:t>of customers (at end of process; </a:t>
            </a:r>
            <a:r>
              <a:rPr lang="en-US" sz="1800" dirty="0" smtClean="0"/>
              <a:t>i.e., the last “machine”)</a:t>
            </a:r>
            <a:endParaRPr lang="en-US" sz="1800" dirty="0"/>
          </a:p>
          <a:p>
            <a:pPr lvl="1"/>
            <a:r>
              <a:rPr lang="en-US" sz="1800" dirty="0" smtClean="0"/>
              <a:t>Reliability </a:t>
            </a:r>
            <a:r>
              <a:rPr lang="en-US" sz="1800" dirty="0"/>
              <a:t>of suppliers (at beginning of process; i.e., the first “machine</a:t>
            </a:r>
            <a:r>
              <a:rPr lang="en-US" sz="1800" dirty="0" smtClean="0"/>
              <a:t>”)</a:t>
            </a:r>
            <a:endParaRPr lang="en-US" sz="1800" dirty="0"/>
          </a:p>
        </p:txBody>
      </p:sp>
    </p:spTree>
    <p:extLst>
      <p:ext uri="{BB962C8B-B14F-4D97-AF65-F5344CB8AC3E}">
        <p14:creationId xmlns:p14="http://schemas.microsoft.com/office/powerpoint/2010/main" val="375906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from the production game</a:t>
            </a:r>
            <a:br>
              <a:rPr lang="en-US" dirty="0" smtClean="0"/>
            </a:br>
            <a:r>
              <a:rPr lang="en-US" dirty="0" smtClean="0"/>
              <a:t>(relationships between the concepts)</a:t>
            </a:r>
            <a:endParaRPr lang="en-US" dirty="0"/>
          </a:p>
        </p:txBody>
      </p:sp>
      <p:sp>
        <p:nvSpPr>
          <p:cNvPr id="3" name="Content Placeholder 2"/>
          <p:cNvSpPr>
            <a:spLocks noGrp="1"/>
          </p:cNvSpPr>
          <p:nvPr>
            <p:ph idx="1"/>
          </p:nvPr>
        </p:nvSpPr>
        <p:spPr/>
        <p:txBody>
          <a:bodyPr/>
          <a:lstStyle/>
          <a:p>
            <a:r>
              <a:rPr lang="en-US" dirty="0" smtClean="0"/>
              <a:t>As </a:t>
            </a:r>
            <a:r>
              <a:rPr lang="en-US" dirty="0"/>
              <a:t>work-in-process inventory </a:t>
            </a:r>
            <a:r>
              <a:rPr lang="en-US" dirty="0" smtClean="0"/>
              <a:t>increases (from near zero):</a:t>
            </a:r>
          </a:p>
          <a:p>
            <a:pPr lvl="1"/>
            <a:r>
              <a:rPr lang="en-US" dirty="0" smtClean="0"/>
              <a:t>Inventory costs </a:t>
            </a:r>
            <a:r>
              <a:rPr lang="en-US" u="sng" dirty="0" smtClean="0"/>
              <a:t>increase</a:t>
            </a:r>
            <a:r>
              <a:rPr lang="en-US" dirty="0" smtClean="0"/>
              <a:t>.</a:t>
            </a:r>
          </a:p>
          <a:p>
            <a:pPr lvl="1"/>
            <a:r>
              <a:rPr lang="en-US" dirty="0" smtClean="0"/>
              <a:t>Throughput of process </a:t>
            </a:r>
            <a:r>
              <a:rPr lang="en-US" u="sng" dirty="0" smtClean="0"/>
              <a:t>increases</a:t>
            </a:r>
            <a:r>
              <a:rPr lang="en-US" dirty="0" smtClean="0"/>
              <a:t> (to a point, after which it remains the same).</a:t>
            </a:r>
          </a:p>
          <a:p>
            <a:pPr lvl="1"/>
            <a:r>
              <a:rPr lang="en-US" dirty="0" smtClean="0"/>
              <a:t>Cycle time of process </a:t>
            </a:r>
            <a:r>
              <a:rPr lang="en-US" u="sng" dirty="0" smtClean="0"/>
              <a:t>increases</a:t>
            </a:r>
            <a:r>
              <a:rPr lang="en-US" dirty="0" smtClean="0"/>
              <a:t>.</a:t>
            </a:r>
          </a:p>
          <a:p>
            <a:pPr lvl="1"/>
            <a:endParaRPr lang="en-US" dirty="0"/>
          </a:p>
          <a:p>
            <a:pPr lvl="1"/>
            <a:endParaRPr lang="en-US" dirty="0" smtClean="0"/>
          </a:p>
          <a:p>
            <a:pPr lvl="1"/>
            <a:endParaRPr lang="en-US" dirty="0" smtClean="0"/>
          </a:p>
          <a:p>
            <a:r>
              <a:rPr lang="en-US" dirty="0" smtClean="0"/>
              <a:t>As variability decreases, throughput of process </a:t>
            </a:r>
            <a:r>
              <a:rPr lang="en-US" u="sng" dirty="0" smtClean="0"/>
              <a:t>increases</a:t>
            </a:r>
            <a:r>
              <a:rPr lang="en-US" dirty="0" smtClean="0"/>
              <a:t>.</a:t>
            </a:r>
            <a:endParaRPr lang="en-US" dirty="0"/>
          </a:p>
        </p:txBody>
      </p:sp>
    </p:spTree>
    <p:extLst>
      <p:ext uri="{BB962C8B-B14F-4D97-AF65-F5344CB8AC3E}">
        <p14:creationId xmlns:p14="http://schemas.microsoft.com/office/powerpoint/2010/main" val="2449034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graphical simulation packages</a:t>
            </a:r>
            <a:endParaRPr lang="en-US" dirty="0"/>
          </a:p>
        </p:txBody>
      </p:sp>
      <p:sp>
        <p:nvSpPr>
          <p:cNvPr id="3" name="Content Placeholder 2"/>
          <p:cNvSpPr>
            <a:spLocks noGrp="1"/>
          </p:cNvSpPr>
          <p:nvPr>
            <p:ph idx="1"/>
          </p:nvPr>
        </p:nvSpPr>
        <p:spPr/>
        <p:txBody>
          <a:bodyPr/>
          <a:lstStyle/>
          <a:p>
            <a:r>
              <a:rPr lang="en-US" dirty="0" err="1"/>
              <a:t>AnyLogic</a:t>
            </a:r>
            <a:endParaRPr lang="en-US" dirty="0"/>
          </a:p>
          <a:p>
            <a:pPr lvl="1"/>
            <a:r>
              <a:rPr lang="en-US" dirty="0">
                <a:hlinkClick r:id="rId3"/>
              </a:rPr>
              <a:t>www.anylogic.com</a:t>
            </a:r>
            <a:endParaRPr lang="en-US" dirty="0"/>
          </a:p>
          <a:p>
            <a:r>
              <a:rPr lang="en-US" dirty="0"/>
              <a:t>Simulation Visualization</a:t>
            </a:r>
          </a:p>
          <a:p>
            <a:pPr lvl="1"/>
            <a:r>
              <a:rPr lang="en-US" dirty="0">
                <a:hlinkClick r:id="rId4"/>
              </a:rPr>
              <a:t>https://www.runthemodel.com</a:t>
            </a:r>
            <a:endParaRPr lang="en-US" dirty="0"/>
          </a:p>
          <a:p>
            <a:endParaRPr lang="en-US" dirty="0"/>
          </a:p>
          <a:p>
            <a:endParaRPr lang="en-US" dirty="0"/>
          </a:p>
        </p:txBody>
      </p:sp>
    </p:spTree>
    <p:extLst>
      <p:ext uri="{BB962C8B-B14F-4D97-AF65-F5344CB8AC3E}">
        <p14:creationId xmlns:p14="http://schemas.microsoft.com/office/powerpoint/2010/main" val="140676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t>
            </a:r>
            <a:r>
              <a:rPr lang="en-US" dirty="0" smtClean="0"/>
              <a:t>asic steps in using process simulation</a:t>
            </a:r>
            <a:endParaRPr lang="zh-CN" altLang="en-US" dirty="0"/>
          </a:p>
        </p:txBody>
      </p:sp>
      <p:sp>
        <p:nvSpPr>
          <p:cNvPr id="3" name="内容占位符 2"/>
          <p:cNvSpPr>
            <a:spLocks noGrp="1"/>
          </p:cNvSpPr>
          <p:nvPr>
            <p:ph idx="1"/>
          </p:nvPr>
        </p:nvSpPr>
        <p:spPr/>
        <p:txBody>
          <a:bodyPr/>
          <a:lstStyle/>
          <a:p>
            <a:pPr marL="457200" lvl="0" indent="-457200">
              <a:buFont typeface="+mj-lt"/>
              <a:buAutoNum type="arabicPeriod"/>
            </a:pPr>
            <a:r>
              <a:rPr lang="en-US" sz="2000" dirty="0" smtClean="0"/>
              <a:t>Draw a </a:t>
            </a:r>
            <a:r>
              <a:rPr lang="en-US" sz="2000" i="1" u="sng" dirty="0" smtClean="0"/>
              <a:t>process flow </a:t>
            </a:r>
            <a:r>
              <a:rPr lang="en-US" sz="2000" i="1" u="sng" dirty="0"/>
              <a:t>m</a:t>
            </a:r>
            <a:r>
              <a:rPr lang="en-US" sz="2000" i="1" u="sng" dirty="0" smtClean="0"/>
              <a:t>ap</a:t>
            </a:r>
            <a:r>
              <a:rPr lang="en-US" sz="2000" dirty="0" smtClean="0"/>
              <a:t> of the process.</a:t>
            </a:r>
            <a:endParaRPr lang="zh-CN" altLang="en-US" sz="2000" dirty="0" smtClean="0"/>
          </a:p>
          <a:p>
            <a:pPr marL="457200" lvl="0" indent="-457200">
              <a:buFont typeface="+mj-lt"/>
              <a:buAutoNum type="arabicPeriod"/>
            </a:pPr>
            <a:r>
              <a:rPr lang="en-US" sz="2000" dirty="0" smtClean="0"/>
              <a:t>Obtain </a:t>
            </a:r>
            <a:r>
              <a:rPr lang="en-US" sz="2000" i="1" u="sng" dirty="0" smtClean="0"/>
              <a:t>data</a:t>
            </a:r>
            <a:r>
              <a:rPr lang="en-US" sz="2000" dirty="0" smtClean="0"/>
              <a:t>.</a:t>
            </a:r>
            <a:endParaRPr lang="zh-CN" altLang="en-US" sz="2000" dirty="0" smtClean="0"/>
          </a:p>
          <a:p>
            <a:pPr marL="457200" lvl="0" indent="-457200">
              <a:buFont typeface="+mj-lt"/>
              <a:buAutoNum type="arabicPeriod"/>
            </a:pPr>
            <a:r>
              <a:rPr lang="en-US" sz="2000" dirty="0" smtClean="0"/>
              <a:t>Input the model and data (typically in the form of </a:t>
            </a:r>
            <a:r>
              <a:rPr lang="en-US" sz="2000" i="1" u="sng" dirty="0" smtClean="0"/>
              <a:t>statistical distributions</a:t>
            </a:r>
            <a:r>
              <a:rPr lang="en-US" sz="2000" dirty="0" smtClean="0"/>
              <a:t>) into computer.</a:t>
            </a:r>
            <a:endParaRPr lang="zh-CN" altLang="en-US" sz="2000" dirty="0" smtClean="0"/>
          </a:p>
          <a:p>
            <a:pPr marL="457200" lvl="0" indent="-457200">
              <a:buFont typeface="+mj-lt"/>
              <a:buAutoNum type="arabicPeriod"/>
            </a:pPr>
            <a:r>
              <a:rPr lang="en-US" sz="2000" dirty="0" smtClean="0"/>
              <a:t>Check that the computer simulation behaves like the real process (</a:t>
            </a:r>
            <a:r>
              <a:rPr lang="en-US" sz="2000" i="1" u="sng" dirty="0" smtClean="0"/>
              <a:t>validation</a:t>
            </a:r>
            <a:r>
              <a:rPr lang="en-US" sz="2000" dirty="0" smtClean="0"/>
              <a:t>).</a:t>
            </a:r>
            <a:endParaRPr lang="zh-CN" altLang="en-US" sz="2000" dirty="0" smtClean="0"/>
          </a:p>
          <a:p>
            <a:pPr marL="457200" lvl="0" indent="-457200">
              <a:buFont typeface="+mj-lt"/>
              <a:buAutoNum type="arabicPeriod"/>
            </a:pPr>
            <a:r>
              <a:rPr lang="en-US" sz="2000" dirty="0" smtClean="0"/>
              <a:t>Perform </a:t>
            </a:r>
            <a:r>
              <a:rPr lang="en-US" sz="2000" i="1" u="sng" dirty="0" smtClean="0"/>
              <a:t>experiments</a:t>
            </a:r>
            <a:r>
              <a:rPr lang="en-US" sz="2000" dirty="0" smtClean="0"/>
              <a:t> with the computer simulation by varying the values of variables of interest.</a:t>
            </a:r>
            <a:endParaRPr lang="zh-CN" altLang="en-US" sz="2000" dirty="0" smtClean="0"/>
          </a:p>
          <a:p>
            <a:pPr marL="457200" lvl="0" indent="-457200">
              <a:buFont typeface="+mj-lt"/>
              <a:buAutoNum type="arabicPeriod"/>
            </a:pPr>
            <a:r>
              <a:rPr lang="en-US" sz="2000" dirty="0" smtClean="0"/>
              <a:t>Analyze the results; look for combinations of the values of the variables that give the best performance.</a:t>
            </a:r>
            <a:endParaRPr lang="zh-CN" altLang="en-US" sz="2000" dirty="0" smtClean="0"/>
          </a:p>
        </p:txBody>
      </p:sp>
    </p:spTree>
    <p:extLst>
      <p:ext uri="{BB962C8B-B14F-4D97-AF65-F5344CB8AC3E}">
        <p14:creationId xmlns:p14="http://schemas.microsoft.com/office/powerpoint/2010/main" val="789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Waiting Lines</a:t>
            </a:r>
          </a:p>
        </p:txBody>
      </p:sp>
      <p:sp>
        <p:nvSpPr>
          <p:cNvPr id="3" name="Subtitle 2"/>
          <p:cNvSpPr>
            <a:spLocks noGrp="1"/>
          </p:cNvSpPr>
          <p:nvPr>
            <p:ph type="subTitle" idx="1"/>
          </p:nvPr>
        </p:nvSpPr>
        <p:spPr/>
        <p:txBody>
          <a:bodyPr/>
          <a:lstStyle/>
          <a:p>
            <a:r>
              <a:rPr lang="en-US" dirty="0" smtClean="0"/>
              <a:t>(SimQuick Chap 2)</a:t>
            </a:r>
            <a:endParaRPr lang="en-US" dirty="0"/>
          </a:p>
        </p:txBody>
      </p:sp>
    </p:spTree>
    <p:extLst>
      <p:ext uri="{BB962C8B-B14F-4D97-AF65-F5344CB8AC3E}">
        <p14:creationId xmlns:p14="http://schemas.microsoft.com/office/powerpoint/2010/main" val="216596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sp>
        <p:nvSpPr>
          <p:cNvPr id="3" name="Content Placeholder 2"/>
          <p:cNvSpPr>
            <a:spLocks noGrp="1"/>
          </p:cNvSpPr>
          <p:nvPr>
            <p:ph idx="1"/>
          </p:nvPr>
        </p:nvSpPr>
        <p:spPr>
          <a:xfrm>
            <a:off x="457200" y="1143000"/>
            <a:ext cx="8229600" cy="457200"/>
          </a:xfrm>
        </p:spPr>
        <p:txBody>
          <a:bodyPr/>
          <a:lstStyle/>
          <a:p>
            <a:r>
              <a:rPr lang="en-US" sz="2000" u="sng" dirty="0" smtClean="0"/>
              <a:t>Normal</a:t>
            </a:r>
            <a:r>
              <a:rPr lang="en-US" sz="2000" dirty="0" smtClean="0"/>
              <a:t> Distribution: </a:t>
            </a:r>
            <a:r>
              <a:rPr lang="en-US" sz="2000" u="sng" dirty="0" smtClean="0"/>
              <a:t>Nor(m,s)</a:t>
            </a:r>
            <a:r>
              <a:rPr lang="en-US" sz="2000" dirty="0" smtClean="0"/>
              <a:t> in SimQuick</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637908"/>
            <a:ext cx="7863840" cy="471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688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sp>
        <p:nvSpPr>
          <p:cNvPr id="7" name="Content Placeholder 2"/>
          <p:cNvSpPr txBox="1">
            <a:spLocks/>
          </p:cNvSpPr>
          <p:nvPr/>
        </p:nvSpPr>
        <p:spPr bwMode="auto">
          <a:xfrm>
            <a:off x="457200" y="1143000"/>
            <a:ext cx="8229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u="sng" dirty="0" smtClean="0"/>
              <a:t>Exponential</a:t>
            </a:r>
            <a:r>
              <a:rPr lang="en-US" sz="2000" dirty="0" smtClean="0"/>
              <a:t> Distribution: </a:t>
            </a:r>
            <a:r>
              <a:rPr lang="en-US" sz="2000" u="sng" dirty="0" err="1" smtClean="0"/>
              <a:t>Exp</a:t>
            </a:r>
            <a:r>
              <a:rPr lang="en-US" sz="2000" u="sng" dirty="0" smtClean="0"/>
              <a:t>(m)</a:t>
            </a:r>
            <a:r>
              <a:rPr lang="en-US" sz="2000" dirty="0" smtClean="0"/>
              <a:t> in SimQuick</a:t>
            </a:r>
            <a:endParaRPr lang="en-US" sz="20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571344"/>
            <a:ext cx="7863840" cy="475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19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sp>
        <p:nvSpPr>
          <p:cNvPr id="5" name="Content Placeholder 2"/>
          <p:cNvSpPr txBox="1">
            <a:spLocks/>
          </p:cNvSpPr>
          <p:nvPr/>
        </p:nvSpPr>
        <p:spPr bwMode="auto">
          <a:xfrm>
            <a:off x="457200" y="1143000"/>
            <a:ext cx="8229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u="sng" dirty="0" smtClean="0"/>
              <a:t>Uniform</a:t>
            </a:r>
            <a:r>
              <a:rPr lang="en-US" sz="2000" dirty="0" smtClean="0"/>
              <a:t> Distribution: </a:t>
            </a:r>
            <a:r>
              <a:rPr lang="en-US" sz="2000" u="sng" dirty="0" err="1" smtClean="0"/>
              <a:t>Uni</a:t>
            </a:r>
            <a:r>
              <a:rPr lang="en-US" sz="2000" u="sng" dirty="0" smtClean="0"/>
              <a:t>(</a:t>
            </a:r>
            <a:r>
              <a:rPr lang="en-US" sz="2000" u="sng" dirty="0" err="1" smtClean="0"/>
              <a:t>a,b</a:t>
            </a:r>
            <a:r>
              <a:rPr lang="en-US" sz="2000" u="sng" dirty="0" smtClean="0"/>
              <a:t>)</a:t>
            </a:r>
            <a:r>
              <a:rPr lang="en-US" sz="2000" dirty="0" smtClean="0"/>
              <a:t> in SimQuick</a:t>
            </a: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596103"/>
            <a:ext cx="7863840" cy="475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579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r>
              <a:rPr lang="en-US" sz="2000" dirty="0" smtClean="0"/>
              <a:t>Consider </a:t>
            </a:r>
            <a:r>
              <a:rPr lang="en-US" sz="2000" dirty="0"/>
              <a:t>the following process within a small bank: customers enter the bank, get into a single line, are served by a teller, and finally leave the bank. Currently, this bank has one teller working from </a:t>
            </a:r>
            <a:r>
              <a:rPr lang="en-US" sz="2000" dirty="0" smtClean="0"/>
              <a:t>9am </a:t>
            </a:r>
            <a:r>
              <a:rPr lang="en-US" sz="2000" dirty="0"/>
              <a:t>to </a:t>
            </a:r>
            <a:r>
              <a:rPr lang="en-US" sz="2000" dirty="0" smtClean="0"/>
              <a:t>11am.</a:t>
            </a:r>
          </a:p>
          <a:p>
            <a:r>
              <a:rPr lang="en-US" sz="2000" dirty="0" smtClean="0"/>
              <a:t>Management </a:t>
            </a:r>
            <a:r>
              <a:rPr lang="en-US" sz="2000" dirty="0"/>
              <a:t>is concerned that the wait in line seems to be too long. Therefore, they are considering two process improvement </a:t>
            </a:r>
            <a:r>
              <a:rPr lang="en-US" sz="2000" dirty="0" smtClean="0"/>
              <a:t>ideas:</a:t>
            </a:r>
          </a:p>
          <a:p>
            <a:pPr lvl="1"/>
            <a:r>
              <a:rPr lang="en-US" sz="1800" dirty="0"/>
              <a:t>Option 1: installing a new </a:t>
            </a:r>
            <a:r>
              <a:rPr lang="en-US" sz="1800" i="1" dirty="0"/>
              <a:t>automated check-reading machine</a:t>
            </a:r>
            <a:r>
              <a:rPr lang="en-US" sz="1800" dirty="0"/>
              <a:t> that can help the single teller serve customers </a:t>
            </a:r>
            <a:r>
              <a:rPr lang="en-US" sz="1800"/>
              <a:t>more </a:t>
            </a:r>
            <a:r>
              <a:rPr lang="en-US" sz="1800" smtClean="0"/>
              <a:t>quickly</a:t>
            </a:r>
            <a:endParaRPr lang="zh-CN" altLang="en-US" sz="1800" dirty="0"/>
          </a:p>
          <a:p>
            <a:pPr lvl="1"/>
            <a:r>
              <a:rPr lang="en-US" sz="1800" dirty="0" smtClean="0"/>
              <a:t>Option 2: adding an </a:t>
            </a:r>
            <a:r>
              <a:rPr lang="en-US" sz="1800" i="1" dirty="0" smtClean="0"/>
              <a:t>additional teller</a:t>
            </a:r>
            <a:r>
              <a:rPr lang="en-US" sz="1800" dirty="0" smtClean="0"/>
              <a:t> during these hours</a:t>
            </a:r>
          </a:p>
          <a:p>
            <a:endParaRPr lang="en-US" altLang="zh-CN" sz="2000" dirty="0" smtClean="0"/>
          </a:p>
          <a:p>
            <a:r>
              <a:rPr lang="en-US" altLang="zh-CN" sz="2000" dirty="0" smtClean="0"/>
              <a:t>What should management do?</a:t>
            </a:r>
            <a:endParaRPr lang="zh-CN" altLang="en-US" sz="2000" dirty="0"/>
          </a:p>
        </p:txBody>
      </p:sp>
    </p:spTree>
    <p:extLst>
      <p:ext uri="{BB962C8B-B14F-4D97-AF65-F5344CB8AC3E}">
        <p14:creationId xmlns:p14="http://schemas.microsoft.com/office/powerpoint/2010/main" val="166109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TotalTime>
  <Words>1895</Words>
  <Application>Microsoft Office PowerPoint</Application>
  <PresentationFormat>On-screen Show (4:3)</PresentationFormat>
  <Paragraphs>246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宋体</vt:lpstr>
      <vt:lpstr>Arial</vt:lpstr>
      <vt:lpstr>Calibri</vt:lpstr>
      <vt:lpstr>Times New Roman</vt:lpstr>
      <vt:lpstr>Office Theme</vt:lpstr>
      <vt:lpstr>MGT 40750 – Quantitative Decision Modeling Spring 2017    Process Simulation</vt:lpstr>
      <vt:lpstr>Process Simulation</vt:lpstr>
      <vt:lpstr>Examples of Process Simulation</vt:lpstr>
      <vt:lpstr>Basic steps in using process simulation</vt:lpstr>
      <vt:lpstr>Process Simulation – Waiting Lines</vt:lpstr>
      <vt:lpstr>Review of Common Statistical Distributions</vt:lpstr>
      <vt:lpstr>Review of Common Statistical Distributions</vt:lpstr>
      <vt:lpstr>Review of Common Statistical Distributions</vt:lpstr>
      <vt:lpstr>Example: A bank</vt:lpstr>
      <vt:lpstr>Example: A bank</vt:lpstr>
      <vt:lpstr>Example: A bank</vt:lpstr>
      <vt:lpstr>Example: A bank</vt:lpstr>
      <vt:lpstr>Important Performance Measures for Processes</vt:lpstr>
      <vt:lpstr>Important Performance Measures for Processes</vt:lpstr>
      <vt:lpstr>Option 1: Improving the system</vt:lpstr>
      <vt:lpstr>Option 1: Process Improvement Results</vt:lpstr>
      <vt:lpstr>Option 2: Improving the system</vt:lpstr>
      <vt:lpstr>Option 2: Process Improvement Results</vt:lpstr>
      <vt:lpstr>Example: An airport security system</vt:lpstr>
      <vt:lpstr>Example: An airport security system</vt:lpstr>
      <vt:lpstr>Process Flow Map: An airport security system</vt:lpstr>
      <vt:lpstr>Sensitivity Analysis</vt:lpstr>
      <vt:lpstr>Process Simulation – Inventory</vt:lpstr>
      <vt:lpstr>Example: A Grocery Store (an “order-up-to” policy)</vt:lpstr>
      <vt:lpstr>Example: A Grocery Store (an “order-up-to” policy)</vt:lpstr>
      <vt:lpstr>Process Flow Map: A Grocery Store</vt:lpstr>
      <vt:lpstr>Process Simulation – Manufacturing</vt:lpstr>
      <vt:lpstr>Two Key Performance Measures of Manufacturing Processes</vt:lpstr>
      <vt:lpstr>A Production Game</vt:lpstr>
      <vt:lpstr>A Production Game</vt:lpstr>
      <vt:lpstr>How to improve the throughput of the process?</vt:lpstr>
      <vt:lpstr>Concepts involved in manufacturing processes</vt:lpstr>
      <vt:lpstr>Principles from the production game (relationships between the concepts)</vt:lpstr>
      <vt:lpstr>Demo of graphical simulation packages</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 Guo</dc:creator>
  <cp:lastModifiedBy>Hong Guo</cp:lastModifiedBy>
  <cp:revision>147</cp:revision>
  <dcterms:created xsi:type="dcterms:W3CDTF">2009-10-22T21:09:25Z</dcterms:created>
  <dcterms:modified xsi:type="dcterms:W3CDTF">2017-01-16T14:51:10Z</dcterms:modified>
</cp:coreProperties>
</file>