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996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C63F4-9382-44C0-B0FB-2B5B874344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52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Spring 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Linear Programming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Professor Hong Guo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0040" y="1600200"/>
            <a:ext cx="8503920" cy="4297680"/>
          </a:xfrm>
        </p:spPr>
        <p:txBody>
          <a:bodyPr lIns="45720" rIns="45720"/>
          <a:lstStyle/>
          <a:p>
            <a:pPr eaLnBrk="1" hangingPunct="1"/>
            <a:r>
              <a:rPr lang="en-US" b="1" u="sng" dirty="0"/>
              <a:t>Main Idea</a:t>
            </a:r>
            <a:r>
              <a:rPr lang="en-US" dirty="0"/>
              <a:t>: Finding the </a:t>
            </a:r>
            <a:r>
              <a:rPr lang="en-US" u="sng" dirty="0" smtClean="0"/>
              <a:t>         </a:t>
            </a:r>
            <a:r>
              <a:rPr lang="en-US" dirty="0" smtClean="0"/>
              <a:t> </a:t>
            </a:r>
            <a:r>
              <a:rPr lang="en-US" dirty="0"/>
              <a:t>way to allocate </a:t>
            </a:r>
            <a:r>
              <a:rPr lang="en-US" u="sng" dirty="0" smtClean="0"/>
              <a:t>               </a:t>
            </a:r>
            <a:r>
              <a:rPr lang="en-US" dirty="0" smtClean="0"/>
              <a:t> </a:t>
            </a:r>
            <a:r>
              <a:rPr lang="en-US" dirty="0"/>
              <a:t>resources</a:t>
            </a:r>
          </a:p>
          <a:p>
            <a:pPr eaLnBrk="1" hangingPunct="1"/>
            <a:r>
              <a:rPr lang="en-US" dirty="0"/>
              <a:t>Applications</a:t>
            </a:r>
          </a:p>
          <a:p>
            <a:pPr marL="576263" lvl="1" indent="-228600" eaLnBrk="1" hangingPunct="1"/>
            <a:r>
              <a:rPr lang="en-US" dirty="0"/>
              <a:t>Supply chain optimization: used by UPS, FedEx, GE, Schneider, etc.</a:t>
            </a:r>
          </a:p>
          <a:p>
            <a:pPr marL="576263" lvl="1" indent="-228600" eaLnBrk="1" hangingPunct="1"/>
            <a:r>
              <a:rPr lang="en-US" dirty="0"/>
              <a:t>Portfolio optimization: used by numerous Wall Street firms.</a:t>
            </a:r>
          </a:p>
          <a:p>
            <a:pPr marL="576263" lvl="1" indent="-228600" eaLnBrk="1" hangingPunct="1"/>
            <a:r>
              <a:rPr lang="en-US" dirty="0"/>
              <a:t>Airline scheduling: used by all major airlines.</a:t>
            </a:r>
          </a:p>
          <a:p>
            <a:pPr marL="576263" lvl="1" indent="-228600" eaLnBrk="1" hangingPunct="1"/>
            <a:r>
              <a:rPr lang="en-US" dirty="0"/>
              <a:t>Product mix: used by major oil companies, beverage </a:t>
            </a:r>
            <a:r>
              <a:rPr lang="en-US" dirty="0" smtClean="0"/>
              <a:t>manufacturers</a:t>
            </a:r>
            <a:r>
              <a:rPr lang="en-US" dirty="0"/>
              <a:t>, etc.</a:t>
            </a:r>
          </a:p>
          <a:p>
            <a:pPr marL="576263" lvl="1" indent="-228600" eaLnBrk="1" hangingPunct="1"/>
            <a:r>
              <a:rPr lang="en-US" dirty="0"/>
              <a:t>Sales of TV ads: used by all broadcast TV networks such as ABC, CBS, NBC, FOX, CW, etc.</a:t>
            </a:r>
          </a:p>
          <a:p>
            <a:pPr marL="576263" lvl="1" indent="-228600" eaLnBrk="1" hangingPunct="1"/>
            <a:r>
              <a:rPr lang="en-US" dirty="0"/>
              <a:t>Sports scheduling: used by all major professional and college sports leagues.</a:t>
            </a:r>
          </a:p>
          <a:p>
            <a:pPr marL="576263" lvl="1" indent="-228600" eaLnBrk="1" hangingPunct="1"/>
            <a:r>
              <a:rPr lang="en-US" dirty="0"/>
              <a:t>Health care: kidney swaps.</a:t>
            </a:r>
          </a:p>
          <a:p>
            <a:pPr eaLnBrk="1" hangingPunct="1"/>
            <a:r>
              <a:rPr lang="en-US" dirty="0"/>
              <a:t>Recent survey: 85% of Fortune 500 firms use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r>
              <a:rPr lang="en-US" dirty="0" err="1"/>
              <a:t>Chery</a:t>
            </a:r>
            <a:r>
              <a:rPr lang="en-US" dirty="0"/>
              <a:t> </a:t>
            </a:r>
            <a:r>
              <a:rPr lang="en-US" dirty="0" smtClean="0"/>
              <a:t>Automobile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of the </a:t>
            </a:r>
            <a:r>
              <a:rPr lang="en-US" dirty="0"/>
              <a:t>largest Chinese </a:t>
            </a:r>
            <a:r>
              <a:rPr lang="en-US" dirty="0" smtClean="0"/>
              <a:t>automobile manufacturers.</a:t>
            </a:r>
            <a:endParaRPr lang="en-US" dirty="0"/>
          </a:p>
          <a:p>
            <a:pPr lvl="1"/>
            <a:r>
              <a:rPr lang="en-US" dirty="0" smtClean="0"/>
              <a:t>The top </a:t>
            </a:r>
            <a:r>
              <a:rPr lang="en-US" dirty="0"/>
              <a:t>Chinese vehicle exporter </a:t>
            </a:r>
            <a:r>
              <a:rPr lang="en-US" dirty="0" smtClean="0"/>
              <a:t>in recent years.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Chery</a:t>
            </a:r>
            <a:r>
              <a:rPr lang="en-US" dirty="0" smtClean="0"/>
              <a:t> QQ</a:t>
            </a:r>
          </a:p>
          <a:p>
            <a:pPr lvl="1"/>
            <a:r>
              <a:rPr lang="en-US" dirty="0" smtClean="0"/>
              <a:t>QQ has been </a:t>
            </a:r>
            <a:r>
              <a:rPr lang="en-US" dirty="0" err="1"/>
              <a:t>Chery's</a:t>
            </a:r>
            <a:r>
              <a:rPr lang="en-US" dirty="0"/>
              <a:t> most sold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a legend in the Chinese </a:t>
            </a:r>
            <a:r>
              <a:rPr lang="en-US" dirty="0" smtClean="0"/>
              <a:t>automobile history ... </a:t>
            </a:r>
            <a:r>
              <a:rPr lang="en-US" dirty="0"/>
              <a:t>a mini model with the highest cumulative sales in China"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76200"/>
            <a:ext cx="1737360" cy="9721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5279782"/>
            <a:ext cx="8763000" cy="816218"/>
            <a:chOff x="152400" y="5279782"/>
            <a:chExt cx="8763000" cy="816218"/>
          </a:xfrm>
        </p:grpSpPr>
        <p:pic>
          <p:nvPicPr>
            <p:cNvPr id="8" name="图片 26" descr="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080" y="5279782"/>
              <a:ext cx="1188720" cy="816218"/>
            </a:xfrm>
            <a:prstGeom prst="rect">
              <a:avLst/>
            </a:prstGeom>
          </p:spPr>
        </p:pic>
        <p:pic>
          <p:nvPicPr>
            <p:cNvPr id="9" name="图片 27" descr="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0" y="5279782"/>
              <a:ext cx="1188720" cy="816218"/>
            </a:xfrm>
            <a:prstGeom prst="rect">
              <a:avLst/>
            </a:prstGeom>
          </p:spPr>
        </p:pic>
        <p:pic>
          <p:nvPicPr>
            <p:cNvPr id="10" name="图片 28" descr="4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6680" y="5279782"/>
              <a:ext cx="1188720" cy="816218"/>
            </a:xfrm>
            <a:prstGeom prst="rect">
              <a:avLst/>
            </a:prstGeom>
          </p:spPr>
        </p:pic>
        <p:pic>
          <p:nvPicPr>
            <p:cNvPr id="11" name="图片 29" descr="5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1600" y="5279782"/>
              <a:ext cx="1188720" cy="816218"/>
            </a:xfrm>
            <a:prstGeom prst="rect">
              <a:avLst/>
            </a:prstGeom>
          </p:spPr>
        </p:pic>
        <p:pic>
          <p:nvPicPr>
            <p:cNvPr id="12" name="图片 30" descr="6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1280" y="5279782"/>
              <a:ext cx="1188720" cy="816218"/>
            </a:xfrm>
            <a:prstGeom prst="rect">
              <a:avLst/>
            </a:prstGeom>
          </p:spPr>
        </p:pic>
        <p:pic>
          <p:nvPicPr>
            <p:cNvPr id="13" name="图片 31" descr="7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6680" y="5279782"/>
              <a:ext cx="1188720" cy="81621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284787"/>
              <a:ext cx="1189037" cy="811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891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Chery</a:t>
            </a:r>
            <a:r>
              <a:rPr lang="en-US" dirty="0" smtClean="0"/>
              <a:t> QQ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8880"/>
          </a:xfrm>
        </p:spPr>
        <p:txBody>
          <a:bodyPr/>
          <a:lstStyle/>
          <a:p>
            <a:r>
              <a:rPr lang="en-US" dirty="0" smtClean="0"/>
              <a:t>Guinness </a:t>
            </a:r>
            <a:r>
              <a:rPr lang="en-US" dirty="0"/>
              <a:t>World Records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a world record of “four-vehicle crossing” in </a:t>
            </a:r>
            <a:r>
              <a:rPr lang="en-US" dirty="0" smtClean="0"/>
              <a:t>2010: maximum </a:t>
            </a:r>
            <a:r>
              <a:rPr lang="en-US" dirty="0"/>
              <a:t>vertical distance of 6 </a:t>
            </a:r>
            <a:r>
              <a:rPr lang="en-US" dirty="0" smtClean="0"/>
              <a:t>meters</a:t>
            </a:r>
            <a:br>
              <a:rPr lang="en-US" dirty="0" smtClean="0"/>
            </a:br>
            <a:r>
              <a:rPr lang="en-US" dirty="0" smtClean="0"/>
              <a:t>2 </a:t>
            </a:r>
            <a:r>
              <a:rPr lang="en-US" dirty="0" err="1" smtClean="0"/>
              <a:t>Chery</a:t>
            </a:r>
            <a:r>
              <a:rPr lang="en-US" dirty="0" smtClean="0"/>
              <a:t> QQ </a:t>
            </a:r>
            <a:r>
              <a:rPr lang="en-US" dirty="0"/>
              <a:t>and 2 motorcycles leap from 4 directions. When the 4 vehicles form a vertical line, the distance of the highest motorcycle </a:t>
            </a:r>
            <a:r>
              <a:rPr lang="en-US" dirty="0" smtClean="0"/>
              <a:t>and the </a:t>
            </a:r>
            <a:r>
              <a:rPr lang="en-US" dirty="0"/>
              <a:t>lowest </a:t>
            </a:r>
            <a:r>
              <a:rPr lang="en-US" dirty="0" smtClean="0"/>
              <a:t>QQ </a:t>
            </a:r>
            <a:r>
              <a:rPr lang="en-US" dirty="0"/>
              <a:t>cannot exceed 6 </a:t>
            </a:r>
            <a:r>
              <a:rPr lang="en-US" dirty="0" smtClean="0"/>
              <a:t>meters.</a:t>
            </a:r>
            <a:endParaRPr lang="en-US" dirty="0"/>
          </a:p>
          <a:p>
            <a:pPr lvl="1"/>
            <a:r>
              <a:rPr lang="en-US" dirty="0"/>
              <a:t>Broke the world record of “narrowest drifting” in </a:t>
            </a:r>
            <a:r>
              <a:rPr lang="en-US" dirty="0" smtClean="0"/>
              <a:t>2009: 32cm</a:t>
            </a:r>
            <a:endParaRPr lang="en-US" dirty="0"/>
          </a:p>
        </p:txBody>
      </p:sp>
      <p:pic>
        <p:nvPicPr>
          <p:cNvPr id="2050" name="Picture 2" descr="http://upload.wikimedia.org/wikipedia/en/6/6e/Guinness_World_Record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39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爆炸形 2 29"/>
          <p:cNvSpPr/>
          <p:nvPr/>
        </p:nvSpPr>
        <p:spPr>
          <a:xfrm>
            <a:off x="2678894" y="4191000"/>
            <a:ext cx="3786213" cy="1966908"/>
          </a:xfrm>
          <a:prstGeom prst="irregularSeal2">
            <a:avLst/>
          </a:prstGeom>
          <a:noFill/>
          <a:ln w="508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Chery</a:t>
            </a:r>
            <a:r>
              <a:rPr lang="en-US" sz="2000" dirty="0"/>
              <a:t> </a:t>
            </a:r>
            <a:r>
              <a:rPr lang="en-US" sz="2000" dirty="0" smtClean="0"/>
              <a:t>Automobile advertises its QQ model in </a:t>
            </a:r>
            <a:r>
              <a:rPr lang="en-US" sz="2000" dirty="0"/>
              <a:t>a variety of </a:t>
            </a:r>
            <a:r>
              <a:rPr lang="en-US" sz="2000" dirty="0" smtClean="0"/>
              <a:t>30-second </a:t>
            </a:r>
            <a:r>
              <a:rPr lang="en-US" sz="2000" dirty="0"/>
              <a:t>television ads, and these ads can be placed in a variety of television shows. The ads in different shows vary by </a:t>
            </a:r>
            <a:r>
              <a:rPr lang="en-US" sz="2000" dirty="0" smtClean="0"/>
              <a:t>cost – some </a:t>
            </a:r>
            <a:r>
              <a:rPr lang="en-US" sz="2000" dirty="0"/>
              <a:t>30-second slots are much more expensive than </a:t>
            </a:r>
            <a:r>
              <a:rPr lang="en-US" sz="2000" dirty="0" smtClean="0"/>
              <a:t>others – and </a:t>
            </a:r>
            <a:r>
              <a:rPr lang="en-US" sz="2000" dirty="0"/>
              <a:t>by the types of viewers they are likely to </a:t>
            </a:r>
            <a:r>
              <a:rPr lang="en-US" sz="2000" dirty="0" smtClean="0"/>
              <a:t>reach.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company has segmented the potential viewers into six mutually exclusive </a:t>
            </a:r>
            <a:r>
              <a:rPr lang="en-US" sz="2000" dirty="0" smtClean="0"/>
              <a:t>categories:</a:t>
            </a:r>
          </a:p>
          <a:p>
            <a:pPr lvl="1"/>
            <a:r>
              <a:rPr lang="en-US" dirty="0" smtClean="0"/>
              <a:t>males </a:t>
            </a:r>
            <a:r>
              <a:rPr lang="en-US" dirty="0"/>
              <a:t>age 18 to </a:t>
            </a:r>
            <a:r>
              <a:rPr lang="en-US" dirty="0" smtClean="0"/>
              <a:t>35</a:t>
            </a:r>
          </a:p>
          <a:p>
            <a:pPr lvl="1"/>
            <a:r>
              <a:rPr lang="en-US" dirty="0" smtClean="0"/>
              <a:t>males </a:t>
            </a:r>
            <a:r>
              <a:rPr lang="en-US" dirty="0"/>
              <a:t>age 36 to </a:t>
            </a:r>
            <a:r>
              <a:rPr lang="en-US" dirty="0" smtClean="0"/>
              <a:t>55</a:t>
            </a:r>
          </a:p>
          <a:p>
            <a:pPr lvl="1"/>
            <a:r>
              <a:rPr lang="en-US" dirty="0" smtClean="0"/>
              <a:t>males </a:t>
            </a:r>
            <a:r>
              <a:rPr lang="en-US" dirty="0"/>
              <a:t>over </a:t>
            </a:r>
            <a:r>
              <a:rPr lang="en-US" dirty="0" smtClean="0"/>
              <a:t>55</a:t>
            </a:r>
          </a:p>
          <a:p>
            <a:pPr lvl="1"/>
            <a:r>
              <a:rPr lang="en-US" dirty="0" smtClean="0"/>
              <a:t>females </a:t>
            </a:r>
            <a:r>
              <a:rPr lang="en-US" dirty="0"/>
              <a:t>age 18 to </a:t>
            </a:r>
            <a:r>
              <a:rPr lang="en-US" dirty="0" smtClean="0"/>
              <a:t>35</a:t>
            </a:r>
          </a:p>
          <a:p>
            <a:pPr lvl="1"/>
            <a:r>
              <a:rPr lang="en-US" dirty="0" smtClean="0"/>
              <a:t>females </a:t>
            </a:r>
            <a:r>
              <a:rPr lang="en-US" dirty="0"/>
              <a:t>age 36 to </a:t>
            </a:r>
            <a:r>
              <a:rPr lang="en-US" dirty="0" smtClean="0"/>
              <a:t>55</a:t>
            </a:r>
          </a:p>
          <a:p>
            <a:pPr lvl="1"/>
            <a:r>
              <a:rPr lang="en-US" dirty="0" smtClean="0"/>
              <a:t>females </a:t>
            </a:r>
            <a:r>
              <a:rPr lang="en-US" dirty="0"/>
              <a:t>over </a:t>
            </a:r>
            <a:r>
              <a:rPr lang="en-US" dirty="0" smtClean="0"/>
              <a:t>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83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rating service can supply data on numbers of viewers in each of these categories who will watch a 30-second ad on any particular television show. Each such viewer is called an </a:t>
            </a:r>
            <a:r>
              <a:rPr lang="en-US" sz="2000" i="1" dirty="0" smtClean="0"/>
              <a:t>exposure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Chery</a:t>
            </a:r>
            <a:r>
              <a:rPr lang="en-US" sz="2000" dirty="0" smtClean="0"/>
              <a:t> </a:t>
            </a:r>
            <a:r>
              <a:rPr lang="en-US" sz="2000" dirty="0"/>
              <a:t>has determined the required number of exposures it wants to obtain for each </a:t>
            </a:r>
            <a:r>
              <a:rPr lang="en-US" sz="2000" dirty="0" smtClean="0"/>
              <a:t>group.</a:t>
            </a:r>
          </a:p>
          <a:p>
            <a:r>
              <a:rPr lang="en-US" sz="2000" dirty="0" smtClean="0"/>
              <a:t>Detailed </a:t>
            </a:r>
            <a:r>
              <a:rPr lang="en-US" sz="2000" dirty="0"/>
              <a:t>data on costs per ad, numbers of exposures per ad, and minimal required </a:t>
            </a:r>
            <a:r>
              <a:rPr lang="en-US" sz="2000" dirty="0" smtClean="0"/>
              <a:t>exposures can </a:t>
            </a:r>
            <a:r>
              <a:rPr lang="en-US" sz="2000" dirty="0"/>
              <a:t>be found in </a:t>
            </a:r>
            <a:r>
              <a:rPr lang="en-US" sz="2000" dirty="0" smtClean="0"/>
              <a:t>Excel file “</a:t>
            </a:r>
            <a:r>
              <a:rPr lang="en-US" sz="2000" dirty="0" err="1" smtClean="0"/>
              <a:t>Chery</a:t>
            </a:r>
            <a:r>
              <a:rPr lang="en-US" sz="2000" dirty="0" smtClean="0"/>
              <a:t> Advertising.xlsx”, </a:t>
            </a:r>
            <a:r>
              <a:rPr lang="en-US" sz="2000" dirty="0"/>
              <a:t>where numbers of exposures are expressed in millions, and costs are in thousands of dollars.</a:t>
            </a:r>
          </a:p>
          <a:p>
            <a:r>
              <a:rPr lang="en-US" sz="2000" dirty="0" err="1"/>
              <a:t>Chery</a:t>
            </a:r>
            <a:r>
              <a:rPr lang="en-US" sz="2000" dirty="0"/>
              <a:t> wants to know how many ads to place on each of the several television shows to obtain these required exposures at a minimum cost.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65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425</Words>
  <Application>Microsoft Office PowerPoint</Application>
  <PresentationFormat>On-screen Show (4:3)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Times New Roman</vt:lpstr>
      <vt:lpstr>Office Theme</vt:lpstr>
      <vt:lpstr>MGT 40750 – Quantitative Decision Modeling Spring 2017   Linear Programming</vt:lpstr>
      <vt:lpstr>Optimization</vt:lpstr>
      <vt:lpstr>Example: Advertising</vt:lpstr>
      <vt:lpstr>Chery QQ</vt:lpstr>
      <vt:lpstr>Example: Advertising</vt:lpstr>
      <vt:lpstr>Example: Advertising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Hong Guo</cp:lastModifiedBy>
  <cp:revision>88</cp:revision>
  <dcterms:created xsi:type="dcterms:W3CDTF">2009-10-22T21:09:25Z</dcterms:created>
  <dcterms:modified xsi:type="dcterms:W3CDTF">2017-01-31T18:09:27Z</dcterms:modified>
</cp:coreProperties>
</file>