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8" r:id="rId1"/>
  </p:sldMasterIdLst>
  <p:notesMasterIdLst>
    <p:notesMasterId r:id="rId12"/>
  </p:notesMasterIdLst>
  <p:handoutMasterIdLst>
    <p:handoutMasterId r:id="rId13"/>
  </p:handoutMasterIdLst>
  <p:sldIdLst>
    <p:sldId id="286" r:id="rId2"/>
    <p:sldId id="293" r:id="rId3"/>
    <p:sldId id="287" r:id="rId4"/>
    <p:sldId id="294" r:id="rId5"/>
    <p:sldId id="276" r:id="rId6"/>
    <p:sldId id="271" r:id="rId7"/>
    <p:sldId id="272" r:id="rId8"/>
    <p:sldId id="274" r:id="rId9"/>
    <p:sldId id="278" r:id="rId10"/>
    <p:sldId id="282" r:id="rId1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6" d="100"/>
          <a:sy n="96" d="100"/>
        </p:scale>
        <p:origin x="150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1" d="100"/>
          <a:sy n="81" d="100"/>
        </p:scale>
        <p:origin x="-3174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50666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5642408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5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wrap="square" lIns="93177" tIns="46589" rIns="93177" bIns="46589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355CFF6-8074-4432-AB07-FD6A47D8EFA7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599696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815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3154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0256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5158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54C63F4-9382-44C0-B0FB-2B5B874344FE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304416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6468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8916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1847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Line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3605213"/>
            <a:ext cx="8229600" cy="52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 cstate="print">
            <a:lum/>
          </a:blip>
          <a:srcRect/>
          <a:stretch>
            <a:fillRect l="-26000" r="-2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TextBox 6"/>
          <p:cNvSpPr txBox="1">
            <a:spLocks noChangeArrowheads="1"/>
          </p:cNvSpPr>
          <p:nvPr userDrawn="1"/>
        </p:nvSpPr>
        <p:spPr bwMode="auto">
          <a:xfrm>
            <a:off x="76200" y="6477000"/>
            <a:ext cx="89281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defRPr/>
            </a:pPr>
            <a:r>
              <a:rPr lang="en-US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MGT 40750 – Quantitative Decision Modeling</a:t>
            </a:r>
            <a:endParaRPr lang="en-US" sz="16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1" r:id="rId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chemeClr val="tx2"/>
          </a:solidFill>
          <a:latin typeface="Times New Roman" pitchFamily="18" charset="0"/>
          <a:ea typeface="+mj-ea"/>
          <a:cs typeface="Times New Roman" pitchFamily="18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Times New Roman" pitchFamily="18" charset="0"/>
          <a:cs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Times New Roman" pitchFamily="18" charset="0"/>
          <a:cs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Times New Roman" pitchFamily="18" charset="0"/>
          <a:cs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Times New Roman" pitchFamily="18" charset="0"/>
          <a:cs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imes New Roman" pitchFamily="18" charset="0"/>
          <a:cs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imes New Roman" pitchFamily="18" charset="0"/>
          <a:cs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imes New Roman" pitchFamily="18" charset="0"/>
          <a:cs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imes New Roman" pitchFamily="18" charset="0"/>
          <a:cs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6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ctrTitle"/>
          </p:nvPr>
        </p:nvSpPr>
        <p:spPr>
          <a:xfrm>
            <a:off x="685800" y="304800"/>
            <a:ext cx="7772400" cy="3295650"/>
          </a:xfrm>
        </p:spPr>
        <p:txBody>
          <a:bodyPr/>
          <a:lstStyle/>
          <a:p>
            <a:pPr eaLnBrk="1" hangingPunct="1"/>
            <a:r>
              <a:rPr lang="en-US" dirty="0" smtClean="0"/>
              <a:t>MGT 40750 – Quantitative </a:t>
            </a:r>
            <a:r>
              <a:rPr lang="en-US" dirty="0"/>
              <a:t>Decision Modeling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Spring </a:t>
            </a:r>
            <a:r>
              <a:rPr lang="en-US" dirty="0" smtClean="0"/>
              <a:t>2017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Network </a:t>
            </a:r>
            <a:r>
              <a:rPr lang="en-US" dirty="0"/>
              <a:t>Models</a:t>
            </a:r>
            <a:br>
              <a:rPr lang="en-US" dirty="0"/>
            </a:br>
            <a:r>
              <a:rPr lang="en-US" dirty="0"/>
              <a:t>Integer and Nonlinear </a:t>
            </a:r>
            <a:r>
              <a:rPr lang="en-US" dirty="0" smtClean="0"/>
              <a:t>Programming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Professor Hong Guo</a:t>
            </a:r>
          </a:p>
        </p:txBody>
      </p:sp>
    </p:spTree>
    <p:extLst>
      <p:ext uri="{BB962C8B-B14F-4D97-AF65-F5344CB8AC3E}">
        <p14:creationId xmlns:p14="http://schemas.microsoft.com/office/powerpoint/2010/main" val="2976871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Rating College Football </a:t>
            </a:r>
            <a:r>
              <a:rPr lang="en-US" dirty="0" smtClean="0"/>
              <a:t>Teams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Sports fans always wonder which team is best in a given sport. You might be surprised to learn that Solver can be used to rate sports teams.</a:t>
            </a:r>
          </a:p>
          <a:p>
            <a:r>
              <a:rPr lang="en-US" sz="2000" dirty="0" smtClean="0"/>
              <a:t>In this example, we use a nonlinear programming model to rate college football teams.</a:t>
            </a:r>
          </a:p>
          <a:p>
            <a:r>
              <a:rPr lang="en-US" sz="2000" dirty="0" smtClean="0"/>
              <a:t>We obtain the results of college football games during </a:t>
            </a:r>
            <a:r>
              <a:rPr lang="en-US" sz="2000" dirty="0"/>
              <a:t>the </a:t>
            </a:r>
            <a:r>
              <a:rPr lang="en-US" sz="2000" dirty="0" smtClean="0"/>
              <a:t>2012 regular season and entered the data into a spreadsheet.</a:t>
            </a:r>
          </a:p>
          <a:p>
            <a:r>
              <a:rPr lang="en-US" sz="2000" dirty="0" smtClean="0"/>
              <a:t>Our goal is to determine a set of ratings </a:t>
            </a:r>
            <a:r>
              <a:rPr lang="en-US" sz="2000" dirty="0"/>
              <a:t>for the 124 NCAA Division </a:t>
            </a:r>
            <a:r>
              <a:rPr lang="en-US" sz="2000" dirty="0" smtClean="0"/>
              <a:t>I FBS teams that most accurately predicts the actual outcomes of the games played.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21037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Optimization</a:t>
            </a:r>
          </a:p>
          <a:p>
            <a:pPr lvl="1"/>
            <a:r>
              <a:rPr lang="en-US" dirty="0"/>
              <a:t>Linear programming</a:t>
            </a:r>
          </a:p>
          <a:p>
            <a:pPr lvl="1"/>
            <a:r>
              <a:rPr lang="en-US" dirty="0"/>
              <a:t>Network models</a:t>
            </a:r>
          </a:p>
          <a:p>
            <a:pPr lvl="1"/>
            <a:r>
              <a:rPr lang="en-US" dirty="0"/>
              <a:t>Integer programming</a:t>
            </a:r>
          </a:p>
          <a:p>
            <a:pPr lvl="1"/>
            <a:r>
              <a:rPr lang="en-US" dirty="0"/>
              <a:t>Nonlinear programming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458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u="sng" dirty="0"/>
              <a:t>Main Idea</a:t>
            </a:r>
            <a:r>
              <a:rPr lang="en-US" dirty="0"/>
              <a:t>: </a:t>
            </a:r>
            <a:r>
              <a:rPr lang="en-US" dirty="0" smtClean="0"/>
              <a:t>Efficiently planning and controlling the movement of subjects through the network.</a:t>
            </a:r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dirty="0" smtClean="0"/>
              <a:t>Supply Chain: </a:t>
            </a:r>
            <a:r>
              <a:rPr lang="en-US" dirty="0" err="1" smtClean="0"/>
              <a:t>Walmart</a:t>
            </a:r>
            <a:r>
              <a:rPr lang="en-US" dirty="0" smtClean="0"/>
              <a:t>, Dell, Amazon, FedEx</a:t>
            </a:r>
          </a:p>
          <a:p>
            <a:pPr lvl="1"/>
            <a:r>
              <a:rPr lang="en-US" dirty="0" smtClean="0"/>
              <a:t>Transportation models</a:t>
            </a:r>
          </a:p>
          <a:p>
            <a:pPr lvl="1"/>
            <a:r>
              <a:rPr lang="en-US" dirty="0" smtClean="0"/>
              <a:t>Shortest path models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3505200"/>
            <a:ext cx="3931920" cy="2597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276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Shortest Path for Messaging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Consider </a:t>
            </a:r>
            <a:r>
              <a:rPr lang="en-US" sz="2000" dirty="0" smtClean="0"/>
              <a:t>the </a:t>
            </a:r>
            <a:r>
              <a:rPr lang="en-US" sz="2000" dirty="0"/>
              <a:t>mobile social network among students in </a:t>
            </a:r>
            <a:r>
              <a:rPr lang="en-US" sz="2000" dirty="0" smtClean="0"/>
              <a:t>MGT 40750.</a:t>
            </a:r>
          </a:p>
          <a:p>
            <a:endParaRPr lang="en-US" sz="2000" dirty="0" smtClean="0"/>
          </a:p>
          <a:p>
            <a:r>
              <a:rPr lang="en-US" sz="2000" dirty="0"/>
              <a:t>Question: Find the shortest path </a:t>
            </a:r>
            <a:r>
              <a:rPr lang="en-US" sz="2000" dirty="0" smtClean="0"/>
              <a:t>between a pair of nodes </a:t>
            </a:r>
            <a:r>
              <a:rPr lang="en-US" sz="2000" dirty="0"/>
              <a:t>through this mobile social network.</a:t>
            </a:r>
          </a:p>
        </p:txBody>
      </p:sp>
    </p:spTree>
    <p:extLst>
      <p:ext uri="{BB962C8B-B14F-4D97-AF65-F5344CB8AC3E}">
        <p14:creationId xmlns:p14="http://schemas.microsoft.com/office/powerpoint/2010/main" val="3633973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Integer </a:t>
            </a:r>
            <a:r>
              <a:rPr lang="en-US" dirty="0" smtClean="0"/>
              <a:t>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Integer programming models are harder to solve than linear programming models.</a:t>
            </a:r>
          </a:p>
          <a:p>
            <a:pPr lvl="1"/>
            <a:r>
              <a:rPr lang="en-US" dirty="0"/>
              <a:t>It takes longer for Solver to find a solution for integer programming problems.</a:t>
            </a:r>
          </a:p>
          <a:p>
            <a:pPr lvl="1"/>
            <a:r>
              <a:rPr lang="en-US" dirty="0"/>
              <a:t>Sometimes Solver can only find a </a:t>
            </a:r>
            <a:r>
              <a:rPr lang="en-US" dirty="0" smtClean="0"/>
              <a:t>____________________ solution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In Solver </a:t>
            </a:r>
            <a:r>
              <a:rPr lang="en-US" dirty="0">
                <a:sym typeface="Wingdings" pitchFamily="2" charset="2"/>
              </a:rPr>
              <a:t> Options,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3120" y="4495800"/>
            <a:ext cx="4937760" cy="15814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5181600" y="5486400"/>
            <a:ext cx="3048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659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Integer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Integer variables</a:t>
            </a:r>
          </a:p>
          <a:p>
            <a:pPr lvl="1"/>
            <a:r>
              <a:rPr lang="en-US" dirty="0" smtClean="0"/>
              <a:t>Examples: number of ads, etc.</a:t>
            </a:r>
          </a:p>
          <a:p>
            <a:r>
              <a:rPr lang="en-US" dirty="0" smtClean="0"/>
              <a:t>Binary variables (0-1 variables)</a:t>
            </a:r>
          </a:p>
          <a:p>
            <a:pPr lvl="1"/>
            <a:r>
              <a:rPr lang="en-US" dirty="0" smtClean="0"/>
              <a:t>Examples: whether a social link is on the shortest path or not, whether Netflix should open a distribution center in South Bend or not, etc.</a:t>
            </a:r>
          </a:p>
        </p:txBody>
      </p:sp>
    </p:spTree>
    <p:extLst>
      <p:ext uri="{BB962C8B-B14F-4D97-AF65-F5344CB8AC3E}">
        <p14:creationId xmlns:p14="http://schemas.microsoft.com/office/powerpoint/2010/main" val="1615796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Crew Scheduling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Examples of crew scheduling</a:t>
            </a:r>
          </a:p>
          <a:p>
            <a:pPr lvl="1"/>
            <a:r>
              <a:rPr lang="en-US" dirty="0" smtClean="0"/>
              <a:t>Scheduling worker times for supermarkets, hospitals, department stores, telephone operators, airlines, hotels, restaurants, factories, maintenance staffs, security services, toll collectors, etc.</a:t>
            </a:r>
            <a:endParaRPr lang="zh-CN" altLang="en-US" dirty="0" smtClean="0"/>
          </a:p>
          <a:p>
            <a:r>
              <a:rPr lang="en-US" dirty="0" smtClean="0"/>
              <a:t>The </a:t>
            </a:r>
            <a:r>
              <a:rPr lang="en-US" u="sng" dirty="0" smtClean="0"/>
              <a:t>planning horizon</a:t>
            </a:r>
            <a:r>
              <a:rPr lang="en-US" dirty="0" smtClean="0"/>
              <a:t> is the time into the future during which staffing decisions must be made.</a:t>
            </a:r>
          </a:p>
          <a:p>
            <a:pPr lvl="1"/>
            <a:r>
              <a:rPr lang="en-US" dirty="0" smtClean="0"/>
              <a:t>It is broken down into time periods: hours, days, shifts, weeks, etc.</a:t>
            </a:r>
          </a:p>
          <a:p>
            <a:r>
              <a:rPr lang="en-US" dirty="0"/>
              <a:t>A </a:t>
            </a:r>
            <a:r>
              <a:rPr lang="en-US" u="sng" dirty="0"/>
              <a:t>demand pattern</a:t>
            </a:r>
            <a:r>
              <a:rPr lang="en-US" dirty="0"/>
              <a:t> is a list of the number of workers (possibly broken down by job classification) needed during each period of the planning horizon.</a:t>
            </a:r>
            <a:endParaRPr lang="zh-CN" altLang="en-US" dirty="0"/>
          </a:p>
          <a:p>
            <a:endParaRPr lang="zh-CN" altLang="en-US" dirty="0" smtClean="0"/>
          </a:p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17339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smtClean="0"/>
              <a:t>General Crew Scheduling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We have a demand pattern over a planning horizon and a list of current workers.</a:t>
            </a:r>
          </a:p>
          <a:p>
            <a:r>
              <a:rPr lang="en-US" sz="2000" dirty="0" smtClean="0"/>
              <a:t>A list of candidate schedules is generated for each worker.</a:t>
            </a:r>
          </a:p>
          <a:p>
            <a:r>
              <a:rPr lang="en-US" sz="2000" dirty="0" smtClean="0"/>
              <a:t>Each worker can rate the desirability of each of his/her candidate schedules.</a:t>
            </a:r>
          </a:p>
          <a:p>
            <a:r>
              <a:rPr lang="en-US" sz="2000" dirty="0" smtClean="0"/>
              <a:t>We want to pick one schedule for each worker so that demand is covered and worker satisfaction is maximized.</a:t>
            </a:r>
            <a:endParaRPr lang="zh-CN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280856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Nonlinear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Examples </a:t>
            </a:r>
            <a:r>
              <a:rPr lang="en-US" dirty="0"/>
              <a:t>of nonlinear relationships</a:t>
            </a:r>
          </a:p>
          <a:p>
            <a:pPr lvl="1" eaLnBrk="1" hangingPunct="1"/>
            <a:r>
              <a:rPr lang="en-US" dirty="0"/>
              <a:t>Consumer demand as a function of product price</a:t>
            </a:r>
          </a:p>
          <a:p>
            <a:pPr lvl="1"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950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1250</TotalTime>
  <Words>460</Words>
  <Application>Microsoft Office PowerPoint</Application>
  <PresentationFormat>On-screen Show (4:3)</PresentationFormat>
  <Paragraphs>50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宋体</vt:lpstr>
      <vt:lpstr>Arial</vt:lpstr>
      <vt:lpstr>Calibri</vt:lpstr>
      <vt:lpstr>Times New Roman</vt:lpstr>
      <vt:lpstr>Wingdings</vt:lpstr>
      <vt:lpstr>Office Theme</vt:lpstr>
      <vt:lpstr>MGT 40750 – Quantitative Decision Modeling Spring 2017    Network Models Integer and Nonlinear Programming</vt:lpstr>
      <vt:lpstr>Optimization</vt:lpstr>
      <vt:lpstr>Network Models</vt:lpstr>
      <vt:lpstr>Example: Shortest Path for Messaging</vt:lpstr>
      <vt:lpstr>Integer Programming</vt:lpstr>
      <vt:lpstr>Integer Programming</vt:lpstr>
      <vt:lpstr>Crew Scheduling</vt:lpstr>
      <vt:lpstr>A General Crew Scheduling Problem</vt:lpstr>
      <vt:lpstr>Nonlinear Programming</vt:lpstr>
      <vt:lpstr>Example: Rating College Football Teams</vt:lpstr>
    </vt:vector>
  </TitlesOfParts>
  <Company>University of Notre Dame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Hong Guo</dc:creator>
  <cp:lastModifiedBy>Hong Guo</cp:lastModifiedBy>
  <cp:revision>124</cp:revision>
  <dcterms:created xsi:type="dcterms:W3CDTF">2009-10-22T21:09:25Z</dcterms:created>
  <dcterms:modified xsi:type="dcterms:W3CDTF">2017-02-14T18:09:15Z</dcterms:modified>
</cp:coreProperties>
</file>