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2"/>
  </p:notesMasterIdLst>
  <p:handoutMasterIdLst>
    <p:handoutMasterId r:id="rId13"/>
  </p:handoutMasterIdLst>
  <p:sldIdLst>
    <p:sldId id="286" r:id="rId2"/>
    <p:sldId id="293" r:id="rId3"/>
    <p:sldId id="287" r:id="rId4"/>
    <p:sldId id="294" r:id="rId5"/>
    <p:sldId id="295" r:id="rId6"/>
    <p:sldId id="271" r:id="rId7"/>
    <p:sldId id="272" r:id="rId8"/>
    <p:sldId id="274" r:id="rId9"/>
    <p:sldId id="278" r:id="rId10"/>
    <p:sldId id="28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93177" tIns="46589" rIns="93177" bIns="46589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96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C63F4-9382-44C0-B0FB-2B5B874344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044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1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</a:t>
            </a:r>
            <a:r>
              <a:rPr lang="en-US" dirty="0" smtClean="0"/>
              <a:t>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</a:t>
            </a: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Integer and Nonlinear </a:t>
            </a:r>
            <a:r>
              <a:rPr lang="en-US" dirty="0" smtClean="0"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Professor Hong Guo</a:t>
            </a:r>
          </a:p>
        </p:txBody>
      </p:sp>
    </p:spTree>
    <p:extLst>
      <p:ext uri="{BB962C8B-B14F-4D97-AF65-F5344CB8AC3E}">
        <p14:creationId xmlns:p14="http://schemas.microsoft.com/office/powerpoint/2010/main" val="29768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Rating College Football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Sports fans always wonder which team is best in a given sport. You might be surprised to learn that Solver can be used to rate sports teams.</a:t>
            </a:r>
          </a:p>
          <a:p>
            <a:r>
              <a:rPr lang="en-US" sz="2000" dirty="0" smtClean="0"/>
              <a:t>In this example, we use a nonlinear programming model to rate college football teams.</a:t>
            </a:r>
          </a:p>
          <a:p>
            <a:r>
              <a:rPr lang="en-US" sz="2000" dirty="0" smtClean="0"/>
              <a:t>We obtain the results of college football games during </a:t>
            </a:r>
            <a:r>
              <a:rPr lang="en-US" sz="2000" dirty="0"/>
              <a:t>the </a:t>
            </a:r>
            <a:r>
              <a:rPr lang="en-US" sz="2000" dirty="0" smtClean="0"/>
              <a:t>2012 regular season and entered the data into a spreadsheet.</a:t>
            </a:r>
          </a:p>
          <a:p>
            <a:r>
              <a:rPr lang="en-US" sz="2000" dirty="0" smtClean="0"/>
              <a:t>Our goal is to determine a set of ratings </a:t>
            </a:r>
            <a:r>
              <a:rPr lang="en-US" sz="2000" dirty="0"/>
              <a:t>for the 124 NCAA Division </a:t>
            </a:r>
            <a:r>
              <a:rPr lang="en-US" sz="2000" dirty="0" smtClean="0"/>
              <a:t>I FBS teams that most accurately predicts the actual outcomes of the games played.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0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Linear programming</a:t>
            </a:r>
          </a:p>
          <a:p>
            <a:pPr lvl="1"/>
            <a:r>
              <a:rPr lang="en-US" dirty="0"/>
              <a:t>Network models</a:t>
            </a:r>
          </a:p>
          <a:p>
            <a:pPr lvl="1"/>
            <a:r>
              <a:rPr lang="en-US" dirty="0"/>
              <a:t>Integer programming</a:t>
            </a:r>
          </a:p>
          <a:p>
            <a:pPr lvl="1"/>
            <a:r>
              <a:rPr lang="en-US" dirty="0"/>
              <a:t>Nonlinear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Main Idea</a:t>
            </a:r>
            <a:r>
              <a:rPr lang="en-US" dirty="0"/>
              <a:t>: </a:t>
            </a:r>
            <a:r>
              <a:rPr lang="en-US" dirty="0" smtClean="0"/>
              <a:t>Efficiently planning and controlling the movement of subjects through the network.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Supply Chain: </a:t>
            </a:r>
            <a:r>
              <a:rPr lang="en-US" dirty="0" err="1" smtClean="0"/>
              <a:t>Walmart</a:t>
            </a:r>
            <a:r>
              <a:rPr lang="en-US" dirty="0" smtClean="0"/>
              <a:t>, Dell, Amazon, FedEx</a:t>
            </a:r>
          </a:p>
          <a:p>
            <a:pPr lvl="1"/>
            <a:r>
              <a:rPr lang="en-US" dirty="0" smtClean="0"/>
              <a:t>Transportation models</a:t>
            </a:r>
          </a:p>
          <a:p>
            <a:pPr lvl="1"/>
            <a:r>
              <a:rPr lang="en-US" dirty="0" smtClean="0"/>
              <a:t>Shortest path models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05200"/>
            <a:ext cx="3931920" cy="25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7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 for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Consider </a:t>
            </a:r>
            <a:r>
              <a:rPr lang="en-US" sz="2000" dirty="0" smtClean="0"/>
              <a:t>the </a:t>
            </a:r>
            <a:r>
              <a:rPr lang="en-US" sz="2000" dirty="0"/>
              <a:t>mobile social network among students in </a:t>
            </a:r>
            <a:r>
              <a:rPr lang="en-US" sz="2000" dirty="0" smtClean="0"/>
              <a:t>MGT 40750.</a:t>
            </a:r>
          </a:p>
          <a:p>
            <a:endParaRPr lang="en-US" sz="2000" dirty="0" smtClean="0"/>
          </a:p>
          <a:p>
            <a:r>
              <a:rPr lang="en-US" sz="2000" dirty="0"/>
              <a:t>Question: Find the shortest path </a:t>
            </a:r>
            <a:r>
              <a:rPr lang="en-US" sz="2000" dirty="0" smtClean="0"/>
              <a:t>between a pair of nodes </a:t>
            </a:r>
            <a:r>
              <a:rPr lang="en-US" sz="2000" dirty="0"/>
              <a:t>through this mobile social network.</a:t>
            </a:r>
          </a:p>
        </p:txBody>
      </p:sp>
    </p:spTree>
    <p:extLst>
      <p:ext uri="{BB962C8B-B14F-4D97-AF65-F5344CB8AC3E}">
        <p14:creationId xmlns:p14="http://schemas.microsoft.com/office/powerpoint/2010/main" val="36339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programming models are harder to solve than linear programming models.</a:t>
            </a:r>
          </a:p>
          <a:p>
            <a:pPr lvl="1"/>
            <a:r>
              <a:rPr lang="en-US" dirty="0"/>
              <a:t>It takes longer for Solver to find a solution for integer programming problems.</a:t>
            </a:r>
          </a:p>
          <a:p>
            <a:pPr lvl="1"/>
            <a:r>
              <a:rPr lang="en-US" dirty="0"/>
              <a:t>Sometimes Solver can only find a </a:t>
            </a:r>
            <a:r>
              <a:rPr lang="en-US" u="sng" dirty="0"/>
              <a:t>close-to-optimal</a:t>
            </a:r>
            <a:r>
              <a:rPr lang="en-US" dirty="0"/>
              <a:t> </a:t>
            </a:r>
            <a:r>
              <a:rPr lang="en-US" dirty="0" smtClean="0"/>
              <a:t>solution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Solver </a:t>
            </a:r>
            <a:r>
              <a:rPr lang="en-US" dirty="0">
                <a:sym typeface="Wingdings" pitchFamily="2" charset="2"/>
              </a:rPr>
              <a:t> Options,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4495799"/>
            <a:ext cx="4937760" cy="15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9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variables</a:t>
            </a:r>
          </a:p>
          <a:p>
            <a:pPr lvl="1"/>
            <a:r>
              <a:rPr lang="en-US" dirty="0" smtClean="0"/>
              <a:t>Examples: number of ads, etc.</a:t>
            </a:r>
          </a:p>
          <a:p>
            <a:r>
              <a:rPr lang="en-US" dirty="0" smtClean="0"/>
              <a:t>Binary variables (0-1 variables)</a:t>
            </a:r>
          </a:p>
          <a:p>
            <a:pPr lvl="1"/>
            <a:r>
              <a:rPr lang="en-US" dirty="0" smtClean="0"/>
              <a:t>Examples: whether a social link is on the shortest path or not, whether Netflix should open a distribution center in South Bend or not, etc.</a:t>
            </a:r>
          </a:p>
        </p:txBody>
      </p:sp>
    </p:spTree>
    <p:extLst>
      <p:ext uri="{BB962C8B-B14F-4D97-AF65-F5344CB8AC3E}">
        <p14:creationId xmlns:p14="http://schemas.microsoft.com/office/powerpoint/2010/main" val="16157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Crew Scheduling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crew scheduling</a:t>
            </a:r>
          </a:p>
          <a:p>
            <a:pPr lvl="1"/>
            <a:r>
              <a:rPr lang="en-US" dirty="0" smtClean="0"/>
              <a:t>Scheduling worker times for supermarkets, hospitals, department stores, telephone operators, airlines, hotels, restaurants, factories, maintenance staffs, security services, toll collectors, etc.</a:t>
            </a:r>
            <a:endParaRPr lang="zh-CN" altLang="en-US" dirty="0" smtClean="0"/>
          </a:p>
          <a:p>
            <a:r>
              <a:rPr lang="en-US" dirty="0" smtClean="0"/>
              <a:t>The </a:t>
            </a:r>
            <a:r>
              <a:rPr lang="en-US" u="sng" dirty="0" smtClean="0"/>
              <a:t>planning horizon</a:t>
            </a:r>
            <a:r>
              <a:rPr lang="en-US" dirty="0" smtClean="0"/>
              <a:t> is the time into the future during which staffing decisions must be made.</a:t>
            </a:r>
          </a:p>
          <a:p>
            <a:pPr lvl="1"/>
            <a:r>
              <a:rPr lang="en-US" dirty="0" smtClean="0"/>
              <a:t>It is broken down into time periods: hours, days, shifts, weeks, etc.</a:t>
            </a:r>
          </a:p>
          <a:p>
            <a:r>
              <a:rPr lang="en-US" dirty="0"/>
              <a:t>A </a:t>
            </a:r>
            <a:r>
              <a:rPr lang="en-US" u="sng" dirty="0"/>
              <a:t>demand pattern</a:t>
            </a:r>
            <a:r>
              <a:rPr lang="en-US" dirty="0"/>
              <a:t> is a list of the number of workers (possibly broken down by job classification) needed during each period of the planning horizon.</a:t>
            </a:r>
            <a:endParaRPr lang="zh-CN" altLang="en-US" dirty="0"/>
          </a:p>
          <a:p>
            <a:endParaRPr lang="zh-CN" alt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3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General Crew Scheduling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have a demand pattern over a planning horizon and a list of current workers.</a:t>
            </a:r>
          </a:p>
          <a:p>
            <a:r>
              <a:rPr lang="en-US" sz="2000" dirty="0" smtClean="0"/>
              <a:t>A list of candidate schedules is generated for each worker.</a:t>
            </a:r>
          </a:p>
          <a:p>
            <a:r>
              <a:rPr lang="en-US" sz="2000" dirty="0" smtClean="0"/>
              <a:t>Each worker can rate the desirability of each of his/her candidate schedules.</a:t>
            </a:r>
          </a:p>
          <a:p>
            <a:r>
              <a:rPr lang="en-US" sz="2000" dirty="0" smtClean="0"/>
              <a:t>We want to pick one schedule for each worker so that demand is covered and worker satisfaction is maximized.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08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 </a:t>
            </a:r>
            <a:r>
              <a:rPr lang="en-US" dirty="0"/>
              <a:t>of nonlinear relationships</a:t>
            </a:r>
          </a:p>
          <a:p>
            <a:pPr lvl="1" eaLnBrk="1" hangingPunct="1"/>
            <a:r>
              <a:rPr lang="en-US" dirty="0"/>
              <a:t>Consumer demand as a function of product price</a:t>
            </a:r>
          </a:p>
          <a:p>
            <a:pPr lvl="1" eaLnBrk="1" hangingPunct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71800" y="4971367"/>
            <a:ext cx="17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975728" y="3508327"/>
            <a:ext cx="0" cy="146304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13252" y="3410636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Consumer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9946" y="474276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price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rc 7"/>
          <p:cNvSpPr/>
          <p:nvPr/>
        </p:nvSpPr>
        <p:spPr>
          <a:xfrm rot="10800000">
            <a:off x="3169920" y="2667000"/>
            <a:ext cx="2926080" cy="2075766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464</Words>
  <Application>Microsoft Office PowerPoint</Application>
  <PresentationFormat>On-screen Show (4:3)</PresentationFormat>
  <Paragraphs>53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Wingdings</vt:lpstr>
      <vt:lpstr>Office Theme</vt:lpstr>
      <vt:lpstr>MGT 40750 – Quantitative Decision Modeling Spring 2017    Network Models Integer and Nonlinear Programming</vt:lpstr>
      <vt:lpstr>Optimization</vt:lpstr>
      <vt:lpstr>Network Models</vt:lpstr>
      <vt:lpstr>Example: Shortest Path for Messaging</vt:lpstr>
      <vt:lpstr>Integer Programming</vt:lpstr>
      <vt:lpstr>Integer Programming</vt:lpstr>
      <vt:lpstr>Crew Scheduling</vt:lpstr>
      <vt:lpstr>A General Crew Scheduling Problem</vt:lpstr>
      <vt:lpstr>Nonlinear Programming</vt:lpstr>
      <vt:lpstr>Example: Rating College Football Teams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Hong Guo</cp:lastModifiedBy>
  <cp:revision>123</cp:revision>
  <dcterms:created xsi:type="dcterms:W3CDTF">2009-10-22T21:09:25Z</dcterms:created>
  <dcterms:modified xsi:type="dcterms:W3CDTF">2017-02-14T18:09:11Z</dcterms:modified>
</cp:coreProperties>
</file>