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6" r:id="rId3"/>
    <p:sldId id="277" r:id="rId4"/>
    <p:sldId id="266" r:id="rId5"/>
    <p:sldId id="273" r:id="rId6"/>
    <p:sldId id="269" r:id="rId7"/>
    <p:sldId id="278" r:id="rId8"/>
    <p:sldId id="259" r:id="rId9"/>
    <p:sldId id="260" r:id="rId10"/>
    <p:sldId id="27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7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066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424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55CFF6-8074-4432-AB07-FD6A47D8EF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8195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76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5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F25689D-8A13-4ABE-A472-DDCF194D91B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0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39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30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90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848E1BC-E44E-4BDD-9D6E-EE3F3BE76726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95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FFEB81B-29AB-480F-82F7-2704250A4DB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9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in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05213"/>
            <a:ext cx="8229600" cy="5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 userDrawn="1"/>
        </p:nvSpPr>
        <p:spPr bwMode="auto">
          <a:xfrm>
            <a:off x="76200" y="6477000"/>
            <a:ext cx="89281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MGT 40750 – Quantitative Decision Modeling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fld id="{CA5718DA-EE4D-405A-AE51-FB03946E12CF}" type="slidenum">
              <a:rPr lang="en-US" sz="1600" kern="1200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‹#›</a:t>
            </a:fld>
            <a:endParaRPr lang="en-US" sz="1600" kern="1200" dirty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cif.nd.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914650"/>
          </a:xfrm>
        </p:spPr>
        <p:txBody>
          <a:bodyPr/>
          <a:lstStyle/>
          <a:p>
            <a:pPr eaLnBrk="1" hangingPunct="1"/>
            <a:r>
              <a:rPr lang="en-US" dirty="0" smtClean="0"/>
              <a:t>MGT 40750 – Quantitative </a:t>
            </a:r>
            <a:r>
              <a:rPr lang="en-US" dirty="0"/>
              <a:t>Decision Modeling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Spring 2017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Final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Professor Hong Guo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Submit Your CIF @ </a:t>
            </a:r>
            <a:r>
              <a:rPr lang="en-US" dirty="0" smtClean="0">
                <a:hlinkClick r:id="rId3" action="ppaction://hlinkfile"/>
              </a:rPr>
              <a:t>cif.nd.edu</a:t>
            </a:r>
            <a:endParaRPr lang="en-US" dirty="0"/>
          </a:p>
        </p:txBody>
      </p:sp>
      <p:pic>
        <p:nvPicPr>
          <p:cNvPr id="1026" name="Picture 2" descr="C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3" y="1143000"/>
            <a:ext cx="10191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" y="1874520"/>
            <a:ext cx="7863840" cy="3840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MGT 40750 – Quantitative Decision Modeling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it-IT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640" y="2697481"/>
            <a:ext cx="3291840" cy="26517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Simulation</a:t>
            </a:r>
          </a:p>
          <a:p>
            <a:pPr marL="169863" indent="-169863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69863" indent="-169863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 simulation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SimQuick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69863" indent="-169863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69863" indent="-169863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Spreadsheet simulation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(@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Risk)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5561" y="2697481"/>
            <a:ext cx="3291840" cy="26517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Optimization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(Solver)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169863" indent="-169863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69863" indent="-169863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Linear programming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Network models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Integer programming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Nonlinear programming</a:t>
            </a:r>
          </a:p>
          <a:p>
            <a:pPr algn="ctr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31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Key Topics – Before the </a:t>
            </a:r>
            <a:r>
              <a:rPr lang="en-US" dirty="0" smtClean="0"/>
              <a:t>Midterm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sz="2000" dirty="0"/>
              <a:t>Process Simulation</a:t>
            </a:r>
          </a:p>
          <a:p>
            <a:pPr lvl="1"/>
            <a:r>
              <a:rPr lang="en-US" dirty="0"/>
              <a:t>Waiting lines: bank, airport, call center, hospital</a:t>
            </a:r>
          </a:p>
          <a:p>
            <a:pPr lvl="1"/>
            <a:r>
              <a:rPr lang="en-US" dirty="0"/>
              <a:t>Inventory: grocery store</a:t>
            </a:r>
          </a:p>
          <a:p>
            <a:pPr lvl="1"/>
            <a:r>
              <a:rPr lang="en-US" dirty="0"/>
              <a:t>Manufacturing: production game</a:t>
            </a:r>
          </a:p>
          <a:p>
            <a:pPr lvl="1"/>
            <a:endParaRPr lang="en-US" dirty="0"/>
          </a:p>
          <a:p>
            <a:r>
              <a:rPr lang="en-US" sz="2000" dirty="0"/>
              <a:t>Linear Programming</a:t>
            </a:r>
          </a:p>
          <a:p>
            <a:pPr lvl="1"/>
            <a:r>
              <a:rPr lang="en-US" dirty="0"/>
              <a:t>Advertising: Chery advertising</a:t>
            </a:r>
          </a:p>
          <a:p>
            <a:pPr lvl="1"/>
            <a:r>
              <a:rPr lang="en-US" dirty="0"/>
              <a:t>Blending: mixing drinks, orange blending</a:t>
            </a:r>
          </a:p>
          <a:p>
            <a:pPr lvl="1"/>
            <a:r>
              <a:rPr lang="en-US" dirty="0"/>
              <a:t>Production: reprocessing, change production levels</a:t>
            </a:r>
          </a:p>
          <a:p>
            <a:pPr lvl="1"/>
            <a:r>
              <a:rPr lang="en-US" dirty="0"/>
              <a:t>Investment: currency trading, investment portfolio</a:t>
            </a:r>
          </a:p>
        </p:txBody>
      </p:sp>
    </p:spTree>
    <p:extLst>
      <p:ext uri="{BB962C8B-B14F-4D97-AF65-F5344CB8AC3E}">
        <p14:creationId xmlns:p14="http://schemas.microsoft.com/office/powerpoint/2010/main" val="10275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Key Topics – </a:t>
            </a:r>
            <a:r>
              <a:rPr lang="en-US" dirty="0" smtClean="0"/>
              <a:t>After </a:t>
            </a:r>
            <a:r>
              <a:rPr lang="en-US" dirty="0"/>
              <a:t>the </a:t>
            </a:r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sz="2000" dirty="0"/>
              <a:t>Network Models</a:t>
            </a:r>
          </a:p>
          <a:p>
            <a:pPr lvl="1"/>
            <a:r>
              <a:rPr lang="en-US" dirty="0" smtClean="0"/>
              <a:t>Shortest </a:t>
            </a:r>
            <a:r>
              <a:rPr lang="en-US" dirty="0"/>
              <a:t>path problems: messaging through mobile network, travelling from New York to LA</a:t>
            </a:r>
          </a:p>
          <a:p>
            <a:pPr lvl="1"/>
            <a:r>
              <a:rPr lang="en-US" dirty="0"/>
              <a:t>Transportation problems: assigning auditors to projects</a:t>
            </a:r>
          </a:p>
          <a:p>
            <a:r>
              <a:rPr lang="en-US" sz="2000" dirty="0" smtClean="0"/>
              <a:t>Integer Programming</a:t>
            </a:r>
          </a:p>
          <a:p>
            <a:pPr lvl="1"/>
            <a:r>
              <a:rPr lang="en-US" dirty="0" smtClean="0"/>
              <a:t>Integer / </a:t>
            </a:r>
            <a:r>
              <a:rPr lang="en-US" dirty="0"/>
              <a:t>Binary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/>
              <a:t>Basketball </a:t>
            </a:r>
            <a:r>
              <a:rPr lang="en-US" dirty="0" smtClean="0"/>
              <a:t>lineup</a:t>
            </a:r>
            <a:endParaRPr lang="en-US" dirty="0"/>
          </a:p>
          <a:p>
            <a:pPr lvl="1"/>
            <a:r>
              <a:rPr lang="en-US" dirty="0" smtClean="0"/>
              <a:t>Crew </a:t>
            </a:r>
            <a:r>
              <a:rPr lang="en-US" dirty="0"/>
              <a:t>scheduling: </a:t>
            </a:r>
            <a:r>
              <a:rPr lang="en-US" dirty="0" smtClean="0"/>
              <a:t>pick </a:t>
            </a:r>
            <a:r>
              <a:rPr lang="en-US" dirty="0"/>
              <a:t>one schedule for each worker so that demand is </a:t>
            </a:r>
            <a:r>
              <a:rPr lang="en-US" dirty="0" smtClean="0"/>
              <a:t>covered and </a:t>
            </a:r>
            <a:r>
              <a:rPr lang="en-US" dirty="0"/>
              <a:t>worker satisfaction is maximized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Production scheduling with shifts</a:t>
            </a:r>
          </a:p>
          <a:p>
            <a:r>
              <a:rPr lang="en-US" sz="2000" dirty="0"/>
              <a:t>Nonlinear Programming</a:t>
            </a:r>
          </a:p>
          <a:p>
            <a:pPr lvl="1"/>
            <a:r>
              <a:rPr lang="en-US" dirty="0"/>
              <a:t>Rating college football teams: squared errors is nonlinear.</a:t>
            </a:r>
          </a:p>
          <a:p>
            <a:pPr lvl="1"/>
            <a:r>
              <a:rPr lang="en-US" dirty="0"/>
              <a:t>Locating a fire station: </a:t>
            </a:r>
            <a:r>
              <a:rPr lang="en-US" dirty="0" smtClean="0"/>
              <a:t>Abs() </a:t>
            </a:r>
            <a:r>
              <a:rPr lang="en-US" dirty="0"/>
              <a:t>function is nonlinear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1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Simulation Using @Risk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Investing for </a:t>
            </a:r>
            <a:r>
              <a:rPr lang="en-US" sz="2000" dirty="0" smtClean="0"/>
              <a:t>retirement</a:t>
            </a:r>
          </a:p>
          <a:p>
            <a:pPr lvl="1"/>
            <a:r>
              <a:rPr lang="en-US" sz="1800" dirty="0" smtClean="0"/>
              <a:t>3 models in class and 1 model in Assignment 4</a:t>
            </a:r>
          </a:p>
          <a:p>
            <a:pPr lvl="1"/>
            <a:r>
              <a:rPr lang="en-US" sz="1800" dirty="0" smtClean="0"/>
              <a:t>Calculate probabilities of interest from the simulation results</a:t>
            </a:r>
          </a:p>
          <a:p>
            <a:r>
              <a:rPr lang="en-US" sz="2000" dirty="0" smtClean="0"/>
              <a:t>Roulette</a:t>
            </a:r>
          </a:p>
          <a:p>
            <a:pPr lvl="1"/>
            <a:r>
              <a:rPr lang="en-US" sz="1800" dirty="0"/>
              <a:t>Optimal target hitting </a:t>
            </a:r>
            <a:r>
              <a:rPr lang="en-US" sz="1800" dirty="0" smtClean="0"/>
              <a:t>strategy</a:t>
            </a:r>
            <a:endParaRPr lang="en-US" sz="1800" dirty="0"/>
          </a:p>
          <a:p>
            <a:pPr lvl="1"/>
            <a:r>
              <a:rPr lang="en-US" sz="1800" dirty="0" smtClean="0"/>
              <a:t>Doubling strategy</a:t>
            </a:r>
          </a:p>
          <a:p>
            <a:r>
              <a:rPr lang="en-US" sz="2000" dirty="0"/>
              <a:t>Reservation Management</a:t>
            </a:r>
          </a:p>
          <a:p>
            <a:pPr lvl="1"/>
            <a:r>
              <a:rPr lang="en-US" sz="1800" dirty="0" smtClean="0"/>
              <a:t>Optimal max # of reservations to accept</a:t>
            </a:r>
          </a:p>
          <a:p>
            <a:pPr lvl="1"/>
            <a:r>
              <a:rPr lang="en-US" sz="1800" dirty="0" smtClean="0"/>
              <a:t>Balance the tradeoff between ticket revenue and cost of bumping</a:t>
            </a:r>
            <a:endParaRPr lang="en-US" sz="1800" dirty="0"/>
          </a:p>
          <a:p>
            <a:r>
              <a:rPr lang="en-US" sz="2000" dirty="0"/>
              <a:t>Hockey</a:t>
            </a:r>
          </a:p>
          <a:p>
            <a:pPr lvl="1"/>
            <a:r>
              <a:rPr lang="en-US" sz="1800" dirty="0"/>
              <a:t>Pulling the goalie in the last minute, the last 2 minutes, the last 3 </a:t>
            </a:r>
            <a:r>
              <a:rPr lang="en-US" sz="1800" dirty="0" smtClean="0"/>
              <a:t>minutes, or keeping </a:t>
            </a:r>
            <a:r>
              <a:rPr lang="en-US" sz="1800" dirty="0"/>
              <a:t>the goalie in throughout the whole </a:t>
            </a:r>
            <a:r>
              <a:rPr lang="en-US" sz="1800" dirty="0" smtClean="0"/>
              <a:t>game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35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Simulation Using @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@Risk Functions</a:t>
            </a:r>
          </a:p>
          <a:p>
            <a:pPr lvl="1"/>
            <a:r>
              <a:rPr lang="en-US" dirty="0" smtClean="0"/>
              <a:t>Probability distribution functions:</a:t>
            </a:r>
            <a:br>
              <a:rPr lang="en-US" dirty="0" smtClean="0"/>
            </a:br>
            <a:r>
              <a:rPr lang="en-US" dirty="0" smtClean="0"/>
              <a:t>RiskNormal(mean, standard deviation)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RiskDiscrete(outcomes, probabilities)</a:t>
            </a:r>
            <a:br>
              <a:rPr lang="en-US" dirty="0" smtClean="0"/>
            </a:br>
            <a:r>
              <a:rPr lang="en-US" dirty="0" smtClean="0"/>
              <a:t>RiskBinomial(# of trials, probability of success)</a:t>
            </a:r>
            <a:endParaRPr lang="en-US" dirty="0"/>
          </a:p>
          <a:p>
            <a:pPr lvl="1"/>
            <a:r>
              <a:rPr lang="en-US" dirty="0"/>
              <a:t>RiskOutput ("output cell name")</a:t>
            </a:r>
            <a:endParaRPr lang="en-US" dirty="0" smtClean="0"/>
          </a:p>
          <a:p>
            <a:pPr lvl="1"/>
            <a:r>
              <a:rPr lang="en-US" dirty="0" smtClean="0"/>
              <a:t>RiskSimTable(list of parameter values)</a:t>
            </a:r>
            <a:endParaRPr lang="en-US" dirty="0"/>
          </a:p>
          <a:p>
            <a:pPr lvl="1"/>
            <a:r>
              <a:rPr lang="en-US" dirty="0" smtClean="0"/>
              <a:t>RiskMean(cell reference, Sim#)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@Risk Setup</a:t>
            </a:r>
          </a:p>
          <a:p>
            <a:pPr lvl="1"/>
            <a:r>
              <a:rPr lang="en-US" dirty="0" smtClean="0"/>
              <a:t>Iterations = ___ (the more the better, but may be time consuming)</a:t>
            </a:r>
          </a:p>
          <a:p>
            <a:pPr lvl="1"/>
            <a:r>
              <a:rPr lang="en-US" dirty="0" smtClean="0"/>
              <a:t>Simulations = ___ (depend on how many parameter values)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6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Excel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Common Excel Functions: </a:t>
            </a:r>
            <a:r>
              <a:rPr lang="en-US" sz="2000" i="1" dirty="0" smtClean="0"/>
              <a:t>If</a:t>
            </a:r>
            <a:r>
              <a:rPr lang="en-US" sz="2000" dirty="0" smtClean="0"/>
              <a:t>, </a:t>
            </a:r>
            <a:r>
              <a:rPr lang="en-US" sz="2000" i="1" dirty="0" smtClean="0"/>
              <a:t>Average</a:t>
            </a:r>
            <a:r>
              <a:rPr lang="en-US" sz="2000" dirty="0" smtClean="0"/>
              <a:t>, </a:t>
            </a:r>
            <a:r>
              <a:rPr lang="en-US" sz="2000" i="1" dirty="0"/>
              <a:t>Sum</a:t>
            </a:r>
            <a:r>
              <a:rPr lang="en-US" sz="2000" dirty="0" smtClean="0"/>
              <a:t>, </a:t>
            </a:r>
            <a:r>
              <a:rPr lang="en-US" sz="2000" i="1" dirty="0" smtClean="0"/>
              <a:t>Min</a:t>
            </a:r>
            <a:r>
              <a:rPr lang="en-US" sz="2000" dirty="0" smtClean="0"/>
              <a:t>, </a:t>
            </a:r>
            <a:r>
              <a:rPr lang="en-US" sz="2000" i="1" dirty="0" smtClean="0"/>
              <a:t>Max</a:t>
            </a:r>
            <a:r>
              <a:rPr lang="en-US" sz="2000" dirty="0" smtClean="0"/>
              <a:t>,</a:t>
            </a:r>
            <a:r>
              <a:rPr lang="en-US" sz="2000" i="1" dirty="0" smtClean="0"/>
              <a:t> And</a:t>
            </a:r>
            <a:r>
              <a:rPr lang="en-US" sz="2000" dirty="0" smtClean="0"/>
              <a:t>, </a:t>
            </a:r>
            <a:r>
              <a:rPr lang="en-US" sz="2000" i="1" dirty="0" smtClean="0"/>
              <a:t>Abs</a:t>
            </a:r>
          </a:p>
          <a:p>
            <a:endParaRPr lang="en-US" sz="2000" i="1" dirty="0" smtClean="0"/>
          </a:p>
          <a:p>
            <a:endParaRPr lang="en-US" sz="2000" i="1" dirty="0"/>
          </a:p>
          <a:p>
            <a:r>
              <a:rPr lang="en-US" sz="2000" i="1" dirty="0" err="1" smtClean="0"/>
              <a:t>SumProduct</a:t>
            </a:r>
            <a:r>
              <a:rPr lang="en-US" sz="2000" i="1" dirty="0" smtClean="0"/>
              <a:t>(array1</a:t>
            </a:r>
            <a:r>
              <a:rPr lang="en-US" sz="2000" i="1" dirty="0"/>
              <a:t>, </a:t>
            </a:r>
            <a:r>
              <a:rPr lang="en-US" sz="2000" i="1" dirty="0" smtClean="0"/>
              <a:t>array2</a:t>
            </a:r>
            <a:r>
              <a:rPr lang="en-US" sz="2000" i="1" dirty="0"/>
              <a:t>)</a:t>
            </a:r>
            <a:r>
              <a:rPr lang="en-US" sz="2000" dirty="0"/>
              <a:t>: Returns the sum of the products of corresponding ranges or arrays.</a:t>
            </a:r>
          </a:p>
          <a:p>
            <a:r>
              <a:rPr lang="en-US" sz="2000" i="1" dirty="0" err="1" smtClean="0"/>
              <a:t>SumIf</a:t>
            </a:r>
            <a:r>
              <a:rPr lang="en-US" sz="2000" i="1" dirty="0" smtClean="0"/>
              <a:t>(range</a:t>
            </a:r>
            <a:r>
              <a:rPr lang="en-US" sz="2000" i="1" dirty="0"/>
              <a:t>, </a:t>
            </a:r>
            <a:r>
              <a:rPr lang="en-US" sz="2000" i="1" dirty="0" smtClean="0"/>
              <a:t>criteria</a:t>
            </a:r>
            <a:r>
              <a:rPr lang="en-US" sz="2000" i="1" dirty="0"/>
              <a:t>, </a:t>
            </a:r>
            <a:r>
              <a:rPr lang="en-US" sz="2000" i="1" dirty="0" err="1" smtClean="0"/>
              <a:t>sum_range</a:t>
            </a:r>
            <a:r>
              <a:rPr lang="en-US" sz="2000" i="1" dirty="0"/>
              <a:t>)</a:t>
            </a:r>
            <a:r>
              <a:rPr lang="en-US" sz="2000" dirty="0"/>
              <a:t>: Adds the cells specified by a given condition or criteria.</a:t>
            </a:r>
          </a:p>
          <a:p>
            <a:r>
              <a:rPr lang="en-US" sz="2000" i="1" dirty="0" err="1" smtClean="0"/>
              <a:t>CountIf</a:t>
            </a:r>
            <a:r>
              <a:rPr lang="en-US" sz="2000" i="1" dirty="0" smtClean="0"/>
              <a:t>(range</a:t>
            </a:r>
            <a:r>
              <a:rPr lang="en-US" sz="2000" i="1" dirty="0"/>
              <a:t>, </a:t>
            </a:r>
            <a:r>
              <a:rPr lang="en-US" sz="2000" i="1" dirty="0" smtClean="0"/>
              <a:t>criteria)</a:t>
            </a:r>
            <a:r>
              <a:rPr lang="en-US" sz="2000" dirty="0" smtClean="0"/>
              <a:t>: Counts the number of cells within a range that meet the given condition.</a:t>
            </a:r>
            <a:endParaRPr lang="en-US" sz="2000" dirty="0"/>
          </a:p>
          <a:p>
            <a:r>
              <a:rPr lang="en-US" sz="2000" i="1" dirty="0" err="1" smtClean="0"/>
              <a:t>VLookup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lookup_value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table_array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col_index_num</a:t>
            </a:r>
            <a:r>
              <a:rPr lang="en-US" sz="2000" i="1" dirty="0" smtClean="0"/>
              <a:t>, true/false)</a:t>
            </a:r>
            <a:r>
              <a:rPr lang="en-US" sz="2000" dirty="0" smtClean="0"/>
              <a:t>: Look for a value in the leftmost column of a table, and then returns a value in the same row from a column you specify.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5512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Covered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Lectures</a:t>
            </a:r>
          </a:p>
          <a:p>
            <a:r>
              <a:rPr lang="en-US" sz="2000" dirty="0" smtClean="0"/>
              <a:t>Assignments 1-4</a:t>
            </a:r>
          </a:p>
          <a:p>
            <a:r>
              <a:rPr lang="en-US" sz="2000" dirty="0" smtClean="0"/>
              <a:t>Exercises for the Midterm Exam</a:t>
            </a:r>
          </a:p>
          <a:p>
            <a:r>
              <a:rPr lang="en-US" sz="2000" dirty="0" smtClean="0"/>
              <a:t>Exercises </a:t>
            </a:r>
            <a:r>
              <a:rPr lang="en-US" sz="2000" dirty="0"/>
              <a:t>for </a:t>
            </a:r>
            <a:r>
              <a:rPr lang="en-US" sz="2000" dirty="0" smtClean="0"/>
              <a:t>the Final Exam</a:t>
            </a:r>
          </a:p>
          <a:p>
            <a:endParaRPr lang="en-US" sz="2000" dirty="0" smtClean="0"/>
          </a:p>
          <a:p>
            <a:r>
              <a:rPr lang="en-US" sz="2000" dirty="0" smtClean="0"/>
              <a:t>SimQuick Textbook Chapters 1-4</a:t>
            </a:r>
            <a:r>
              <a:rPr lang="en-US" sz="2000" dirty="0"/>
              <a:t> (optional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Practical Management Science </a:t>
            </a:r>
            <a:r>
              <a:rPr lang="en-US" sz="2000" dirty="0" smtClean="0"/>
              <a:t>Textbook Chapters 4-7 and 10-11 </a:t>
            </a:r>
            <a:r>
              <a:rPr lang="en-US" sz="2000" dirty="0"/>
              <a:t>(optional)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407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Wednesday (03/08), </a:t>
            </a:r>
            <a:r>
              <a:rPr lang="en-US" sz="2000" dirty="0"/>
              <a:t>in class</a:t>
            </a:r>
          </a:p>
          <a:p>
            <a:r>
              <a:rPr lang="en-US" sz="2000" dirty="0" smtClean="0"/>
              <a:t>75 mins, 125 total points, </a:t>
            </a:r>
            <a:r>
              <a:rPr lang="en-US" sz="2000" dirty="0" smtClean="0">
                <a:solidFill>
                  <a:srgbClr val="FF0000"/>
                </a:solidFill>
              </a:rPr>
              <a:t>cumulative (25% from before the midterm)</a:t>
            </a:r>
          </a:p>
          <a:p>
            <a:r>
              <a:rPr lang="en-US" sz="2000" dirty="0"/>
              <a:t>Cheat sheet (one page, </a:t>
            </a:r>
            <a:r>
              <a:rPr lang="en-US" sz="2000" dirty="0" smtClean="0"/>
              <a:t>two-sided</a:t>
            </a:r>
            <a:r>
              <a:rPr lang="en-US" sz="2000" dirty="0"/>
              <a:t>)</a:t>
            </a:r>
          </a:p>
          <a:p>
            <a:r>
              <a:rPr lang="en-US" sz="2000" dirty="0"/>
              <a:t>Access to </a:t>
            </a:r>
            <a:r>
              <a:rPr lang="en-US" sz="2000" dirty="0" smtClean="0"/>
              <a:t>computers</a:t>
            </a:r>
          </a:p>
          <a:p>
            <a:r>
              <a:rPr lang="en-US" sz="2000" dirty="0" smtClean="0"/>
              <a:t>Exam structure</a:t>
            </a:r>
          </a:p>
          <a:p>
            <a:pPr lvl="1"/>
            <a:r>
              <a:rPr lang="en-US" dirty="0" smtClean="0"/>
              <a:t>4 questions</a:t>
            </a:r>
          </a:p>
          <a:p>
            <a:pPr lvl="1"/>
            <a:r>
              <a:rPr lang="en-US" dirty="0" smtClean="0"/>
              <a:t>Similar format as the assignments, the exercises, </a:t>
            </a:r>
            <a:r>
              <a:rPr lang="en-US" dirty="0"/>
              <a:t>and </a:t>
            </a:r>
            <a:r>
              <a:rPr lang="en-US" dirty="0" smtClean="0"/>
              <a:t>the midterm</a:t>
            </a:r>
          </a:p>
          <a:p>
            <a:pPr lvl="1"/>
            <a:endParaRPr lang="en-US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Bring your questions to office hours @ </a:t>
            </a:r>
            <a:r>
              <a:rPr lang="en-US" sz="2000" dirty="0">
                <a:solidFill>
                  <a:srgbClr val="FF0000"/>
                </a:solidFill>
              </a:rPr>
              <a:t>356 Mendoza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3pm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n-US" dirty="0" smtClean="0">
                <a:solidFill>
                  <a:srgbClr val="FF0000"/>
                </a:solidFill>
              </a:rPr>
              <a:t>5pm </a:t>
            </a:r>
            <a:r>
              <a:rPr lang="en-US" dirty="0">
                <a:solidFill>
                  <a:srgbClr val="FF0000"/>
                </a:solidFill>
              </a:rPr>
              <a:t>on </a:t>
            </a:r>
            <a:r>
              <a:rPr lang="en-US" dirty="0" smtClean="0">
                <a:solidFill>
                  <a:srgbClr val="FF0000"/>
                </a:solidFill>
              </a:rPr>
              <a:t>Tuesday (</a:t>
            </a:r>
            <a:r>
              <a:rPr lang="en-US" dirty="0" smtClean="0">
                <a:solidFill>
                  <a:srgbClr val="FF0000"/>
                </a:solidFill>
              </a:rPr>
              <a:t>03</a:t>
            </a:r>
            <a:r>
              <a:rPr lang="en-US" dirty="0" smtClean="0">
                <a:solidFill>
                  <a:srgbClr val="FF0000"/>
                </a:solidFill>
              </a:rPr>
              <a:t>/07)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2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</TotalTime>
  <Words>468</Words>
  <Application>Microsoft Office PowerPoint</Application>
  <PresentationFormat>On-screen Show (4:3)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MGT 40750 – Quantitative Decision Modeling Spring 2017   Final Review</vt:lpstr>
      <vt:lpstr>Course Structure</vt:lpstr>
      <vt:lpstr>Key Topics – Before the Midterm</vt:lpstr>
      <vt:lpstr>Key Topics – After the Midterm</vt:lpstr>
      <vt:lpstr>Spreadsheet Simulation Using @Risk</vt:lpstr>
      <vt:lpstr>Spreadsheet Simulation Using @Risk</vt:lpstr>
      <vt:lpstr>Useful Excel Functions</vt:lpstr>
      <vt:lpstr>Materials Covered</vt:lpstr>
      <vt:lpstr>Final Exam</vt:lpstr>
      <vt:lpstr>Submit Your CIF @ cif.nd.edu</vt:lpstr>
    </vt:vector>
  </TitlesOfParts>
  <Company>University of Notre Dame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Guo</dc:creator>
  <cp:lastModifiedBy>Hong Guo</cp:lastModifiedBy>
  <cp:revision>147</cp:revision>
  <dcterms:created xsi:type="dcterms:W3CDTF">2009-10-22T21:09:25Z</dcterms:created>
  <dcterms:modified xsi:type="dcterms:W3CDTF">2017-03-03T16:27:01Z</dcterms:modified>
</cp:coreProperties>
</file>