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17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FEB81B-29AB-480F-82F7-2704250A4D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25689D-8A13-4ABE-A472-DDCF194D91B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4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848E1BC-E44E-4BDD-9D6E-EE3F3BE7672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fld id="{CA5718DA-EE4D-405A-AE51-FB03946E12CF}" type="slidenum">
              <a:rPr lang="en-US" sz="1600" kern="120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‹#›</a:t>
            </a:fld>
            <a:endParaRPr lang="en-US" sz="1600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Excel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SUMPRODUCT(Array1, Array2): Returns the sum of the products of corresponding ranges or arrays.</a:t>
            </a:r>
          </a:p>
          <a:p>
            <a:r>
              <a:rPr lang="en-US" sz="2000" dirty="0" smtClean="0"/>
              <a:t>TRANSPOSE(Array): Converts a vertical range of cells to a horizontal range, or vice versa.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SimQuick</a:t>
            </a:r>
            <a:r>
              <a:rPr lang="en-US" sz="2000" dirty="0"/>
              <a:t> Textbook Appendix </a:t>
            </a:r>
            <a:r>
              <a:rPr lang="en-US" sz="2000" dirty="0" smtClean="0"/>
              <a:t>5: </a:t>
            </a:r>
            <a:r>
              <a:rPr lang="en-US" sz="2000" dirty="0" err="1"/>
              <a:t>SimQuick</a:t>
            </a:r>
            <a:r>
              <a:rPr lang="en-US" sz="2000" dirty="0"/>
              <a:t> Reference </a:t>
            </a:r>
            <a:r>
              <a:rPr lang="en-US" sz="2000" dirty="0" smtClean="0"/>
              <a:t>Manual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(</a:t>
            </a:r>
            <a:r>
              <a:rPr lang="en-US" dirty="0" smtClean="0"/>
              <a:t>09/18), </a:t>
            </a:r>
            <a:r>
              <a:rPr lang="en-US" dirty="0" smtClean="0"/>
              <a:t>in class</a:t>
            </a:r>
          </a:p>
          <a:p>
            <a:r>
              <a:rPr lang="en-US" dirty="0" smtClean="0"/>
              <a:t>75 mins, 100 total points</a:t>
            </a:r>
          </a:p>
          <a:p>
            <a:r>
              <a:rPr lang="en-US" dirty="0" smtClean="0"/>
              <a:t>Open whatever</a:t>
            </a:r>
          </a:p>
          <a:p>
            <a:pPr lvl="1"/>
            <a:r>
              <a:rPr lang="en-US" dirty="0" smtClean="0"/>
              <a:t>For the love of god, just don’t cheat off the person next to you.</a:t>
            </a:r>
            <a:endParaRPr lang="en-US" dirty="0"/>
          </a:p>
          <a:p>
            <a:r>
              <a:rPr lang="en-US" dirty="0" smtClean="0"/>
              <a:t>Exam structure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questions</a:t>
            </a:r>
          </a:p>
          <a:p>
            <a:pPr lvl="1"/>
            <a:r>
              <a:rPr lang="en-US" dirty="0" smtClean="0"/>
              <a:t>Similar format as the </a:t>
            </a:r>
            <a:r>
              <a:rPr lang="en-US" dirty="0"/>
              <a:t>assignments and </a:t>
            </a:r>
            <a:r>
              <a:rPr lang="en-US" dirty="0" smtClean="0"/>
              <a:t>exercises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2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Outline – Examples </a:t>
            </a:r>
            <a:r>
              <a:rPr lang="en-US" smtClean="0"/>
              <a:t>in each topic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000" dirty="0" smtClean="0"/>
              <a:t>Process Simulation</a:t>
            </a:r>
          </a:p>
          <a:p>
            <a:pPr lvl="1"/>
            <a:r>
              <a:rPr lang="en-US" dirty="0" smtClean="0"/>
              <a:t>Waiting lines: bank, airport, call center, hospital</a:t>
            </a:r>
          </a:p>
          <a:p>
            <a:pPr lvl="1"/>
            <a:r>
              <a:rPr lang="en-US" dirty="0"/>
              <a:t>Inventory: grocery store</a:t>
            </a:r>
          </a:p>
          <a:p>
            <a:pPr lvl="1"/>
            <a:r>
              <a:rPr lang="en-US" dirty="0" smtClean="0"/>
              <a:t>Manufacturing: production game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Linear Programming</a:t>
            </a:r>
          </a:p>
          <a:p>
            <a:pPr lvl="1"/>
            <a:r>
              <a:rPr lang="en-US" dirty="0" smtClean="0"/>
              <a:t>Advertising: </a:t>
            </a:r>
            <a:r>
              <a:rPr lang="en-US" dirty="0" err="1" smtClean="0"/>
              <a:t>Chery</a:t>
            </a:r>
            <a:r>
              <a:rPr lang="en-US" dirty="0" smtClean="0"/>
              <a:t> advertising</a:t>
            </a:r>
          </a:p>
          <a:p>
            <a:pPr lvl="1"/>
            <a:r>
              <a:rPr lang="en-US" dirty="0" smtClean="0"/>
              <a:t>Blending: mixing drinks, orange blending</a:t>
            </a:r>
          </a:p>
          <a:p>
            <a:pPr lvl="1"/>
            <a:r>
              <a:rPr lang="en-US" dirty="0" smtClean="0"/>
              <a:t>Production: reprocessing, change production levels</a:t>
            </a:r>
          </a:p>
          <a:p>
            <a:pPr lvl="1"/>
            <a:r>
              <a:rPr lang="en-US" dirty="0" smtClean="0"/>
              <a:t>Investment: currency trading, investment portfolio</a:t>
            </a:r>
          </a:p>
        </p:txBody>
      </p:sp>
    </p:spTree>
    <p:extLst>
      <p:ext uri="{BB962C8B-B14F-4D97-AF65-F5344CB8AC3E}">
        <p14:creationId xmlns:p14="http://schemas.microsoft.com/office/powerpoint/2010/main" val="28181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common statistical distributions</a:t>
            </a:r>
          </a:p>
          <a:p>
            <a:pPr lvl="1"/>
            <a:r>
              <a:rPr lang="en-US" dirty="0"/>
              <a:t>Nor(m,s), Exp(m), Uni(a,b)</a:t>
            </a:r>
          </a:p>
          <a:p>
            <a:r>
              <a:rPr lang="en-US" dirty="0"/>
              <a:t>Five Elements in SimQuick</a:t>
            </a:r>
          </a:p>
          <a:p>
            <a:pPr lvl="1"/>
            <a:r>
              <a:rPr lang="en-US" dirty="0"/>
              <a:t>Entrances, Exits, Work Stations, Buffers, Decision Points</a:t>
            </a:r>
          </a:p>
          <a:p>
            <a:r>
              <a:rPr lang="en-US" dirty="0" smtClean="0"/>
              <a:t>Process flow map</a:t>
            </a:r>
          </a:p>
          <a:p>
            <a:pPr lvl="1"/>
            <a:r>
              <a:rPr lang="en-US" dirty="0" smtClean="0"/>
              <a:t>Type of SimQuick element</a:t>
            </a:r>
          </a:p>
          <a:p>
            <a:pPr lvl="1"/>
            <a:r>
              <a:rPr lang="en-US" dirty="0" smtClean="0"/>
              <a:t>Unique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Understanding SimQuick results:</a:t>
            </a:r>
          </a:p>
          <a:p>
            <a:r>
              <a:rPr lang="en-US" sz="2000" dirty="0" smtClean="0"/>
              <a:t>Service level</a:t>
            </a:r>
          </a:p>
          <a:p>
            <a:pPr lvl="1"/>
            <a:r>
              <a:rPr lang="en-US" dirty="0"/>
              <a:t>Service level </a:t>
            </a:r>
            <a:r>
              <a:rPr lang="en-US" dirty="0" smtClean="0"/>
              <a:t>at Entrance = </a:t>
            </a:r>
            <a:r>
              <a:rPr lang="en-US" dirty="0"/>
              <a:t>Objects entering process / (Objects entering process + Objects unable to enter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Service level at Exit = </a:t>
            </a:r>
            <a:r>
              <a:rPr lang="en-US" altLang="zh-CN" dirty="0"/>
              <a:t>Objects leaving </a:t>
            </a:r>
            <a:r>
              <a:rPr lang="en-US" altLang="zh-CN" dirty="0" smtClean="0"/>
              <a:t>process / (</a:t>
            </a:r>
            <a:r>
              <a:rPr lang="en-US" altLang="zh-CN" dirty="0"/>
              <a:t>Objects leaving </a:t>
            </a:r>
            <a:r>
              <a:rPr lang="en-US" altLang="zh-CN" dirty="0" smtClean="0"/>
              <a:t>process + Object </a:t>
            </a:r>
            <a:r>
              <a:rPr lang="en-US" altLang="zh-CN" dirty="0"/>
              <a:t>departures </a:t>
            </a:r>
            <a:r>
              <a:rPr lang="en-US" altLang="zh-CN" dirty="0" smtClean="0"/>
              <a:t>missed)</a:t>
            </a:r>
          </a:p>
          <a:p>
            <a:r>
              <a:rPr lang="en-US" altLang="zh-CN" sz="2000" dirty="0" smtClean="0"/>
              <a:t>Cycle time at Buffer</a:t>
            </a:r>
          </a:p>
          <a:p>
            <a:r>
              <a:rPr lang="en-US" altLang="zh-CN" sz="2000" dirty="0" smtClean="0"/>
              <a:t>Throughput of a process</a:t>
            </a:r>
          </a:p>
          <a:p>
            <a:r>
              <a:rPr lang="en-US" altLang="zh-CN" sz="2000" dirty="0" smtClean="0"/>
              <a:t>Cycle time of a process</a:t>
            </a:r>
          </a:p>
          <a:p>
            <a:pPr lvl="1"/>
            <a:r>
              <a:rPr lang="en-US" altLang="zh-CN" dirty="0" smtClean="0"/>
              <a:t>Processing time at Work Station</a:t>
            </a:r>
          </a:p>
          <a:p>
            <a:pPr lvl="1"/>
            <a:r>
              <a:rPr lang="en-US" altLang="zh-CN" dirty="0" smtClean="0"/>
              <a:t>Cycle time at Buffer</a:t>
            </a:r>
          </a:p>
          <a:p>
            <a:pPr lvl="1"/>
            <a:r>
              <a:rPr lang="en-US" altLang="zh-CN" dirty="0" smtClean="0"/>
              <a:t>Cycle time of internal buffer at Work Station</a:t>
            </a:r>
          </a:p>
          <a:p>
            <a:r>
              <a:rPr lang="en-US" altLang="zh-CN" sz="2000" dirty="0" smtClean="0"/>
              <a:t>Utilization at Work Station</a:t>
            </a:r>
            <a:endParaRPr lang="zh-CN" alt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 in Process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analysis: the </a:t>
            </a:r>
            <a:r>
              <a:rPr lang="en-US" altLang="zh-CN" dirty="0"/>
              <a:t>impact of changing parameters on performance </a:t>
            </a:r>
            <a:r>
              <a:rPr lang="en-US" altLang="zh-CN" dirty="0" smtClean="0"/>
              <a:t>measures</a:t>
            </a:r>
          </a:p>
          <a:p>
            <a:pPr lvl="1"/>
            <a:r>
              <a:rPr lang="en-US" altLang="zh-CN" dirty="0" smtClean="0"/>
              <a:t>Time between patient arrivals in the hospital example</a:t>
            </a:r>
          </a:p>
          <a:p>
            <a:pPr lvl="1"/>
            <a:r>
              <a:rPr lang="en-US" altLang="zh-CN" dirty="0" smtClean="0"/>
              <a:t>Variability of processing time in the production game</a:t>
            </a:r>
          </a:p>
          <a:p>
            <a:pPr lvl="1"/>
            <a:r>
              <a:rPr lang="en-US" altLang="zh-CN" dirty="0" smtClean="0"/>
              <a:t>Inventory levels in the production game</a:t>
            </a:r>
          </a:p>
          <a:p>
            <a:pPr lvl="1"/>
            <a:r>
              <a:rPr lang="en-US" altLang="zh-CN" dirty="0" smtClean="0"/>
              <a:t>Storage size in the grocery store example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ScenVar</a:t>
            </a:r>
            <a:r>
              <a:rPr lang="en-US" altLang="zh-CN" dirty="0" smtClean="0"/>
              <a:t>(∙) to conduct sensitivity analysis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5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Decision variables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Steps of solving a LP problem</a:t>
            </a:r>
          </a:p>
          <a:p>
            <a:pPr lvl="1"/>
            <a:r>
              <a:rPr lang="en-US" dirty="0" smtClean="0"/>
              <a:t>1. Determine the decision variables (Solver will find the values of decision variables </a:t>
            </a:r>
            <a:r>
              <a:rPr lang="en-US" dirty="0" smtClean="0">
                <a:sym typeface="Wingdings" pitchFamily="2" charset="2"/>
              </a:rPr>
              <a:t> No formula needed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2. Set up the Excel worksheet (Specify all the necessary formulas for the objective and all constraints)</a:t>
            </a:r>
          </a:p>
          <a:p>
            <a:pPr lvl="1"/>
            <a:r>
              <a:rPr lang="en-US" dirty="0" smtClean="0"/>
              <a:t>3. Set up Solver (objective, decision variables, constraints, non-negativity, the Simplex LP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Solver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What’s the recommended decision?</a:t>
            </a:r>
          </a:p>
          <a:p>
            <a:pPr lvl="1"/>
            <a:r>
              <a:rPr lang="en-US" dirty="0" smtClean="0"/>
              <a:t>Values of the decision variables</a:t>
            </a:r>
          </a:p>
          <a:p>
            <a:r>
              <a:rPr lang="en-US" dirty="0" smtClean="0"/>
              <a:t>How would the objective change if we change the constraints?</a:t>
            </a:r>
          </a:p>
          <a:p>
            <a:pPr lvl="1"/>
            <a:r>
              <a:rPr lang="en-US" dirty="0" smtClean="0"/>
              <a:t>Add an extra constraint?</a:t>
            </a:r>
          </a:p>
          <a:p>
            <a:pPr lvl="1"/>
            <a:r>
              <a:rPr lang="en-US" dirty="0" smtClean="0"/>
              <a:t>Relax a constraint?</a:t>
            </a:r>
          </a:p>
          <a:p>
            <a:r>
              <a:rPr lang="en-US" dirty="0" smtClean="0"/>
              <a:t>How would the decision change if we change the constraints?</a:t>
            </a:r>
          </a:p>
          <a:p>
            <a:pPr lvl="1"/>
            <a:r>
              <a:rPr lang="en-US" dirty="0" smtClean="0"/>
              <a:t>Add the integer constraint?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 in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Sensitivity </a:t>
            </a:r>
            <a:r>
              <a:rPr lang="en-US" altLang="zh-CN" dirty="0" smtClean="0"/>
              <a:t>analysis: the </a:t>
            </a:r>
            <a:r>
              <a:rPr lang="en-US" altLang="zh-CN" dirty="0"/>
              <a:t>impact of changing parameters on </a:t>
            </a:r>
            <a:r>
              <a:rPr lang="en-US" altLang="zh-CN" dirty="0" smtClean="0"/>
              <a:t>the objective value</a:t>
            </a:r>
          </a:p>
          <a:p>
            <a:pPr lvl="1"/>
            <a:r>
              <a:rPr lang="en-US" altLang="zh-CN" dirty="0"/>
              <a:t>Required number of exposures in the advertising example</a:t>
            </a:r>
          </a:p>
          <a:p>
            <a:pPr lvl="1"/>
            <a:r>
              <a:rPr lang="en-US" altLang="zh-CN" dirty="0" smtClean="0"/>
              <a:t>Level of the available raw materials in the mixing drinks example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9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Lectures</a:t>
            </a:r>
          </a:p>
          <a:p>
            <a:r>
              <a:rPr lang="en-US" sz="2000" dirty="0" smtClean="0"/>
              <a:t>Assignments 1-2</a:t>
            </a:r>
          </a:p>
          <a:p>
            <a:r>
              <a:rPr lang="en-US" sz="2000" dirty="0" smtClean="0"/>
              <a:t>Exercises for the Midterm Exam</a:t>
            </a:r>
          </a:p>
          <a:p>
            <a:r>
              <a:rPr lang="en-US" sz="2000" dirty="0" smtClean="0"/>
              <a:t>SimQuick Textbook Chapters 1-4</a:t>
            </a:r>
            <a:r>
              <a:rPr lang="en-US" sz="2000" dirty="0"/>
              <a:t> (optional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Practical </a:t>
            </a:r>
            <a:r>
              <a:rPr lang="en-US" sz="2000" dirty="0"/>
              <a:t>Management Science </a:t>
            </a:r>
            <a:r>
              <a:rPr lang="en-US" sz="2000" dirty="0" smtClean="0"/>
              <a:t>Textbook Chapters 4 </a:t>
            </a:r>
            <a:r>
              <a:rPr lang="en-US" sz="2000" dirty="0"/>
              <a:t>(optional)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7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509</Words>
  <Application>Microsoft Office PowerPoint</Application>
  <PresentationFormat>On-screen Show (4:3)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Wingdings</vt:lpstr>
      <vt:lpstr>Office Theme</vt:lpstr>
      <vt:lpstr>MGT 40750 – Quantitative Decision Modeling Fall 2017   Midterm Review</vt:lpstr>
      <vt:lpstr>Outline – Examples in each topic</vt:lpstr>
      <vt:lpstr>Process Simulation</vt:lpstr>
      <vt:lpstr>Performance Measures</vt:lpstr>
      <vt:lpstr>Sensitivity Analysis in Process Simulation</vt:lpstr>
      <vt:lpstr>Linear Programming</vt:lpstr>
      <vt:lpstr>Understand Solver Results</vt:lpstr>
      <vt:lpstr>Sensitivity Analysis in Linear Programming</vt:lpstr>
      <vt:lpstr>Materials Covered</vt:lpstr>
      <vt:lpstr>Useful Excel Functions</vt:lpstr>
      <vt:lpstr>Useful Reference</vt:lpstr>
      <vt:lpstr>Midterm Exam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Seth Berry</cp:lastModifiedBy>
  <cp:revision>114</cp:revision>
  <dcterms:created xsi:type="dcterms:W3CDTF">2009-10-22T21:09:25Z</dcterms:created>
  <dcterms:modified xsi:type="dcterms:W3CDTF">2017-09-13T13:27:30Z</dcterms:modified>
</cp:coreProperties>
</file>