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8" r:id="rId3"/>
    <p:sldId id="257" r:id="rId4"/>
    <p:sldId id="261" r:id="rId5"/>
    <p:sldId id="262" r:id="rId6"/>
    <p:sldId id="263" r:id="rId7"/>
    <p:sldId id="264" r:id="rId8"/>
    <p:sldId id="265" r:id="rId9"/>
    <p:sldId id="259" r:id="rId10"/>
    <p:sldId id="266" r:id="rId11"/>
    <p:sldId id="267" r:id="rId12"/>
    <p:sldId id="260" r:id="rId1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6" d="100"/>
          <a:sy n="96" d="100"/>
        </p:scale>
        <p:origin x="150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1" d="100"/>
          <a:sy n="81" d="100"/>
        </p:scale>
        <p:origin x="-3174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50666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564240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355CFF6-8074-4432-AB07-FD6A47D8EFA7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281702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1790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FFEB81B-29AB-480F-82F7-2704250A4DBF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4267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AF25689D-8A13-4ABE-A472-DDCF194D91BD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5415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1677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873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3285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5264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4013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2365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2848E1BC-E44E-4BDD-9D6E-EE3F3BE76726}" type="slidenum">
              <a:rPr lang="en-US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2901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Line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3605213"/>
            <a:ext cx="8229600" cy="52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 cstate="print">
            <a:lum/>
          </a:blip>
          <a:srcRect/>
          <a:stretch>
            <a:fillRect l="-26000" r="-2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TextBox 6"/>
          <p:cNvSpPr txBox="1">
            <a:spLocks noChangeArrowheads="1"/>
          </p:cNvSpPr>
          <p:nvPr userDrawn="1"/>
        </p:nvSpPr>
        <p:spPr bwMode="auto">
          <a:xfrm>
            <a:off x="76200" y="6477000"/>
            <a:ext cx="89281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MGT 40750 – Quantitative Decision Modeling</a:t>
            </a:r>
            <a:r>
              <a:rPr lang="en-US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				</a:t>
            </a:r>
            <a:fld id="{CA5718DA-EE4D-405A-AE51-FB03946E12CF}" type="slidenum">
              <a:rPr lang="en-US" sz="1600" kern="1200" smtClean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‹#›</a:t>
            </a:fld>
            <a:endParaRPr lang="en-US" sz="1600" kern="1200" dirty="0">
              <a:solidFill>
                <a:schemeClr val="bg1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1" r:id="rId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tx2"/>
          </a:solidFill>
          <a:latin typeface="Times New Roman" pitchFamily="18" charset="0"/>
          <a:ea typeface="+mj-ea"/>
          <a:cs typeface="Times New Roman" pitchFamily="18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Times New Roman" pitchFamily="18" charset="0"/>
          <a:cs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Times New Roman" pitchFamily="18" charset="0"/>
          <a:cs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Times New Roman" pitchFamily="18" charset="0"/>
          <a:cs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Times New Roman" pitchFamily="18" charset="0"/>
          <a:cs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imes New Roman" pitchFamily="18" charset="0"/>
          <a:cs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imes New Roman" pitchFamily="18" charset="0"/>
          <a:cs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imes New Roman" pitchFamily="18" charset="0"/>
          <a:cs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imes New Roman" pitchFamily="18" charset="0"/>
          <a:cs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/>
          </p:nvPr>
        </p:nvSpPr>
        <p:spPr>
          <a:xfrm>
            <a:off x="685800" y="685800"/>
            <a:ext cx="7772400" cy="2914650"/>
          </a:xfrm>
        </p:spPr>
        <p:txBody>
          <a:bodyPr/>
          <a:lstStyle/>
          <a:p>
            <a:pPr eaLnBrk="1" hangingPunct="1"/>
            <a:r>
              <a:rPr lang="en-US" dirty="0" smtClean="0"/>
              <a:t>MGT 40750 – Quantitative </a:t>
            </a:r>
            <a:r>
              <a:rPr lang="en-US" dirty="0"/>
              <a:t>Decision Modeling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Spring 2017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Midterm Review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Professor Hong Guo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Excel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SUMPRODUCT(Array1, Array2): Returns the sum of the products of corresponding ranges or arrays.</a:t>
            </a:r>
          </a:p>
          <a:p>
            <a:r>
              <a:rPr lang="en-US" sz="2000" dirty="0" smtClean="0"/>
              <a:t>TRANSPOSE(Array): Converts a vertical range of cells to a horizontal range, or vice versa.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36374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err="1"/>
              <a:t>SimQuick</a:t>
            </a:r>
            <a:r>
              <a:rPr lang="en-US" sz="2000" dirty="0"/>
              <a:t> Textbook Appendix </a:t>
            </a:r>
            <a:r>
              <a:rPr lang="en-US" sz="2000" dirty="0" smtClean="0"/>
              <a:t>5: </a:t>
            </a:r>
            <a:r>
              <a:rPr lang="en-US" sz="2000" dirty="0" err="1"/>
              <a:t>SimQuick</a:t>
            </a:r>
            <a:r>
              <a:rPr lang="en-US" sz="2000" dirty="0"/>
              <a:t> Reference </a:t>
            </a:r>
            <a:r>
              <a:rPr lang="en-US" sz="2000" dirty="0" smtClean="0"/>
              <a:t>Manual</a:t>
            </a: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27824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Midterm Exam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Mon</a:t>
            </a:r>
            <a:r>
              <a:rPr lang="en-US" dirty="0" smtClean="0"/>
              <a:t>day </a:t>
            </a:r>
            <a:r>
              <a:rPr lang="en-US" dirty="0" smtClean="0"/>
              <a:t>(</a:t>
            </a:r>
            <a:r>
              <a:rPr lang="en-US" dirty="0" smtClean="0"/>
              <a:t>02/13), </a:t>
            </a:r>
            <a:r>
              <a:rPr lang="en-US" dirty="0" smtClean="0"/>
              <a:t>in class</a:t>
            </a:r>
          </a:p>
          <a:p>
            <a:r>
              <a:rPr lang="en-US" dirty="0" smtClean="0"/>
              <a:t>75 mins, 100 total points</a:t>
            </a:r>
          </a:p>
          <a:p>
            <a:r>
              <a:rPr lang="en-US" dirty="0"/>
              <a:t>Cheat sheet (one page, one-sided</a:t>
            </a:r>
            <a:r>
              <a:rPr lang="en-US" dirty="0" smtClean="0"/>
              <a:t>)</a:t>
            </a:r>
          </a:p>
          <a:p>
            <a:r>
              <a:rPr lang="en-US" dirty="0" smtClean="0"/>
              <a:t>Access to computers</a:t>
            </a:r>
            <a:endParaRPr lang="en-US" dirty="0"/>
          </a:p>
          <a:p>
            <a:r>
              <a:rPr lang="en-US" dirty="0" smtClean="0"/>
              <a:t>Exam structure</a:t>
            </a:r>
          </a:p>
          <a:p>
            <a:pPr lvl="1"/>
            <a:r>
              <a:rPr lang="en-US" dirty="0"/>
              <a:t>3</a:t>
            </a:r>
            <a:r>
              <a:rPr lang="en-US" dirty="0" smtClean="0"/>
              <a:t> questions</a:t>
            </a:r>
          </a:p>
          <a:p>
            <a:pPr lvl="1"/>
            <a:r>
              <a:rPr lang="en-US" dirty="0" smtClean="0"/>
              <a:t>Similar format as the </a:t>
            </a:r>
            <a:r>
              <a:rPr lang="en-US" dirty="0"/>
              <a:t>assignments and </a:t>
            </a:r>
            <a:r>
              <a:rPr lang="en-US" dirty="0" smtClean="0"/>
              <a:t>exercises</a:t>
            </a:r>
          </a:p>
          <a:p>
            <a:pPr lvl="1"/>
            <a:endParaRPr lang="en-US" dirty="0" smtClean="0"/>
          </a:p>
          <a:p>
            <a:pPr marL="342900" lvl="1" indent="-342900">
              <a:buFont typeface="Arial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Bring your questions to office hours @ 356 Mendoza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3pm – 5pm </a:t>
            </a:r>
            <a:r>
              <a:rPr lang="en-US" smtClean="0">
                <a:solidFill>
                  <a:srgbClr val="FF0000"/>
                </a:solidFill>
              </a:rPr>
              <a:t>on Sunday (02/12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5249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Outline – Examples </a:t>
            </a:r>
            <a:r>
              <a:rPr lang="en-US" smtClean="0"/>
              <a:t>in each topic</a:t>
            </a:r>
            <a:endParaRPr lang="en-US" dirty="0" smtClean="0"/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029200"/>
          </a:xfrm>
        </p:spPr>
        <p:txBody>
          <a:bodyPr/>
          <a:lstStyle/>
          <a:p>
            <a:r>
              <a:rPr lang="en-US" sz="2000" dirty="0" smtClean="0"/>
              <a:t>Process Simulation</a:t>
            </a:r>
          </a:p>
          <a:p>
            <a:pPr lvl="1"/>
            <a:r>
              <a:rPr lang="en-US" dirty="0" smtClean="0"/>
              <a:t>Waiting lines: bank, airport, call center, hospital</a:t>
            </a:r>
          </a:p>
          <a:p>
            <a:pPr lvl="1"/>
            <a:r>
              <a:rPr lang="en-US" dirty="0"/>
              <a:t>Inventory: grocery store</a:t>
            </a:r>
          </a:p>
          <a:p>
            <a:pPr lvl="1"/>
            <a:r>
              <a:rPr lang="en-US" dirty="0" smtClean="0"/>
              <a:t>Manufacturing: production game</a:t>
            </a:r>
          </a:p>
          <a:p>
            <a:pPr lvl="1"/>
            <a:endParaRPr lang="en-US" dirty="0" smtClean="0"/>
          </a:p>
          <a:p>
            <a:r>
              <a:rPr lang="en-US" sz="2000" dirty="0" smtClean="0"/>
              <a:t>Linear Programming</a:t>
            </a:r>
          </a:p>
          <a:p>
            <a:pPr lvl="1"/>
            <a:r>
              <a:rPr lang="en-US" dirty="0" smtClean="0"/>
              <a:t>Advertising: </a:t>
            </a:r>
            <a:r>
              <a:rPr lang="en-US" dirty="0" err="1" smtClean="0"/>
              <a:t>Chery</a:t>
            </a:r>
            <a:r>
              <a:rPr lang="en-US" dirty="0" smtClean="0"/>
              <a:t> advertising</a:t>
            </a:r>
          </a:p>
          <a:p>
            <a:pPr lvl="1"/>
            <a:r>
              <a:rPr lang="en-US" dirty="0" smtClean="0"/>
              <a:t>Blending: mixing drinks, orange blending</a:t>
            </a:r>
          </a:p>
          <a:p>
            <a:pPr lvl="1"/>
            <a:r>
              <a:rPr lang="en-US" dirty="0" smtClean="0"/>
              <a:t>Production: reprocessing, change production levels</a:t>
            </a:r>
          </a:p>
          <a:p>
            <a:pPr lvl="1"/>
            <a:r>
              <a:rPr lang="en-US" dirty="0" smtClean="0"/>
              <a:t>Investment: currency trading, investment portfolio</a:t>
            </a:r>
          </a:p>
        </p:txBody>
      </p:sp>
    </p:spTree>
    <p:extLst>
      <p:ext uri="{BB962C8B-B14F-4D97-AF65-F5344CB8AC3E}">
        <p14:creationId xmlns:p14="http://schemas.microsoft.com/office/powerpoint/2010/main" val="2818136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</a:t>
            </a:r>
            <a:r>
              <a:rPr lang="en-US" dirty="0" smtClean="0"/>
              <a:t>Simulation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Three common statistical distributions</a:t>
            </a:r>
          </a:p>
          <a:p>
            <a:pPr lvl="1"/>
            <a:r>
              <a:rPr lang="en-US" dirty="0"/>
              <a:t>Nor(m,s), Exp(m), Uni(a,b)</a:t>
            </a:r>
          </a:p>
          <a:p>
            <a:r>
              <a:rPr lang="en-US" dirty="0"/>
              <a:t>Five Elements in SimQuick</a:t>
            </a:r>
          </a:p>
          <a:p>
            <a:pPr lvl="1"/>
            <a:r>
              <a:rPr lang="en-US" dirty="0"/>
              <a:t>Entrances, Exits, Work Stations, Buffers, Decision Points</a:t>
            </a:r>
          </a:p>
          <a:p>
            <a:r>
              <a:rPr lang="en-US" dirty="0" smtClean="0"/>
              <a:t>Process flow map</a:t>
            </a:r>
          </a:p>
          <a:p>
            <a:pPr lvl="1"/>
            <a:r>
              <a:rPr lang="en-US" dirty="0" smtClean="0"/>
              <a:t>Type of SimQuick element</a:t>
            </a:r>
          </a:p>
          <a:p>
            <a:pPr lvl="1"/>
            <a:r>
              <a:rPr lang="en-US" dirty="0" smtClean="0"/>
              <a:t>Unique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936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Measures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75488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Understanding SimQuick results:</a:t>
            </a:r>
          </a:p>
          <a:p>
            <a:r>
              <a:rPr lang="en-US" sz="2000" dirty="0" smtClean="0"/>
              <a:t>Service level</a:t>
            </a:r>
          </a:p>
          <a:p>
            <a:pPr lvl="1"/>
            <a:r>
              <a:rPr lang="en-US" dirty="0"/>
              <a:t>Service level </a:t>
            </a:r>
            <a:r>
              <a:rPr lang="en-US" dirty="0" smtClean="0"/>
              <a:t>at Entrance = </a:t>
            </a:r>
            <a:r>
              <a:rPr lang="en-US" dirty="0"/>
              <a:t>Objects entering process / (Objects entering process + Objects unable to enter</a:t>
            </a:r>
            <a:r>
              <a:rPr lang="en-US" dirty="0" smtClean="0"/>
              <a:t>)</a:t>
            </a:r>
          </a:p>
          <a:p>
            <a:pPr lvl="1"/>
            <a:r>
              <a:rPr lang="en-US" altLang="zh-CN" dirty="0" smtClean="0"/>
              <a:t>Service level at Exit = </a:t>
            </a:r>
            <a:r>
              <a:rPr lang="en-US" altLang="zh-CN" dirty="0"/>
              <a:t>Objects leaving </a:t>
            </a:r>
            <a:r>
              <a:rPr lang="en-US" altLang="zh-CN" dirty="0" smtClean="0"/>
              <a:t>process / (</a:t>
            </a:r>
            <a:r>
              <a:rPr lang="en-US" altLang="zh-CN" dirty="0"/>
              <a:t>Objects leaving </a:t>
            </a:r>
            <a:r>
              <a:rPr lang="en-US" altLang="zh-CN" dirty="0" smtClean="0"/>
              <a:t>process + Object </a:t>
            </a:r>
            <a:r>
              <a:rPr lang="en-US" altLang="zh-CN" dirty="0"/>
              <a:t>departures </a:t>
            </a:r>
            <a:r>
              <a:rPr lang="en-US" altLang="zh-CN" dirty="0" smtClean="0"/>
              <a:t>missed)</a:t>
            </a:r>
          </a:p>
          <a:p>
            <a:r>
              <a:rPr lang="en-US" altLang="zh-CN" sz="2000" dirty="0" smtClean="0"/>
              <a:t>Cycle time at Buffer</a:t>
            </a:r>
          </a:p>
          <a:p>
            <a:r>
              <a:rPr lang="en-US" altLang="zh-CN" sz="2000" dirty="0" smtClean="0"/>
              <a:t>Throughput of a process</a:t>
            </a:r>
          </a:p>
          <a:p>
            <a:r>
              <a:rPr lang="en-US" altLang="zh-CN" sz="2000" dirty="0" smtClean="0"/>
              <a:t>Cycle time of a process</a:t>
            </a:r>
          </a:p>
          <a:p>
            <a:pPr lvl="1"/>
            <a:r>
              <a:rPr lang="en-US" altLang="zh-CN" dirty="0" smtClean="0"/>
              <a:t>Processing time at Work Station</a:t>
            </a:r>
          </a:p>
          <a:p>
            <a:pPr lvl="1"/>
            <a:r>
              <a:rPr lang="en-US" altLang="zh-CN" dirty="0" smtClean="0"/>
              <a:t>Cycle time at Buffer</a:t>
            </a:r>
          </a:p>
          <a:p>
            <a:pPr lvl="1"/>
            <a:r>
              <a:rPr lang="en-US" altLang="zh-CN" dirty="0" smtClean="0"/>
              <a:t>Cycle time of internal buffer at Work Station</a:t>
            </a:r>
          </a:p>
          <a:p>
            <a:r>
              <a:rPr lang="en-US" altLang="zh-CN" sz="2000" dirty="0" smtClean="0"/>
              <a:t>Utilization at Work Station</a:t>
            </a:r>
            <a:endParaRPr lang="zh-CN" altLang="en-US" sz="2000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064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Sensitivity </a:t>
            </a:r>
            <a:r>
              <a:rPr lang="en-US" altLang="zh-CN" dirty="0" smtClean="0"/>
              <a:t>Analysis in Process Simulation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Sensitivity </a:t>
            </a:r>
            <a:r>
              <a:rPr lang="en-US" altLang="zh-CN" dirty="0" smtClean="0"/>
              <a:t>analysis: the </a:t>
            </a:r>
            <a:r>
              <a:rPr lang="en-US" altLang="zh-CN" dirty="0"/>
              <a:t>impact of changing parameters on performance </a:t>
            </a:r>
            <a:r>
              <a:rPr lang="en-US" altLang="zh-CN" dirty="0" smtClean="0"/>
              <a:t>measures</a:t>
            </a:r>
          </a:p>
          <a:p>
            <a:pPr lvl="1"/>
            <a:r>
              <a:rPr lang="en-US" altLang="zh-CN" dirty="0" smtClean="0"/>
              <a:t>Time between patient arrivals in the hospital example</a:t>
            </a:r>
          </a:p>
          <a:p>
            <a:pPr lvl="1"/>
            <a:r>
              <a:rPr lang="en-US" altLang="zh-CN" dirty="0" smtClean="0"/>
              <a:t>Variability of processing time in the production game</a:t>
            </a:r>
          </a:p>
          <a:p>
            <a:pPr lvl="1"/>
            <a:r>
              <a:rPr lang="en-US" altLang="zh-CN" dirty="0" smtClean="0"/>
              <a:t>Inventory levels in the production game</a:t>
            </a:r>
          </a:p>
          <a:p>
            <a:pPr lvl="1"/>
            <a:r>
              <a:rPr lang="en-US" altLang="zh-CN" dirty="0" smtClean="0"/>
              <a:t>Storage size in the grocery store example</a:t>
            </a:r>
          </a:p>
          <a:p>
            <a:pPr lvl="1"/>
            <a:r>
              <a:rPr lang="en-US" altLang="zh-CN" dirty="0" smtClean="0"/>
              <a:t>…</a:t>
            </a:r>
          </a:p>
          <a:p>
            <a:r>
              <a:rPr lang="en-US" altLang="zh-CN" dirty="0" smtClean="0"/>
              <a:t>Use </a:t>
            </a:r>
            <a:r>
              <a:rPr lang="en-US" altLang="zh-CN" dirty="0" err="1" smtClean="0"/>
              <a:t>ScenVar</a:t>
            </a:r>
            <a:r>
              <a:rPr lang="en-US" altLang="zh-CN" dirty="0" smtClean="0"/>
              <a:t>(∙) to conduct sensitivity analysis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22551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Key concepts</a:t>
            </a:r>
          </a:p>
          <a:p>
            <a:pPr lvl="1"/>
            <a:r>
              <a:rPr lang="en-US" dirty="0" smtClean="0"/>
              <a:t>Objective</a:t>
            </a:r>
          </a:p>
          <a:p>
            <a:pPr lvl="1"/>
            <a:r>
              <a:rPr lang="en-US" dirty="0" smtClean="0"/>
              <a:t>Decision variables</a:t>
            </a:r>
          </a:p>
          <a:p>
            <a:pPr lvl="1"/>
            <a:r>
              <a:rPr lang="en-US" dirty="0" smtClean="0"/>
              <a:t>Constraints</a:t>
            </a:r>
          </a:p>
          <a:p>
            <a:r>
              <a:rPr lang="en-US" dirty="0" smtClean="0"/>
              <a:t>Steps of solving a LP problem</a:t>
            </a:r>
          </a:p>
          <a:p>
            <a:pPr lvl="1"/>
            <a:r>
              <a:rPr lang="en-US" dirty="0" smtClean="0"/>
              <a:t>1. Determine the decision variables (Solver will find the values of decision variables </a:t>
            </a:r>
            <a:r>
              <a:rPr lang="en-US" dirty="0" smtClean="0">
                <a:sym typeface="Wingdings" pitchFamily="2" charset="2"/>
              </a:rPr>
              <a:t> No formula needed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2. Set up the Excel worksheet (Specify all the necessary formulas for the objective and all constraints)</a:t>
            </a:r>
          </a:p>
          <a:p>
            <a:pPr lvl="1"/>
            <a:r>
              <a:rPr lang="en-US" dirty="0" smtClean="0"/>
              <a:t>3. Set up Solver (objective, decision variables, constraints, non-negativity, the Simplex LP method)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251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 Solver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 smtClean="0"/>
              <a:t>What’s the recommended decision?</a:t>
            </a:r>
          </a:p>
          <a:p>
            <a:pPr lvl="1"/>
            <a:r>
              <a:rPr lang="en-US" dirty="0" smtClean="0"/>
              <a:t>Values of the decision variables</a:t>
            </a:r>
          </a:p>
          <a:p>
            <a:r>
              <a:rPr lang="en-US" dirty="0" smtClean="0"/>
              <a:t>How would the objective change if we change the constraints?</a:t>
            </a:r>
          </a:p>
          <a:p>
            <a:pPr lvl="1"/>
            <a:r>
              <a:rPr lang="en-US" dirty="0" smtClean="0"/>
              <a:t>Add an extra constraint?</a:t>
            </a:r>
          </a:p>
          <a:p>
            <a:pPr lvl="1"/>
            <a:r>
              <a:rPr lang="en-US" dirty="0" smtClean="0"/>
              <a:t>Relax a constraint?</a:t>
            </a:r>
          </a:p>
          <a:p>
            <a:r>
              <a:rPr lang="en-US" dirty="0" smtClean="0"/>
              <a:t>How would the decision change if we change the constraints?</a:t>
            </a:r>
          </a:p>
          <a:p>
            <a:pPr lvl="1"/>
            <a:r>
              <a:rPr lang="en-US" dirty="0" smtClean="0"/>
              <a:t>Add the integer constraint?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711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Sensitivity </a:t>
            </a:r>
            <a:r>
              <a:rPr lang="en-US" altLang="zh-CN" dirty="0" smtClean="0"/>
              <a:t>Analysis in Linear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Sensitivity </a:t>
            </a:r>
            <a:r>
              <a:rPr lang="en-US" altLang="zh-CN" dirty="0" smtClean="0"/>
              <a:t>analysis: the </a:t>
            </a:r>
            <a:r>
              <a:rPr lang="en-US" altLang="zh-CN" dirty="0"/>
              <a:t>impact of changing parameters on </a:t>
            </a:r>
            <a:r>
              <a:rPr lang="en-US" altLang="zh-CN" dirty="0" smtClean="0"/>
              <a:t>the objective value</a:t>
            </a:r>
          </a:p>
          <a:p>
            <a:pPr lvl="1"/>
            <a:r>
              <a:rPr lang="en-US" altLang="zh-CN" dirty="0"/>
              <a:t>Required number of exposures in the advertising example</a:t>
            </a:r>
          </a:p>
          <a:p>
            <a:pPr lvl="1"/>
            <a:r>
              <a:rPr lang="en-US" altLang="zh-CN" dirty="0" smtClean="0"/>
              <a:t>Level of the available raw materials in the mixing drinks example</a:t>
            </a:r>
          </a:p>
          <a:p>
            <a:pPr lvl="1"/>
            <a:r>
              <a:rPr lang="en-US" altLang="zh-CN" dirty="0" smtClean="0"/>
              <a:t>…</a:t>
            </a:r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40981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Materials Covered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Lectures</a:t>
            </a:r>
          </a:p>
          <a:p>
            <a:r>
              <a:rPr lang="en-US" sz="2000" dirty="0" smtClean="0"/>
              <a:t>Assignments 1-2</a:t>
            </a:r>
          </a:p>
          <a:p>
            <a:r>
              <a:rPr lang="en-US" sz="2000" dirty="0" smtClean="0"/>
              <a:t>Exercises for the Midterm Exam</a:t>
            </a:r>
          </a:p>
          <a:p>
            <a:r>
              <a:rPr lang="en-US" sz="2000" dirty="0" smtClean="0"/>
              <a:t>SimQuick Textbook Chapters 1-4</a:t>
            </a:r>
            <a:r>
              <a:rPr lang="en-US" sz="2000" dirty="0"/>
              <a:t> (optional</a:t>
            </a:r>
            <a:r>
              <a:rPr lang="en-US" sz="2000" dirty="0" smtClean="0"/>
              <a:t>)</a:t>
            </a:r>
          </a:p>
          <a:p>
            <a:r>
              <a:rPr lang="en-US" sz="2000" dirty="0" smtClean="0"/>
              <a:t>Practical </a:t>
            </a:r>
            <a:r>
              <a:rPr lang="en-US" sz="2000" dirty="0"/>
              <a:t>Management Science </a:t>
            </a:r>
            <a:r>
              <a:rPr lang="en-US" sz="2000" dirty="0" smtClean="0"/>
              <a:t>Textbook Chapters 4 </a:t>
            </a:r>
            <a:r>
              <a:rPr lang="en-US" sz="2000" dirty="0"/>
              <a:t>(optional)</a:t>
            </a: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840743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831</TotalTime>
  <Words>522</Words>
  <Application>Microsoft Office PowerPoint</Application>
  <PresentationFormat>On-screen Show (4:3)</PresentationFormat>
  <Paragraphs>89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宋体</vt:lpstr>
      <vt:lpstr>Arial</vt:lpstr>
      <vt:lpstr>Calibri</vt:lpstr>
      <vt:lpstr>Times New Roman</vt:lpstr>
      <vt:lpstr>Wingdings</vt:lpstr>
      <vt:lpstr>Office Theme</vt:lpstr>
      <vt:lpstr>MGT 40750 – Quantitative Decision Modeling Spring 2017   Midterm Review</vt:lpstr>
      <vt:lpstr>Outline – Examples in each topic</vt:lpstr>
      <vt:lpstr>Process Simulation</vt:lpstr>
      <vt:lpstr>Performance Measures</vt:lpstr>
      <vt:lpstr>Sensitivity Analysis in Process Simulation</vt:lpstr>
      <vt:lpstr>Linear Programming</vt:lpstr>
      <vt:lpstr>Understand Solver Results</vt:lpstr>
      <vt:lpstr>Sensitivity Analysis in Linear Programming</vt:lpstr>
      <vt:lpstr>Materials Covered</vt:lpstr>
      <vt:lpstr>Useful Excel Functions</vt:lpstr>
      <vt:lpstr>Useful Reference</vt:lpstr>
      <vt:lpstr>Midterm Exam</vt:lpstr>
    </vt:vector>
  </TitlesOfParts>
  <Company>University of Notre Dame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Hong Guo</dc:creator>
  <cp:lastModifiedBy>Hong Guo</cp:lastModifiedBy>
  <cp:revision>113</cp:revision>
  <dcterms:created xsi:type="dcterms:W3CDTF">2009-10-22T21:09:25Z</dcterms:created>
  <dcterms:modified xsi:type="dcterms:W3CDTF">2017-02-07T12:50:45Z</dcterms:modified>
</cp:coreProperties>
</file>