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0" r:id="rId6"/>
    <p:sldId id="261" r:id="rId7"/>
    <p:sldId id="267" r:id="rId8"/>
    <p:sldId id="265" r:id="rId9"/>
    <p:sldId id="266" r:id="rId10"/>
    <p:sldId id="262" r:id="rId11"/>
    <p:sldId id="268" r:id="rId12"/>
    <p:sldId id="269" r:id="rId13"/>
    <p:sldId id="270" r:id="rId14"/>
    <p:sldId id="271" r:id="rId15"/>
    <p:sldId id="272" r:id="rId16"/>
    <p:sldId id="273"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300" r:id="rId42"/>
    <p:sldId id="301" r:id="rId43"/>
    <p:sldId id="302" r:id="rId44"/>
    <p:sldId id="303" r:id="rId45"/>
    <p:sldId id="304" r:id="rId46"/>
    <p:sldId id="305" r:id="rId47"/>
    <p:sldId id="306"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3"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2FBF968-2C71-4F7D-92FB-046F7F23CDDD}" type="datetimeFigureOut">
              <a:rPr lang="en-IN" smtClean="0"/>
              <a:t>05-01-2023</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592F27B-49AD-45BC-98D5-79A228EE217D}"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789813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BF968-2C71-4F7D-92FB-046F7F23CDDD}"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92F27B-49AD-45BC-98D5-79A228EE217D}" type="slidenum">
              <a:rPr lang="en-IN" smtClean="0"/>
              <a:t>‹#›</a:t>
            </a:fld>
            <a:endParaRPr lang="en-IN"/>
          </a:p>
        </p:txBody>
      </p:sp>
    </p:spTree>
    <p:extLst>
      <p:ext uri="{BB962C8B-B14F-4D97-AF65-F5344CB8AC3E}">
        <p14:creationId xmlns:p14="http://schemas.microsoft.com/office/powerpoint/2010/main" val="3049567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BF968-2C71-4F7D-92FB-046F7F23CDDD}"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92F27B-49AD-45BC-98D5-79A228EE217D}" type="slidenum">
              <a:rPr lang="en-IN" smtClean="0"/>
              <a:t>‹#›</a:t>
            </a:fld>
            <a:endParaRPr lang="en-IN"/>
          </a:p>
        </p:txBody>
      </p:sp>
    </p:spTree>
    <p:extLst>
      <p:ext uri="{BB962C8B-B14F-4D97-AF65-F5344CB8AC3E}">
        <p14:creationId xmlns:p14="http://schemas.microsoft.com/office/powerpoint/2010/main" val="1859669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BF968-2C71-4F7D-92FB-046F7F23CDDD}"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92F27B-49AD-45BC-98D5-79A228EE217D}" type="slidenum">
              <a:rPr lang="en-IN" smtClean="0"/>
              <a:t>‹#›</a:t>
            </a:fld>
            <a:endParaRPr lang="en-IN"/>
          </a:p>
        </p:txBody>
      </p:sp>
    </p:spTree>
    <p:extLst>
      <p:ext uri="{BB962C8B-B14F-4D97-AF65-F5344CB8AC3E}">
        <p14:creationId xmlns:p14="http://schemas.microsoft.com/office/powerpoint/2010/main" val="2915199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BF968-2C71-4F7D-92FB-046F7F23CDDD}"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92F27B-49AD-45BC-98D5-79A228EE217D}" type="slidenum">
              <a:rPr lang="en-IN" smtClean="0"/>
              <a:t>‹#›</a:t>
            </a:fld>
            <a:endParaRPr lang="en-IN"/>
          </a:p>
        </p:txBody>
      </p:sp>
    </p:spTree>
    <p:extLst>
      <p:ext uri="{BB962C8B-B14F-4D97-AF65-F5344CB8AC3E}">
        <p14:creationId xmlns:p14="http://schemas.microsoft.com/office/powerpoint/2010/main" val="600600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FBF968-2C71-4F7D-92FB-046F7F23CDDD}"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92F27B-49AD-45BC-98D5-79A228EE217D}"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8824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FBF968-2C71-4F7D-92FB-046F7F23CDDD}"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92F27B-49AD-45BC-98D5-79A228EE217D}" type="slidenum">
              <a:rPr lang="en-IN" smtClean="0"/>
              <a:t>‹#›</a:t>
            </a:fld>
            <a:endParaRPr lang="en-IN"/>
          </a:p>
        </p:txBody>
      </p:sp>
    </p:spTree>
    <p:extLst>
      <p:ext uri="{BB962C8B-B14F-4D97-AF65-F5344CB8AC3E}">
        <p14:creationId xmlns:p14="http://schemas.microsoft.com/office/powerpoint/2010/main" val="2514555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FBF968-2C71-4F7D-92FB-046F7F23CDDD}" type="datetimeFigureOut">
              <a:rPr lang="en-IN" smtClean="0"/>
              <a:t>05-01-2023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92F27B-49AD-45BC-98D5-79A228EE217D}" type="slidenum">
              <a:rPr lang="en-IN" smtClean="0"/>
              <a:t>‹#›</a:t>
            </a:fld>
            <a:endParaRPr lang="en-IN"/>
          </a:p>
        </p:txBody>
      </p:sp>
    </p:spTree>
    <p:extLst>
      <p:ext uri="{BB962C8B-B14F-4D97-AF65-F5344CB8AC3E}">
        <p14:creationId xmlns:p14="http://schemas.microsoft.com/office/powerpoint/2010/main" val="36607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FBF968-2C71-4F7D-92FB-046F7F23CDDD}" type="datetimeFigureOut">
              <a:rPr lang="en-IN" smtClean="0"/>
              <a:t>05-01-2023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92F27B-49AD-45BC-98D5-79A228EE217D}" type="slidenum">
              <a:rPr lang="en-IN" smtClean="0"/>
              <a:t>‹#›</a:t>
            </a:fld>
            <a:endParaRPr lang="en-IN"/>
          </a:p>
        </p:txBody>
      </p:sp>
    </p:spTree>
    <p:extLst>
      <p:ext uri="{BB962C8B-B14F-4D97-AF65-F5344CB8AC3E}">
        <p14:creationId xmlns:p14="http://schemas.microsoft.com/office/powerpoint/2010/main" val="710026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FBF968-2C71-4F7D-92FB-046F7F23CDDD}" type="datetimeFigureOut">
              <a:rPr lang="en-IN" smtClean="0"/>
              <a:t>05-01-2023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92F27B-49AD-45BC-98D5-79A228EE217D}" type="slidenum">
              <a:rPr lang="en-IN" smtClean="0"/>
              <a:t>‹#›</a:t>
            </a:fld>
            <a:endParaRPr lang="en-IN"/>
          </a:p>
        </p:txBody>
      </p:sp>
    </p:spTree>
    <p:extLst>
      <p:ext uri="{BB962C8B-B14F-4D97-AF65-F5344CB8AC3E}">
        <p14:creationId xmlns:p14="http://schemas.microsoft.com/office/powerpoint/2010/main" val="347134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FBF968-2C71-4F7D-92FB-046F7F23CDDD}"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92F27B-49AD-45BC-98D5-79A228EE217D}" type="slidenum">
              <a:rPr lang="en-IN" smtClean="0"/>
              <a:t>‹#›</a:t>
            </a:fld>
            <a:endParaRPr lang="en-IN"/>
          </a:p>
        </p:txBody>
      </p:sp>
    </p:spTree>
    <p:extLst>
      <p:ext uri="{BB962C8B-B14F-4D97-AF65-F5344CB8AC3E}">
        <p14:creationId xmlns:p14="http://schemas.microsoft.com/office/powerpoint/2010/main" val="3745932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FBF968-2C71-4F7D-92FB-046F7F23CDDD}"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92F27B-49AD-45BC-98D5-79A228EE217D}" type="slidenum">
              <a:rPr lang="en-IN" smtClean="0"/>
              <a:t>‹#›</a:t>
            </a:fld>
            <a:endParaRPr lang="en-IN"/>
          </a:p>
        </p:txBody>
      </p:sp>
    </p:spTree>
    <p:extLst>
      <p:ext uri="{BB962C8B-B14F-4D97-AF65-F5344CB8AC3E}">
        <p14:creationId xmlns:p14="http://schemas.microsoft.com/office/powerpoint/2010/main" val="146447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2FBF968-2C71-4F7D-92FB-046F7F23CDDD}" type="datetimeFigureOut">
              <a:rPr lang="en-IN" smtClean="0"/>
              <a:t>05-01-2023</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592F27B-49AD-45BC-98D5-79A228EE217D}" type="slidenum">
              <a:rPr lang="en-IN" smtClean="0"/>
              <a:t>‹#›</a:t>
            </a:fld>
            <a:endParaRPr lang="en-IN"/>
          </a:p>
        </p:txBody>
      </p:sp>
    </p:spTree>
    <p:extLst>
      <p:ext uri="{BB962C8B-B14F-4D97-AF65-F5344CB8AC3E}">
        <p14:creationId xmlns:p14="http://schemas.microsoft.com/office/powerpoint/2010/main" val="411048381"/>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C7FB7-7D51-EDF7-3636-8E8EEAA9CCA4}"/>
              </a:ext>
            </a:extLst>
          </p:cNvPr>
          <p:cNvSpPr>
            <a:spLocks noGrp="1"/>
          </p:cNvSpPr>
          <p:nvPr>
            <p:ph type="ctrTitle"/>
          </p:nvPr>
        </p:nvSpPr>
        <p:spPr>
          <a:xfrm>
            <a:off x="1524000" y="457200"/>
            <a:ext cx="9144000" cy="4292082"/>
          </a:xfrm>
        </p:spPr>
        <p:txBody>
          <a:bodyPr>
            <a:normAutofit/>
          </a:bodyPr>
          <a:lstStyle/>
          <a:p>
            <a:r>
              <a:rPr lang="en-IN" b="1" dirty="0">
                <a:solidFill>
                  <a:srgbClr val="FF0000"/>
                </a:solidFill>
              </a:rPr>
              <a:t>Introduction to</a:t>
            </a:r>
            <a:br>
              <a:rPr lang="en-IN" b="1" dirty="0">
                <a:solidFill>
                  <a:srgbClr val="FF0000"/>
                </a:solidFill>
              </a:rPr>
            </a:br>
            <a:r>
              <a:rPr lang="en-IN" b="1" dirty="0">
                <a:solidFill>
                  <a:srgbClr val="FF0000"/>
                </a:solidFill>
              </a:rPr>
              <a:t>Cascading Style</a:t>
            </a:r>
            <a:br>
              <a:rPr lang="en-IN" b="1" dirty="0">
                <a:solidFill>
                  <a:srgbClr val="FF0000"/>
                </a:solidFill>
              </a:rPr>
            </a:br>
            <a:r>
              <a:rPr lang="en-IN" b="1" dirty="0">
                <a:solidFill>
                  <a:srgbClr val="FF0000"/>
                </a:solidFill>
              </a:rPr>
              <a:t>Sheets</a:t>
            </a:r>
          </a:p>
        </p:txBody>
      </p:sp>
    </p:spTree>
    <p:extLst>
      <p:ext uri="{BB962C8B-B14F-4D97-AF65-F5344CB8AC3E}">
        <p14:creationId xmlns:p14="http://schemas.microsoft.com/office/powerpoint/2010/main" val="2744600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091F31-41B7-6096-8D55-B360C618AB82}"/>
              </a:ext>
            </a:extLst>
          </p:cNvPr>
          <p:cNvSpPr txBox="1"/>
          <p:nvPr/>
        </p:nvSpPr>
        <p:spPr>
          <a:xfrm>
            <a:off x="1875452" y="569168"/>
            <a:ext cx="7823025" cy="6155531"/>
          </a:xfrm>
          <a:prstGeom prst="rect">
            <a:avLst/>
          </a:prstGeom>
          <a:noFill/>
        </p:spPr>
        <p:txBody>
          <a:bodyPr wrap="square" rtlCol="0">
            <a:spAutoFit/>
          </a:bodyPr>
          <a:lstStyle/>
          <a:p>
            <a:pPr algn="ctr"/>
            <a:r>
              <a:rPr lang="en-IN" sz="4000" dirty="0">
                <a:solidFill>
                  <a:srgbClr val="FF0000"/>
                </a:solidFill>
                <a:latin typeface="Times New Roman" panose="02020603050405020304" pitchFamily="18" charset="0"/>
                <a:cs typeface="Times New Roman" panose="02020603050405020304" pitchFamily="18" charset="0"/>
              </a:rPr>
              <a:t>A Simple CSS Style Example</a:t>
            </a:r>
          </a:p>
          <a:p>
            <a:endParaRPr lang="en-IN" dirty="0">
              <a:latin typeface="Times New Roman" panose="02020603050405020304" pitchFamily="18" charset="0"/>
              <a:cs typeface="Times New Roman" panose="02020603050405020304" pitchFamily="18" charset="0"/>
            </a:endParaRPr>
          </a:p>
          <a:p>
            <a:r>
              <a:rPr lang="en-IN" sz="2400" b="0" i="0" u="none" strike="noStrike" baseline="0" dirty="0">
                <a:solidFill>
                  <a:srgbClr val="FF0000"/>
                </a:solidFill>
                <a:latin typeface="Times New Roman" panose="02020603050405020304" pitchFamily="18" charset="0"/>
                <a:cs typeface="Times New Roman" panose="02020603050405020304" pitchFamily="18" charset="0"/>
              </a:rPr>
              <a:t>&lt;html&gt;</a:t>
            </a:r>
          </a:p>
          <a:p>
            <a:r>
              <a:rPr lang="en-IN" sz="2400" b="0" i="0" u="none" strike="noStrike" baseline="0" dirty="0">
                <a:solidFill>
                  <a:srgbClr val="FF0000"/>
                </a:solidFill>
                <a:latin typeface="Times New Roman" panose="02020603050405020304" pitchFamily="18" charset="0"/>
                <a:cs typeface="Times New Roman" panose="02020603050405020304" pitchFamily="18" charset="0"/>
              </a:rPr>
              <a:t> &lt;head&gt;</a:t>
            </a:r>
          </a:p>
          <a:p>
            <a:r>
              <a:rPr lang="en-IN" sz="2400" b="0" i="0" u="none" strike="noStrike" baseline="0" dirty="0">
                <a:solidFill>
                  <a:srgbClr val="000000"/>
                </a:solidFill>
                <a:latin typeface="Times New Roman" panose="02020603050405020304" pitchFamily="18" charset="0"/>
                <a:cs typeface="Times New Roman" panose="02020603050405020304" pitchFamily="18" charset="0"/>
              </a:rPr>
              <a:t>&lt;style&gt;</a:t>
            </a:r>
          </a:p>
          <a:p>
            <a:r>
              <a:rPr lang="en-IN" sz="2400" b="0" i="0" u="none" strike="noStrike" baseline="0" dirty="0">
                <a:solidFill>
                  <a:srgbClr val="000000"/>
                </a:solidFill>
                <a:latin typeface="Times New Roman" panose="02020603050405020304" pitchFamily="18" charset="0"/>
                <a:cs typeface="Times New Roman" panose="02020603050405020304" pitchFamily="18" charset="0"/>
              </a:rPr>
              <a:t>p {</a:t>
            </a:r>
          </a:p>
          <a:p>
            <a:r>
              <a:rPr lang="en-IN" sz="2400" b="0" i="0" u="none" strike="noStrike" baseline="0" dirty="0" err="1">
                <a:solidFill>
                  <a:srgbClr val="000000"/>
                </a:solidFill>
                <a:latin typeface="Times New Roman" panose="02020603050405020304" pitchFamily="18" charset="0"/>
                <a:cs typeface="Times New Roman" panose="02020603050405020304" pitchFamily="18" charset="0"/>
              </a:rPr>
              <a:t>color</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 red;</a:t>
            </a:r>
          </a:p>
          <a:p>
            <a:r>
              <a:rPr lang="en-IN" sz="2400" b="0" i="0" u="none" strike="noStrike" baseline="0" dirty="0">
                <a:solidFill>
                  <a:srgbClr val="000000"/>
                </a:solidFill>
                <a:latin typeface="Times New Roman" panose="02020603050405020304" pitchFamily="18" charset="0"/>
                <a:cs typeface="Times New Roman" panose="02020603050405020304" pitchFamily="18" charset="0"/>
              </a:rPr>
              <a:t>text-align: </a:t>
            </a:r>
            <a:r>
              <a:rPr lang="en-IN" sz="2400" b="0" i="0" u="none" strike="noStrike" baseline="0" dirty="0" err="1">
                <a:solidFill>
                  <a:srgbClr val="000000"/>
                </a:solidFill>
                <a:latin typeface="Times New Roman" panose="02020603050405020304" pitchFamily="18" charset="0"/>
                <a:cs typeface="Times New Roman" panose="02020603050405020304" pitchFamily="18" charset="0"/>
              </a:rPr>
              <a:t>center</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a:t>
            </a:r>
          </a:p>
          <a:p>
            <a:r>
              <a:rPr lang="en-IN" sz="2400" b="0" i="0" u="none" strike="noStrike" baseline="0" dirty="0">
                <a:solidFill>
                  <a:srgbClr val="000000"/>
                </a:solidFill>
                <a:latin typeface="Times New Roman" panose="02020603050405020304" pitchFamily="18" charset="0"/>
                <a:cs typeface="Times New Roman" panose="02020603050405020304" pitchFamily="18" charset="0"/>
              </a:rPr>
              <a:t>}</a:t>
            </a:r>
          </a:p>
          <a:p>
            <a:r>
              <a:rPr lang="en-IN" sz="2400" b="0" i="0" u="none" strike="noStrike" baseline="0" dirty="0">
                <a:solidFill>
                  <a:srgbClr val="000000"/>
                </a:solidFill>
                <a:latin typeface="Times New Roman" panose="02020603050405020304" pitchFamily="18" charset="0"/>
                <a:cs typeface="Times New Roman" panose="02020603050405020304" pitchFamily="18" charset="0"/>
              </a:rPr>
              <a:t>&lt;/style&gt;</a:t>
            </a:r>
          </a:p>
          <a:p>
            <a:r>
              <a:rPr lang="en-IN" sz="2400" b="0" i="0" u="none" strike="noStrike" baseline="0" dirty="0">
                <a:solidFill>
                  <a:srgbClr val="FF0000"/>
                </a:solidFill>
                <a:latin typeface="Times New Roman" panose="02020603050405020304" pitchFamily="18" charset="0"/>
                <a:cs typeface="Times New Roman" panose="02020603050405020304" pitchFamily="18" charset="0"/>
              </a:rPr>
              <a:t>&lt;/head&gt; </a:t>
            </a:r>
          </a:p>
          <a:p>
            <a:r>
              <a:rPr lang="en-IN" sz="2400" b="0" i="0" u="none" strike="noStrike" baseline="0" dirty="0">
                <a:solidFill>
                  <a:srgbClr val="FF0000"/>
                </a:solidFill>
                <a:latin typeface="Times New Roman" panose="02020603050405020304" pitchFamily="18" charset="0"/>
                <a:cs typeface="Times New Roman" panose="02020603050405020304" pitchFamily="18" charset="0"/>
              </a:rPr>
              <a:t>&lt;body&gt;</a:t>
            </a:r>
          </a:p>
          <a:p>
            <a:r>
              <a:rPr lang="en-IN" sz="2400" b="0" i="0" u="none" strike="noStrike" baseline="0" dirty="0">
                <a:solidFill>
                  <a:srgbClr val="FF0000"/>
                </a:solidFill>
                <a:latin typeface="Times New Roman" panose="02020603050405020304" pitchFamily="18" charset="0"/>
                <a:cs typeface="Times New Roman" panose="02020603050405020304" pitchFamily="18" charset="0"/>
              </a:rPr>
              <a:t>&lt;p&gt;Hello World!&lt;/p&gt;</a:t>
            </a:r>
          </a:p>
          <a:p>
            <a:r>
              <a:rPr lang="en-IN" sz="2400" b="0" i="0" u="none" strike="noStrike" baseline="0" dirty="0">
                <a:solidFill>
                  <a:srgbClr val="FF0000"/>
                </a:solidFill>
                <a:latin typeface="Times New Roman" panose="02020603050405020304" pitchFamily="18" charset="0"/>
                <a:cs typeface="Times New Roman" panose="02020603050405020304" pitchFamily="18" charset="0"/>
              </a:rPr>
              <a:t>&lt;p&gt;These paragraphs are styled with CSS.&lt;/p&gt;</a:t>
            </a:r>
          </a:p>
          <a:p>
            <a:r>
              <a:rPr lang="en-IN" sz="2400" b="0" i="0" u="none" strike="noStrike" baseline="0" dirty="0">
                <a:solidFill>
                  <a:srgbClr val="FF0000"/>
                </a:solidFill>
                <a:latin typeface="Times New Roman" panose="02020603050405020304" pitchFamily="18" charset="0"/>
                <a:cs typeface="Times New Roman" panose="02020603050405020304" pitchFamily="18" charset="0"/>
              </a:rPr>
              <a:t>&lt;/body&gt; </a:t>
            </a:r>
          </a:p>
          <a:p>
            <a:r>
              <a:rPr lang="en-IN" sz="2400" b="0" i="0" u="none" strike="noStrike" baseline="0" dirty="0">
                <a:solidFill>
                  <a:srgbClr val="FF0000"/>
                </a:solidFill>
                <a:latin typeface="Times New Roman" panose="02020603050405020304" pitchFamily="18" charset="0"/>
                <a:cs typeface="Times New Roman" panose="02020603050405020304" pitchFamily="18" charset="0"/>
              </a:rPr>
              <a:t>&lt;/html&gt;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0526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4A3D-D0A8-B3C7-0266-372EFD322589}"/>
              </a:ext>
            </a:extLst>
          </p:cNvPr>
          <p:cNvSpPr>
            <a:spLocks noGrp="1"/>
          </p:cNvSpPr>
          <p:nvPr>
            <p:ph type="title"/>
          </p:nvPr>
        </p:nvSpPr>
        <p:spPr>
          <a:xfrm>
            <a:off x="838200" y="205273"/>
            <a:ext cx="10515600" cy="1203649"/>
          </a:xfrm>
        </p:spPr>
        <p:txBody>
          <a:bodyPr/>
          <a:lstStyle/>
          <a:p>
            <a:pPr algn="ctr"/>
            <a:r>
              <a:rPr lang="en-IN" b="1" dirty="0">
                <a:solidFill>
                  <a:srgbClr val="0070C0"/>
                </a:solidFill>
                <a:latin typeface="Times New Roman" panose="02020603050405020304" pitchFamily="18" charset="0"/>
                <a:cs typeface="Times New Roman" panose="02020603050405020304" pitchFamily="18" charset="0"/>
              </a:rPr>
              <a:t>CSS id selector</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317811-83FA-F6EE-76AE-7B71B2F4EF98}"/>
              </a:ext>
            </a:extLst>
          </p:cNvPr>
          <p:cNvSpPr>
            <a:spLocks noGrp="1"/>
          </p:cNvSpPr>
          <p:nvPr>
            <p:ph idx="1"/>
          </p:nvPr>
        </p:nvSpPr>
        <p:spPr>
          <a:xfrm>
            <a:off x="1110342" y="2174032"/>
            <a:ext cx="9881119" cy="4170783"/>
          </a:xfrm>
        </p:spPr>
        <p:txBody>
          <a:bodyPr>
            <a:normAutofit fontScale="92500" lnSpcReduction="20000"/>
          </a:bodyPr>
          <a:lstStyle/>
          <a:p>
            <a:pPr>
              <a:buFont typeface="Wingdings" panose="05000000000000000000" pitchFamily="2" charset="2"/>
              <a:buChar char="Ø"/>
            </a:pPr>
            <a:r>
              <a:rPr lang="en-IN" sz="4000" dirty="0">
                <a:latin typeface="Times New Roman" panose="02020603050405020304" pitchFamily="18" charset="0"/>
                <a:cs typeface="Times New Roman" panose="02020603050405020304" pitchFamily="18" charset="0"/>
              </a:rPr>
              <a:t>The id selector uses the id attribute of an HTML element to select a specific element.</a:t>
            </a:r>
          </a:p>
          <a:p>
            <a:r>
              <a:rPr lang="en-IN" sz="4000" dirty="0">
                <a:latin typeface="Times New Roman" panose="02020603050405020304" pitchFamily="18" charset="0"/>
                <a:cs typeface="Times New Roman" panose="02020603050405020304" pitchFamily="18" charset="0"/>
              </a:rPr>
              <a:t>The id of an element is unique within a page, so the id selector is used to select one unique element!</a:t>
            </a:r>
          </a:p>
          <a:p>
            <a:r>
              <a:rPr lang="en-IN" sz="4000" dirty="0">
                <a:latin typeface="Times New Roman" panose="02020603050405020304" pitchFamily="18" charset="0"/>
                <a:cs typeface="Times New Roman" panose="02020603050405020304" pitchFamily="18" charset="0"/>
              </a:rPr>
              <a:t>To select an element with a specific id, write a hash (#) character, followed by the id of the element.</a:t>
            </a:r>
          </a:p>
          <a:p>
            <a:pPr marL="0" indent="0">
              <a:buNone/>
            </a:pPr>
            <a:endParaRPr lang="en-IN" dirty="0"/>
          </a:p>
        </p:txBody>
      </p:sp>
    </p:spTree>
    <p:extLst>
      <p:ext uri="{BB962C8B-B14F-4D97-AF65-F5344CB8AC3E}">
        <p14:creationId xmlns:p14="http://schemas.microsoft.com/office/powerpoint/2010/main" val="151624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9E048C-CB89-FE06-336D-7F6B7C0AC15E}"/>
              </a:ext>
            </a:extLst>
          </p:cNvPr>
          <p:cNvSpPr txBox="1"/>
          <p:nvPr/>
        </p:nvSpPr>
        <p:spPr>
          <a:xfrm>
            <a:off x="839755" y="550506"/>
            <a:ext cx="9489233" cy="4612801"/>
          </a:xfrm>
          <a:prstGeom prst="rect">
            <a:avLst/>
          </a:prstGeom>
          <a:noFill/>
        </p:spPr>
        <p:txBody>
          <a:bodyPr wrap="square" rtlCol="0">
            <a:spAutoFit/>
          </a:bodyPr>
          <a:lstStyle/>
          <a:p>
            <a:pPr algn="ctr">
              <a:lnSpc>
                <a:spcPct val="107000"/>
              </a:lnSpc>
              <a:spcBef>
                <a:spcPts val="750"/>
              </a:spcBef>
              <a:spcAft>
                <a:spcPts val="750"/>
              </a:spcAft>
            </a:pPr>
            <a:r>
              <a:rPr lang="en-IN"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IN" sz="2800" b="1" dirty="0">
              <a:solidFill>
                <a:srgbClr val="1F4D78"/>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200"/>
              </a:spcBef>
              <a:spcAft>
                <a:spcPts val="1200"/>
              </a:spcAft>
            </a:pP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CSS rule below will be applied to the HTML element with id="para1": </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IN" sz="28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#para1 </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text-align</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8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err="1">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center</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color</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8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 red</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Note:</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 id name cannot start with a number!</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35473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C333-945D-C79C-7A71-7E0EA655925F}"/>
              </a:ext>
            </a:extLst>
          </p:cNvPr>
          <p:cNvSpPr>
            <a:spLocks noGrp="1"/>
          </p:cNvSpPr>
          <p:nvPr>
            <p:ph type="title"/>
          </p:nvPr>
        </p:nvSpPr>
        <p:spPr>
          <a:xfrm>
            <a:off x="838200" y="439771"/>
            <a:ext cx="10515600" cy="894508"/>
          </a:xfrm>
        </p:spPr>
        <p:txBody>
          <a:bodyPr>
            <a:normAutofit fontScale="90000"/>
          </a:bodyPr>
          <a:lstStyle/>
          <a:p>
            <a:pPr algn="ctr"/>
            <a:b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CSS class Selector</a:t>
            </a:r>
            <a:br>
              <a:rPr lang="en-IN"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5" name="Content Placeholder 4">
            <a:extLst>
              <a:ext uri="{FF2B5EF4-FFF2-40B4-BE49-F238E27FC236}">
                <a16:creationId xmlns:a16="http://schemas.microsoft.com/office/drawing/2014/main" id="{78E3E3CE-F6E1-2419-D4B1-C216BED5D3AD}"/>
              </a:ext>
            </a:extLst>
          </p:cNvPr>
          <p:cNvSpPr>
            <a:spLocks noGrp="1"/>
          </p:cNvSpPr>
          <p:nvPr>
            <p:ph idx="1"/>
          </p:nvPr>
        </p:nvSpPr>
        <p:spPr>
          <a:xfrm>
            <a:off x="838200" y="1418253"/>
            <a:ext cx="10515600" cy="4758710"/>
          </a:xfrm>
        </p:spPr>
        <p:txBody>
          <a:bodyPr/>
          <a:lstStyle/>
          <a:p>
            <a:pPr>
              <a:spcBef>
                <a:spcPts val="1440"/>
              </a:spcBef>
              <a:spcAft>
                <a:spcPts val="1440"/>
              </a:spcAft>
            </a:pP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class selector selects HTML elements with a specific class attribute.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440"/>
              </a:spcBef>
              <a:spcAft>
                <a:spcPts val="1440"/>
              </a:spcAft>
            </a:pP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select elements with a specific class, write a period (.) character, followed by the class name.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71706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9EAEEC-8812-8407-50F7-69F7D85771ED}"/>
              </a:ext>
            </a:extLst>
          </p:cNvPr>
          <p:cNvSpPr txBox="1"/>
          <p:nvPr/>
        </p:nvSpPr>
        <p:spPr>
          <a:xfrm>
            <a:off x="1212980" y="401216"/>
            <a:ext cx="8761444" cy="6587060"/>
          </a:xfrm>
          <a:prstGeom prst="rect">
            <a:avLst/>
          </a:prstGeom>
          <a:noFill/>
        </p:spPr>
        <p:txBody>
          <a:bodyPr wrap="square" rtlCol="0">
            <a:spAutoFit/>
          </a:bodyPr>
          <a:lstStyle/>
          <a:p>
            <a:pPr algn="ctr">
              <a:lnSpc>
                <a:spcPct val="107000"/>
              </a:lnSpc>
              <a:spcBef>
                <a:spcPts val="750"/>
              </a:spcBef>
              <a:spcAft>
                <a:spcPts val="750"/>
              </a:spcAft>
            </a:pPr>
            <a:r>
              <a:rPr lang="en-IN" sz="32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Example:-</a:t>
            </a:r>
            <a:r>
              <a:rPr lang="en-IN" sz="32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example, all HTML elements with class=“ </a:t>
            </a: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center</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will be red and </a:t>
            </a: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center</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-aligned: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IN" sz="20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&lt;p class = “</a:t>
            </a:r>
            <a:r>
              <a:rPr lang="en-IN" sz="2000" dirty="0" err="1">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center</a:t>
            </a:r>
            <a:r>
              <a:rPr lang="en-IN" sz="20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 new”&gt;</a:t>
            </a:r>
            <a:r>
              <a:rPr lang="en-IN" sz="2000" dirty="0" err="1">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asdfasdf</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&lt;/p&gt;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000" dirty="0" err="1">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center</a:t>
            </a:r>
            <a:r>
              <a:rPr lang="en-IN" sz="20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text-align</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center</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color</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 red</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.new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font-family:Helvetica</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You can also specify that only specific HTML elements should be affected by a class.</a:t>
            </a:r>
            <a:endParaRPr lang="en-IN" sz="2000" b="1" dirty="0">
              <a:solidFill>
                <a:srgbClr val="1F4D78"/>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440"/>
              </a:spcBef>
              <a:spcAft>
                <a:spcPts val="1440"/>
              </a:spcAft>
            </a:pPr>
            <a:endParaRPr lang="en-US" dirty="0">
              <a:solidFill>
                <a:srgbClr val="000000"/>
              </a:solidFill>
              <a:latin typeface="Verdana" panose="020B0604030504040204" pitchFamily="34" charset="0"/>
              <a:ea typeface="Times New Roman" panose="02020603050405020304" pitchFamily="18" charset="0"/>
            </a:endParaRPr>
          </a:p>
          <a:p>
            <a:pPr>
              <a:spcBef>
                <a:spcPts val="1440"/>
              </a:spcBef>
              <a:spcAft>
                <a:spcPts val="1440"/>
              </a:spcAf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11408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CB8BEA-AAF7-C3C9-318E-A72D91FC6181}"/>
              </a:ext>
            </a:extLst>
          </p:cNvPr>
          <p:cNvSpPr txBox="1"/>
          <p:nvPr/>
        </p:nvSpPr>
        <p:spPr>
          <a:xfrm>
            <a:off x="360784" y="233265"/>
            <a:ext cx="11364686" cy="6309420"/>
          </a:xfrm>
          <a:prstGeom prst="rect">
            <a:avLst/>
          </a:prstGeom>
          <a:noFill/>
        </p:spPr>
        <p:txBody>
          <a:bodyPr wrap="square" rtlCol="0">
            <a:spAutoFit/>
          </a:bodyPr>
          <a:lstStyle/>
          <a:p>
            <a:endParaRPr lang="en-IN" dirty="0"/>
          </a:p>
          <a:p>
            <a:endParaRPr lang="en-IN" dirty="0"/>
          </a:p>
          <a:p>
            <a:pPr algn="ctr"/>
            <a:r>
              <a:rPr lang="en-IN" sz="2800" b="1" dirty="0">
                <a:solidFill>
                  <a:srgbClr val="FF0000"/>
                </a:solidFill>
                <a:latin typeface="Times New Roman" panose="02020603050405020304" pitchFamily="18" charset="0"/>
                <a:cs typeface="Times New Roman" panose="02020603050405020304" pitchFamily="18" charset="0"/>
              </a:rPr>
              <a:t>Example</a:t>
            </a:r>
          </a:p>
          <a:p>
            <a:endParaRPr lang="en-IN" dirty="0"/>
          </a:p>
          <a:p>
            <a:r>
              <a:rPr lang="en-IN" sz="2400" dirty="0">
                <a:latin typeface="Times New Roman" panose="02020603050405020304" pitchFamily="18" charset="0"/>
                <a:cs typeface="Times New Roman" panose="02020603050405020304" pitchFamily="18" charset="0"/>
              </a:rPr>
              <a:t>In this example only &lt;p&gt; elements with class="</a:t>
            </a:r>
            <a:r>
              <a:rPr lang="en-IN" sz="2400" dirty="0" err="1">
                <a:latin typeface="Times New Roman" panose="02020603050405020304" pitchFamily="18" charset="0"/>
                <a:cs typeface="Times New Roman" panose="02020603050405020304" pitchFamily="18" charset="0"/>
              </a:rPr>
              <a:t>center</a:t>
            </a:r>
            <a:r>
              <a:rPr lang="en-IN" sz="2400" dirty="0">
                <a:latin typeface="Times New Roman" panose="02020603050405020304" pitchFamily="18" charset="0"/>
                <a:cs typeface="Times New Roman" panose="02020603050405020304" pitchFamily="18" charset="0"/>
              </a:rPr>
              <a:t>" will be red and </a:t>
            </a:r>
            <a:r>
              <a:rPr lang="en-IN" sz="2400" dirty="0" err="1">
                <a:latin typeface="Times New Roman" panose="02020603050405020304" pitchFamily="18" charset="0"/>
                <a:cs typeface="Times New Roman" panose="02020603050405020304" pitchFamily="18" charset="0"/>
              </a:rPr>
              <a:t>center</a:t>
            </a:r>
            <a:r>
              <a:rPr lang="en-IN" sz="2400" dirty="0">
                <a:latin typeface="Times New Roman" panose="02020603050405020304" pitchFamily="18" charset="0"/>
                <a:cs typeface="Times New Roman" panose="02020603050405020304" pitchFamily="18" charset="0"/>
              </a:rPr>
              <a:t>-aligned: </a:t>
            </a:r>
          </a:p>
          <a:p>
            <a:r>
              <a:rPr lang="en-IN" sz="2400" dirty="0" err="1">
                <a:latin typeface="Times New Roman" panose="02020603050405020304" pitchFamily="18" charset="0"/>
                <a:cs typeface="Times New Roman" panose="02020603050405020304" pitchFamily="18" charset="0"/>
              </a:rPr>
              <a:t>p.center</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text-align: </a:t>
            </a:r>
            <a:r>
              <a:rPr lang="en-IN" sz="2400" dirty="0" err="1">
                <a:latin typeface="Times New Roman" panose="02020603050405020304" pitchFamily="18" charset="0"/>
                <a:cs typeface="Times New Roman" panose="02020603050405020304" pitchFamily="18" charset="0"/>
              </a:rPr>
              <a:t>center</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red;</a:t>
            </a:r>
          </a:p>
          <a:p>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HTML elements can also refer to more than one class.</a:t>
            </a:r>
          </a:p>
          <a:p>
            <a:endParaRPr lang="en-IN" dirty="0"/>
          </a:p>
          <a:p>
            <a:endParaRPr lang="en-IN" dirty="0"/>
          </a:p>
          <a:p>
            <a:pPr algn="ctr"/>
            <a:r>
              <a:rPr lang="en-IN" sz="2800" b="1" dirty="0">
                <a:solidFill>
                  <a:srgbClr val="FF0000"/>
                </a:solidFill>
                <a:latin typeface="Times New Roman" panose="02020603050405020304" pitchFamily="18" charset="0"/>
                <a:cs typeface="Times New Roman" panose="02020603050405020304" pitchFamily="18" charset="0"/>
              </a:rPr>
              <a:t>Example</a:t>
            </a:r>
          </a:p>
          <a:p>
            <a:endParaRPr lang="en-IN" dirty="0"/>
          </a:p>
          <a:p>
            <a:r>
              <a:rPr lang="en-IN" sz="2400" dirty="0">
                <a:latin typeface="Times New Roman" panose="02020603050405020304" pitchFamily="18" charset="0"/>
                <a:cs typeface="Times New Roman" panose="02020603050405020304" pitchFamily="18" charset="0"/>
              </a:rPr>
              <a:t>In this example the &lt;p&gt; element will be styled according to class="</a:t>
            </a:r>
            <a:r>
              <a:rPr lang="en-IN" sz="2400" dirty="0" err="1">
                <a:latin typeface="Times New Roman" panose="02020603050405020304" pitchFamily="18" charset="0"/>
                <a:cs typeface="Times New Roman" panose="02020603050405020304" pitchFamily="18" charset="0"/>
              </a:rPr>
              <a:t>center</a:t>
            </a:r>
            <a:r>
              <a:rPr lang="en-IN" sz="2400" dirty="0">
                <a:latin typeface="Times New Roman" panose="02020603050405020304" pitchFamily="18" charset="0"/>
                <a:cs typeface="Times New Roman" panose="02020603050405020304" pitchFamily="18" charset="0"/>
              </a:rPr>
              <a:t>" and to class="large": </a:t>
            </a:r>
          </a:p>
          <a:p>
            <a:r>
              <a:rPr lang="en-IN" sz="2400" dirty="0">
                <a:latin typeface="Times New Roman" panose="02020603050405020304" pitchFamily="18" charset="0"/>
                <a:cs typeface="Times New Roman" panose="02020603050405020304" pitchFamily="18" charset="0"/>
              </a:rPr>
              <a:t>&lt;p class="</a:t>
            </a:r>
            <a:r>
              <a:rPr lang="en-IN" sz="2400" dirty="0" err="1">
                <a:latin typeface="Times New Roman" panose="02020603050405020304" pitchFamily="18" charset="0"/>
                <a:cs typeface="Times New Roman" panose="02020603050405020304" pitchFamily="18" charset="0"/>
              </a:rPr>
              <a:t>center</a:t>
            </a:r>
            <a:r>
              <a:rPr lang="en-IN" sz="2400" dirty="0">
                <a:latin typeface="Times New Roman" panose="02020603050405020304" pitchFamily="18" charset="0"/>
                <a:cs typeface="Times New Roman" panose="02020603050405020304" pitchFamily="18" charset="0"/>
              </a:rPr>
              <a:t> large"&gt;This paragraph refers to two classes.&lt;/p&gt;</a:t>
            </a:r>
          </a:p>
          <a:p>
            <a:r>
              <a:rPr lang="en-IN" sz="2400" dirty="0">
                <a:latin typeface="Times New Roman" panose="02020603050405020304" pitchFamily="18" charset="0"/>
                <a:cs typeface="Times New Roman" panose="02020603050405020304" pitchFamily="18" charset="0"/>
              </a:rPr>
              <a:t>Note: A class name cannot start with a number!</a:t>
            </a:r>
          </a:p>
        </p:txBody>
      </p:sp>
      <p:sp>
        <p:nvSpPr>
          <p:cNvPr id="6" name="Rectangle 2">
            <a:extLst>
              <a:ext uri="{FF2B5EF4-FFF2-40B4-BE49-F238E27FC236}">
                <a16:creationId xmlns:a16="http://schemas.microsoft.com/office/drawing/2014/main" id="{02524F67-2826-F22E-7DED-BB8D00B04F7C}"/>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90357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F838-FAA8-26E7-936E-BC26E5309839}"/>
              </a:ext>
            </a:extLst>
          </p:cNvPr>
          <p:cNvSpPr>
            <a:spLocks noGrp="1"/>
          </p:cNvSpPr>
          <p:nvPr>
            <p:ph type="title"/>
          </p:nvPr>
        </p:nvSpPr>
        <p:spPr>
          <a:xfrm>
            <a:off x="838200" y="177283"/>
            <a:ext cx="10515600" cy="1063688"/>
          </a:xfrm>
        </p:spPr>
        <p:txBody>
          <a:bodyPr>
            <a:normAutofit fontScale="90000"/>
          </a:bodyPr>
          <a:lstStyle/>
          <a:p>
            <a:pPr algn="ctr"/>
            <a:br>
              <a:rPr lang="en-IN" sz="36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36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The CSS Universal Selector</a:t>
            </a:r>
            <a:br>
              <a:rPr lang="en-IN" sz="18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103954D-2B7E-761E-BD68-3629494E1962}"/>
              </a:ext>
            </a:extLst>
          </p:cNvPr>
          <p:cNvSpPr>
            <a:spLocks noGrp="1"/>
          </p:cNvSpPr>
          <p:nvPr>
            <p:ph idx="1"/>
          </p:nvPr>
        </p:nvSpPr>
        <p:spPr>
          <a:xfrm>
            <a:off x="838200" y="1362269"/>
            <a:ext cx="10515600" cy="4935992"/>
          </a:xfrm>
        </p:spPr>
        <p:txBody>
          <a:bodyPr/>
          <a:lstStyle/>
          <a:p>
            <a:pPr marL="0" indent="0">
              <a:spcBef>
                <a:spcPts val="1440"/>
              </a:spcBef>
              <a:spcAft>
                <a:spcPts val="1440"/>
              </a:spcAft>
              <a:buNone/>
            </a:pP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universal selector (*) selects all HTML elements on the page.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Bef>
                <a:spcPts val="750"/>
              </a:spcBef>
              <a:spcAft>
                <a:spcPts val="750"/>
              </a:spcAft>
              <a:buNone/>
            </a:pPr>
            <a:r>
              <a:rPr 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IN" sz="2400" b="1" dirty="0">
              <a:solidFill>
                <a:srgbClr val="1F4D78"/>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200"/>
              </a:spcBef>
              <a:spcAft>
                <a:spcPts val="1200"/>
              </a:spcAf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CSS rule below will affect every HTML element on the page: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en-IN" sz="24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text-align</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4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center</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color</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4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 blue</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94663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502680-9346-83E3-B40B-7D711C33E17A}"/>
              </a:ext>
            </a:extLst>
          </p:cNvPr>
          <p:cNvSpPr txBox="1"/>
          <p:nvPr/>
        </p:nvSpPr>
        <p:spPr>
          <a:xfrm>
            <a:off x="195943" y="130630"/>
            <a:ext cx="11187404" cy="6627455"/>
          </a:xfrm>
          <a:prstGeom prst="rect">
            <a:avLst/>
          </a:prstGeom>
          <a:noFill/>
        </p:spPr>
        <p:txBody>
          <a:bodyPr wrap="square" rtlCol="0">
            <a:spAutoFit/>
          </a:bodyPr>
          <a:lstStyle/>
          <a:p>
            <a:pPr algn="ctr"/>
            <a:r>
              <a:rPr lang="en-IN" sz="24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The CSS Grouping Selector</a:t>
            </a:r>
          </a:p>
          <a:p>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grouping selector selects all the HTML elements with the same style definitions. Look at the following CSS code (the h1, h2, and p elements have the same style definitions):</a:t>
            </a:r>
          </a:p>
          <a:p>
            <a:r>
              <a:rPr lang="en-IN" sz="18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                      h1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text-align</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center</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color</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 red</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20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h2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text-align</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center</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color</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 red</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20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20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p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text-align</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center</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color</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 red</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spcBef>
                <a:spcPts val="1440"/>
              </a:spcBef>
              <a:spcAft>
                <a:spcPts val="144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will be better to group the selectors, to minimize the code. </a:t>
            </a:r>
          </a:p>
          <a:p>
            <a:pPr>
              <a:spcBef>
                <a:spcPts val="1440"/>
              </a:spcBef>
              <a:spcAft>
                <a:spcPts val="144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group selectors, separate each selector with a comma.</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4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1639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B7BBA1-F1E5-1693-0785-D0EC14F73A9A}"/>
              </a:ext>
            </a:extLst>
          </p:cNvPr>
          <p:cNvSpPr txBox="1"/>
          <p:nvPr/>
        </p:nvSpPr>
        <p:spPr>
          <a:xfrm>
            <a:off x="1250301" y="354564"/>
            <a:ext cx="10207690" cy="4228337"/>
          </a:xfrm>
          <a:prstGeom prst="rect">
            <a:avLst/>
          </a:prstGeom>
          <a:noFill/>
        </p:spPr>
        <p:txBody>
          <a:bodyPr wrap="square" rtlCol="0">
            <a:spAutoFit/>
          </a:bodyPr>
          <a:lstStyle/>
          <a:p>
            <a:pPr>
              <a:lnSpc>
                <a:spcPct val="107000"/>
              </a:lnSpc>
              <a:spcBef>
                <a:spcPts val="750"/>
              </a:spcBef>
              <a:spcAft>
                <a:spcPts val="750"/>
              </a:spcAft>
            </a:pPr>
            <a:r>
              <a:rPr 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IN" sz="2400" b="1" dirty="0">
              <a:solidFill>
                <a:srgbClr val="1F4D78"/>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200"/>
              </a:spcBef>
              <a:spcAft>
                <a:spcPts val="12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example we have grouped the selectors from the code above: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IN" sz="20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h1, h2, p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text-align</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center</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color</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 red</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endPar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959E269B-F886-6C13-C8E3-9F2D5B861ABE}"/>
              </a:ext>
            </a:extLst>
          </p:cNvPr>
          <p:cNvPicPr>
            <a:picLocks noChangeAspect="1"/>
          </p:cNvPicPr>
          <p:nvPr/>
        </p:nvPicPr>
        <p:blipFill>
          <a:blip r:embed="rId2"/>
          <a:stretch>
            <a:fillRect/>
          </a:stretch>
        </p:blipFill>
        <p:spPr>
          <a:xfrm>
            <a:off x="1295400" y="2911151"/>
            <a:ext cx="9601200" cy="3592285"/>
          </a:xfrm>
          <a:prstGeom prst="rect">
            <a:avLst/>
          </a:prstGeom>
        </p:spPr>
      </p:pic>
    </p:spTree>
    <p:extLst>
      <p:ext uri="{BB962C8B-B14F-4D97-AF65-F5344CB8AC3E}">
        <p14:creationId xmlns:p14="http://schemas.microsoft.com/office/powerpoint/2010/main" val="2397616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248D-290A-687E-96CB-49E8F2D82F89}"/>
              </a:ext>
            </a:extLst>
          </p:cNvPr>
          <p:cNvSpPr>
            <a:spLocks noGrp="1"/>
          </p:cNvSpPr>
          <p:nvPr>
            <p:ph type="title"/>
          </p:nvPr>
        </p:nvSpPr>
        <p:spPr>
          <a:xfrm>
            <a:off x="913774" y="270588"/>
            <a:ext cx="10364451" cy="1110344"/>
          </a:xfrm>
        </p:spPr>
        <p:txBody>
          <a:bodyPr/>
          <a:lstStyle/>
          <a:p>
            <a:pPr algn="ctr"/>
            <a:r>
              <a:rPr lang="en-IN" b="1" dirty="0">
                <a:solidFill>
                  <a:srgbClr val="0070C0"/>
                </a:solidFill>
              </a:rPr>
              <a:t>Class selector (vs) ID selector</a:t>
            </a:r>
            <a:endParaRPr lang="en-IN" dirty="0">
              <a:solidFill>
                <a:srgbClr val="0070C0"/>
              </a:solidFill>
            </a:endParaRPr>
          </a:p>
        </p:txBody>
      </p:sp>
      <p:sp>
        <p:nvSpPr>
          <p:cNvPr id="3" name="Content Placeholder 2">
            <a:extLst>
              <a:ext uri="{FF2B5EF4-FFF2-40B4-BE49-F238E27FC236}">
                <a16:creationId xmlns:a16="http://schemas.microsoft.com/office/drawing/2014/main" id="{9A31D44D-CDF3-4EC9-FDBA-70D5ACDB4D08}"/>
              </a:ext>
            </a:extLst>
          </p:cNvPr>
          <p:cNvSpPr>
            <a:spLocks noGrp="1"/>
          </p:cNvSpPr>
          <p:nvPr>
            <p:ph sz="quarter" idx="13"/>
          </p:nvPr>
        </p:nvSpPr>
        <p:spPr>
          <a:xfrm>
            <a:off x="1408922" y="1632858"/>
            <a:ext cx="9610532" cy="4158342"/>
          </a:xfrm>
        </p:spPr>
        <p:txBody>
          <a:bodyPr/>
          <a:lstStyle/>
          <a:p>
            <a:r>
              <a:rPr lang="en-IN" sz="2800" dirty="0">
                <a:latin typeface="Times New Roman" panose="02020603050405020304" pitchFamily="18" charset="0"/>
                <a:cs typeface="Times New Roman" panose="02020603050405020304" pitchFamily="18" charset="0"/>
              </a:rPr>
              <a:t>Difference between </a:t>
            </a:r>
            <a:r>
              <a:rPr lang="en-IN" sz="2800" b="1" dirty="0">
                <a:latin typeface="Times New Roman" panose="02020603050405020304" pitchFamily="18" charset="0"/>
                <a:cs typeface="Times New Roman" panose="02020603050405020304" pitchFamily="18" charset="0"/>
              </a:rPr>
              <a:t>Class </a:t>
            </a:r>
            <a:r>
              <a:rPr lang="en-IN" sz="2800" dirty="0">
                <a:latin typeface="Times New Roman" panose="02020603050405020304" pitchFamily="18" charset="0"/>
                <a:cs typeface="Times New Roman" panose="02020603050405020304" pitchFamily="18" charset="0"/>
              </a:rPr>
              <a:t>and </a:t>
            </a:r>
            <a:r>
              <a:rPr lang="en-IN" sz="2800" b="1" dirty="0">
                <a:latin typeface="Times New Roman" panose="02020603050405020304" pitchFamily="18" charset="0"/>
                <a:cs typeface="Times New Roman" panose="02020603050405020304" pitchFamily="18" charset="0"/>
              </a:rPr>
              <a:t>ID</a:t>
            </a:r>
            <a:r>
              <a:rPr lang="en-IN" sz="2800" dirty="0">
                <a:latin typeface="Times New Roman" panose="02020603050405020304" pitchFamily="18" charset="0"/>
                <a:cs typeface="Times New Roman" panose="02020603050405020304" pitchFamily="18" charset="0"/>
              </a:rPr>
              <a:t>: A </a:t>
            </a:r>
            <a:r>
              <a:rPr lang="en-IN" sz="2800" b="1" dirty="0">
                <a:latin typeface="Times New Roman" panose="02020603050405020304" pitchFamily="18" charset="0"/>
                <a:cs typeface="Times New Roman" panose="02020603050405020304" pitchFamily="18" charset="0"/>
              </a:rPr>
              <a:t>Class </a:t>
            </a:r>
            <a:r>
              <a:rPr lang="en-IN" sz="2800" dirty="0">
                <a:latin typeface="Times New Roman" panose="02020603050405020304" pitchFamily="18" charset="0"/>
                <a:cs typeface="Times New Roman" panose="02020603050405020304" pitchFamily="18" charset="0"/>
              </a:rPr>
              <a:t>name can be used by multiple HTML elements, while an </a:t>
            </a:r>
            <a:r>
              <a:rPr lang="en-IN" sz="2800" b="1" dirty="0">
                <a:latin typeface="Times New Roman" panose="02020603050405020304" pitchFamily="18" charset="0"/>
                <a:cs typeface="Times New Roman" panose="02020603050405020304" pitchFamily="18" charset="0"/>
              </a:rPr>
              <a:t>ID </a:t>
            </a:r>
            <a:r>
              <a:rPr lang="en-IN" sz="2800" dirty="0">
                <a:latin typeface="Times New Roman" panose="02020603050405020304" pitchFamily="18" charset="0"/>
                <a:cs typeface="Times New Roman" panose="02020603050405020304" pitchFamily="18" charset="0"/>
              </a:rPr>
              <a:t>name must only be used by one HTML element within the page.</a:t>
            </a:r>
          </a:p>
          <a:p>
            <a:pPr marL="0" indent="0">
              <a:buNone/>
            </a:pPr>
            <a:endParaRPr lang="en-IN" dirty="0"/>
          </a:p>
        </p:txBody>
      </p:sp>
    </p:spTree>
    <p:extLst>
      <p:ext uri="{BB962C8B-B14F-4D97-AF65-F5344CB8AC3E}">
        <p14:creationId xmlns:p14="http://schemas.microsoft.com/office/powerpoint/2010/main" val="699053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B3E55-DF81-7C26-F53F-2F12CD6A41E6}"/>
              </a:ext>
            </a:extLst>
          </p:cNvPr>
          <p:cNvSpPr>
            <a:spLocks noGrp="1"/>
          </p:cNvSpPr>
          <p:nvPr>
            <p:ph type="title"/>
          </p:nvPr>
        </p:nvSpPr>
        <p:spPr>
          <a:xfrm>
            <a:off x="838200" y="214604"/>
            <a:ext cx="10515600" cy="6643396"/>
          </a:xfrm>
        </p:spPr>
        <p:txBody>
          <a:bodyPr>
            <a:normAutofit/>
          </a:bodyPr>
          <a:lstStyle/>
          <a:p>
            <a:r>
              <a:rPr lang="en-IN" dirty="0">
                <a:latin typeface="Times New Roman" panose="02020603050405020304" pitchFamily="18" charset="0"/>
                <a:cs typeface="Times New Roman" panose="02020603050405020304" pitchFamily="18" charset="0"/>
              </a:rPr>
              <a:t>CSS introduction, CSS Syntax, Concept of CSS: Creating Style Sheet, CSS Properties, CSS Styling, Working with Lists and Tables, CSS Id and Class, Creating page Layout and Site Designs CSS style sheet: External Style Sheets, Internal Style Sheets, Inline Style, The class selector: div &amp; span tag. DOM HTML DOM, inner HTML, Dynamic HTML (DHTML), DHTML form, XML DOM.</a:t>
            </a:r>
            <a:br>
              <a:rPr lang="en-IN"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2454427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5A48-29A5-F72A-03AC-89AC1DA8CCE0}"/>
              </a:ext>
            </a:extLst>
          </p:cNvPr>
          <p:cNvSpPr>
            <a:spLocks noGrp="1"/>
          </p:cNvSpPr>
          <p:nvPr>
            <p:ph type="title"/>
          </p:nvPr>
        </p:nvSpPr>
        <p:spPr>
          <a:xfrm>
            <a:off x="913775" y="326572"/>
            <a:ext cx="10364451" cy="858416"/>
          </a:xfrm>
        </p:spPr>
        <p:txBody>
          <a:bodyPr/>
          <a:lstStyle/>
          <a:p>
            <a:pPr algn="ctr"/>
            <a:r>
              <a:rPr lang="en-IN" b="1" dirty="0">
                <a:solidFill>
                  <a:srgbClr val="00B0F0"/>
                </a:solidFill>
              </a:rPr>
              <a:t>Background image and </a:t>
            </a:r>
            <a:r>
              <a:rPr lang="en-IN" b="1" dirty="0" err="1">
                <a:solidFill>
                  <a:srgbClr val="00B0F0"/>
                </a:solidFill>
              </a:rPr>
              <a:t>color</a:t>
            </a:r>
            <a:r>
              <a:rPr lang="en-IN" b="1" dirty="0"/>
              <a:t>:</a:t>
            </a:r>
            <a:endParaRPr lang="en-IN" dirty="0"/>
          </a:p>
        </p:txBody>
      </p:sp>
      <p:sp>
        <p:nvSpPr>
          <p:cNvPr id="3" name="Content Placeholder 2">
            <a:extLst>
              <a:ext uri="{FF2B5EF4-FFF2-40B4-BE49-F238E27FC236}">
                <a16:creationId xmlns:a16="http://schemas.microsoft.com/office/drawing/2014/main" id="{83AA0B3C-D358-6DFA-E63D-73C6E596AB95}"/>
              </a:ext>
            </a:extLst>
          </p:cNvPr>
          <p:cNvSpPr>
            <a:spLocks noGrp="1"/>
          </p:cNvSpPr>
          <p:nvPr>
            <p:ph sz="quarter" idx="13"/>
          </p:nvPr>
        </p:nvSpPr>
        <p:spPr>
          <a:xfrm>
            <a:off x="914399" y="1184989"/>
            <a:ext cx="10363826" cy="5346440"/>
          </a:xfrm>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&lt;style&gt;</a:t>
            </a:r>
          </a:p>
          <a:p>
            <a:pPr>
              <a:buNone/>
            </a:pPr>
            <a:r>
              <a:rPr lang="en-IN" sz="2800" b="1" dirty="0">
                <a:solidFill>
                  <a:srgbClr val="FF0000"/>
                </a:solidFill>
                <a:latin typeface="Times New Roman" panose="02020603050405020304" pitchFamily="18" charset="0"/>
                <a:cs typeface="Times New Roman" panose="02020603050405020304" pitchFamily="18" charset="0"/>
              </a:rPr>
              <a:t>	body  {</a:t>
            </a:r>
          </a:p>
          <a:p>
            <a:pPr>
              <a:buNone/>
            </a:pPr>
            <a:r>
              <a:rPr lang="en-IN" sz="2800" b="1" dirty="0">
                <a:solidFill>
                  <a:srgbClr val="FF0000"/>
                </a:solidFill>
                <a:latin typeface="Times New Roman" panose="02020603050405020304" pitchFamily="18" charset="0"/>
                <a:cs typeface="Times New Roman" panose="02020603050405020304" pitchFamily="18" charset="0"/>
              </a:rPr>
              <a:t>	background-image: URL("paper.gif");</a:t>
            </a:r>
          </a:p>
          <a:p>
            <a:pPr>
              <a:buNone/>
            </a:pPr>
            <a:r>
              <a:rPr lang="en-IN" sz="2800" b="1" dirty="0">
                <a:solidFill>
                  <a:srgbClr val="FF0000"/>
                </a:solidFill>
                <a:latin typeface="Times New Roman" panose="02020603050405020304" pitchFamily="18" charset="0"/>
                <a:cs typeface="Times New Roman" panose="02020603050405020304" pitchFamily="18" charset="0"/>
              </a:rPr>
              <a:t>	background </a:t>
            </a:r>
            <a:r>
              <a:rPr lang="en-IN" sz="2800" b="1" dirty="0" err="1">
                <a:solidFill>
                  <a:srgbClr val="FF0000"/>
                </a:solidFill>
                <a:latin typeface="Times New Roman" panose="02020603050405020304" pitchFamily="18" charset="0"/>
                <a:cs typeface="Times New Roman" panose="02020603050405020304" pitchFamily="18" charset="0"/>
              </a:rPr>
              <a:t>color</a:t>
            </a:r>
            <a:r>
              <a:rPr lang="en-IN" sz="2800" b="1" dirty="0">
                <a:solidFill>
                  <a:srgbClr val="FF0000"/>
                </a:solidFill>
                <a:latin typeface="Times New Roman" panose="02020603050405020304" pitchFamily="18" charset="0"/>
                <a:cs typeface="Times New Roman" panose="02020603050405020304" pitchFamily="18" charset="0"/>
              </a:rPr>
              <a:t>: light blue;</a:t>
            </a:r>
          </a:p>
          <a:p>
            <a:pPr>
              <a:buNone/>
            </a:pPr>
            <a:r>
              <a:rPr lang="en-IN" sz="2800" b="1" dirty="0">
                <a:solidFill>
                  <a:srgbClr val="FF0000"/>
                </a:solidFill>
                <a:latin typeface="Times New Roman" panose="02020603050405020304" pitchFamily="18" charset="0"/>
                <a:cs typeface="Times New Roman" panose="02020603050405020304" pitchFamily="18" charset="0"/>
              </a:rPr>
              <a:t>	</a:t>
            </a:r>
          </a:p>
          <a:p>
            <a:pPr>
              <a:buNone/>
            </a:pPr>
            <a:r>
              <a:rPr lang="en-IN" sz="2800" b="1" dirty="0">
                <a:solidFill>
                  <a:srgbClr val="FF0000"/>
                </a:solidFill>
                <a:latin typeface="Times New Roman" panose="02020603050405020304" pitchFamily="18" charset="0"/>
                <a:cs typeface="Times New Roman" panose="02020603050405020304" pitchFamily="18" charset="0"/>
              </a:rPr>
              <a:t>	}</a:t>
            </a:r>
          </a:p>
          <a:p>
            <a:pPr>
              <a:buNone/>
            </a:pPr>
            <a:r>
              <a:rPr lang="en-IN" sz="2800" b="1" dirty="0">
                <a:solidFill>
                  <a:srgbClr val="FF0000"/>
                </a:solidFill>
                <a:latin typeface="Times New Roman" panose="02020603050405020304" pitchFamily="18" charset="0"/>
                <a:cs typeface="Times New Roman" panose="02020603050405020304" pitchFamily="18" charset="0"/>
              </a:rPr>
              <a:t>	&lt;/style&gt;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3579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07C1B1-0E39-7904-4DB5-D6414AF55D0A}"/>
              </a:ext>
            </a:extLst>
          </p:cNvPr>
          <p:cNvSpPr>
            <a:spLocks noGrp="1"/>
          </p:cNvSpPr>
          <p:nvPr>
            <p:ph sz="quarter" idx="13"/>
          </p:nvPr>
        </p:nvSpPr>
        <p:spPr>
          <a:xfrm>
            <a:off x="913774" y="653143"/>
            <a:ext cx="10363826" cy="5430415"/>
          </a:xfrm>
        </p:spPr>
        <p:txBody>
          <a:bodyPr/>
          <a:lstStyle/>
          <a:p>
            <a:r>
              <a:rPr lang="en-IN" sz="3600" dirty="0">
                <a:latin typeface="Times New Roman" panose="02020603050405020304" pitchFamily="18" charset="0"/>
                <a:cs typeface="Times New Roman" panose="02020603050405020304" pitchFamily="18" charset="0"/>
              </a:rPr>
              <a:t>By default, the </a:t>
            </a:r>
            <a:r>
              <a:rPr lang="en-IN" sz="3600" dirty="0">
                <a:solidFill>
                  <a:srgbClr val="FF0000"/>
                </a:solidFill>
                <a:latin typeface="Times New Roman" panose="02020603050405020304" pitchFamily="18" charset="0"/>
                <a:cs typeface="Times New Roman" panose="02020603050405020304" pitchFamily="18" charset="0"/>
              </a:rPr>
              <a:t>background-image</a:t>
            </a:r>
            <a:r>
              <a:rPr lang="en-IN" sz="3600" dirty="0">
                <a:latin typeface="Times New Roman" panose="02020603050405020304" pitchFamily="18" charset="0"/>
                <a:cs typeface="Times New Roman" panose="02020603050405020304" pitchFamily="18" charset="0"/>
              </a:rPr>
              <a:t> property repeats an image both horizontally and vertically.</a:t>
            </a:r>
          </a:p>
          <a:p>
            <a:r>
              <a:rPr lang="en-IN" sz="3600" dirty="0">
                <a:latin typeface="Times New Roman" panose="02020603050405020304" pitchFamily="18" charset="0"/>
                <a:cs typeface="Times New Roman" panose="02020603050405020304" pitchFamily="18" charset="0"/>
              </a:rPr>
              <a:t>Showing the background image only once is also specified by the </a:t>
            </a:r>
            <a:r>
              <a:rPr lang="en-IN" sz="3600" dirty="0">
                <a:solidFill>
                  <a:srgbClr val="FF0000"/>
                </a:solidFill>
                <a:latin typeface="Times New Roman" panose="02020603050405020304" pitchFamily="18" charset="0"/>
                <a:cs typeface="Times New Roman" panose="02020603050405020304" pitchFamily="18" charset="0"/>
              </a:rPr>
              <a:t>background-repeat</a:t>
            </a:r>
            <a:r>
              <a:rPr lang="en-IN" sz="3600" dirty="0">
                <a:latin typeface="Times New Roman" panose="02020603050405020304" pitchFamily="18" charset="0"/>
                <a:cs typeface="Times New Roman" panose="02020603050405020304" pitchFamily="18" charset="0"/>
              </a:rPr>
              <a:t> property:</a:t>
            </a:r>
          </a:p>
          <a:p>
            <a:r>
              <a:rPr lang="en-IN" sz="3600" dirty="0">
                <a:latin typeface="Times New Roman" panose="02020603050405020304" pitchFamily="18" charset="0"/>
                <a:cs typeface="Times New Roman" panose="02020603050405020304" pitchFamily="18" charset="0"/>
              </a:rPr>
              <a:t>The </a:t>
            </a:r>
            <a:r>
              <a:rPr lang="en-IN" sz="3600" dirty="0">
                <a:solidFill>
                  <a:srgbClr val="FF0000"/>
                </a:solidFill>
                <a:latin typeface="Times New Roman" panose="02020603050405020304" pitchFamily="18" charset="0"/>
                <a:cs typeface="Times New Roman" panose="02020603050405020304" pitchFamily="18" charset="0"/>
              </a:rPr>
              <a:t>background-position</a:t>
            </a:r>
            <a:r>
              <a:rPr lang="en-IN" sz="3600" dirty="0">
                <a:latin typeface="Times New Roman" panose="02020603050405020304" pitchFamily="18" charset="0"/>
                <a:cs typeface="Times New Roman" panose="02020603050405020304" pitchFamily="18" charset="0"/>
              </a:rPr>
              <a:t> property is used to specify the position of the background image.</a:t>
            </a:r>
          </a:p>
          <a:p>
            <a:pPr lvl="1"/>
            <a:r>
              <a:rPr lang="en-IN" sz="3600" dirty="0">
                <a:latin typeface="Times New Roman" panose="02020603050405020304" pitchFamily="18" charset="0"/>
                <a:cs typeface="Times New Roman" panose="02020603050405020304" pitchFamily="18" charset="0"/>
              </a:rPr>
              <a:t>left top, left </a:t>
            </a:r>
            <a:r>
              <a:rPr lang="en-IN" sz="3600" dirty="0" err="1">
                <a:latin typeface="Times New Roman" panose="02020603050405020304" pitchFamily="18" charset="0"/>
                <a:cs typeface="Times New Roman" panose="02020603050405020304" pitchFamily="18" charset="0"/>
              </a:rPr>
              <a:t>center</a:t>
            </a:r>
            <a:r>
              <a:rPr lang="en-IN" sz="3600" dirty="0">
                <a:latin typeface="Times New Roman" panose="02020603050405020304" pitchFamily="18" charset="0"/>
                <a:cs typeface="Times New Roman" panose="02020603050405020304" pitchFamily="18" charset="0"/>
              </a:rPr>
              <a:t>, left bottom, right top, right </a:t>
            </a:r>
            <a:r>
              <a:rPr lang="en-IN" sz="3600" dirty="0" err="1">
                <a:latin typeface="Times New Roman" panose="02020603050405020304" pitchFamily="18" charset="0"/>
                <a:cs typeface="Times New Roman" panose="02020603050405020304" pitchFamily="18" charset="0"/>
              </a:rPr>
              <a:t>center</a:t>
            </a:r>
            <a:r>
              <a:rPr lang="en-IN" sz="3600" dirty="0">
                <a:latin typeface="Times New Roman" panose="02020603050405020304" pitchFamily="18" charset="0"/>
                <a:cs typeface="Times New Roman" panose="02020603050405020304" pitchFamily="18" charset="0"/>
              </a:rPr>
              <a:t>, right bottom, </a:t>
            </a:r>
            <a:r>
              <a:rPr lang="en-IN" sz="3600" dirty="0" err="1">
                <a:latin typeface="Times New Roman" panose="02020603050405020304" pitchFamily="18" charset="0"/>
                <a:cs typeface="Times New Roman" panose="02020603050405020304" pitchFamily="18" charset="0"/>
              </a:rPr>
              <a:t>center</a:t>
            </a:r>
            <a:r>
              <a:rPr lang="en-IN" sz="3600" dirty="0">
                <a:latin typeface="Times New Roman" panose="02020603050405020304" pitchFamily="18" charset="0"/>
                <a:cs typeface="Times New Roman" panose="02020603050405020304" pitchFamily="18" charset="0"/>
              </a:rPr>
              <a:t> top, </a:t>
            </a:r>
            <a:r>
              <a:rPr lang="en-IN" sz="3600" dirty="0" err="1">
                <a:latin typeface="Times New Roman" panose="02020603050405020304" pitchFamily="18" charset="0"/>
                <a:cs typeface="Times New Roman" panose="02020603050405020304" pitchFamily="18" charset="0"/>
              </a:rPr>
              <a:t>center</a:t>
            </a:r>
            <a:r>
              <a:rPr lang="en-IN" sz="3600" dirty="0">
                <a:latin typeface="Times New Roman" panose="02020603050405020304" pitchFamily="18" charset="0"/>
                <a:cs typeface="Times New Roman" panose="02020603050405020304" pitchFamily="18" charset="0"/>
              </a:rPr>
              <a:t>, </a:t>
            </a:r>
            <a:r>
              <a:rPr lang="en-IN" sz="3600" dirty="0" err="1">
                <a:latin typeface="Times New Roman" panose="02020603050405020304" pitchFamily="18" charset="0"/>
                <a:cs typeface="Times New Roman" panose="02020603050405020304" pitchFamily="18" charset="0"/>
              </a:rPr>
              <a:t>center</a:t>
            </a:r>
            <a:r>
              <a:rPr lang="en-IN" sz="3600" dirty="0">
                <a:latin typeface="Times New Roman" panose="02020603050405020304" pitchFamily="18" charset="0"/>
                <a:cs typeface="Times New Roman" panose="02020603050405020304" pitchFamily="18" charset="0"/>
              </a:rPr>
              <a:t> bottom</a:t>
            </a:r>
          </a:p>
          <a:p>
            <a:pPr marL="0" indent="0">
              <a:buNone/>
            </a:pPr>
            <a:endParaRPr lang="en-IN" dirty="0"/>
          </a:p>
        </p:txBody>
      </p:sp>
    </p:spTree>
    <p:extLst>
      <p:ext uri="{BB962C8B-B14F-4D97-AF65-F5344CB8AC3E}">
        <p14:creationId xmlns:p14="http://schemas.microsoft.com/office/powerpoint/2010/main" val="1404898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2E8D801-B782-8FE8-2437-B14151D725EA}"/>
              </a:ext>
            </a:extLst>
          </p:cNvPr>
          <p:cNvSpPr>
            <a:spLocks noGrp="1"/>
          </p:cNvSpPr>
          <p:nvPr>
            <p:ph sz="quarter" idx="13"/>
          </p:nvPr>
        </p:nvSpPr>
        <p:spPr>
          <a:xfrm>
            <a:off x="1054100" y="690563"/>
            <a:ext cx="10133013" cy="5541962"/>
          </a:xfrm>
        </p:spPr>
        <p:txBody>
          <a:bodyPr>
            <a:normAutofit/>
          </a:bodyPr>
          <a:lstStyle/>
          <a:p>
            <a:r>
              <a:rPr lang="en-IN" sz="3600" dirty="0">
                <a:latin typeface="Times New Roman" panose="02020603050405020304" pitchFamily="18" charset="0"/>
                <a:cs typeface="Times New Roman" panose="02020603050405020304" pitchFamily="18" charset="0"/>
              </a:rPr>
              <a:t>The </a:t>
            </a:r>
            <a:r>
              <a:rPr lang="en-IN" sz="3600" dirty="0">
                <a:solidFill>
                  <a:srgbClr val="FF0000"/>
                </a:solidFill>
                <a:latin typeface="Times New Roman" panose="02020603050405020304" pitchFamily="18" charset="0"/>
                <a:cs typeface="Times New Roman" panose="02020603050405020304" pitchFamily="18" charset="0"/>
              </a:rPr>
              <a:t>background-attachment</a:t>
            </a:r>
            <a:r>
              <a:rPr lang="en-IN" sz="3600" dirty="0">
                <a:latin typeface="Times New Roman" panose="02020603050405020304" pitchFamily="18" charset="0"/>
                <a:cs typeface="Times New Roman" panose="02020603050405020304" pitchFamily="18" charset="0"/>
              </a:rPr>
              <a:t> property specifies whether the background image should scroll or be fixed (will not scroll with the rest of the page):</a:t>
            </a:r>
          </a:p>
          <a:p>
            <a:pPr lvl="1">
              <a:buNone/>
            </a:pPr>
            <a:r>
              <a:rPr lang="en-IN" sz="3600" dirty="0">
                <a:solidFill>
                  <a:srgbClr val="FF0000"/>
                </a:solidFill>
                <a:latin typeface="Times New Roman" panose="02020603050405020304" pitchFamily="18" charset="0"/>
                <a:cs typeface="Times New Roman" panose="02020603050405020304" pitchFamily="18" charset="0"/>
              </a:rPr>
              <a:t>	</a:t>
            </a:r>
            <a:r>
              <a:rPr lang="en-IN" sz="3600" b="1" dirty="0">
                <a:solidFill>
                  <a:srgbClr val="FF0000"/>
                </a:solidFill>
                <a:latin typeface="Times New Roman" panose="02020603050405020304" pitchFamily="18" charset="0"/>
                <a:cs typeface="Times New Roman" panose="02020603050405020304" pitchFamily="18" charset="0"/>
              </a:rPr>
              <a:t>body {</a:t>
            </a:r>
            <a:br>
              <a:rPr lang="en-IN" sz="3600" b="1" dirty="0">
                <a:solidFill>
                  <a:srgbClr val="FF0000"/>
                </a:solidFill>
                <a:latin typeface="Times New Roman" panose="02020603050405020304" pitchFamily="18" charset="0"/>
                <a:cs typeface="Times New Roman" panose="02020603050405020304" pitchFamily="18" charset="0"/>
              </a:rPr>
            </a:br>
            <a:r>
              <a:rPr lang="en-IN" sz="3600" b="1" dirty="0">
                <a:solidFill>
                  <a:srgbClr val="FF0000"/>
                </a:solidFill>
                <a:latin typeface="Times New Roman" panose="02020603050405020304" pitchFamily="18" charset="0"/>
                <a:cs typeface="Times New Roman" panose="02020603050405020304" pitchFamily="18" charset="0"/>
              </a:rPr>
              <a:t>  background-image: </a:t>
            </a:r>
            <a:r>
              <a:rPr lang="en-IN" sz="3600" b="1" dirty="0" err="1">
                <a:solidFill>
                  <a:srgbClr val="FF0000"/>
                </a:solidFill>
                <a:latin typeface="Times New Roman" panose="02020603050405020304" pitchFamily="18" charset="0"/>
                <a:cs typeface="Times New Roman" panose="02020603050405020304" pitchFamily="18" charset="0"/>
              </a:rPr>
              <a:t>url</a:t>
            </a:r>
            <a:r>
              <a:rPr lang="en-IN" sz="3600" b="1" dirty="0">
                <a:solidFill>
                  <a:srgbClr val="FF0000"/>
                </a:solidFill>
                <a:latin typeface="Times New Roman" panose="02020603050405020304" pitchFamily="18" charset="0"/>
                <a:cs typeface="Times New Roman" panose="02020603050405020304" pitchFamily="18" charset="0"/>
              </a:rPr>
              <a:t>("img_tree.png");</a:t>
            </a:r>
            <a:br>
              <a:rPr lang="en-IN" sz="3600" b="1" dirty="0">
                <a:solidFill>
                  <a:srgbClr val="FF0000"/>
                </a:solidFill>
                <a:latin typeface="Times New Roman" panose="02020603050405020304" pitchFamily="18" charset="0"/>
                <a:cs typeface="Times New Roman" panose="02020603050405020304" pitchFamily="18" charset="0"/>
              </a:rPr>
            </a:br>
            <a:r>
              <a:rPr lang="en-IN" sz="3600" b="1" dirty="0">
                <a:solidFill>
                  <a:srgbClr val="FF0000"/>
                </a:solidFill>
                <a:latin typeface="Times New Roman" panose="02020603050405020304" pitchFamily="18" charset="0"/>
                <a:cs typeface="Times New Roman" panose="02020603050405020304" pitchFamily="18" charset="0"/>
              </a:rPr>
              <a:t>  background-repeat: no-repeat;</a:t>
            </a:r>
            <a:br>
              <a:rPr lang="en-IN" sz="3600" b="1" dirty="0">
                <a:solidFill>
                  <a:srgbClr val="FF0000"/>
                </a:solidFill>
                <a:latin typeface="Times New Roman" panose="02020603050405020304" pitchFamily="18" charset="0"/>
                <a:cs typeface="Times New Roman" panose="02020603050405020304" pitchFamily="18" charset="0"/>
              </a:rPr>
            </a:br>
            <a:r>
              <a:rPr lang="en-IN" sz="3600" b="1" dirty="0">
                <a:solidFill>
                  <a:srgbClr val="FF0000"/>
                </a:solidFill>
                <a:latin typeface="Times New Roman" panose="02020603050405020304" pitchFamily="18" charset="0"/>
                <a:cs typeface="Times New Roman" panose="02020603050405020304" pitchFamily="18" charset="0"/>
              </a:rPr>
              <a:t>  background-position: right top;</a:t>
            </a:r>
            <a:br>
              <a:rPr lang="en-IN" sz="3600" b="1" dirty="0">
                <a:solidFill>
                  <a:srgbClr val="FF0000"/>
                </a:solidFill>
                <a:latin typeface="Times New Roman" panose="02020603050405020304" pitchFamily="18" charset="0"/>
                <a:cs typeface="Times New Roman" panose="02020603050405020304" pitchFamily="18" charset="0"/>
              </a:rPr>
            </a:br>
            <a:r>
              <a:rPr lang="en-IN" sz="3600" b="1" dirty="0">
                <a:solidFill>
                  <a:srgbClr val="FF0000"/>
                </a:solidFill>
                <a:latin typeface="Times New Roman" panose="02020603050405020304" pitchFamily="18" charset="0"/>
                <a:cs typeface="Times New Roman" panose="02020603050405020304" pitchFamily="18" charset="0"/>
              </a:rPr>
              <a:t>  background-attachment: fixed;</a:t>
            </a:r>
            <a:br>
              <a:rPr lang="en-IN" sz="3600" b="1" dirty="0">
                <a:solidFill>
                  <a:srgbClr val="FF0000"/>
                </a:solidFill>
                <a:latin typeface="Times New Roman" panose="02020603050405020304" pitchFamily="18" charset="0"/>
                <a:cs typeface="Times New Roman" panose="02020603050405020304" pitchFamily="18" charset="0"/>
              </a:rPr>
            </a:br>
            <a:r>
              <a:rPr lang="en-IN" sz="3600" b="1" dirty="0">
                <a:solidFill>
                  <a:srgbClr val="FF0000"/>
                </a:solidFill>
                <a:latin typeface="Times New Roman" panose="02020603050405020304" pitchFamily="18" charset="0"/>
                <a:cs typeface="Times New Roman" panose="02020603050405020304" pitchFamily="18" charset="0"/>
              </a:rPr>
              <a:t>}</a:t>
            </a:r>
          </a:p>
          <a:p>
            <a:pPr lvl="1"/>
            <a:r>
              <a:rPr lang="en-IN" sz="3600" dirty="0">
                <a:solidFill>
                  <a:srgbClr val="FF0000"/>
                </a:solidFill>
                <a:latin typeface="Times New Roman" panose="02020603050405020304" pitchFamily="18" charset="0"/>
                <a:cs typeface="Times New Roman" panose="02020603050405020304" pitchFamily="18" charset="0"/>
              </a:rPr>
              <a:t> </a:t>
            </a:r>
            <a:r>
              <a:rPr lang="en-IN" sz="3600" dirty="0">
                <a:latin typeface="Times New Roman" panose="02020603050405020304" pitchFamily="18" charset="0"/>
                <a:cs typeface="Times New Roman" panose="02020603050405020304" pitchFamily="18" charset="0"/>
              </a:rPr>
              <a:t>fixed or scroll.</a:t>
            </a:r>
          </a:p>
        </p:txBody>
      </p:sp>
    </p:spTree>
    <p:extLst>
      <p:ext uri="{BB962C8B-B14F-4D97-AF65-F5344CB8AC3E}">
        <p14:creationId xmlns:p14="http://schemas.microsoft.com/office/powerpoint/2010/main" val="3969784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62B3-1A0F-8413-7E7E-34CA9CA47D6E}"/>
              </a:ext>
            </a:extLst>
          </p:cNvPr>
          <p:cNvSpPr>
            <a:spLocks noGrp="1"/>
          </p:cNvSpPr>
          <p:nvPr>
            <p:ph type="title"/>
          </p:nvPr>
        </p:nvSpPr>
        <p:spPr>
          <a:xfrm>
            <a:off x="913775" y="345233"/>
            <a:ext cx="10364451" cy="1063689"/>
          </a:xfrm>
        </p:spPr>
        <p:txBody>
          <a:bodyPr/>
          <a:lstStyle/>
          <a:p>
            <a:pPr algn="ctr"/>
            <a:r>
              <a:rPr lang="en-IN" b="1" dirty="0">
                <a:solidFill>
                  <a:srgbClr val="00B050"/>
                </a:solidFill>
                <a:latin typeface="Times New Roman" panose="02020603050405020304" pitchFamily="18" charset="0"/>
                <a:cs typeface="Times New Roman" panose="02020603050405020304" pitchFamily="18" charset="0"/>
              </a:rPr>
              <a:t>Multiple  background images</a:t>
            </a:r>
            <a:r>
              <a:rPr lang="en-IN" dirty="0">
                <a:solidFill>
                  <a:srgbClr val="00B050"/>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63C25BDF-28EE-BFFE-88B9-8DC7A2A49A5E}"/>
              </a:ext>
            </a:extLst>
          </p:cNvPr>
          <p:cNvSpPr>
            <a:spLocks noGrp="1"/>
          </p:cNvSpPr>
          <p:nvPr>
            <p:ph sz="quarter" idx="13"/>
          </p:nvPr>
        </p:nvSpPr>
        <p:spPr>
          <a:xfrm>
            <a:off x="1483567" y="1567543"/>
            <a:ext cx="9794658" cy="4223656"/>
          </a:xfrm>
        </p:spPr>
        <p:txBody>
          <a:bodyPr>
            <a:noAutofit/>
          </a:bodyPr>
          <a:lstStyle/>
          <a:p>
            <a:pPr marL="0" indent="0">
              <a:buNone/>
            </a:pPr>
            <a:r>
              <a:rPr lang="en-IN" sz="3200" b="1" dirty="0">
                <a:solidFill>
                  <a:srgbClr val="FF0000"/>
                </a:solidFill>
                <a:latin typeface="Times New Roman" panose="02020603050405020304" pitchFamily="18" charset="0"/>
                <a:cs typeface="Times New Roman" panose="02020603050405020304" pitchFamily="18" charset="0"/>
              </a:rPr>
              <a:t>&lt;style&gt; </a:t>
            </a:r>
          </a:p>
          <a:p>
            <a:pPr>
              <a:buNone/>
            </a:pPr>
            <a:r>
              <a:rPr lang="en-IN" sz="3200" b="1" dirty="0">
                <a:solidFill>
                  <a:srgbClr val="FF0000"/>
                </a:solidFill>
                <a:latin typeface="Times New Roman" panose="02020603050405020304" pitchFamily="18" charset="0"/>
                <a:cs typeface="Times New Roman" panose="02020603050405020304" pitchFamily="18" charset="0"/>
              </a:rPr>
              <a:t>	body {</a:t>
            </a:r>
          </a:p>
          <a:p>
            <a:pPr>
              <a:buNone/>
            </a:pPr>
            <a:r>
              <a:rPr lang="en-IN" sz="3200" b="1" dirty="0">
                <a:solidFill>
                  <a:srgbClr val="FF0000"/>
                </a:solidFill>
                <a:latin typeface="Times New Roman" panose="02020603050405020304" pitchFamily="18" charset="0"/>
                <a:cs typeface="Times New Roman" panose="02020603050405020304" pitchFamily="18" charset="0"/>
              </a:rPr>
              <a:t>		background-image: URL("img_tree.gif"), URL("paper.gif");</a:t>
            </a:r>
          </a:p>
          <a:p>
            <a:pPr>
              <a:buNone/>
            </a:pPr>
            <a:r>
              <a:rPr lang="en-IN" sz="3200" b="1" dirty="0">
                <a:solidFill>
                  <a:srgbClr val="FF0000"/>
                </a:solidFill>
                <a:latin typeface="Times New Roman" panose="02020603050405020304" pitchFamily="18" charset="0"/>
                <a:cs typeface="Times New Roman" panose="02020603050405020304" pitchFamily="18" charset="0"/>
              </a:rPr>
              <a:t>		background-repeat: no-repeat, repeat;</a:t>
            </a:r>
          </a:p>
          <a:p>
            <a:pPr>
              <a:buNone/>
            </a:pPr>
            <a:r>
              <a:rPr lang="en-IN" sz="3200" b="1" dirty="0">
                <a:solidFill>
                  <a:srgbClr val="FF0000"/>
                </a:solidFill>
                <a:latin typeface="Times New Roman" panose="02020603050405020304" pitchFamily="18" charset="0"/>
                <a:cs typeface="Times New Roman" panose="02020603050405020304" pitchFamily="18" charset="0"/>
              </a:rPr>
              <a:t>		background-</a:t>
            </a:r>
            <a:r>
              <a:rPr lang="en-IN" sz="3200" b="1" dirty="0" err="1">
                <a:solidFill>
                  <a:srgbClr val="FF0000"/>
                </a:solidFill>
                <a:latin typeface="Times New Roman" panose="02020603050405020304" pitchFamily="18" charset="0"/>
                <a:cs typeface="Times New Roman" panose="02020603050405020304" pitchFamily="18" charset="0"/>
              </a:rPr>
              <a:t>color</a:t>
            </a:r>
            <a:r>
              <a:rPr lang="en-IN" sz="3200" b="1" dirty="0">
                <a:solidFill>
                  <a:srgbClr val="FF0000"/>
                </a:solidFill>
                <a:latin typeface="Times New Roman" panose="02020603050405020304" pitchFamily="18" charset="0"/>
                <a:cs typeface="Times New Roman" panose="02020603050405020304" pitchFamily="18" charset="0"/>
              </a:rPr>
              <a:t>: #cccccc;</a:t>
            </a:r>
          </a:p>
          <a:p>
            <a:pPr>
              <a:buNone/>
            </a:pPr>
            <a:r>
              <a:rPr lang="en-IN" sz="3200" b="1" dirty="0">
                <a:solidFill>
                  <a:srgbClr val="FF0000"/>
                </a:solidFill>
                <a:latin typeface="Times New Roman" panose="02020603050405020304" pitchFamily="18" charset="0"/>
                <a:cs typeface="Times New Roman" panose="02020603050405020304" pitchFamily="18" charset="0"/>
              </a:rPr>
              <a:t>	}</a:t>
            </a:r>
          </a:p>
          <a:p>
            <a:pPr>
              <a:buNone/>
            </a:pPr>
            <a:r>
              <a:rPr lang="en-IN" sz="3200" b="1" dirty="0">
                <a:solidFill>
                  <a:srgbClr val="FF0000"/>
                </a:solidFill>
                <a:latin typeface="Times New Roman" panose="02020603050405020304" pitchFamily="18" charset="0"/>
                <a:cs typeface="Times New Roman" panose="02020603050405020304" pitchFamily="18" charset="0"/>
              </a:rPr>
              <a:t>	&lt;/style&gt;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3556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04B7C-E1CD-1629-CF8C-AF28226104A5}"/>
              </a:ext>
            </a:extLst>
          </p:cNvPr>
          <p:cNvSpPr>
            <a:spLocks noGrp="1"/>
          </p:cNvSpPr>
          <p:nvPr>
            <p:ph type="title"/>
          </p:nvPr>
        </p:nvSpPr>
        <p:spPr>
          <a:xfrm>
            <a:off x="1343608" y="317242"/>
            <a:ext cx="9423919" cy="1268962"/>
          </a:xfrm>
        </p:spPr>
        <p:txBody>
          <a:bodyPr/>
          <a:lstStyle/>
          <a:p>
            <a:pPr algn="ctr"/>
            <a:r>
              <a:rPr lang="en-IN" b="1" dirty="0">
                <a:solidFill>
                  <a:srgbClr val="00B0F0"/>
                </a:solidFill>
                <a:latin typeface="Times New Roman" panose="02020603050405020304" pitchFamily="18" charset="0"/>
                <a:cs typeface="Times New Roman" panose="02020603050405020304" pitchFamily="18" charset="0"/>
              </a:rPr>
              <a:t>CSS margins:</a:t>
            </a:r>
            <a:endParaRPr lang="en-IN"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E4AA5B-2148-763E-62F8-36FB77FC0D2A}"/>
              </a:ext>
            </a:extLst>
          </p:cNvPr>
          <p:cNvSpPr>
            <a:spLocks noGrp="1"/>
          </p:cNvSpPr>
          <p:nvPr>
            <p:ph sz="quarter" idx="13"/>
          </p:nvPr>
        </p:nvSpPr>
        <p:spPr>
          <a:xfrm>
            <a:off x="913774" y="1698171"/>
            <a:ext cx="10363826" cy="4450702"/>
          </a:xfrm>
        </p:spPr>
        <p:txBody>
          <a:bodyPr/>
          <a:lstStyle/>
          <a:p>
            <a:r>
              <a:rPr lang="en-IN" sz="4000" dirty="0">
                <a:latin typeface="Times New Roman" panose="02020603050405020304" pitchFamily="18" charset="0"/>
                <a:cs typeface="Times New Roman" panose="02020603050405020304" pitchFamily="18" charset="0"/>
              </a:rPr>
              <a:t>CSS has properties for specifying the margin for each side of an element:</a:t>
            </a:r>
          </a:p>
          <a:p>
            <a:pPr lvl="1"/>
            <a:r>
              <a:rPr lang="en-IN" sz="4000" dirty="0">
                <a:latin typeface="Times New Roman" panose="02020603050405020304" pitchFamily="18" charset="0"/>
                <a:cs typeface="Times New Roman" panose="02020603050405020304" pitchFamily="18" charset="0"/>
              </a:rPr>
              <a:t>margin-top</a:t>
            </a:r>
          </a:p>
          <a:p>
            <a:pPr lvl="1"/>
            <a:r>
              <a:rPr lang="en-IN" sz="4000" dirty="0">
                <a:latin typeface="Times New Roman" panose="02020603050405020304" pitchFamily="18" charset="0"/>
                <a:cs typeface="Times New Roman" panose="02020603050405020304" pitchFamily="18" charset="0"/>
              </a:rPr>
              <a:t>margin-right</a:t>
            </a:r>
          </a:p>
          <a:p>
            <a:pPr lvl="1"/>
            <a:r>
              <a:rPr lang="en-IN" sz="4000" dirty="0">
                <a:latin typeface="Times New Roman" panose="02020603050405020304" pitchFamily="18" charset="0"/>
                <a:cs typeface="Times New Roman" panose="02020603050405020304" pitchFamily="18" charset="0"/>
              </a:rPr>
              <a:t>margin-bottom</a:t>
            </a:r>
          </a:p>
          <a:p>
            <a:pPr lvl="1"/>
            <a:r>
              <a:rPr lang="en-IN" sz="4000" dirty="0">
                <a:latin typeface="Times New Roman" panose="02020603050405020304" pitchFamily="18" charset="0"/>
                <a:cs typeface="Times New Roman" panose="02020603050405020304" pitchFamily="18" charset="0"/>
              </a:rPr>
              <a:t>margin-left</a:t>
            </a:r>
          </a:p>
          <a:p>
            <a:pPr marL="0" indent="0">
              <a:buNone/>
            </a:pPr>
            <a:endParaRPr lang="en-IN" dirty="0"/>
          </a:p>
        </p:txBody>
      </p:sp>
    </p:spTree>
    <p:extLst>
      <p:ext uri="{BB962C8B-B14F-4D97-AF65-F5344CB8AC3E}">
        <p14:creationId xmlns:p14="http://schemas.microsoft.com/office/powerpoint/2010/main" val="1440887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1470CA-BBD0-A37C-DEA5-1861271EC65A}"/>
              </a:ext>
            </a:extLst>
          </p:cNvPr>
          <p:cNvSpPr txBox="1"/>
          <p:nvPr/>
        </p:nvSpPr>
        <p:spPr>
          <a:xfrm>
            <a:off x="1231641" y="1362269"/>
            <a:ext cx="9965094" cy="5016758"/>
          </a:xfrm>
          <a:prstGeom prst="rect">
            <a:avLst/>
          </a:prstGeom>
          <a:noFill/>
        </p:spPr>
        <p:txBody>
          <a:bodyPr wrap="square" rtlCol="0">
            <a:spAutoFit/>
          </a:bodyPr>
          <a:lstStyle/>
          <a:p>
            <a:r>
              <a:rPr lang="en-IN" sz="3200" b="1" dirty="0">
                <a:solidFill>
                  <a:srgbClr val="FF0000"/>
                </a:solidFill>
                <a:latin typeface="Times New Roman" panose="02020603050405020304" pitchFamily="18" charset="0"/>
                <a:cs typeface="Times New Roman" panose="02020603050405020304" pitchFamily="18" charset="0"/>
              </a:rPr>
              <a:t>&lt;style&gt;</a:t>
            </a:r>
          </a:p>
          <a:p>
            <a:pPr>
              <a:buNone/>
            </a:pPr>
            <a:r>
              <a:rPr lang="en-IN" sz="3200" b="1" dirty="0">
                <a:solidFill>
                  <a:srgbClr val="FF0000"/>
                </a:solidFill>
                <a:latin typeface="Times New Roman" panose="02020603050405020304" pitchFamily="18" charset="0"/>
                <a:cs typeface="Times New Roman" panose="02020603050405020304" pitchFamily="18" charset="0"/>
              </a:rPr>
              <a:t>	div {</a:t>
            </a:r>
          </a:p>
          <a:p>
            <a:pPr>
              <a:buNone/>
            </a:pPr>
            <a:r>
              <a:rPr lang="en-IN" sz="3200" b="1" dirty="0">
                <a:solidFill>
                  <a:srgbClr val="FF0000"/>
                </a:solidFill>
                <a:latin typeface="Times New Roman" panose="02020603050405020304" pitchFamily="18" charset="0"/>
                <a:cs typeface="Times New Roman" panose="02020603050405020304" pitchFamily="18" charset="0"/>
              </a:rPr>
              <a:t>	border: 1px solid black;</a:t>
            </a:r>
          </a:p>
          <a:p>
            <a:pPr>
              <a:buNone/>
            </a:pPr>
            <a:r>
              <a:rPr lang="en-IN" sz="3200" b="1" dirty="0">
                <a:solidFill>
                  <a:srgbClr val="FF0000"/>
                </a:solidFill>
                <a:latin typeface="Times New Roman" panose="02020603050405020304" pitchFamily="18" charset="0"/>
                <a:cs typeface="Times New Roman" panose="02020603050405020304" pitchFamily="18" charset="0"/>
              </a:rPr>
              <a:t>	margin-top: 300px;</a:t>
            </a:r>
          </a:p>
          <a:p>
            <a:pPr>
              <a:buNone/>
            </a:pPr>
            <a:r>
              <a:rPr lang="en-IN" sz="3200" b="1" dirty="0">
                <a:solidFill>
                  <a:srgbClr val="FF0000"/>
                </a:solidFill>
                <a:latin typeface="Times New Roman" panose="02020603050405020304" pitchFamily="18" charset="0"/>
                <a:cs typeface="Times New Roman" panose="02020603050405020304" pitchFamily="18" charset="0"/>
              </a:rPr>
              <a:t>	margin-bottom: 100px;</a:t>
            </a:r>
          </a:p>
          <a:p>
            <a:pPr>
              <a:buNone/>
            </a:pPr>
            <a:r>
              <a:rPr lang="en-IN" sz="3200" b="1" dirty="0">
                <a:solidFill>
                  <a:srgbClr val="FF0000"/>
                </a:solidFill>
                <a:latin typeface="Times New Roman" panose="02020603050405020304" pitchFamily="18" charset="0"/>
                <a:cs typeface="Times New Roman" panose="02020603050405020304" pitchFamily="18" charset="0"/>
              </a:rPr>
              <a:t>	margin-right: 150px;</a:t>
            </a:r>
          </a:p>
          <a:p>
            <a:pPr>
              <a:buNone/>
            </a:pPr>
            <a:r>
              <a:rPr lang="en-IN" sz="3200" b="1" dirty="0">
                <a:solidFill>
                  <a:srgbClr val="FF0000"/>
                </a:solidFill>
                <a:latin typeface="Times New Roman" panose="02020603050405020304" pitchFamily="18" charset="0"/>
                <a:cs typeface="Times New Roman" panose="02020603050405020304" pitchFamily="18" charset="0"/>
              </a:rPr>
              <a:t>	margin-left: 80px;</a:t>
            </a:r>
          </a:p>
          <a:p>
            <a:pPr>
              <a:buNone/>
            </a:pPr>
            <a:r>
              <a:rPr lang="en-IN" sz="3200" b="1" dirty="0">
                <a:solidFill>
                  <a:srgbClr val="FF0000"/>
                </a:solidFill>
                <a:latin typeface="Times New Roman" panose="02020603050405020304" pitchFamily="18" charset="0"/>
                <a:cs typeface="Times New Roman" panose="02020603050405020304" pitchFamily="18" charset="0"/>
              </a:rPr>
              <a:t>	background </a:t>
            </a:r>
            <a:r>
              <a:rPr lang="en-IN" sz="3200" b="1" dirty="0" err="1">
                <a:solidFill>
                  <a:srgbClr val="FF0000"/>
                </a:solidFill>
                <a:latin typeface="Times New Roman" panose="02020603050405020304" pitchFamily="18" charset="0"/>
                <a:cs typeface="Times New Roman" panose="02020603050405020304" pitchFamily="18" charset="0"/>
              </a:rPr>
              <a:t>color</a:t>
            </a:r>
            <a:r>
              <a:rPr lang="en-IN" sz="3200" b="1" dirty="0">
                <a:solidFill>
                  <a:srgbClr val="FF0000"/>
                </a:solidFill>
                <a:latin typeface="Times New Roman" panose="02020603050405020304" pitchFamily="18" charset="0"/>
                <a:cs typeface="Times New Roman" panose="02020603050405020304" pitchFamily="18" charset="0"/>
              </a:rPr>
              <a:t>: light blue;</a:t>
            </a:r>
          </a:p>
          <a:p>
            <a:pPr>
              <a:buNone/>
            </a:pPr>
            <a:r>
              <a:rPr lang="en-IN" sz="3200" b="1" dirty="0">
                <a:solidFill>
                  <a:srgbClr val="FF0000"/>
                </a:solidFill>
                <a:latin typeface="Times New Roman" panose="02020603050405020304" pitchFamily="18" charset="0"/>
                <a:cs typeface="Times New Roman" panose="02020603050405020304" pitchFamily="18" charset="0"/>
              </a:rPr>
              <a:t>	}</a:t>
            </a:r>
          </a:p>
          <a:p>
            <a:pPr>
              <a:buNone/>
            </a:pPr>
            <a:r>
              <a:rPr lang="en-IN" sz="3200" b="1" dirty="0">
                <a:solidFill>
                  <a:srgbClr val="FF0000"/>
                </a:solidFill>
                <a:latin typeface="Times New Roman" panose="02020603050405020304" pitchFamily="18" charset="0"/>
                <a:cs typeface="Times New Roman" panose="02020603050405020304" pitchFamily="18" charset="0"/>
              </a:rPr>
              <a:t>	&lt;/style&gt;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7748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4EC28-CC84-886E-759E-7714C8D7E76A}"/>
              </a:ext>
            </a:extLst>
          </p:cNvPr>
          <p:cNvSpPr>
            <a:spLocks noGrp="1"/>
          </p:cNvSpPr>
          <p:nvPr>
            <p:ph type="title"/>
          </p:nvPr>
        </p:nvSpPr>
        <p:spPr>
          <a:xfrm>
            <a:off x="1261872" y="335902"/>
            <a:ext cx="9692640" cy="895739"/>
          </a:xfrm>
        </p:spPr>
        <p:txBody>
          <a:bodyPr/>
          <a:lstStyle/>
          <a:p>
            <a:pPr algn="ctr"/>
            <a:r>
              <a:rPr lang="en-IN" b="1" dirty="0">
                <a:solidFill>
                  <a:srgbClr val="0070C0"/>
                </a:solidFill>
                <a:latin typeface="Times New Roman" panose="02020603050405020304" pitchFamily="18" charset="0"/>
                <a:cs typeface="Times New Roman" panose="02020603050405020304" pitchFamily="18" charset="0"/>
              </a:rPr>
              <a:t>CSS lists:</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E9CFC8-EE7F-7766-DB9F-466189719DCF}"/>
              </a:ext>
            </a:extLst>
          </p:cNvPr>
          <p:cNvSpPr>
            <a:spLocks noGrp="1"/>
          </p:cNvSpPr>
          <p:nvPr>
            <p:ph idx="1"/>
          </p:nvPr>
        </p:nvSpPr>
        <p:spPr>
          <a:xfrm>
            <a:off x="1261872" y="1296956"/>
            <a:ext cx="9692640" cy="4883182"/>
          </a:xfrm>
        </p:spPr>
        <p:txBody>
          <a:bodyPr/>
          <a:lstStyle/>
          <a:p>
            <a:r>
              <a:rPr lang="en-IN" sz="3200" dirty="0">
                <a:latin typeface="Times New Roman" panose="02020603050405020304" pitchFamily="18" charset="0"/>
                <a:cs typeface="Times New Roman" panose="02020603050405020304" pitchFamily="18" charset="0"/>
              </a:rPr>
              <a:t>The CSS list properties allow you to:</a:t>
            </a:r>
          </a:p>
          <a:p>
            <a:pPr lvl="1"/>
            <a:r>
              <a:rPr lang="en-IN" sz="3200" dirty="0">
                <a:latin typeface="Times New Roman" panose="02020603050405020304" pitchFamily="18" charset="0"/>
                <a:cs typeface="Times New Roman" panose="02020603050405020304" pitchFamily="18" charset="0"/>
              </a:rPr>
              <a:t>Set different list item markers for ordered lists</a:t>
            </a:r>
          </a:p>
          <a:p>
            <a:pPr lvl="1"/>
            <a:r>
              <a:rPr lang="en-IN" sz="3200" dirty="0">
                <a:latin typeface="Times New Roman" panose="02020603050405020304" pitchFamily="18" charset="0"/>
                <a:cs typeface="Times New Roman" panose="02020603050405020304" pitchFamily="18" charset="0"/>
              </a:rPr>
              <a:t>Set different list item markers for unordered lists</a:t>
            </a:r>
          </a:p>
          <a:p>
            <a:pPr lvl="1"/>
            <a:r>
              <a:rPr lang="en-IN" sz="3200" dirty="0">
                <a:latin typeface="Times New Roman" panose="02020603050405020304" pitchFamily="18" charset="0"/>
                <a:cs typeface="Times New Roman" panose="02020603050405020304" pitchFamily="18" charset="0"/>
              </a:rPr>
              <a:t>Set an image as the list item marker</a:t>
            </a:r>
          </a:p>
          <a:p>
            <a:pPr lvl="1"/>
            <a:r>
              <a:rPr lang="en-IN" sz="3200" dirty="0">
                <a:latin typeface="Times New Roman" panose="02020603050405020304" pitchFamily="18" charset="0"/>
                <a:cs typeface="Times New Roman" panose="02020603050405020304" pitchFamily="18" charset="0"/>
              </a:rPr>
              <a:t>Add background </a:t>
            </a:r>
            <a:r>
              <a:rPr lang="en-IN" sz="3200" dirty="0" err="1">
                <a:latin typeface="Times New Roman" panose="02020603050405020304" pitchFamily="18" charset="0"/>
                <a:cs typeface="Times New Roman" panose="02020603050405020304" pitchFamily="18" charset="0"/>
              </a:rPr>
              <a:t>colors</a:t>
            </a:r>
            <a:r>
              <a:rPr lang="en-IN" sz="3200" dirty="0">
                <a:latin typeface="Times New Roman" panose="02020603050405020304" pitchFamily="18" charset="0"/>
                <a:cs typeface="Times New Roman" panose="02020603050405020304" pitchFamily="18" charset="0"/>
              </a:rPr>
              <a:t> to lists and list items</a:t>
            </a:r>
          </a:p>
          <a:p>
            <a:r>
              <a:rPr lang="en-IN" sz="3200" dirty="0">
                <a:latin typeface="Times New Roman" panose="02020603050405020304" pitchFamily="18" charset="0"/>
                <a:cs typeface="Times New Roman" panose="02020603050405020304" pitchFamily="18" charset="0"/>
              </a:rPr>
              <a:t>Two types of lists:</a:t>
            </a:r>
          </a:p>
          <a:p>
            <a:pPr lvl="1"/>
            <a:r>
              <a:rPr lang="en-IN" sz="3200" dirty="0">
                <a:latin typeface="Times New Roman" panose="02020603050405020304" pitchFamily="18" charset="0"/>
                <a:cs typeface="Times New Roman" panose="02020603050405020304" pitchFamily="18" charset="0"/>
              </a:rPr>
              <a:t>Ordered list</a:t>
            </a:r>
          </a:p>
          <a:p>
            <a:pPr lvl="1"/>
            <a:r>
              <a:rPr lang="en-IN" sz="3200" dirty="0">
                <a:latin typeface="Times New Roman" panose="02020603050405020304" pitchFamily="18" charset="0"/>
                <a:cs typeface="Times New Roman" panose="02020603050405020304" pitchFamily="18" charset="0"/>
              </a:rPr>
              <a:t>Unordered list</a:t>
            </a:r>
          </a:p>
          <a:p>
            <a:endParaRPr lang="en-IN" dirty="0"/>
          </a:p>
        </p:txBody>
      </p:sp>
    </p:spTree>
    <p:extLst>
      <p:ext uri="{BB962C8B-B14F-4D97-AF65-F5344CB8AC3E}">
        <p14:creationId xmlns:p14="http://schemas.microsoft.com/office/powerpoint/2010/main" val="1631225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71FFA9-74AC-9E7C-B0C4-7B25D2DAA757}"/>
              </a:ext>
            </a:extLst>
          </p:cNvPr>
          <p:cNvPicPr>
            <a:picLocks noChangeAspect="1"/>
          </p:cNvPicPr>
          <p:nvPr/>
        </p:nvPicPr>
        <p:blipFill>
          <a:blip r:embed="rId2"/>
          <a:stretch>
            <a:fillRect/>
          </a:stretch>
        </p:blipFill>
        <p:spPr>
          <a:xfrm>
            <a:off x="761999" y="623205"/>
            <a:ext cx="9343053" cy="3939464"/>
          </a:xfrm>
          <a:prstGeom prst="rect">
            <a:avLst/>
          </a:prstGeom>
        </p:spPr>
      </p:pic>
      <p:sp>
        <p:nvSpPr>
          <p:cNvPr id="5" name="TextBox 4">
            <a:extLst>
              <a:ext uri="{FF2B5EF4-FFF2-40B4-BE49-F238E27FC236}">
                <a16:creationId xmlns:a16="http://schemas.microsoft.com/office/drawing/2014/main" id="{F0E6BDB9-1AAC-A798-34E9-D85AA124B43A}"/>
              </a:ext>
            </a:extLst>
          </p:cNvPr>
          <p:cNvSpPr txBox="1"/>
          <p:nvPr/>
        </p:nvSpPr>
        <p:spPr>
          <a:xfrm>
            <a:off x="979713" y="4562669"/>
            <a:ext cx="9125339" cy="1815882"/>
          </a:xfrm>
          <a:prstGeom prst="rect">
            <a:avLst/>
          </a:prstGeom>
          <a:noFill/>
        </p:spPr>
        <p:txBody>
          <a:bodyPr wrap="square">
            <a:spAutoFit/>
          </a:bodyPr>
          <a:lstStyle/>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 </a:t>
            </a:r>
            <a:r>
              <a:rPr lang="en-IN" sz="2800" dirty="0">
                <a:solidFill>
                  <a:srgbClr val="FF0000"/>
                </a:solidFill>
                <a:latin typeface="Times New Roman" panose="02020603050405020304" pitchFamily="18" charset="0"/>
                <a:cs typeface="Times New Roman" panose="02020603050405020304" pitchFamily="18" charset="0"/>
              </a:rPr>
              <a:t>list-style-type </a:t>
            </a:r>
            <a:r>
              <a:rPr lang="en-IN" sz="2800" dirty="0">
                <a:latin typeface="Times New Roman" panose="02020603050405020304" pitchFamily="18" charset="0"/>
                <a:cs typeface="Times New Roman" panose="02020603050405020304" pitchFamily="18" charset="0"/>
              </a:rPr>
              <a:t>property specifies the type of list item marker.</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 </a:t>
            </a:r>
            <a:r>
              <a:rPr lang="en-IN" sz="2800" dirty="0">
                <a:solidFill>
                  <a:srgbClr val="FF0000"/>
                </a:solidFill>
                <a:latin typeface="Times New Roman" panose="02020603050405020304" pitchFamily="18" charset="0"/>
                <a:cs typeface="Times New Roman" panose="02020603050405020304" pitchFamily="18" charset="0"/>
              </a:rPr>
              <a:t>list-style-image</a:t>
            </a:r>
            <a:r>
              <a:rPr lang="en-IN" sz="2800" dirty="0">
                <a:latin typeface="Times New Roman" panose="02020603050405020304" pitchFamily="18" charset="0"/>
                <a:cs typeface="Times New Roman" panose="02020603050405020304" pitchFamily="18" charset="0"/>
              </a:rPr>
              <a:t> property specifies an image as the list item marker.</a:t>
            </a:r>
          </a:p>
        </p:txBody>
      </p:sp>
    </p:spTree>
    <p:extLst>
      <p:ext uri="{BB962C8B-B14F-4D97-AF65-F5344CB8AC3E}">
        <p14:creationId xmlns:p14="http://schemas.microsoft.com/office/powerpoint/2010/main" val="1997005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miley Face 2">
            <a:extLst>
              <a:ext uri="{FF2B5EF4-FFF2-40B4-BE49-F238E27FC236}">
                <a16:creationId xmlns:a16="http://schemas.microsoft.com/office/drawing/2014/main" id="{21BF993E-2CCA-20E1-0C7E-571DDB14986B}"/>
              </a:ext>
            </a:extLst>
          </p:cNvPr>
          <p:cNvSpPr/>
          <p:nvPr/>
        </p:nvSpPr>
        <p:spPr>
          <a:xfrm>
            <a:off x="7397944" y="3867125"/>
            <a:ext cx="2213610" cy="1759585"/>
          </a:xfrm>
          <a:prstGeom prst="smileyFac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 name="Sun 3">
            <a:extLst>
              <a:ext uri="{FF2B5EF4-FFF2-40B4-BE49-F238E27FC236}">
                <a16:creationId xmlns:a16="http://schemas.microsoft.com/office/drawing/2014/main" id="{81202DD4-3A62-742F-7EB7-31EA7014F49B}"/>
              </a:ext>
            </a:extLst>
          </p:cNvPr>
          <p:cNvSpPr/>
          <p:nvPr/>
        </p:nvSpPr>
        <p:spPr>
          <a:xfrm>
            <a:off x="9226978" y="1231290"/>
            <a:ext cx="258445" cy="23241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5" name="Heart 4">
            <a:extLst>
              <a:ext uri="{FF2B5EF4-FFF2-40B4-BE49-F238E27FC236}">
                <a16:creationId xmlns:a16="http://schemas.microsoft.com/office/drawing/2014/main" id="{251515B0-D625-9F67-D093-4A6A6405863F}"/>
              </a:ext>
            </a:extLst>
          </p:cNvPr>
          <p:cNvSpPr/>
          <p:nvPr/>
        </p:nvSpPr>
        <p:spPr>
          <a:xfrm>
            <a:off x="7715846" y="1897665"/>
            <a:ext cx="1043305" cy="706755"/>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 name="Cross 5">
            <a:extLst>
              <a:ext uri="{FF2B5EF4-FFF2-40B4-BE49-F238E27FC236}">
                <a16:creationId xmlns:a16="http://schemas.microsoft.com/office/drawing/2014/main" id="{39ADCBC0-BFF6-C720-0D40-162B7A2FA0D0}"/>
              </a:ext>
            </a:extLst>
          </p:cNvPr>
          <p:cNvSpPr/>
          <p:nvPr/>
        </p:nvSpPr>
        <p:spPr>
          <a:xfrm>
            <a:off x="9802430" y="2251042"/>
            <a:ext cx="266700" cy="232410"/>
          </a:xfrm>
          <a:prstGeom prst="plus">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 name="Rectangle 7">
            <a:extLst>
              <a:ext uri="{FF2B5EF4-FFF2-40B4-BE49-F238E27FC236}">
                <a16:creationId xmlns:a16="http://schemas.microsoft.com/office/drawing/2014/main" id="{AE26282C-3996-48E4-4F15-248CF29D4A65}"/>
              </a:ext>
            </a:extLst>
          </p:cNvPr>
          <p:cNvSpPr>
            <a:spLocks noChangeArrowheads="1"/>
          </p:cNvSpPr>
          <p:nvPr/>
        </p:nvSpPr>
        <p:spPr bwMode="auto">
          <a:xfrm>
            <a:off x="152400" y="363379"/>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C14BEF7-6ED3-89FD-B2BD-54AD20C88994}"/>
              </a:ext>
            </a:extLst>
          </p:cNvPr>
          <p:cNvSpPr txBox="1"/>
          <p:nvPr/>
        </p:nvSpPr>
        <p:spPr>
          <a:xfrm>
            <a:off x="559837" y="727788"/>
            <a:ext cx="6568751" cy="590931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&lt;html&gt;</a:t>
            </a:r>
          </a:p>
          <a:p>
            <a:r>
              <a:rPr lang="en-IN" dirty="0">
                <a:latin typeface="Times New Roman" panose="02020603050405020304" pitchFamily="18" charset="0"/>
                <a:cs typeface="Times New Roman" panose="02020603050405020304" pitchFamily="18" charset="0"/>
              </a:rPr>
              <a:t>&lt;head&gt;</a:t>
            </a:r>
          </a:p>
          <a:p>
            <a:r>
              <a:rPr lang="en-IN" dirty="0">
                <a:latin typeface="Times New Roman" panose="02020603050405020304" pitchFamily="18" charset="0"/>
                <a:cs typeface="Times New Roman" panose="02020603050405020304" pitchFamily="18" charset="0"/>
              </a:rPr>
              <a:t>&lt;style&gt;</a:t>
            </a:r>
          </a:p>
          <a:p>
            <a:r>
              <a:rPr lang="en-IN" dirty="0" err="1">
                <a:latin typeface="Times New Roman" panose="02020603050405020304" pitchFamily="18" charset="0"/>
                <a:cs typeface="Times New Roman" panose="02020603050405020304" pitchFamily="18" charset="0"/>
              </a:rPr>
              <a:t>ul</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list-style-image: </a:t>
            </a:r>
            <a:r>
              <a:rPr lang="en-IN" dirty="0" err="1">
                <a:latin typeface="Times New Roman" panose="02020603050405020304" pitchFamily="18" charset="0"/>
                <a:cs typeface="Times New Roman" panose="02020603050405020304" pitchFamily="18" charset="0"/>
              </a:rPr>
              <a:t>url</a:t>
            </a:r>
            <a:r>
              <a:rPr lang="en-IN" dirty="0">
                <a:latin typeface="Times New Roman" panose="02020603050405020304" pitchFamily="18" charset="0"/>
                <a:cs typeface="Times New Roman" panose="02020603050405020304" pitchFamily="18" charset="0"/>
              </a:rPr>
              <a:t>('sqpurple.gif');</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&lt;/style&gt;</a:t>
            </a:r>
          </a:p>
          <a:p>
            <a:r>
              <a:rPr lang="en-IN" dirty="0">
                <a:latin typeface="Times New Roman" panose="02020603050405020304" pitchFamily="18" charset="0"/>
                <a:cs typeface="Times New Roman" panose="02020603050405020304" pitchFamily="18" charset="0"/>
              </a:rPr>
              <a:t>&lt;/head&gt;</a:t>
            </a:r>
          </a:p>
          <a:p>
            <a:r>
              <a:rPr lang="en-IN" dirty="0">
                <a:latin typeface="Times New Roman" panose="02020603050405020304" pitchFamily="18" charset="0"/>
                <a:cs typeface="Times New Roman" panose="02020603050405020304" pitchFamily="18" charset="0"/>
              </a:rPr>
              <a:t>&lt;body&gt;</a:t>
            </a:r>
          </a:p>
          <a:p>
            <a:r>
              <a:rPr lang="en-IN" dirty="0">
                <a:latin typeface="Times New Roman" panose="02020603050405020304" pitchFamily="18" charset="0"/>
                <a:cs typeface="Times New Roman" panose="02020603050405020304" pitchFamily="18" charset="0"/>
              </a:rPr>
              <a:t>&lt;h2&gt;The list-style-image Property&lt;/h2&gt;</a:t>
            </a:r>
          </a:p>
          <a:p>
            <a:r>
              <a:rPr lang="en-IN" dirty="0">
                <a:latin typeface="Times New Roman" panose="02020603050405020304" pitchFamily="18" charset="0"/>
                <a:cs typeface="Times New Roman" panose="02020603050405020304" pitchFamily="18" charset="0"/>
              </a:rPr>
              <a:t>&lt;p&gt;The list-style-image property specifies an image as the list item marker:&lt;/p&gt;</a:t>
            </a:r>
          </a:p>
          <a:p>
            <a:r>
              <a:rPr lang="en-IN" dirty="0">
                <a:latin typeface="Times New Roman" panose="02020603050405020304" pitchFamily="18" charset="0"/>
                <a:cs typeface="Times New Roman" panose="02020603050405020304" pitchFamily="18" charset="0"/>
              </a:rPr>
              <a:t>&lt;</a:t>
            </a:r>
            <a:r>
              <a:rPr lang="en-IN" dirty="0" err="1">
                <a:latin typeface="Times New Roman" panose="02020603050405020304" pitchFamily="18" charset="0"/>
                <a:cs typeface="Times New Roman" panose="02020603050405020304" pitchFamily="18" charset="0"/>
              </a:rPr>
              <a:t>ul</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  &lt;li&gt;Coffee&lt;/li&gt;</a:t>
            </a:r>
          </a:p>
          <a:p>
            <a:r>
              <a:rPr lang="en-IN" dirty="0">
                <a:latin typeface="Times New Roman" panose="02020603050405020304" pitchFamily="18" charset="0"/>
                <a:cs typeface="Times New Roman" panose="02020603050405020304" pitchFamily="18" charset="0"/>
              </a:rPr>
              <a:t>  &lt;li&gt;Tea&lt;/li&gt;</a:t>
            </a:r>
          </a:p>
          <a:p>
            <a:r>
              <a:rPr lang="en-IN" dirty="0">
                <a:latin typeface="Times New Roman" panose="02020603050405020304" pitchFamily="18" charset="0"/>
                <a:cs typeface="Times New Roman" panose="02020603050405020304" pitchFamily="18" charset="0"/>
              </a:rPr>
              <a:t>  &lt;li&gt;Coca Cola&lt;/li&gt;</a:t>
            </a:r>
          </a:p>
          <a:p>
            <a:r>
              <a:rPr lang="en-IN" dirty="0">
                <a:latin typeface="Times New Roman" panose="02020603050405020304" pitchFamily="18" charset="0"/>
                <a:cs typeface="Times New Roman" panose="02020603050405020304" pitchFamily="18" charset="0"/>
              </a:rPr>
              <a:t>&lt;/</a:t>
            </a:r>
            <a:r>
              <a:rPr lang="en-IN" dirty="0" err="1">
                <a:latin typeface="Times New Roman" panose="02020603050405020304" pitchFamily="18" charset="0"/>
                <a:cs typeface="Times New Roman" panose="02020603050405020304" pitchFamily="18" charset="0"/>
              </a:rPr>
              <a:t>ul</a:t>
            </a:r>
            <a:r>
              <a:rPr lang="en-IN" dirty="0">
                <a:latin typeface="Times New Roman" panose="02020603050405020304" pitchFamily="18" charset="0"/>
                <a:cs typeface="Times New Roman" panose="02020603050405020304" pitchFamily="18" charset="0"/>
              </a:rPr>
              <a:t>&gt;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&lt;/body&gt;</a:t>
            </a:r>
          </a:p>
          <a:p>
            <a:r>
              <a:rPr lang="en-IN" dirty="0">
                <a:latin typeface="Times New Roman" panose="02020603050405020304" pitchFamily="18" charset="0"/>
                <a:cs typeface="Times New Roman" panose="02020603050405020304" pitchFamily="18" charset="0"/>
              </a:rPr>
              <a:t>&lt;/html&gt;</a:t>
            </a:r>
          </a:p>
          <a:p>
            <a:r>
              <a:rPr lang="en-IN" dirty="0">
                <a:latin typeface="Times New Roman" panose="02020603050405020304" pitchFamily="18" charset="0"/>
                <a:cs typeface="Times New Roman" panose="02020603050405020304" pitchFamily="18" charset="0"/>
              </a:rPr>
              <a:t>                                                     </a:t>
            </a:r>
            <a:r>
              <a:rPr lang="en-IN" dirty="0"/>
              <a:t>   </a:t>
            </a:r>
          </a:p>
        </p:txBody>
      </p:sp>
    </p:spTree>
    <p:extLst>
      <p:ext uri="{BB962C8B-B14F-4D97-AF65-F5344CB8AC3E}">
        <p14:creationId xmlns:p14="http://schemas.microsoft.com/office/powerpoint/2010/main" val="4125023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44A45-5011-9144-AE39-F46B9B761B57}"/>
              </a:ext>
            </a:extLst>
          </p:cNvPr>
          <p:cNvSpPr>
            <a:spLocks noGrp="1"/>
          </p:cNvSpPr>
          <p:nvPr>
            <p:ph type="title"/>
          </p:nvPr>
        </p:nvSpPr>
        <p:spPr/>
        <p:txBody>
          <a:bodyPr/>
          <a:lstStyle/>
          <a:p>
            <a:pPr algn="ctr"/>
            <a:r>
              <a:rPr lang="en-IN" sz="40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Position The List Item Markers</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D74484E-8F42-5B4E-F7EE-6F611A877377}"/>
              </a:ext>
            </a:extLst>
          </p:cNvPr>
          <p:cNvSpPr>
            <a:spLocks noGrp="1"/>
          </p:cNvSpPr>
          <p:nvPr>
            <p:ph idx="1"/>
          </p:nvPr>
        </p:nvSpPr>
        <p:spPr>
          <a:xfrm>
            <a:off x="1261872" y="1446246"/>
            <a:ext cx="8595360" cy="4733892"/>
          </a:xfrm>
        </p:spPr>
        <p:txBody>
          <a:bodyPr>
            <a:normAutofit lnSpcReduction="10000"/>
          </a:bodyPr>
          <a:lstStyle/>
          <a:p>
            <a:r>
              <a:rPr lang="en-IN" sz="2400" dirty="0">
                <a:latin typeface="Times New Roman" panose="02020603050405020304" pitchFamily="18" charset="0"/>
                <a:cs typeface="Times New Roman" panose="02020603050405020304" pitchFamily="18" charset="0"/>
              </a:rPr>
              <a:t>The list-style-position property specifies the position of the list-item markers (bullet points).</a:t>
            </a:r>
          </a:p>
          <a:p>
            <a:r>
              <a:rPr lang="en-IN" sz="2400" dirty="0">
                <a:latin typeface="Times New Roman" panose="02020603050405020304" pitchFamily="18" charset="0"/>
                <a:cs typeface="Times New Roman" panose="02020603050405020304" pitchFamily="18" charset="0"/>
              </a:rPr>
              <a:t>"list-style-position: outside;" means that the bullet points will be outside the list item. The start of each line of a list item will be aligned vertically. This is the default:</a:t>
            </a:r>
          </a:p>
          <a:p>
            <a:r>
              <a:rPr lang="en-IN" sz="2400" dirty="0">
                <a:latin typeface="Times New Roman" panose="02020603050405020304" pitchFamily="18" charset="0"/>
                <a:cs typeface="Times New Roman" panose="02020603050405020304" pitchFamily="18" charset="0"/>
              </a:rPr>
              <a:t>The </a:t>
            </a:r>
            <a:r>
              <a:rPr lang="en-IN" sz="2400" dirty="0">
                <a:solidFill>
                  <a:srgbClr val="FF0000"/>
                </a:solidFill>
                <a:latin typeface="Times New Roman" panose="02020603050405020304" pitchFamily="18" charset="0"/>
                <a:cs typeface="Times New Roman" panose="02020603050405020304" pitchFamily="18" charset="0"/>
              </a:rPr>
              <a:t>list-style-position</a:t>
            </a:r>
            <a:r>
              <a:rPr lang="en-IN" sz="2400" dirty="0">
                <a:latin typeface="Times New Roman" panose="02020603050405020304" pitchFamily="18" charset="0"/>
                <a:cs typeface="Times New Roman" panose="02020603050405020304" pitchFamily="18" charset="0"/>
              </a:rPr>
              <a:t> property specifies the position of the list-item markers (bullet points).</a:t>
            </a:r>
          </a:p>
          <a:p>
            <a:pPr lvl="1"/>
            <a:r>
              <a:rPr lang="en-IN" sz="2400" dirty="0">
                <a:latin typeface="Times New Roman" panose="02020603050405020304" pitchFamily="18" charset="0"/>
                <a:cs typeface="Times New Roman" panose="02020603050405020304" pitchFamily="18" charset="0"/>
              </a:rPr>
              <a:t>"list-style-position: outside;" means that the bullet points will be outside the list item. The start of each line of a list item will be aligned vertically.</a:t>
            </a:r>
          </a:p>
          <a:p>
            <a:pPr lvl="1"/>
            <a:r>
              <a:rPr lang="en-IN" sz="2400" dirty="0">
                <a:latin typeface="Times New Roman" panose="02020603050405020304" pitchFamily="18" charset="0"/>
                <a:cs typeface="Times New Roman" panose="02020603050405020304" pitchFamily="18" charset="0"/>
              </a:rPr>
              <a:t>list-style-position: inside;" means that the bullet points will be inside the list item. As it is part of the list item, it will be part of the text and push the text at the start:</a:t>
            </a:r>
          </a:p>
          <a:p>
            <a:endParaRPr lang="en-IN" dirty="0"/>
          </a:p>
        </p:txBody>
      </p:sp>
    </p:spTree>
    <p:extLst>
      <p:ext uri="{BB962C8B-B14F-4D97-AF65-F5344CB8AC3E}">
        <p14:creationId xmlns:p14="http://schemas.microsoft.com/office/powerpoint/2010/main" val="2750762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66392-17F6-D7DD-ABEC-CAF9035D6203}"/>
              </a:ext>
            </a:extLst>
          </p:cNvPr>
          <p:cNvSpPr>
            <a:spLocks noGrp="1"/>
          </p:cNvSpPr>
          <p:nvPr>
            <p:ph type="title"/>
          </p:nvPr>
        </p:nvSpPr>
        <p:spPr/>
        <p:txBody>
          <a:bodyPr/>
          <a:lstStyle/>
          <a:p>
            <a:pPr algn="ctr"/>
            <a:r>
              <a:rPr lang="en-IN" dirty="0">
                <a:solidFill>
                  <a:srgbClr val="FF0000"/>
                </a:solidFill>
                <a:latin typeface="Times New Roman" panose="02020603050405020304" pitchFamily="18" charset="0"/>
                <a:cs typeface="Times New Roman" panose="02020603050405020304" pitchFamily="18" charset="0"/>
              </a:rPr>
              <a:t>Introduction to CSS</a:t>
            </a:r>
          </a:p>
        </p:txBody>
      </p:sp>
      <p:sp>
        <p:nvSpPr>
          <p:cNvPr id="3" name="Content Placeholder 2">
            <a:extLst>
              <a:ext uri="{FF2B5EF4-FFF2-40B4-BE49-F238E27FC236}">
                <a16:creationId xmlns:a16="http://schemas.microsoft.com/office/drawing/2014/main" id="{536BF2B6-DBEF-CE08-644F-5B9470DB0E1D}"/>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CSS stands for Cascading Style Sheets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CSS was first developed in 1997 as a way of defining the look and feel of the web pages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HTML documents can be displayed using different styles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Styles define how to display HTML elements</a:t>
            </a:r>
          </a:p>
        </p:txBody>
      </p:sp>
    </p:spTree>
    <p:extLst>
      <p:ext uri="{BB962C8B-B14F-4D97-AF65-F5344CB8AC3E}">
        <p14:creationId xmlns:p14="http://schemas.microsoft.com/office/powerpoint/2010/main" val="27438432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F2FF0-4238-6F0E-F435-F6467818F30C}"/>
              </a:ext>
            </a:extLst>
          </p:cNvPr>
          <p:cNvSpPr>
            <a:spLocks noGrp="1"/>
          </p:cNvSpPr>
          <p:nvPr>
            <p:ph type="title"/>
          </p:nvPr>
        </p:nvSpPr>
        <p:spPr>
          <a:xfrm>
            <a:off x="1261872" y="139959"/>
            <a:ext cx="9692640" cy="1287625"/>
          </a:xfrm>
        </p:spPr>
        <p:txBody>
          <a:bodyPr/>
          <a:lstStyle/>
          <a:p>
            <a:pPr algn="ctr"/>
            <a:r>
              <a:rPr lang="en-IN" b="1" dirty="0">
                <a:latin typeface="Times New Roman" panose="02020603050405020304" pitchFamily="18" charset="0"/>
                <a:cs typeface="Times New Roman" panose="02020603050405020304" pitchFamily="18" charset="0"/>
              </a:rPr>
              <a:t>CSS Tables: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763BD5-768D-46E3-3B97-0E12F91F8614}"/>
              </a:ext>
            </a:extLst>
          </p:cNvPr>
          <p:cNvSpPr>
            <a:spLocks noGrp="1"/>
          </p:cNvSpPr>
          <p:nvPr>
            <p:ph idx="1"/>
          </p:nvPr>
        </p:nvSpPr>
        <p:spPr>
          <a:xfrm>
            <a:off x="1261872" y="1530220"/>
            <a:ext cx="9617622" cy="4649917"/>
          </a:xfrm>
        </p:spPr>
        <p:txBody>
          <a:bodyPr>
            <a:normAutofit lnSpcReduction="10000"/>
          </a:bodyPr>
          <a:lstStyle/>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To specify table borders in CSS, use the border property.</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 example specifies a solid border for &lt;table&gt;, &lt;</a:t>
            </a:r>
            <a:r>
              <a:rPr lang="en-IN" sz="2800" dirty="0" err="1">
                <a:latin typeface="Times New Roman" panose="02020603050405020304" pitchFamily="18" charset="0"/>
                <a:cs typeface="Times New Roman" panose="02020603050405020304" pitchFamily="18" charset="0"/>
              </a:rPr>
              <a:t>th</a:t>
            </a:r>
            <a:r>
              <a:rPr lang="en-IN" sz="2800" dirty="0">
                <a:latin typeface="Times New Roman" panose="02020603050405020304" pitchFamily="18" charset="0"/>
                <a:cs typeface="Times New Roman" panose="02020603050405020304" pitchFamily="18" charset="0"/>
              </a:rPr>
              <a:t>&gt; and &lt;td&gt; elements:</a:t>
            </a:r>
          </a:p>
          <a:p>
            <a:pPr>
              <a:buNone/>
            </a:pPr>
            <a:r>
              <a:rPr lang="en-IN" dirty="0">
                <a:solidFill>
                  <a:srgbClr val="FF0000"/>
                </a:solidFill>
              </a:rPr>
              <a:t>	</a:t>
            </a:r>
            <a:r>
              <a:rPr lang="en-IN" sz="3200" b="1" dirty="0">
                <a:solidFill>
                  <a:srgbClr val="FF0000"/>
                </a:solidFill>
                <a:latin typeface="Times New Roman" panose="02020603050405020304" pitchFamily="18" charset="0"/>
                <a:cs typeface="Times New Roman" panose="02020603050405020304" pitchFamily="18" charset="0"/>
              </a:rPr>
              <a:t>table, </a:t>
            </a:r>
            <a:r>
              <a:rPr lang="en-IN" sz="3200" b="1" dirty="0" err="1">
                <a:solidFill>
                  <a:srgbClr val="FF0000"/>
                </a:solidFill>
                <a:latin typeface="Times New Roman" panose="02020603050405020304" pitchFamily="18" charset="0"/>
                <a:cs typeface="Times New Roman" panose="02020603050405020304" pitchFamily="18" charset="0"/>
              </a:rPr>
              <a:t>th</a:t>
            </a:r>
            <a:r>
              <a:rPr lang="en-IN" sz="3200" b="1" dirty="0">
                <a:solidFill>
                  <a:srgbClr val="FF0000"/>
                </a:solidFill>
                <a:latin typeface="Times New Roman" panose="02020603050405020304" pitchFamily="18" charset="0"/>
                <a:cs typeface="Times New Roman" panose="02020603050405020304" pitchFamily="18" charset="0"/>
              </a:rPr>
              <a:t>, td {</a:t>
            </a:r>
            <a:br>
              <a:rPr lang="en-IN" sz="3200" b="1" dirty="0">
                <a:solidFill>
                  <a:srgbClr val="FF0000"/>
                </a:solidFill>
                <a:latin typeface="Times New Roman" panose="02020603050405020304" pitchFamily="18" charset="0"/>
                <a:cs typeface="Times New Roman" panose="02020603050405020304" pitchFamily="18" charset="0"/>
              </a:rPr>
            </a:br>
            <a:r>
              <a:rPr lang="en-IN" sz="3200" b="1" dirty="0">
                <a:solidFill>
                  <a:srgbClr val="FF0000"/>
                </a:solidFill>
                <a:latin typeface="Times New Roman" panose="02020603050405020304" pitchFamily="18" charset="0"/>
                <a:cs typeface="Times New Roman" panose="02020603050405020304" pitchFamily="18" charset="0"/>
              </a:rPr>
              <a:t>  border: 1px solid;</a:t>
            </a:r>
            <a:br>
              <a:rPr lang="en-IN" sz="3200" b="1" dirty="0">
                <a:solidFill>
                  <a:srgbClr val="FF0000"/>
                </a:solidFill>
                <a:latin typeface="Times New Roman" panose="02020603050405020304" pitchFamily="18" charset="0"/>
                <a:cs typeface="Times New Roman" panose="02020603050405020304" pitchFamily="18" charset="0"/>
              </a:rPr>
            </a:br>
            <a:r>
              <a:rPr lang="en-IN" sz="3200" b="1" dirty="0">
                <a:solidFill>
                  <a:srgbClr val="FF0000"/>
                </a:solidFill>
                <a:latin typeface="Times New Roman" panose="02020603050405020304" pitchFamily="18" charset="0"/>
                <a:cs typeface="Times New Roman" panose="02020603050405020304" pitchFamily="18" charset="0"/>
              </a:rPr>
              <a:t>}</a:t>
            </a:r>
          </a:p>
          <a:p>
            <a:pPr marL="0" indent="0">
              <a:buNone/>
            </a:pPr>
            <a:r>
              <a:rPr lang="en-IN" sz="3200" b="1" dirty="0">
                <a:solidFill>
                  <a:srgbClr val="FF0000"/>
                </a:solidFill>
                <a:latin typeface="Times New Roman" panose="02020603050405020304" pitchFamily="18" charset="0"/>
                <a:cs typeface="Times New Roman" panose="02020603050405020304" pitchFamily="18" charset="0"/>
              </a:rPr>
              <a:t> table {</a:t>
            </a:r>
            <a:br>
              <a:rPr lang="en-IN" sz="3200" b="1" dirty="0">
                <a:solidFill>
                  <a:srgbClr val="FF0000"/>
                </a:solidFill>
                <a:latin typeface="Times New Roman" panose="02020603050405020304" pitchFamily="18" charset="0"/>
                <a:cs typeface="Times New Roman" panose="02020603050405020304" pitchFamily="18" charset="0"/>
              </a:rPr>
            </a:br>
            <a:r>
              <a:rPr lang="en-IN" sz="3200" b="1" dirty="0">
                <a:solidFill>
                  <a:srgbClr val="FF0000"/>
                </a:solidFill>
                <a:latin typeface="Times New Roman" panose="02020603050405020304" pitchFamily="18" charset="0"/>
                <a:cs typeface="Times New Roman" panose="02020603050405020304" pitchFamily="18" charset="0"/>
              </a:rPr>
              <a:t>  width: 100%;</a:t>
            </a:r>
            <a:br>
              <a:rPr lang="en-IN" sz="3200" b="1" dirty="0">
                <a:solidFill>
                  <a:srgbClr val="FF0000"/>
                </a:solidFill>
                <a:latin typeface="Times New Roman" panose="02020603050405020304" pitchFamily="18" charset="0"/>
                <a:cs typeface="Times New Roman" panose="02020603050405020304" pitchFamily="18" charset="0"/>
              </a:rPr>
            </a:br>
            <a:r>
              <a:rPr lang="en-IN" sz="3200" b="1" dirty="0">
                <a:solidFill>
                  <a:srgbClr val="FF0000"/>
                </a:solidFill>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725116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61BA9-4AD8-DAA5-48D8-5EC31D65947F}"/>
              </a:ext>
            </a:extLst>
          </p:cNvPr>
          <p:cNvSpPr>
            <a:spLocks noGrp="1"/>
          </p:cNvSpPr>
          <p:nvPr>
            <p:ph type="title"/>
          </p:nvPr>
        </p:nvSpPr>
        <p:spPr>
          <a:xfrm>
            <a:off x="1261872" y="365760"/>
            <a:ext cx="9692640" cy="912534"/>
          </a:xfrm>
        </p:spPr>
        <p:txBody>
          <a:bodyPr/>
          <a:lstStyle/>
          <a:p>
            <a:pPr algn="ctr"/>
            <a:r>
              <a:rPr lang="en-IN" b="1" dirty="0">
                <a:solidFill>
                  <a:srgbClr val="00B050"/>
                </a:solidFill>
                <a:latin typeface="Times New Roman" panose="02020603050405020304" pitchFamily="18" charset="0"/>
                <a:cs typeface="Times New Roman" panose="02020603050405020304" pitchFamily="18" charset="0"/>
              </a:rPr>
              <a:t>Adjusting height</a:t>
            </a:r>
            <a:endParaRPr lang="en-IN"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F0650D-0300-D3DF-80BC-C9F0CA7BAC83}"/>
              </a:ext>
            </a:extLst>
          </p:cNvPr>
          <p:cNvSpPr>
            <a:spLocks noGrp="1"/>
          </p:cNvSpPr>
          <p:nvPr>
            <p:ph idx="1"/>
          </p:nvPr>
        </p:nvSpPr>
        <p:spPr>
          <a:xfrm>
            <a:off x="1261872" y="1408922"/>
            <a:ext cx="8595360" cy="4771215"/>
          </a:xfrm>
        </p:spPr>
        <p:txBody>
          <a:bodyPr/>
          <a:lstStyle/>
          <a:p>
            <a:pPr marL="0" indent="0">
              <a:buNone/>
            </a:pPr>
            <a:r>
              <a:rPr lang="en-IN" sz="3600" b="1" dirty="0">
                <a:solidFill>
                  <a:srgbClr val="FF0000"/>
                </a:solidFill>
                <a:latin typeface="Times New Roman" panose="02020603050405020304" pitchFamily="18" charset="0"/>
                <a:cs typeface="Times New Roman" panose="02020603050405020304" pitchFamily="18" charset="0"/>
              </a:rPr>
              <a:t>table {</a:t>
            </a:r>
            <a:br>
              <a:rPr lang="en-IN" sz="3600" b="1" dirty="0">
                <a:solidFill>
                  <a:srgbClr val="FF0000"/>
                </a:solidFill>
                <a:latin typeface="Times New Roman" panose="02020603050405020304" pitchFamily="18" charset="0"/>
                <a:cs typeface="Times New Roman" panose="02020603050405020304" pitchFamily="18" charset="0"/>
              </a:rPr>
            </a:br>
            <a:r>
              <a:rPr lang="en-IN" sz="3600" b="1" dirty="0">
                <a:solidFill>
                  <a:srgbClr val="FF0000"/>
                </a:solidFill>
                <a:latin typeface="Times New Roman" panose="02020603050405020304" pitchFamily="18" charset="0"/>
                <a:cs typeface="Times New Roman" panose="02020603050405020304" pitchFamily="18" charset="0"/>
              </a:rPr>
              <a:t>  width: 100%;</a:t>
            </a:r>
            <a:br>
              <a:rPr lang="en-IN" sz="3600" b="1" dirty="0">
                <a:solidFill>
                  <a:srgbClr val="FF0000"/>
                </a:solidFill>
                <a:latin typeface="Times New Roman" panose="02020603050405020304" pitchFamily="18" charset="0"/>
                <a:cs typeface="Times New Roman" panose="02020603050405020304" pitchFamily="18" charset="0"/>
              </a:rPr>
            </a:br>
            <a:r>
              <a:rPr lang="en-IN" sz="3600" b="1" dirty="0">
                <a:solidFill>
                  <a:srgbClr val="FF0000"/>
                </a:solidFill>
                <a:latin typeface="Times New Roman" panose="02020603050405020304" pitchFamily="18" charset="0"/>
                <a:cs typeface="Times New Roman" panose="02020603050405020304" pitchFamily="18" charset="0"/>
              </a:rPr>
              <a:t>}</a:t>
            </a:r>
            <a:br>
              <a:rPr lang="en-IN" sz="3600" b="1" dirty="0">
                <a:solidFill>
                  <a:srgbClr val="FF0000"/>
                </a:solidFill>
                <a:latin typeface="Times New Roman" panose="02020603050405020304" pitchFamily="18" charset="0"/>
                <a:cs typeface="Times New Roman" panose="02020603050405020304" pitchFamily="18" charset="0"/>
              </a:rPr>
            </a:br>
            <a:br>
              <a:rPr lang="en-IN" sz="3600" b="1" dirty="0">
                <a:solidFill>
                  <a:srgbClr val="FF0000"/>
                </a:solidFill>
                <a:latin typeface="Times New Roman" panose="02020603050405020304" pitchFamily="18" charset="0"/>
                <a:cs typeface="Times New Roman" panose="02020603050405020304" pitchFamily="18" charset="0"/>
              </a:rPr>
            </a:br>
            <a:r>
              <a:rPr lang="en-IN" sz="3600" b="1" dirty="0" err="1">
                <a:solidFill>
                  <a:srgbClr val="FF0000"/>
                </a:solidFill>
                <a:latin typeface="Times New Roman" panose="02020603050405020304" pitchFamily="18" charset="0"/>
                <a:cs typeface="Times New Roman" panose="02020603050405020304" pitchFamily="18" charset="0"/>
              </a:rPr>
              <a:t>th</a:t>
            </a:r>
            <a:r>
              <a:rPr lang="en-IN" sz="3600" b="1" dirty="0">
                <a:solidFill>
                  <a:srgbClr val="FF0000"/>
                </a:solidFill>
                <a:latin typeface="Times New Roman" panose="02020603050405020304" pitchFamily="18" charset="0"/>
                <a:cs typeface="Times New Roman" panose="02020603050405020304" pitchFamily="18" charset="0"/>
              </a:rPr>
              <a:t> {</a:t>
            </a:r>
            <a:br>
              <a:rPr lang="en-IN" sz="3600" b="1" dirty="0">
                <a:solidFill>
                  <a:srgbClr val="FF0000"/>
                </a:solidFill>
                <a:latin typeface="Times New Roman" panose="02020603050405020304" pitchFamily="18" charset="0"/>
                <a:cs typeface="Times New Roman" panose="02020603050405020304" pitchFamily="18" charset="0"/>
              </a:rPr>
            </a:br>
            <a:r>
              <a:rPr lang="en-IN" sz="3600" b="1" dirty="0">
                <a:solidFill>
                  <a:srgbClr val="FF0000"/>
                </a:solidFill>
                <a:latin typeface="Times New Roman" panose="02020603050405020304" pitchFamily="18" charset="0"/>
                <a:cs typeface="Times New Roman" panose="02020603050405020304" pitchFamily="18" charset="0"/>
              </a:rPr>
              <a:t>  height: 70px;</a:t>
            </a:r>
            <a:br>
              <a:rPr lang="en-IN" sz="3600" b="1" dirty="0">
                <a:solidFill>
                  <a:srgbClr val="FF0000"/>
                </a:solidFill>
                <a:latin typeface="Times New Roman" panose="02020603050405020304" pitchFamily="18" charset="0"/>
                <a:cs typeface="Times New Roman" panose="02020603050405020304" pitchFamily="18" charset="0"/>
              </a:rPr>
            </a:br>
            <a:r>
              <a:rPr lang="en-IN" sz="3600" b="1" dirty="0">
                <a:solidFill>
                  <a:srgbClr val="FF0000"/>
                </a:solidFill>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167997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30520-1DFA-2518-6710-64749748D138}"/>
              </a:ext>
            </a:extLst>
          </p:cNvPr>
          <p:cNvSpPr>
            <a:spLocks noGrp="1"/>
          </p:cNvSpPr>
          <p:nvPr>
            <p:ph type="title"/>
          </p:nvPr>
        </p:nvSpPr>
        <p:spPr>
          <a:xfrm>
            <a:off x="1261872" y="365760"/>
            <a:ext cx="9692640" cy="832725"/>
          </a:xfrm>
        </p:spPr>
        <p:txBody>
          <a:bodyPr/>
          <a:lstStyle/>
          <a:p>
            <a:pPr algn="ctr"/>
            <a:r>
              <a:rPr lang="en-IN" b="1" dirty="0">
                <a:solidFill>
                  <a:srgbClr val="00B050"/>
                </a:solidFill>
                <a:latin typeface="Times New Roman" panose="02020603050405020304" pitchFamily="18" charset="0"/>
                <a:cs typeface="Times New Roman" panose="02020603050405020304" pitchFamily="18" charset="0"/>
              </a:rPr>
              <a:t>Table alignment:</a:t>
            </a:r>
            <a:endParaRPr lang="en-IN"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589CFC-D428-9E5E-C078-671A018626D7}"/>
              </a:ext>
            </a:extLst>
          </p:cNvPr>
          <p:cNvSpPr>
            <a:spLocks noGrp="1"/>
          </p:cNvSpPr>
          <p:nvPr>
            <p:ph idx="1"/>
          </p:nvPr>
        </p:nvSpPr>
        <p:spPr>
          <a:xfrm>
            <a:off x="1261872" y="1198486"/>
            <a:ext cx="8595360" cy="4981652"/>
          </a:xfrm>
        </p:spPr>
        <p:txBody>
          <a:bodyPr/>
          <a:lstStyle/>
          <a:p>
            <a:pPr>
              <a:buFont typeface="Wingdings" panose="05000000000000000000" pitchFamily="2" charset="2"/>
              <a:buChar char="§"/>
            </a:pPr>
            <a:r>
              <a:rPr lang="en-IN" sz="2800" b="1" dirty="0">
                <a:solidFill>
                  <a:srgbClr val="FF0000"/>
                </a:solidFill>
                <a:latin typeface="Times New Roman" panose="02020603050405020304" pitchFamily="18" charset="0"/>
                <a:cs typeface="Times New Roman" panose="02020603050405020304" pitchFamily="18" charset="0"/>
              </a:rPr>
              <a:t>td {</a:t>
            </a:r>
            <a:br>
              <a:rPr lang="en-IN" sz="2800" b="1" dirty="0">
                <a:solidFill>
                  <a:srgbClr val="FF0000"/>
                </a:solidFill>
                <a:latin typeface="Times New Roman" panose="02020603050405020304" pitchFamily="18" charset="0"/>
                <a:cs typeface="Times New Roman" panose="02020603050405020304" pitchFamily="18" charset="0"/>
              </a:rPr>
            </a:br>
            <a:r>
              <a:rPr lang="en-IN" sz="2800" b="1" dirty="0">
                <a:solidFill>
                  <a:srgbClr val="FF0000"/>
                </a:solidFill>
                <a:latin typeface="Times New Roman" panose="02020603050405020304" pitchFamily="18" charset="0"/>
                <a:cs typeface="Times New Roman" panose="02020603050405020304" pitchFamily="18" charset="0"/>
              </a:rPr>
              <a:t>  text-align: </a:t>
            </a:r>
            <a:r>
              <a:rPr lang="en-IN" sz="2800" b="1" dirty="0" err="1">
                <a:solidFill>
                  <a:srgbClr val="FF0000"/>
                </a:solidFill>
                <a:latin typeface="Times New Roman" panose="02020603050405020304" pitchFamily="18" charset="0"/>
                <a:cs typeface="Times New Roman" panose="02020603050405020304" pitchFamily="18" charset="0"/>
              </a:rPr>
              <a:t>center</a:t>
            </a:r>
            <a:r>
              <a:rPr lang="en-IN" sz="2800" b="1" dirty="0">
                <a:solidFill>
                  <a:srgbClr val="FF0000"/>
                </a:solidFill>
                <a:latin typeface="Times New Roman" panose="02020603050405020304" pitchFamily="18" charset="0"/>
                <a:cs typeface="Times New Roman" panose="02020603050405020304" pitchFamily="18" charset="0"/>
              </a:rPr>
              <a:t>;</a:t>
            </a:r>
            <a:br>
              <a:rPr lang="en-IN" sz="2800" b="1" dirty="0">
                <a:solidFill>
                  <a:srgbClr val="FF0000"/>
                </a:solidFill>
                <a:latin typeface="Times New Roman" panose="02020603050405020304" pitchFamily="18" charset="0"/>
                <a:cs typeface="Times New Roman" panose="02020603050405020304" pitchFamily="18" charset="0"/>
              </a:rPr>
            </a:br>
            <a:r>
              <a:rPr lang="en-IN" sz="2800" b="1" dirty="0">
                <a:solidFill>
                  <a:srgbClr val="FF0000"/>
                </a:solidFill>
                <a:latin typeface="Times New Roman" panose="02020603050405020304" pitchFamily="18" charset="0"/>
                <a:cs typeface="Times New Roman" panose="02020603050405020304" pitchFamily="18" charset="0"/>
              </a:rPr>
              <a:t>}</a:t>
            </a:r>
          </a:p>
          <a:p>
            <a:pPr>
              <a:buNone/>
            </a:pPr>
            <a:r>
              <a:rPr lang="en-IN" sz="2800" b="1" u="sng" dirty="0">
                <a:latin typeface="Times New Roman" panose="02020603050405020304" pitchFamily="18" charset="0"/>
                <a:cs typeface="Times New Roman" panose="02020603050405020304" pitchFamily="18" charset="0"/>
              </a:rPr>
              <a:t>Vertical alignment:</a:t>
            </a:r>
          </a:p>
          <a:p>
            <a:pPr marL="0" indent="0">
              <a:buNone/>
            </a:pPr>
            <a:r>
              <a:rPr lang="en-IN" sz="2400" dirty="0">
                <a:latin typeface="Times New Roman" panose="02020603050405020304" pitchFamily="18" charset="0"/>
                <a:cs typeface="Times New Roman" panose="02020603050405020304" pitchFamily="18" charset="0"/>
              </a:rPr>
              <a:t>The vertical-align property sets the vertical alignment (like top, bottom, or middle) of the content in &lt;</a:t>
            </a:r>
            <a:r>
              <a:rPr lang="en-IN" sz="2400" dirty="0" err="1">
                <a:latin typeface="Times New Roman" panose="02020603050405020304" pitchFamily="18" charset="0"/>
                <a:cs typeface="Times New Roman" panose="02020603050405020304" pitchFamily="18" charset="0"/>
              </a:rPr>
              <a:t>th</a:t>
            </a:r>
            <a:r>
              <a:rPr lang="en-IN" sz="2400" dirty="0">
                <a:latin typeface="Times New Roman" panose="02020603050405020304" pitchFamily="18" charset="0"/>
                <a:cs typeface="Times New Roman" panose="02020603050405020304" pitchFamily="18" charset="0"/>
              </a:rPr>
              <a:t>&gt; or &lt;td&gt;</a:t>
            </a:r>
          </a:p>
          <a:p>
            <a:r>
              <a:rPr lang="en-IN" sz="2800" b="1" dirty="0">
                <a:solidFill>
                  <a:srgbClr val="FF0000"/>
                </a:solidFill>
                <a:latin typeface="Times New Roman" panose="02020603050405020304" pitchFamily="18" charset="0"/>
                <a:cs typeface="Times New Roman" panose="02020603050405020304" pitchFamily="18" charset="0"/>
              </a:rPr>
              <a:t>td {</a:t>
            </a:r>
            <a:br>
              <a:rPr lang="en-IN" sz="2800" b="1" dirty="0">
                <a:solidFill>
                  <a:srgbClr val="FF0000"/>
                </a:solidFill>
                <a:latin typeface="Times New Roman" panose="02020603050405020304" pitchFamily="18" charset="0"/>
                <a:cs typeface="Times New Roman" panose="02020603050405020304" pitchFamily="18" charset="0"/>
              </a:rPr>
            </a:br>
            <a:r>
              <a:rPr lang="en-IN" sz="2800" b="1" dirty="0">
                <a:solidFill>
                  <a:srgbClr val="FF0000"/>
                </a:solidFill>
                <a:latin typeface="Times New Roman" panose="02020603050405020304" pitchFamily="18" charset="0"/>
                <a:cs typeface="Times New Roman" panose="02020603050405020304" pitchFamily="18" charset="0"/>
              </a:rPr>
              <a:t>  height: 50px;</a:t>
            </a:r>
            <a:br>
              <a:rPr lang="en-IN" sz="2800" b="1" dirty="0">
                <a:solidFill>
                  <a:srgbClr val="FF0000"/>
                </a:solidFill>
                <a:latin typeface="Times New Roman" panose="02020603050405020304" pitchFamily="18" charset="0"/>
                <a:cs typeface="Times New Roman" panose="02020603050405020304" pitchFamily="18" charset="0"/>
              </a:rPr>
            </a:br>
            <a:r>
              <a:rPr lang="en-IN" sz="2800" b="1" dirty="0">
                <a:solidFill>
                  <a:srgbClr val="FF0000"/>
                </a:solidFill>
                <a:latin typeface="Times New Roman" panose="02020603050405020304" pitchFamily="18" charset="0"/>
                <a:cs typeface="Times New Roman" panose="02020603050405020304" pitchFamily="18" charset="0"/>
              </a:rPr>
              <a:t>  vertical-align: bottom;</a:t>
            </a:r>
            <a:br>
              <a:rPr lang="en-IN" sz="2800" b="1" dirty="0">
                <a:solidFill>
                  <a:srgbClr val="FF0000"/>
                </a:solidFill>
                <a:latin typeface="Times New Roman" panose="02020603050405020304" pitchFamily="18" charset="0"/>
                <a:cs typeface="Times New Roman" panose="02020603050405020304" pitchFamily="18" charset="0"/>
              </a:rPr>
            </a:br>
            <a:r>
              <a:rPr lang="en-IN" sz="2800" b="1" dirty="0">
                <a:solidFill>
                  <a:srgbClr val="FF0000"/>
                </a:solidFill>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2420998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0A806-9E30-1AC5-B4D8-1055C9A7C619}"/>
              </a:ext>
            </a:extLst>
          </p:cNvPr>
          <p:cNvSpPr>
            <a:spLocks noGrp="1"/>
          </p:cNvSpPr>
          <p:nvPr>
            <p:ph type="title"/>
          </p:nvPr>
        </p:nvSpPr>
        <p:spPr>
          <a:xfrm>
            <a:off x="1261872" y="532660"/>
            <a:ext cx="9692640" cy="1162975"/>
          </a:xfrm>
        </p:spPr>
        <p:txBody>
          <a:bodyPr>
            <a:normAutofit fontScale="90000"/>
          </a:bodyPr>
          <a:lstStyle/>
          <a:p>
            <a:pPr algn="ctr"/>
            <a:r>
              <a:rPr lang="en-IN" b="1" u="sng" dirty="0">
                <a:solidFill>
                  <a:srgbClr val="00B0F0"/>
                </a:solidFill>
              </a:rPr>
              <a:t>Horizontal Alignment:</a:t>
            </a:r>
            <a:br>
              <a:rPr lang="en-IN" b="1" u="sng" dirty="0">
                <a:solidFill>
                  <a:srgbClr val="00B0F0"/>
                </a:solidFill>
              </a:rPr>
            </a:br>
            <a:endParaRPr lang="en-IN" dirty="0">
              <a:solidFill>
                <a:srgbClr val="00B0F0"/>
              </a:solidFill>
            </a:endParaRPr>
          </a:p>
        </p:txBody>
      </p:sp>
      <p:sp>
        <p:nvSpPr>
          <p:cNvPr id="3" name="Content Placeholder 2">
            <a:extLst>
              <a:ext uri="{FF2B5EF4-FFF2-40B4-BE49-F238E27FC236}">
                <a16:creationId xmlns:a16="http://schemas.microsoft.com/office/drawing/2014/main" id="{B777989B-AC81-8B85-3830-F514724E55C0}"/>
              </a:ext>
            </a:extLst>
          </p:cNvPr>
          <p:cNvSpPr>
            <a:spLocks noGrp="1"/>
          </p:cNvSpPr>
          <p:nvPr>
            <p:ph idx="1"/>
          </p:nvPr>
        </p:nvSpPr>
        <p:spPr>
          <a:xfrm>
            <a:off x="1261872" y="1695636"/>
            <a:ext cx="8595360" cy="4484502"/>
          </a:xfrm>
        </p:spPr>
        <p:txBody>
          <a:bodyPr/>
          <a:lstStyle/>
          <a:p>
            <a:r>
              <a:rPr lang="en-IN" sz="3200" dirty="0">
                <a:latin typeface="Times New Roman" panose="02020603050405020304" pitchFamily="18" charset="0"/>
                <a:cs typeface="Times New Roman" panose="02020603050405020304" pitchFamily="18" charset="0"/>
              </a:rPr>
              <a:t>The text-align property sets the horizontal alignment (like left, right, or </a:t>
            </a:r>
            <a:r>
              <a:rPr lang="en-IN" sz="3200" dirty="0" err="1">
                <a:latin typeface="Times New Roman" panose="02020603050405020304" pitchFamily="18" charset="0"/>
                <a:cs typeface="Times New Roman" panose="02020603050405020304" pitchFamily="18" charset="0"/>
              </a:rPr>
              <a:t>center</a:t>
            </a:r>
            <a:r>
              <a:rPr lang="en-IN" sz="3200" dirty="0">
                <a:latin typeface="Times New Roman" panose="02020603050405020304" pitchFamily="18" charset="0"/>
                <a:cs typeface="Times New Roman" panose="02020603050405020304" pitchFamily="18" charset="0"/>
              </a:rPr>
              <a:t>) of the content in &lt;</a:t>
            </a:r>
            <a:r>
              <a:rPr lang="en-IN" sz="3200" dirty="0" err="1">
                <a:latin typeface="Times New Roman" panose="02020603050405020304" pitchFamily="18" charset="0"/>
                <a:cs typeface="Times New Roman" panose="02020603050405020304" pitchFamily="18" charset="0"/>
              </a:rPr>
              <a:t>th</a:t>
            </a:r>
            <a:r>
              <a:rPr lang="en-IN" sz="3200" dirty="0">
                <a:latin typeface="Times New Roman" panose="02020603050405020304" pitchFamily="18" charset="0"/>
                <a:cs typeface="Times New Roman" panose="02020603050405020304" pitchFamily="18" charset="0"/>
              </a:rPr>
              <a:t>&gt; or &lt;td&gt;.</a:t>
            </a:r>
          </a:p>
          <a:p>
            <a:r>
              <a:rPr lang="en-IN" sz="3200" dirty="0">
                <a:latin typeface="Times New Roman" panose="02020603050405020304" pitchFamily="18" charset="0"/>
                <a:cs typeface="Times New Roman" panose="02020603050405020304" pitchFamily="18" charset="0"/>
              </a:rPr>
              <a:t>By default, the content of &lt;</a:t>
            </a:r>
            <a:r>
              <a:rPr lang="en-IN" sz="3200" dirty="0" err="1">
                <a:latin typeface="Times New Roman" panose="02020603050405020304" pitchFamily="18" charset="0"/>
                <a:cs typeface="Times New Roman" panose="02020603050405020304" pitchFamily="18" charset="0"/>
              </a:rPr>
              <a:t>th</a:t>
            </a:r>
            <a:r>
              <a:rPr lang="en-IN" sz="3200" dirty="0">
                <a:latin typeface="Times New Roman" panose="02020603050405020304" pitchFamily="18" charset="0"/>
                <a:cs typeface="Times New Roman" panose="02020603050405020304" pitchFamily="18" charset="0"/>
              </a:rPr>
              <a:t>&gt; elements are </a:t>
            </a:r>
            <a:r>
              <a:rPr lang="en-IN" sz="3200" dirty="0" err="1">
                <a:latin typeface="Times New Roman" panose="02020603050405020304" pitchFamily="18" charset="0"/>
                <a:cs typeface="Times New Roman" panose="02020603050405020304" pitchFamily="18" charset="0"/>
              </a:rPr>
              <a:t>center</a:t>
            </a:r>
            <a:r>
              <a:rPr lang="en-IN" sz="3200" dirty="0">
                <a:latin typeface="Times New Roman" panose="02020603050405020304" pitchFamily="18" charset="0"/>
                <a:cs typeface="Times New Roman" panose="02020603050405020304" pitchFamily="18" charset="0"/>
              </a:rPr>
              <a:t>-aligned and the content of &lt;td&gt; elements are left-aligned.</a:t>
            </a:r>
          </a:p>
          <a:p>
            <a:r>
              <a:rPr lang="en-IN" sz="3200" dirty="0">
                <a:latin typeface="Times New Roman" panose="02020603050405020304" pitchFamily="18" charset="0"/>
                <a:cs typeface="Times New Roman" panose="02020603050405020304" pitchFamily="18" charset="0"/>
              </a:rPr>
              <a:t>To </a:t>
            </a:r>
            <a:r>
              <a:rPr lang="en-IN" sz="3200" dirty="0" err="1">
                <a:latin typeface="Times New Roman" panose="02020603050405020304" pitchFamily="18" charset="0"/>
                <a:cs typeface="Times New Roman" panose="02020603050405020304" pitchFamily="18" charset="0"/>
              </a:rPr>
              <a:t>center</a:t>
            </a:r>
            <a:r>
              <a:rPr lang="en-IN" sz="3200" dirty="0">
                <a:latin typeface="Times New Roman" panose="02020603050405020304" pitchFamily="18" charset="0"/>
                <a:cs typeface="Times New Roman" panose="02020603050405020304" pitchFamily="18" charset="0"/>
              </a:rPr>
              <a:t>-align the content of  &lt;td&gt; elements as well, use text-align: </a:t>
            </a:r>
            <a:r>
              <a:rPr lang="en-IN" sz="3200" dirty="0" err="1">
                <a:latin typeface="Times New Roman" panose="02020603050405020304" pitchFamily="18" charset="0"/>
                <a:cs typeface="Times New Roman" panose="02020603050405020304" pitchFamily="18" charset="0"/>
              </a:rPr>
              <a:t>center</a:t>
            </a:r>
            <a:endParaRPr lang="en-IN" sz="32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63862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696CD-86C3-A70A-A35C-C2D513A9B83D}"/>
              </a:ext>
            </a:extLst>
          </p:cNvPr>
          <p:cNvSpPr>
            <a:spLocks noGrp="1"/>
          </p:cNvSpPr>
          <p:nvPr>
            <p:ph type="title"/>
          </p:nvPr>
        </p:nvSpPr>
        <p:spPr>
          <a:xfrm>
            <a:off x="713232" y="283693"/>
            <a:ext cx="9692640" cy="788337"/>
          </a:xfrm>
        </p:spPr>
        <p:txBody>
          <a:bodyPr/>
          <a:lstStyle/>
          <a:p>
            <a:pPr algn="ctr"/>
            <a:r>
              <a:rPr lang="en-IN" b="1" dirty="0">
                <a:solidFill>
                  <a:srgbClr val="00B0F0"/>
                </a:solidFill>
              </a:rPr>
              <a:t>Types of CSS:</a:t>
            </a:r>
            <a:endParaRPr lang="en-IN" dirty="0">
              <a:solidFill>
                <a:srgbClr val="00B0F0"/>
              </a:solidFill>
            </a:endParaRPr>
          </a:p>
        </p:txBody>
      </p:sp>
      <p:sp>
        <p:nvSpPr>
          <p:cNvPr id="3" name="Content Placeholder 2">
            <a:extLst>
              <a:ext uri="{FF2B5EF4-FFF2-40B4-BE49-F238E27FC236}">
                <a16:creationId xmlns:a16="http://schemas.microsoft.com/office/drawing/2014/main" id="{6AB2046D-B1ED-FFA9-343B-74D7C96D9798}"/>
              </a:ext>
            </a:extLst>
          </p:cNvPr>
          <p:cNvSpPr>
            <a:spLocks noGrp="1"/>
          </p:cNvSpPr>
          <p:nvPr>
            <p:ph idx="1"/>
          </p:nvPr>
        </p:nvSpPr>
        <p:spPr>
          <a:xfrm>
            <a:off x="1261872" y="1233996"/>
            <a:ext cx="8595360" cy="4946142"/>
          </a:xfrm>
        </p:spPr>
        <p:txBody>
          <a:bodyPr/>
          <a:lstStyle/>
          <a:p>
            <a:pPr fontAlgn="base"/>
            <a:r>
              <a:rPr lang="en-IN" sz="3200" dirty="0">
                <a:latin typeface="Times New Roman" panose="02020603050405020304" pitchFamily="18" charset="0"/>
                <a:cs typeface="Times New Roman" panose="02020603050405020304" pitchFamily="18" charset="0"/>
              </a:rPr>
              <a:t>There are three types of CSS which are given below:</a:t>
            </a:r>
          </a:p>
          <a:p>
            <a:pPr lvl="1" fontAlgn="base">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Inline CSS</a:t>
            </a:r>
          </a:p>
          <a:p>
            <a:pPr lvl="1" fontAlgn="base">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Internal or Embedded CSS</a:t>
            </a:r>
          </a:p>
          <a:p>
            <a:pPr lvl="1" fontAlgn="base">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External CSS </a:t>
            </a:r>
          </a:p>
          <a:p>
            <a:pPr fontAlgn="base">
              <a:buNone/>
            </a:pPr>
            <a:endParaRPr lang="en-IN" dirty="0"/>
          </a:p>
          <a:p>
            <a:pPr marL="0" indent="0">
              <a:buNone/>
            </a:pPr>
            <a:endParaRPr lang="en-IN" dirty="0"/>
          </a:p>
        </p:txBody>
      </p:sp>
    </p:spTree>
    <p:extLst>
      <p:ext uri="{BB962C8B-B14F-4D97-AF65-F5344CB8AC3E}">
        <p14:creationId xmlns:p14="http://schemas.microsoft.com/office/powerpoint/2010/main" val="2008940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00E33-292F-FCE1-7929-ABFE33E723E8}"/>
              </a:ext>
            </a:extLst>
          </p:cNvPr>
          <p:cNvSpPr>
            <a:spLocks noGrp="1"/>
          </p:cNvSpPr>
          <p:nvPr>
            <p:ph type="title"/>
          </p:nvPr>
        </p:nvSpPr>
        <p:spPr>
          <a:xfrm>
            <a:off x="1261872" y="69743"/>
            <a:ext cx="9577763" cy="1216240"/>
          </a:xfrm>
        </p:spPr>
        <p:txBody>
          <a:bodyPr>
            <a:normAutofit fontScale="90000"/>
          </a:bodyPr>
          <a:lstStyle/>
          <a:p>
            <a:pPr algn="ctr"/>
            <a:r>
              <a:rPr lang="en-IN" sz="4400" b="1" dirty="0">
                <a:solidFill>
                  <a:srgbClr val="00B0F0"/>
                </a:solidFill>
                <a:latin typeface="Times New Roman" panose="02020603050405020304" pitchFamily="18" charset="0"/>
                <a:cs typeface="Times New Roman" panose="02020603050405020304" pitchFamily="18" charset="0"/>
              </a:rPr>
              <a:t>External CSS </a:t>
            </a:r>
            <a:br>
              <a:rPr lang="en-IN"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5F1BB1A-DD1A-01ED-4632-E155AE81CEA4}"/>
              </a:ext>
            </a:extLst>
          </p:cNvPr>
          <p:cNvSpPr>
            <a:spLocks noGrp="1"/>
          </p:cNvSpPr>
          <p:nvPr>
            <p:ph idx="1"/>
          </p:nvPr>
        </p:nvSpPr>
        <p:spPr>
          <a:xfrm>
            <a:off x="1229380" y="1376039"/>
            <a:ext cx="8595360" cy="4830731"/>
          </a:xfrm>
        </p:spPr>
        <p:txBody>
          <a:bodyPr/>
          <a:lstStyle/>
          <a:p>
            <a:pPr>
              <a:spcBef>
                <a:spcPts val="1440"/>
              </a:spcBef>
              <a:spcAft>
                <a:spcPts val="1440"/>
              </a:spcAft>
              <a:buFont typeface="Wingdings" panose="05000000000000000000" pitchFamily="2" charset="2"/>
              <a:buChar char="Ø"/>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With an external style sheet, you can change the look of an entire website by changing just one file!</a:t>
            </a: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440"/>
              </a:spcBef>
              <a:spcAft>
                <a:spcPts val="1440"/>
              </a:spcAft>
              <a:buFont typeface="Wingdings" panose="05000000000000000000" pitchFamily="2" charset="2"/>
              <a:buChar char="Ø"/>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Each HTML page must include a reference to the external style sheet file inside the &lt;link&gt; element, inside the head section.</a:t>
            </a:r>
          </a:p>
          <a:p>
            <a:pPr marL="0" indent="0">
              <a:lnSpc>
                <a:spcPct val="107000"/>
              </a:lnSpc>
              <a:spcBef>
                <a:spcPts val="750"/>
              </a:spcBef>
              <a:spcAft>
                <a:spcPts val="750"/>
              </a:spcAft>
              <a:buNone/>
            </a:pPr>
            <a:r>
              <a:rPr lang="en-IN" sz="2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Example</a:t>
            </a:r>
            <a:endParaRPr lang="en-IN" sz="28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spcBef>
                <a:spcPts val="1200"/>
              </a:spcBef>
              <a:spcAft>
                <a:spcPts val="1200"/>
              </a:spcAft>
              <a:buFont typeface="Wingdings" panose="05000000000000000000" pitchFamily="2" charset="2"/>
              <a:buChar char="Ø"/>
            </a:pPr>
            <a:r>
              <a:rPr lang="en-IN" sz="2400" dirty="0">
                <a:solidFill>
                  <a:srgbClr val="000000"/>
                </a:solidFill>
                <a:effectLst/>
                <a:latin typeface="Verdana" panose="020B0604030504040204" pitchFamily="34" charset="0"/>
                <a:ea typeface="Times New Roman" panose="02020603050405020304" pitchFamily="18" charset="0"/>
              </a:rPr>
              <a:t>External styles are defined within the &lt;link&gt; element, inside the &lt;head&gt; section of an HTML page:</a:t>
            </a:r>
            <a:endParaRPr lang="en-IN" sz="2400" dirty="0">
              <a:effectLst/>
              <a:latin typeface="Times New Roman" panose="02020603050405020304" pitchFamily="18" charset="0"/>
              <a:ea typeface="Times New Roman" panose="02020603050405020304" pitchFamily="18" charset="0"/>
            </a:endParaRPr>
          </a:p>
          <a:p>
            <a:pPr>
              <a:spcBef>
                <a:spcPts val="1440"/>
              </a:spcBef>
              <a:spcAft>
                <a:spcPts val="1440"/>
              </a:spcAft>
              <a:buFont typeface="Wingdings" panose="05000000000000000000" pitchFamily="2" charset="2"/>
              <a:buChar char="Ø"/>
            </a:pP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669434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B297C0-CA4D-90FD-945C-E411505EF179}"/>
              </a:ext>
            </a:extLst>
          </p:cNvPr>
          <p:cNvSpPr txBox="1"/>
          <p:nvPr/>
        </p:nvSpPr>
        <p:spPr>
          <a:xfrm>
            <a:off x="443883" y="452761"/>
            <a:ext cx="10555550" cy="5539978"/>
          </a:xfrm>
          <a:prstGeom prst="rect">
            <a:avLst/>
          </a:prstGeom>
          <a:noFill/>
        </p:spPr>
        <p:txBody>
          <a:bodyPr wrap="square" rtlCol="0">
            <a:spAutoFit/>
          </a:bodyPr>
          <a:lstStyle/>
          <a:p>
            <a:r>
              <a:rPr lang="en-IN" sz="24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IN" sz="24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!DOCTYPE</a:t>
            </a:r>
            <a:r>
              <a:rPr lang="en-IN"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html</a:t>
            </a:r>
            <a:r>
              <a:rPr lang="en-IN" sz="24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&gt;</a:t>
            </a:r>
            <a:b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4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IN" sz="24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html</a:t>
            </a:r>
            <a:r>
              <a:rPr lang="en-IN" sz="24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&gt;</a:t>
            </a:r>
            <a:b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4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IN" sz="24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head</a:t>
            </a:r>
            <a:r>
              <a:rPr lang="en-IN" sz="24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&gt;</a:t>
            </a:r>
            <a:b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4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IN" sz="24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link</a:t>
            </a:r>
            <a:r>
              <a:rPr lang="en-IN"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rel</a:t>
            </a:r>
            <a:r>
              <a:rPr lang="en-IN" sz="24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="stylesheet"</a:t>
            </a:r>
            <a:r>
              <a:rPr lang="en-IN"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href</a:t>
            </a:r>
            <a:r>
              <a:rPr lang="en-IN" sz="24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="mystyle.css"&gt;</a:t>
            </a:r>
            <a:b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4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IN" sz="24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/head</a:t>
            </a:r>
            <a:r>
              <a:rPr lang="en-IN" sz="24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&gt;</a:t>
            </a:r>
            <a:b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4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IN" sz="24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body</a:t>
            </a:r>
            <a:r>
              <a:rPr lang="en-IN" sz="24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&gt;</a:t>
            </a:r>
            <a:b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4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IN" sz="24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h1</a:t>
            </a:r>
            <a:r>
              <a:rPr lang="en-IN" sz="24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&gt;</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is a heading</a:t>
            </a:r>
            <a:r>
              <a:rPr lang="en-IN" sz="24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IN" sz="24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/h1</a:t>
            </a:r>
            <a:r>
              <a:rPr lang="en-IN" sz="24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&gt;</a:t>
            </a:r>
            <a:b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4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IN" sz="24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IN" sz="24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&gt;</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is a paragraph.</a:t>
            </a:r>
            <a:r>
              <a:rPr lang="en-IN" sz="24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IN" sz="24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IN" sz="24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&gt;</a:t>
            </a:r>
            <a:b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4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IN" sz="24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/body</a:t>
            </a:r>
            <a:r>
              <a:rPr lang="en-IN" sz="24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&gt;</a:t>
            </a:r>
            <a:b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4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IN" sz="24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/html</a:t>
            </a:r>
            <a:r>
              <a:rPr lang="en-IN" sz="24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&gt;</a:t>
            </a:r>
          </a:p>
          <a:p>
            <a:endParaRPr lang="en-IN" sz="18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An external style sheet can be written in any text editor, and must be saved with a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css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extension.</a:t>
            </a:r>
          </a:p>
          <a:p>
            <a:pPr marL="342900" indent="-342900">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external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css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file should not contain any HTML tags.</a:t>
            </a:r>
          </a:p>
          <a:p>
            <a:pPr marL="342900" indent="-342900">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Here is how the "mystyle.css" file looks:</a:t>
            </a:r>
          </a:p>
        </p:txBody>
      </p:sp>
    </p:spTree>
    <p:extLst>
      <p:ext uri="{BB962C8B-B14F-4D97-AF65-F5344CB8AC3E}">
        <p14:creationId xmlns:p14="http://schemas.microsoft.com/office/powerpoint/2010/main" val="2074228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1E3039-4F59-6FD1-5DA6-455D07FFFF0D}"/>
              </a:ext>
            </a:extLst>
          </p:cNvPr>
          <p:cNvSpPr txBox="1"/>
          <p:nvPr/>
        </p:nvSpPr>
        <p:spPr>
          <a:xfrm>
            <a:off x="594804" y="195309"/>
            <a:ext cx="8560293" cy="4647426"/>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"mystyle.css"</a:t>
            </a:r>
          </a:p>
          <a:p>
            <a:r>
              <a:rPr lang="en-IN" sz="2400" dirty="0">
                <a:latin typeface="Times New Roman" panose="02020603050405020304" pitchFamily="18" charset="0"/>
                <a:cs typeface="Times New Roman" panose="02020603050405020304" pitchFamily="18" charset="0"/>
              </a:rPr>
              <a:t>body {</a:t>
            </a:r>
          </a:p>
          <a:p>
            <a:r>
              <a:rPr lang="en-IN" sz="2400" dirty="0">
                <a:latin typeface="Times New Roman" panose="02020603050405020304" pitchFamily="18" charset="0"/>
                <a:cs typeface="Times New Roman" panose="02020603050405020304" pitchFamily="18" charset="0"/>
              </a:rPr>
              <a:t>  background-</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lightblue</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h1 {</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navy;</a:t>
            </a:r>
          </a:p>
          <a:p>
            <a:r>
              <a:rPr lang="en-IN" sz="2400" dirty="0">
                <a:latin typeface="Times New Roman" panose="02020603050405020304" pitchFamily="18" charset="0"/>
                <a:cs typeface="Times New Roman" panose="02020603050405020304" pitchFamily="18" charset="0"/>
              </a:rPr>
              <a:t>  margin-left: 20px;</a:t>
            </a:r>
          </a:p>
          <a:p>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Note: Do not add a space between the property value and the unit:</a:t>
            </a:r>
          </a:p>
          <a:p>
            <a:r>
              <a:rPr lang="en-IN" sz="2400" dirty="0">
                <a:latin typeface="Times New Roman" panose="02020603050405020304" pitchFamily="18" charset="0"/>
                <a:cs typeface="Times New Roman" panose="02020603050405020304" pitchFamily="18" charset="0"/>
              </a:rPr>
              <a:t>Incorrect (space): margin-left: 20 </a:t>
            </a:r>
            <a:r>
              <a:rPr lang="en-IN" sz="2400" dirty="0" err="1">
                <a:latin typeface="Times New Roman" panose="02020603050405020304" pitchFamily="18" charset="0"/>
                <a:cs typeface="Times New Roman" panose="02020603050405020304" pitchFamily="18" charset="0"/>
              </a:rPr>
              <a:t>px</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Correct (</a:t>
            </a:r>
            <a:r>
              <a:rPr lang="en-IN" sz="2400" dirty="0" err="1">
                <a:latin typeface="Times New Roman" panose="02020603050405020304" pitchFamily="18" charset="0"/>
                <a:cs typeface="Times New Roman" panose="02020603050405020304" pitchFamily="18" charset="0"/>
              </a:rPr>
              <a:t>nospace</a:t>
            </a:r>
            <a:r>
              <a:rPr lang="en-IN" sz="2400" dirty="0">
                <a:latin typeface="Times New Roman" panose="02020603050405020304" pitchFamily="18" charset="0"/>
                <a:cs typeface="Times New Roman" panose="02020603050405020304" pitchFamily="18" charset="0"/>
              </a:rPr>
              <a:t>): margin-left: 20px;</a:t>
            </a:r>
          </a:p>
        </p:txBody>
      </p:sp>
    </p:spTree>
    <p:extLst>
      <p:ext uri="{BB962C8B-B14F-4D97-AF65-F5344CB8AC3E}">
        <p14:creationId xmlns:p14="http://schemas.microsoft.com/office/powerpoint/2010/main" val="21564209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567C-6B8F-22AC-8C30-F6214EAC0AD7}"/>
              </a:ext>
            </a:extLst>
          </p:cNvPr>
          <p:cNvSpPr>
            <a:spLocks noGrp="1"/>
          </p:cNvSpPr>
          <p:nvPr>
            <p:ph type="title"/>
          </p:nvPr>
        </p:nvSpPr>
        <p:spPr>
          <a:xfrm>
            <a:off x="1261872" y="221942"/>
            <a:ext cx="9657662" cy="834501"/>
          </a:xfrm>
        </p:spPr>
        <p:txBody>
          <a:bodyPr>
            <a:normAutofit fontScale="90000"/>
          </a:bodyPr>
          <a:lstStyle/>
          <a:p>
            <a:pPr algn="ctr"/>
            <a:br>
              <a:rPr lang="en-IN" sz="4000" b="1"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000" b="1"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4000" b="1"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Internal CSS</a:t>
            </a:r>
            <a:br>
              <a:rPr lang="en-IN" sz="18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EC35220-F722-6229-CD39-DC52DC0EECA8}"/>
              </a:ext>
            </a:extLst>
          </p:cNvPr>
          <p:cNvSpPr>
            <a:spLocks noGrp="1"/>
          </p:cNvSpPr>
          <p:nvPr>
            <p:ph idx="1"/>
          </p:nvPr>
        </p:nvSpPr>
        <p:spPr>
          <a:xfrm>
            <a:off x="1261872" y="585926"/>
            <a:ext cx="8595360" cy="5594212"/>
          </a:xfrm>
        </p:spPr>
        <p:txBody>
          <a:bodyPr>
            <a:normAutofit fontScale="85000" lnSpcReduction="20000"/>
          </a:bodyPr>
          <a:lstStyle/>
          <a:p>
            <a:pPr>
              <a:spcBef>
                <a:spcPts val="1440"/>
              </a:spcBef>
              <a:spcAft>
                <a:spcPts val="1440"/>
              </a:spcAft>
              <a:buFont typeface="Wingdings" panose="05000000000000000000" pitchFamily="2" charset="2"/>
              <a:buChar char="Ø"/>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 inline style may be used to apply a unique style for a single element.</a:t>
            </a:r>
          </a:p>
          <a:p>
            <a:pPr>
              <a:spcBef>
                <a:spcPts val="1440"/>
              </a:spcBef>
              <a:spcAft>
                <a:spcPts val="1440"/>
              </a:spcAft>
              <a:buFont typeface="Wingdings" panose="05000000000000000000" pitchFamily="2" charset="2"/>
              <a:buChar char="Ø"/>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use inline styles, add the style attribute to the relevant element. The style attribute can contain any CSS property.</a:t>
            </a:r>
          </a:p>
          <a:p>
            <a:pPr marL="0" indent="0" algn="ctr">
              <a:spcBef>
                <a:spcPts val="1440"/>
              </a:spcBef>
              <a:spcAft>
                <a:spcPts val="1440"/>
              </a:spcAft>
              <a:buNone/>
            </a:pPr>
            <a:r>
              <a:rPr lang="en-IN" sz="3000" dirty="0">
                <a:solidFill>
                  <a:srgbClr val="0070C0"/>
                </a:solidFill>
                <a:latin typeface="Times New Roman" panose="02020603050405020304" pitchFamily="18" charset="0"/>
                <a:cs typeface="Times New Roman" panose="02020603050405020304" pitchFamily="18" charset="0"/>
              </a:rPr>
              <a:t>Example</a:t>
            </a:r>
          </a:p>
          <a:p>
            <a:pPr marL="0" indent="0">
              <a:buNone/>
            </a:pPr>
            <a:r>
              <a:rPr lang="en-IN" sz="2600" dirty="0">
                <a:latin typeface="Times New Roman" panose="02020603050405020304" pitchFamily="18" charset="0"/>
                <a:cs typeface="Times New Roman" panose="02020603050405020304" pitchFamily="18" charset="0"/>
              </a:rPr>
              <a:t>Internal styles are defined within the &lt;style&gt; element, inside the &lt;head&gt; section of an HTML page:</a:t>
            </a:r>
          </a:p>
          <a:p>
            <a:pPr marL="0" indent="0">
              <a:buNone/>
            </a:pPr>
            <a:r>
              <a:rPr lang="en-IN" sz="2600" dirty="0">
                <a:latin typeface="Times New Roman" panose="02020603050405020304" pitchFamily="18" charset="0"/>
                <a:cs typeface="Times New Roman" panose="02020603050405020304" pitchFamily="18" charset="0"/>
              </a:rPr>
              <a:t>&lt;!DOCTYPE html&gt;</a:t>
            </a:r>
          </a:p>
          <a:p>
            <a:pPr marL="0" indent="0">
              <a:buNone/>
            </a:pPr>
            <a:r>
              <a:rPr lang="en-IN" sz="2600" dirty="0">
                <a:latin typeface="Times New Roman" panose="02020603050405020304" pitchFamily="18" charset="0"/>
                <a:cs typeface="Times New Roman" panose="02020603050405020304" pitchFamily="18" charset="0"/>
              </a:rPr>
              <a:t>&lt;html&gt;</a:t>
            </a:r>
          </a:p>
          <a:p>
            <a:pPr marL="0" indent="0">
              <a:buNone/>
            </a:pPr>
            <a:r>
              <a:rPr lang="en-IN" sz="2600" dirty="0">
                <a:latin typeface="Times New Roman" panose="02020603050405020304" pitchFamily="18" charset="0"/>
                <a:cs typeface="Times New Roman" panose="02020603050405020304" pitchFamily="18" charset="0"/>
              </a:rPr>
              <a:t>&lt;head&gt;</a:t>
            </a:r>
          </a:p>
          <a:p>
            <a:pPr marL="0" indent="0">
              <a:buNone/>
            </a:pPr>
            <a:r>
              <a:rPr lang="en-IN" sz="2600" dirty="0">
                <a:latin typeface="Times New Roman" panose="02020603050405020304" pitchFamily="18" charset="0"/>
                <a:cs typeface="Times New Roman" panose="02020603050405020304" pitchFamily="18" charset="0"/>
              </a:rPr>
              <a:t>&lt;style&gt;</a:t>
            </a:r>
          </a:p>
          <a:p>
            <a:pPr marL="0" indent="0">
              <a:buNone/>
            </a:pPr>
            <a:r>
              <a:rPr lang="en-IN" sz="2600" dirty="0">
                <a:latin typeface="Times New Roman" panose="02020603050405020304" pitchFamily="18" charset="0"/>
                <a:cs typeface="Times New Roman" panose="02020603050405020304" pitchFamily="18" charset="0"/>
              </a:rPr>
              <a:t>body {</a:t>
            </a:r>
          </a:p>
          <a:p>
            <a:pPr marL="0" indent="0">
              <a:buNone/>
            </a:pPr>
            <a:r>
              <a:rPr lang="en-IN" sz="2600" dirty="0">
                <a:latin typeface="Times New Roman" panose="02020603050405020304" pitchFamily="18" charset="0"/>
                <a:cs typeface="Times New Roman" panose="02020603050405020304" pitchFamily="18" charset="0"/>
              </a:rPr>
              <a:t>  background-</a:t>
            </a:r>
            <a:r>
              <a:rPr lang="en-IN" sz="2600" dirty="0" err="1">
                <a:latin typeface="Times New Roman" panose="02020603050405020304" pitchFamily="18" charset="0"/>
                <a:cs typeface="Times New Roman" panose="02020603050405020304" pitchFamily="18" charset="0"/>
              </a:rPr>
              <a:t>color</a:t>
            </a:r>
            <a:r>
              <a:rPr lang="en-IN" sz="2600" dirty="0">
                <a:latin typeface="Times New Roman" panose="02020603050405020304" pitchFamily="18" charset="0"/>
                <a:cs typeface="Times New Roman" panose="02020603050405020304" pitchFamily="18" charset="0"/>
              </a:rPr>
              <a:t>: linen;</a:t>
            </a:r>
          </a:p>
          <a:p>
            <a:pPr marL="0" indent="0">
              <a:buNone/>
            </a:pPr>
            <a:endParaRPr lang="en-IN" dirty="0"/>
          </a:p>
        </p:txBody>
      </p:sp>
    </p:spTree>
    <p:extLst>
      <p:ext uri="{BB962C8B-B14F-4D97-AF65-F5344CB8AC3E}">
        <p14:creationId xmlns:p14="http://schemas.microsoft.com/office/powerpoint/2010/main" val="7194960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D3C543-6B72-5FB1-9D58-382C8452ED71}"/>
              </a:ext>
            </a:extLst>
          </p:cNvPr>
          <p:cNvSpPr txBox="1"/>
          <p:nvPr/>
        </p:nvSpPr>
        <p:spPr>
          <a:xfrm>
            <a:off x="301841" y="330195"/>
            <a:ext cx="10244831" cy="6217087"/>
          </a:xfrm>
          <a:prstGeom prst="rect">
            <a:avLst/>
          </a:prstGeom>
          <a:noFill/>
        </p:spPr>
        <p:txBody>
          <a:bodyPr wrap="square" rtlCol="0">
            <a:spAutoFit/>
          </a:bodyPr>
          <a:lstStyle/>
          <a:p>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IN" sz="20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!DOCTYPE</a:t>
            </a:r>
            <a: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html</a:t>
            </a: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&gt;</a:t>
            </a:r>
            <a:b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IN" sz="20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html</a:t>
            </a: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&gt;</a:t>
            </a:r>
            <a:b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IN" sz="20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head</a:t>
            </a: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&gt;</a:t>
            </a:r>
            <a:b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IN" sz="20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style</a:t>
            </a: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&gt;</a:t>
            </a:r>
            <a:br>
              <a:rPr lang="en-IN" sz="20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body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background-</a:t>
            </a:r>
            <a:r>
              <a:rPr lang="en-IN" sz="20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color</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 linen</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20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20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h1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color</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 maroon</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margin-left</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 40px</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20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IN" sz="20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/style</a:t>
            </a: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&gt;</a:t>
            </a:r>
            <a:b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IN" sz="20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/head</a:t>
            </a: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&gt;</a:t>
            </a:r>
            <a:b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IN" sz="20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body</a:t>
            </a: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&gt;</a:t>
            </a:r>
            <a:b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IN" sz="20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h1</a:t>
            </a: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&gt;</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is a heading</a:t>
            </a: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IN" sz="20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/h1</a:t>
            </a: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&gt;</a:t>
            </a:r>
            <a:b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IN" sz="20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&gt;</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is a paragraph.</a:t>
            </a: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IN" sz="20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&gt;</a:t>
            </a:r>
            <a:b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IN" sz="20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/body</a:t>
            </a: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&gt;</a:t>
            </a:r>
            <a:b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IN" sz="20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/html</a:t>
            </a:r>
            <a:r>
              <a:rPr lang="en-IN" sz="20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&gt;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13338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7D84-6AAC-4CDE-0209-61413118454D}"/>
              </a:ext>
            </a:extLst>
          </p:cNvPr>
          <p:cNvSpPr>
            <a:spLocks noGrp="1"/>
          </p:cNvSpPr>
          <p:nvPr>
            <p:ph type="title"/>
          </p:nvPr>
        </p:nvSpPr>
        <p:spPr/>
        <p:txBody>
          <a:bodyPr>
            <a:normAutofit/>
          </a:bodyPr>
          <a:lstStyle/>
          <a:p>
            <a:pPr algn="ctr"/>
            <a:r>
              <a:rPr lang="en-IN" b="1" dirty="0">
                <a:latin typeface="Times New Roman" panose="02020603050405020304" pitchFamily="18" charset="0"/>
                <a:cs typeface="Times New Roman" panose="02020603050405020304" pitchFamily="18" charset="0"/>
              </a:rPr>
              <a:t>Introduction to CSS(Why CSS?)</a:t>
            </a:r>
          </a:p>
        </p:txBody>
      </p:sp>
      <p:sp>
        <p:nvSpPr>
          <p:cNvPr id="3" name="Content Placeholder 2">
            <a:extLst>
              <a:ext uri="{FF2B5EF4-FFF2-40B4-BE49-F238E27FC236}">
                <a16:creationId xmlns:a16="http://schemas.microsoft.com/office/drawing/2014/main" id="{968816E7-9B4F-1813-BFE4-E7320A9B320C}"/>
              </a:ext>
            </a:extLst>
          </p:cNvPr>
          <p:cNvSpPr>
            <a:spLocks noGrp="1"/>
          </p:cNvSpPr>
          <p:nvPr>
            <p:ph idx="1"/>
          </p:nvPr>
        </p:nvSpPr>
        <p:spPr>
          <a:xfrm>
            <a:off x="838200" y="1530220"/>
            <a:ext cx="10515600" cy="4646743"/>
          </a:xfrm>
        </p:spPr>
        <p:txBody>
          <a:bodyPr>
            <a:normAutofit/>
          </a:bodyPr>
          <a:lstStyle/>
          <a:p>
            <a:endParaRPr lang="en-IN"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HTML was primarily used for defining the content of a document like paragraphs, headings, etc. with no formatting</a:t>
            </a:r>
          </a:p>
          <a:p>
            <a:r>
              <a:rPr lang="en-IN" sz="2400" dirty="0">
                <a:latin typeface="Times New Roman" panose="02020603050405020304" pitchFamily="18" charset="0"/>
                <a:cs typeface="Times New Roman" panose="02020603050405020304" pitchFamily="18" charset="0"/>
              </a:rPr>
              <a:t> With HTML 3.2 specifications, the formatting tags like </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font, etc. were added</a:t>
            </a:r>
          </a:p>
          <a:p>
            <a:r>
              <a:rPr lang="en-IN" sz="2400" dirty="0">
                <a:latin typeface="Times New Roman" panose="02020603050405020304" pitchFamily="18" charset="0"/>
                <a:cs typeface="Times New Roman" panose="02020603050405020304" pitchFamily="18" charset="0"/>
              </a:rPr>
              <a:t> When HTML was used for creating user interface for large web applications, with hundreds of web pages, formatting individual web pages posed challenges</a:t>
            </a:r>
          </a:p>
          <a:p>
            <a:r>
              <a:rPr lang="en-IN" sz="2400" dirty="0">
                <a:latin typeface="Times New Roman" panose="02020603050405020304" pitchFamily="18" charset="0"/>
                <a:cs typeface="Times New Roman" panose="02020603050405020304" pitchFamily="18" charset="0"/>
              </a:rPr>
              <a:t>To overcome this challenge, World Wide Web Consortium(W3C) introduced the CSS</a:t>
            </a:r>
          </a:p>
        </p:txBody>
      </p:sp>
    </p:spTree>
    <p:extLst>
      <p:ext uri="{BB962C8B-B14F-4D97-AF65-F5344CB8AC3E}">
        <p14:creationId xmlns:p14="http://schemas.microsoft.com/office/powerpoint/2010/main" val="39604274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50D1EC-C571-D9B6-801D-3FADD787153F}"/>
              </a:ext>
            </a:extLst>
          </p:cNvPr>
          <p:cNvSpPr txBox="1"/>
          <p:nvPr/>
        </p:nvSpPr>
        <p:spPr>
          <a:xfrm>
            <a:off x="606490" y="587829"/>
            <a:ext cx="10300996" cy="6032421"/>
          </a:xfrm>
          <a:prstGeom prst="rect">
            <a:avLst/>
          </a:prstGeom>
          <a:noFill/>
        </p:spPr>
        <p:txBody>
          <a:bodyPr wrap="square" rtlCol="0">
            <a:spAutoFit/>
          </a:bodyPr>
          <a:lstStyle/>
          <a:p>
            <a:pPr algn="ctr"/>
            <a:r>
              <a:rPr lang="en-IN" sz="3200" b="1" dirty="0">
                <a:solidFill>
                  <a:srgbClr val="00B0F0"/>
                </a:solidFill>
                <a:latin typeface="Times New Roman" panose="02020603050405020304" pitchFamily="18" charset="0"/>
                <a:cs typeface="Times New Roman" panose="02020603050405020304" pitchFamily="18" charset="0"/>
              </a:rPr>
              <a:t>Inline CSS</a:t>
            </a:r>
          </a:p>
          <a:p>
            <a:r>
              <a:rPr lang="en-IN" sz="2400" dirty="0">
                <a:latin typeface="Times New Roman" panose="02020603050405020304" pitchFamily="18" charset="0"/>
                <a:cs typeface="Times New Roman" panose="02020603050405020304" pitchFamily="18" charset="0"/>
              </a:rPr>
              <a:t>An inline style may be used to apply a unique style to a single element.</a:t>
            </a:r>
          </a:p>
          <a:p>
            <a:r>
              <a:rPr lang="en-IN" sz="2400" dirty="0">
                <a:latin typeface="Times New Roman" panose="02020603050405020304" pitchFamily="18" charset="0"/>
                <a:cs typeface="Times New Roman" panose="02020603050405020304" pitchFamily="18" charset="0"/>
              </a:rPr>
              <a:t>To use inline styles, add the style attribute to the relevant element. The style attribute can contain any CSS property.</a:t>
            </a:r>
          </a:p>
          <a:p>
            <a:r>
              <a:rPr lang="en-IN" sz="2400" dirty="0">
                <a:latin typeface="Times New Roman" panose="02020603050405020304" pitchFamily="18" charset="0"/>
                <a:cs typeface="Times New Roman" panose="02020603050405020304" pitchFamily="18" charset="0"/>
              </a:rPr>
              <a:t>Example</a:t>
            </a:r>
          </a:p>
          <a:p>
            <a:r>
              <a:rPr lang="en-IN" sz="2400" dirty="0">
                <a:latin typeface="Times New Roman" panose="02020603050405020304" pitchFamily="18" charset="0"/>
                <a:cs typeface="Times New Roman" panose="02020603050405020304" pitchFamily="18" charset="0"/>
              </a:rPr>
              <a:t>Inline styles are defined within the "style" attribute of the relevant element:</a:t>
            </a:r>
          </a:p>
          <a:p>
            <a:r>
              <a:rPr lang="en-IN" sz="2400" b="1" dirty="0">
                <a:latin typeface="Times New Roman" panose="02020603050405020304" pitchFamily="18" charset="0"/>
                <a:cs typeface="Times New Roman" panose="02020603050405020304" pitchFamily="18" charset="0"/>
              </a:rPr>
              <a:t>&lt;!DOCTYPE html&gt;</a:t>
            </a:r>
          </a:p>
          <a:p>
            <a:r>
              <a:rPr lang="en-IN" sz="2400" b="1" dirty="0">
                <a:latin typeface="Times New Roman" panose="02020603050405020304" pitchFamily="18" charset="0"/>
                <a:cs typeface="Times New Roman" panose="02020603050405020304" pitchFamily="18" charset="0"/>
              </a:rPr>
              <a:t>&lt;html&gt;</a:t>
            </a:r>
          </a:p>
          <a:p>
            <a:r>
              <a:rPr lang="en-IN" sz="2400" b="1" dirty="0">
                <a:latin typeface="Times New Roman" panose="02020603050405020304" pitchFamily="18" charset="0"/>
                <a:cs typeface="Times New Roman" panose="02020603050405020304" pitchFamily="18" charset="0"/>
              </a:rPr>
              <a:t>&lt;body&gt;</a:t>
            </a:r>
          </a:p>
          <a:p>
            <a:r>
              <a:rPr lang="en-IN" sz="2400" b="1" dirty="0">
                <a:latin typeface="Times New Roman" panose="02020603050405020304" pitchFamily="18" charset="0"/>
                <a:cs typeface="Times New Roman" panose="02020603050405020304" pitchFamily="18" charset="0"/>
              </a:rPr>
              <a:t>&lt;h1 style="</a:t>
            </a:r>
            <a:r>
              <a:rPr lang="en-IN" sz="2400" b="1" dirty="0" err="1">
                <a:latin typeface="Times New Roman" panose="02020603050405020304" pitchFamily="18" charset="0"/>
                <a:cs typeface="Times New Roman" panose="02020603050405020304" pitchFamily="18" charset="0"/>
              </a:rPr>
              <a:t>color:blue;text-align:center</a:t>
            </a:r>
            <a:r>
              <a:rPr lang="en-IN" sz="2400" b="1" dirty="0">
                <a:latin typeface="Times New Roman" panose="02020603050405020304" pitchFamily="18" charset="0"/>
                <a:cs typeface="Times New Roman" panose="02020603050405020304" pitchFamily="18" charset="0"/>
              </a:rPr>
              <a:t>;"&gt;This is a heading&lt;/h1&gt;</a:t>
            </a:r>
          </a:p>
          <a:p>
            <a:r>
              <a:rPr lang="en-IN" sz="2400" b="1" dirty="0">
                <a:latin typeface="Times New Roman" panose="02020603050405020304" pitchFamily="18" charset="0"/>
                <a:cs typeface="Times New Roman" panose="02020603050405020304" pitchFamily="18" charset="0"/>
              </a:rPr>
              <a:t>&lt;p style="</a:t>
            </a:r>
            <a:r>
              <a:rPr lang="en-IN" sz="2400" b="1" dirty="0" err="1">
                <a:latin typeface="Times New Roman" panose="02020603050405020304" pitchFamily="18" charset="0"/>
                <a:cs typeface="Times New Roman" panose="02020603050405020304" pitchFamily="18" charset="0"/>
              </a:rPr>
              <a:t>color:red</a:t>
            </a:r>
            <a:r>
              <a:rPr lang="en-IN" sz="2400" b="1" dirty="0">
                <a:latin typeface="Times New Roman" panose="02020603050405020304" pitchFamily="18" charset="0"/>
                <a:cs typeface="Times New Roman" panose="02020603050405020304" pitchFamily="18" charset="0"/>
              </a:rPr>
              <a:t>;"&gt;This is a paragraph.&lt;/p&gt;</a:t>
            </a:r>
          </a:p>
          <a:p>
            <a:r>
              <a:rPr lang="en-IN" sz="2400" b="1" dirty="0">
                <a:latin typeface="Times New Roman" panose="02020603050405020304" pitchFamily="18" charset="0"/>
                <a:cs typeface="Times New Roman" panose="02020603050405020304" pitchFamily="18" charset="0"/>
              </a:rPr>
              <a:t>&lt;/body&gt;</a:t>
            </a:r>
          </a:p>
          <a:p>
            <a:r>
              <a:rPr lang="en-IN" sz="2400" b="1" dirty="0">
                <a:latin typeface="Times New Roman" panose="02020603050405020304" pitchFamily="18" charset="0"/>
                <a:cs typeface="Times New Roman" panose="02020603050405020304" pitchFamily="18" charset="0"/>
              </a:rPr>
              <a:t>&lt;/html&gt;</a:t>
            </a:r>
          </a:p>
          <a:p>
            <a:r>
              <a:rPr lang="en-IN" sz="2400" b="1" dirty="0">
                <a:latin typeface="Times New Roman" panose="02020603050405020304" pitchFamily="18" charset="0"/>
                <a:cs typeface="Times New Roman" panose="02020603050405020304" pitchFamily="18" charset="0"/>
              </a:rPr>
              <a:t>Tip</a:t>
            </a:r>
            <a:r>
              <a:rPr lang="en-IN" sz="2400" dirty="0">
                <a:latin typeface="Times New Roman" panose="02020603050405020304" pitchFamily="18" charset="0"/>
                <a:cs typeface="Times New Roman" panose="02020603050405020304" pitchFamily="18" charset="0"/>
              </a:rPr>
              <a:t>: An inline style loses many of the advantages of a style sheet (by mixing content with presentation). Use this method sparingly.</a:t>
            </a:r>
          </a:p>
          <a:p>
            <a:endParaRPr lang="en-IN" dirty="0"/>
          </a:p>
        </p:txBody>
      </p:sp>
    </p:spTree>
    <p:extLst>
      <p:ext uri="{BB962C8B-B14F-4D97-AF65-F5344CB8AC3E}">
        <p14:creationId xmlns:p14="http://schemas.microsoft.com/office/powerpoint/2010/main" val="30722689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43F548-8DAD-B711-9C5F-66BF7A073911}"/>
              </a:ext>
            </a:extLst>
          </p:cNvPr>
          <p:cNvSpPr txBox="1"/>
          <p:nvPr/>
        </p:nvSpPr>
        <p:spPr>
          <a:xfrm>
            <a:off x="429208" y="401216"/>
            <a:ext cx="10692882" cy="6396366"/>
          </a:xfrm>
          <a:prstGeom prst="rect">
            <a:avLst/>
          </a:prstGeom>
          <a:noFill/>
        </p:spPr>
        <p:txBody>
          <a:bodyPr wrap="square" rtlCol="0">
            <a:spAutoFit/>
          </a:bodyPr>
          <a:lstStyle/>
          <a:p>
            <a:pPr algn="ctr">
              <a:lnSpc>
                <a:spcPct val="107000"/>
              </a:lnSpc>
              <a:spcBef>
                <a:spcPts val="750"/>
              </a:spcBef>
              <a:spcAft>
                <a:spcPts val="750"/>
              </a:spcAft>
            </a:pPr>
            <a:r>
              <a:rPr lang="en-IN"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Multiple Style Sheets</a:t>
            </a:r>
            <a:endParaRPr lang="en-IN" sz="3200" b="1" dirty="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440"/>
              </a:spcBef>
              <a:spcAft>
                <a:spcPts val="1440"/>
              </a:spcAf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some properties have been defined for the same selector (element) in different style sheets, the value from the last read style sheet will be used.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200"/>
              </a:spcBef>
              <a:spcAft>
                <a:spcPts val="1200"/>
              </a:spcAf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Assume that an </a:t>
            </a:r>
            <a:r>
              <a:rPr 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external style sheet</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has the following style for the &lt;h1&gt; element: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IN" sz="24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h1 </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color</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4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 navy</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1200"/>
              </a:spcBef>
              <a:spcAft>
                <a:spcPts val="1200"/>
              </a:spcAf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Then, assume that an </a:t>
            </a:r>
            <a:r>
              <a:rPr 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internal style sheet</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also has the following style for the &lt;h1&gt; element: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IN" sz="2400" dirty="0">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h1 </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color</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4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 orange</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IN"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b="1" dirty="0">
              <a:solidFill>
                <a:srgbClr val="1F4D78"/>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163865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FFD6AC-4738-5619-4343-319F98C0456E}"/>
              </a:ext>
            </a:extLst>
          </p:cNvPr>
          <p:cNvSpPr txBox="1"/>
          <p:nvPr/>
        </p:nvSpPr>
        <p:spPr>
          <a:xfrm>
            <a:off x="205273" y="531845"/>
            <a:ext cx="10758196" cy="5386090"/>
          </a:xfrm>
          <a:prstGeom prst="rect">
            <a:avLst/>
          </a:prstGeom>
          <a:noFill/>
        </p:spPr>
        <p:txBody>
          <a:bodyPr wrap="square" rtlCol="0">
            <a:spAutoFit/>
          </a:bodyPr>
          <a:lstStyle/>
          <a:p>
            <a:pPr algn="ctr"/>
            <a:r>
              <a:rPr lang="en-IN" sz="2400" b="1" dirty="0">
                <a:solidFill>
                  <a:srgbClr val="FF0000"/>
                </a:solidFill>
                <a:latin typeface="Times New Roman" panose="02020603050405020304" pitchFamily="18" charset="0"/>
                <a:cs typeface="Times New Roman" panose="02020603050405020304" pitchFamily="18" charset="0"/>
              </a:rPr>
              <a:t>Example</a:t>
            </a:r>
          </a:p>
          <a:p>
            <a:r>
              <a:rPr lang="en-IN" sz="3200" dirty="0">
                <a:latin typeface="Times New Roman" panose="02020603050405020304" pitchFamily="18" charset="0"/>
                <a:cs typeface="Times New Roman" panose="02020603050405020304" pitchFamily="18" charset="0"/>
              </a:rPr>
              <a:t>If the internal style is defined after the link to the external style sheet, the &lt;h1&gt; elements will be "orange":</a:t>
            </a:r>
          </a:p>
          <a:p>
            <a:r>
              <a:rPr lang="en-IN" sz="3200" dirty="0">
                <a:latin typeface="Times New Roman" panose="02020603050405020304" pitchFamily="18" charset="0"/>
                <a:cs typeface="Times New Roman" panose="02020603050405020304" pitchFamily="18" charset="0"/>
              </a:rPr>
              <a:t>&lt;head&gt;</a:t>
            </a:r>
          </a:p>
          <a:p>
            <a:r>
              <a:rPr lang="en-IN" sz="3200" dirty="0">
                <a:latin typeface="Times New Roman" panose="02020603050405020304" pitchFamily="18" charset="0"/>
                <a:cs typeface="Times New Roman" panose="02020603050405020304" pitchFamily="18" charset="0"/>
              </a:rPr>
              <a:t>&lt;link </a:t>
            </a:r>
            <a:r>
              <a:rPr lang="en-IN" sz="3200" dirty="0" err="1">
                <a:latin typeface="Times New Roman" panose="02020603050405020304" pitchFamily="18" charset="0"/>
                <a:cs typeface="Times New Roman" panose="02020603050405020304" pitchFamily="18" charset="0"/>
              </a:rPr>
              <a:t>rel</a:t>
            </a:r>
            <a:r>
              <a:rPr lang="en-IN" sz="3200" dirty="0">
                <a:latin typeface="Times New Roman" panose="02020603050405020304" pitchFamily="18" charset="0"/>
                <a:cs typeface="Times New Roman" panose="02020603050405020304" pitchFamily="18" charset="0"/>
              </a:rPr>
              <a:t>="stylesheet" type="text/CSS" </a:t>
            </a:r>
            <a:r>
              <a:rPr lang="en-IN" sz="3200" dirty="0" err="1">
                <a:latin typeface="Times New Roman" panose="02020603050405020304" pitchFamily="18" charset="0"/>
                <a:cs typeface="Times New Roman" panose="02020603050405020304" pitchFamily="18" charset="0"/>
              </a:rPr>
              <a:t>href</a:t>
            </a:r>
            <a:r>
              <a:rPr lang="en-IN" sz="3200" dirty="0">
                <a:latin typeface="Times New Roman" panose="02020603050405020304" pitchFamily="18" charset="0"/>
                <a:cs typeface="Times New Roman" panose="02020603050405020304" pitchFamily="18" charset="0"/>
              </a:rPr>
              <a:t>="mystyle.css"&gt;</a:t>
            </a:r>
          </a:p>
          <a:p>
            <a:r>
              <a:rPr lang="en-IN" sz="3200" dirty="0">
                <a:latin typeface="Times New Roman" panose="02020603050405020304" pitchFamily="18" charset="0"/>
                <a:cs typeface="Times New Roman" panose="02020603050405020304" pitchFamily="18" charset="0"/>
              </a:rPr>
              <a:t>&lt;style&gt;</a:t>
            </a:r>
          </a:p>
          <a:p>
            <a:r>
              <a:rPr lang="en-IN" sz="3200" dirty="0">
                <a:latin typeface="Times New Roman" panose="02020603050405020304" pitchFamily="18" charset="0"/>
                <a:cs typeface="Times New Roman" panose="02020603050405020304" pitchFamily="18" charset="0"/>
              </a:rPr>
              <a:t>h1 {</a:t>
            </a:r>
          </a:p>
          <a:p>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color</a:t>
            </a:r>
            <a:r>
              <a:rPr lang="en-IN" sz="3200" dirty="0">
                <a:latin typeface="Times New Roman" panose="02020603050405020304" pitchFamily="18" charset="0"/>
                <a:cs typeface="Times New Roman" panose="02020603050405020304" pitchFamily="18" charset="0"/>
              </a:rPr>
              <a:t>: orange;</a:t>
            </a:r>
          </a:p>
          <a:p>
            <a:r>
              <a:rPr lang="en-IN" sz="3200" dirty="0">
                <a:latin typeface="Times New Roman" panose="02020603050405020304" pitchFamily="18" charset="0"/>
                <a:cs typeface="Times New Roman" panose="02020603050405020304" pitchFamily="18" charset="0"/>
              </a:rPr>
              <a:t>}</a:t>
            </a:r>
          </a:p>
          <a:p>
            <a:r>
              <a:rPr lang="en-IN" sz="3200" dirty="0">
                <a:latin typeface="Times New Roman" panose="02020603050405020304" pitchFamily="18" charset="0"/>
                <a:cs typeface="Times New Roman" panose="02020603050405020304" pitchFamily="18" charset="0"/>
              </a:rPr>
              <a:t>&lt;/style&gt;</a:t>
            </a:r>
          </a:p>
          <a:p>
            <a:r>
              <a:rPr lang="en-IN" sz="3200" dirty="0">
                <a:latin typeface="Times New Roman" panose="02020603050405020304" pitchFamily="18" charset="0"/>
                <a:cs typeface="Times New Roman" panose="02020603050405020304" pitchFamily="18" charset="0"/>
              </a:rPr>
              <a:t>&lt;/head&gt;</a:t>
            </a:r>
          </a:p>
        </p:txBody>
      </p:sp>
    </p:spTree>
    <p:extLst>
      <p:ext uri="{BB962C8B-B14F-4D97-AF65-F5344CB8AC3E}">
        <p14:creationId xmlns:p14="http://schemas.microsoft.com/office/powerpoint/2010/main" val="39499028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EC5CEC-25E0-B176-2529-96C3C90BFE93}"/>
              </a:ext>
            </a:extLst>
          </p:cNvPr>
          <p:cNvSpPr txBox="1"/>
          <p:nvPr/>
        </p:nvSpPr>
        <p:spPr>
          <a:xfrm>
            <a:off x="270588" y="298580"/>
            <a:ext cx="10702212" cy="5386090"/>
          </a:xfrm>
          <a:prstGeom prst="rect">
            <a:avLst/>
          </a:prstGeom>
          <a:noFill/>
        </p:spPr>
        <p:txBody>
          <a:bodyPr wrap="square" rtlCol="0">
            <a:sp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Example</a:t>
            </a:r>
          </a:p>
          <a:p>
            <a:r>
              <a:rPr lang="en-IN" sz="2800" dirty="0">
                <a:latin typeface="Times New Roman" panose="02020603050405020304" pitchFamily="18" charset="0"/>
                <a:cs typeface="Times New Roman" panose="02020603050405020304" pitchFamily="18" charset="0"/>
              </a:rPr>
              <a:t>However, if the internal style is defined before the link to the external style sheet, the &lt;h1&gt; elements will be "navy": </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&lt;head&gt;</a:t>
            </a:r>
          </a:p>
          <a:p>
            <a:r>
              <a:rPr lang="en-IN" sz="2800" dirty="0">
                <a:latin typeface="Times New Roman" panose="02020603050405020304" pitchFamily="18" charset="0"/>
                <a:cs typeface="Times New Roman" panose="02020603050405020304" pitchFamily="18" charset="0"/>
              </a:rPr>
              <a:t>&lt;style&gt;</a:t>
            </a:r>
          </a:p>
          <a:p>
            <a:r>
              <a:rPr lang="en-IN" sz="2800" dirty="0">
                <a:latin typeface="Times New Roman" panose="02020603050405020304" pitchFamily="18" charset="0"/>
                <a:cs typeface="Times New Roman" panose="02020603050405020304" pitchFamily="18" charset="0"/>
              </a:rPr>
              <a:t>h1 {</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color</a:t>
            </a:r>
            <a:r>
              <a:rPr lang="en-IN" sz="2800" dirty="0">
                <a:latin typeface="Times New Roman" panose="02020603050405020304" pitchFamily="18" charset="0"/>
                <a:cs typeface="Times New Roman" panose="02020603050405020304" pitchFamily="18" charset="0"/>
              </a:rPr>
              <a:t>: orange;</a:t>
            </a:r>
          </a:p>
          <a:p>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&lt;/style&gt;</a:t>
            </a:r>
          </a:p>
          <a:p>
            <a:r>
              <a:rPr lang="en-IN" sz="2800" dirty="0">
                <a:latin typeface="Times New Roman" panose="02020603050405020304" pitchFamily="18" charset="0"/>
                <a:cs typeface="Times New Roman" panose="02020603050405020304" pitchFamily="18" charset="0"/>
              </a:rPr>
              <a:t>&lt;link </a:t>
            </a:r>
            <a:r>
              <a:rPr lang="en-IN" sz="2800" dirty="0" err="1">
                <a:latin typeface="Times New Roman" panose="02020603050405020304" pitchFamily="18" charset="0"/>
                <a:cs typeface="Times New Roman" panose="02020603050405020304" pitchFamily="18" charset="0"/>
              </a:rPr>
              <a:t>rel</a:t>
            </a:r>
            <a:r>
              <a:rPr lang="en-IN" sz="2800" dirty="0">
                <a:latin typeface="Times New Roman" panose="02020603050405020304" pitchFamily="18" charset="0"/>
                <a:cs typeface="Times New Roman" panose="02020603050405020304" pitchFamily="18" charset="0"/>
              </a:rPr>
              <a:t>="stylesheet" type="text/</a:t>
            </a:r>
            <a:r>
              <a:rPr lang="en-IN" sz="2800" dirty="0" err="1">
                <a:latin typeface="Times New Roman" panose="02020603050405020304" pitchFamily="18" charset="0"/>
                <a:cs typeface="Times New Roman" panose="02020603050405020304" pitchFamily="18" charset="0"/>
              </a:rPr>
              <a:t>css</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href</a:t>
            </a:r>
            <a:r>
              <a:rPr lang="en-IN" sz="2800" dirty="0">
                <a:latin typeface="Times New Roman" panose="02020603050405020304" pitchFamily="18" charset="0"/>
                <a:cs typeface="Times New Roman" panose="02020603050405020304" pitchFamily="18" charset="0"/>
              </a:rPr>
              <a:t>="mystyle.css"&gt;</a:t>
            </a:r>
          </a:p>
          <a:p>
            <a:r>
              <a:rPr lang="en-IN" sz="2800" dirty="0">
                <a:latin typeface="Times New Roman" panose="02020603050405020304" pitchFamily="18" charset="0"/>
                <a:cs typeface="Times New Roman" panose="02020603050405020304" pitchFamily="18" charset="0"/>
              </a:rPr>
              <a:t>&lt;/head&gt;</a:t>
            </a:r>
          </a:p>
        </p:txBody>
      </p:sp>
    </p:spTree>
    <p:extLst>
      <p:ext uri="{BB962C8B-B14F-4D97-AF65-F5344CB8AC3E}">
        <p14:creationId xmlns:p14="http://schemas.microsoft.com/office/powerpoint/2010/main" val="2445381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6CBE5-381F-B886-8165-BAAA23C6B0C6}"/>
              </a:ext>
            </a:extLst>
          </p:cNvPr>
          <p:cNvSpPr>
            <a:spLocks noGrp="1"/>
          </p:cNvSpPr>
          <p:nvPr>
            <p:ph type="title"/>
          </p:nvPr>
        </p:nvSpPr>
        <p:spPr>
          <a:xfrm>
            <a:off x="1246321" y="401217"/>
            <a:ext cx="9692640" cy="811763"/>
          </a:xfrm>
        </p:spPr>
        <p:txBody>
          <a:bodyPr>
            <a:normAutofit fontScale="90000"/>
          </a:bodyPr>
          <a:lstStyle/>
          <a:p>
            <a:pPr algn="ctr"/>
            <a:br>
              <a:rPr lang="en-IN" sz="4400" b="1" i="0" u="none" strike="noStrike" baseline="0" dirty="0">
                <a:solidFill>
                  <a:srgbClr val="0D356F"/>
                </a:solidFill>
                <a:latin typeface="Arial" panose="020B0604020202020204" pitchFamily="34" charset="0"/>
              </a:rPr>
            </a:br>
            <a:br>
              <a:rPr lang="en-IN" sz="4400" b="1" i="0" u="none" strike="noStrike" baseline="0" dirty="0">
                <a:solidFill>
                  <a:srgbClr val="0D356F"/>
                </a:solidFill>
                <a:latin typeface="Arial" panose="020B0604020202020204" pitchFamily="34" charset="0"/>
              </a:rPr>
            </a:br>
            <a:br>
              <a:rPr lang="en-IN" sz="4400" b="1" i="0" u="none" strike="noStrike" baseline="0" dirty="0">
                <a:solidFill>
                  <a:srgbClr val="0D356F"/>
                </a:solidFill>
                <a:latin typeface="Arial" panose="020B0604020202020204" pitchFamily="34" charset="0"/>
              </a:rPr>
            </a:br>
            <a:br>
              <a:rPr lang="en-IN" sz="4400" b="1" i="0" u="none" strike="noStrike" baseline="0" dirty="0">
                <a:solidFill>
                  <a:srgbClr val="0D356F"/>
                </a:solidFill>
                <a:latin typeface="Arial" panose="020B0604020202020204" pitchFamily="34" charset="0"/>
              </a:rPr>
            </a:br>
            <a:br>
              <a:rPr lang="en-IN" sz="4400" b="1" i="0" u="none" strike="noStrike" baseline="0" dirty="0">
                <a:solidFill>
                  <a:srgbClr val="0D356F"/>
                </a:solidFill>
                <a:latin typeface="Arial" panose="020B0604020202020204" pitchFamily="34" charset="0"/>
              </a:rPr>
            </a:br>
            <a:br>
              <a:rPr lang="en-IN" sz="4400" b="1" i="0" u="none" strike="noStrike" baseline="0" dirty="0">
                <a:solidFill>
                  <a:srgbClr val="0D356F"/>
                </a:solidFill>
                <a:latin typeface="Arial" panose="020B0604020202020204" pitchFamily="34" charset="0"/>
              </a:rPr>
            </a:br>
            <a:r>
              <a:rPr lang="en-IN" sz="4400" b="1" i="0" u="none" strike="noStrike" baseline="0" dirty="0" err="1">
                <a:solidFill>
                  <a:srgbClr val="0D356F"/>
                </a:solidFill>
                <a:latin typeface="Arial" panose="020B0604020202020204" pitchFamily="34" charset="0"/>
              </a:rPr>
              <a:t>CSSLinks</a:t>
            </a:r>
            <a:br>
              <a:rPr lang="en-IN" sz="4400" b="0" i="0" u="none" strike="noStrike" baseline="0" dirty="0">
                <a:solidFill>
                  <a:srgbClr val="0D356F"/>
                </a:solidFill>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1D6A0742-9D6B-C056-126D-C51ED2769A71}"/>
              </a:ext>
            </a:extLst>
          </p:cNvPr>
          <p:cNvSpPr>
            <a:spLocks noGrp="1"/>
          </p:cNvSpPr>
          <p:nvPr>
            <p:ph idx="1"/>
          </p:nvPr>
        </p:nvSpPr>
        <p:spPr>
          <a:xfrm>
            <a:off x="776679" y="807098"/>
            <a:ext cx="10000177" cy="5957596"/>
          </a:xfrm>
        </p:spPr>
        <p:txBody>
          <a:bodyPr>
            <a:normAutofit/>
          </a:bodyPr>
          <a:lstStyle/>
          <a:p>
            <a:pPr marL="0" indent="0">
              <a:buNone/>
            </a:pPr>
            <a:endParaRPr lang="en-IN" sz="1800" b="0" i="0" u="none" strike="noStrike" baseline="0" dirty="0">
              <a:solidFill>
                <a:srgbClr val="0D356F"/>
              </a:solidFill>
              <a:latin typeface="Arial" panose="020B0604020202020204" pitchFamily="34" charset="0"/>
            </a:endParaRPr>
          </a:p>
          <a:p>
            <a:r>
              <a:rPr lang="en-IN" sz="3000" b="0" i="0" u="none" strike="noStrike" baseline="0" dirty="0">
                <a:solidFill>
                  <a:srgbClr val="000000"/>
                </a:solidFill>
                <a:latin typeface="Times New Roman" panose="02020603050405020304" pitchFamily="18" charset="0"/>
              </a:rPr>
              <a:t>You can use CSS styles to style any link.</a:t>
            </a:r>
          </a:p>
          <a:p>
            <a:r>
              <a:rPr lang="en-IN" sz="3000" b="0" i="0" u="none" strike="noStrike" baseline="0" dirty="0">
                <a:solidFill>
                  <a:srgbClr val="000000"/>
                </a:solidFill>
                <a:latin typeface="Times New Roman" panose="02020603050405020304" pitchFamily="18" charset="0"/>
              </a:rPr>
              <a:t>Links can be styled in different ways by using any CSS property like </a:t>
            </a:r>
            <a:r>
              <a:rPr lang="en-IN" sz="3000" b="0" i="0" u="none" strike="noStrike" baseline="0" dirty="0" err="1">
                <a:solidFill>
                  <a:srgbClr val="000000"/>
                </a:solidFill>
                <a:latin typeface="Times New Roman" panose="02020603050405020304" pitchFamily="18" charset="0"/>
              </a:rPr>
              <a:t>color</a:t>
            </a:r>
            <a:r>
              <a:rPr lang="en-IN" sz="3000" b="0" i="0" u="none" strike="noStrike" baseline="0" dirty="0">
                <a:solidFill>
                  <a:srgbClr val="000000"/>
                </a:solidFill>
                <a:latin typeface="Times New Roman" panose="02020603050405020304" pitchFamily="18" charset="0"/>
              </a:rPr>
              <a:t>, or font family.</a:t>
            </a:r>
          </a:p>
          <a:p>
            <a:r>
              <a:rPr lang="en-IN" sz="3000" b="0" i="0" u="none" strike="noStrike" baseline="0" dirty="0">
                <a:solidFill>
                  <a:srgbClr val="000000"/>
                </a:solidFill>
                <a:latin typeface="Times New Roman" panose="02020603050405020304" pitchFamily="18" charset="0"/>
              </a:rPr>
              <a:t>Links can be in one of the following states:</a:t>
            </a:r>
          </a:p>
          <a:p>
            <a:pPr marL="0" indent="0">
              <a:buNone/>
            </a:pPr>
            <a:r>
              <a:rPr lang="en-IN" sz="3000" b="0" i="0" u="none" strike="noStrike" baseline="0" dirty="0">
                <a:solidFill>
                  <a:srgbClr val="00AFEF"/>
                </a:solidFill>
                <a:latin typeface="Wingdings" panose="05000000000000000000" pitchFamily="2" charset="2"/>
              </a:rPr>
              <a:t></a:t>
            </a:r>
            <a:r>
              <a:rPr lang="en-IN" sz="3000" b="1" i="0" u="none" strike="noStrike" baseline="0" dirty="0">
                <a:solidFill>
                  <a:srgbClr val="000000"/>
                </a:solidFill>
                <a:latin typeface="Times New Roman" panose="02020603050405020304" pitchFamily="18" charset="0"/>
              </a:rPr>
              <a:t>a: link</a:t>
            </a:r>
            <a:r>
              <a:rPr lang="en-IN" sz="3000" b="0" i="0" u="none" strike="noStrike" baseline="0" dirty="0">
                <a:solidFill>
                  <a:srgbClr val="000000"/>
                </a:solidFill>
                <a:latin typeface="Times New Roman" panose="02020603050405020304" pitchFamily="18" charset="0"/>
              </a:rPr>
              <a:t>–Unvisited link</a:t>
            </a:r>
          </a:p>
          <a:p>
            <a:pPr marL="0" indent="0">
              <a:buNone/>
            </a:pPr>
            <a:r>
              <a:rPr lang="en-IN" sz="3000" b="0" i="0" u="none" strike="noStrike" baseline="0" dirty="0">
                <a:solidFill>
                  <a:srgbClr val="00AFEF"/>
                </a:solidFill>
                <a:latin typeface="Wingdings" panose="05000000000000000000" pitchFamily="2" charset="2"/>
              </a:rPr>
              <a:t></a:t>
            </a:r>
            <a:r>
              <a:rPr lang="en-IN" sz="3000" b="1" i="0" u="none" strike="noStrike" baseline="0" dirty="0">
                <a:solidFill>
                  <a:srgbClr val="000000"/>
                </a:solidFill>
                <a:latin typeface="Times New Roman" panose="02020603050405020304" pitchFamily="18" charset="0"/>
              </a:rPr>
              <a:t>a: visited</a:t>
            </a:r>
            <a:r>
              <a:rPr lang="en-IN" sz="3000" b="0" i="0" u="none" strike="noStrike" baseline="0" dirty="0">
                <a:solidFill>
                  <a:srgbClr val="000000"/>
                </a:solidFill>
                <a:latin typeface="Times New Roman" panose="02020603050405020304" pitchFamily="18" charset="0"/>
              </a:rPr>
              <a:t>–A link that the user has visited</a:t>
            </a:r>
          </a:p>
          <a:p>
            <a:pPr marL="0" indent="0">
              <a:buNone/>
            </a:pPr>
            <a:r>
              <a:rPr lang="en-IN" sz="3000" b="0" i="0" u="none" strike="noStrike" baseline="0" dirty="0">
                <a:solidFill>
                  <a:srgbClr val="00AFEF"/>
                </a:solidFill>
                <a:latin typeface="Wingdings" panose="05000000000000000000" pitchFamily="2" charset="2"/>
              </a:rPr>
              <a:t></a:t>
            </a:r>
            <a:r>
              <a:rPr lang="en-IN" sz="3000" b="1" i="0" u="none" strike="noStrike" baseline="0" dirty="0">
                <a:solidFill>
                  <a:srgbClr val="000000"/>
                </a:solidFill>
                <a:latin typeface="Times New Roman" panose="02020603050405020304" pitchFamily="18" charset="0"/>
              </a:rPr>
              <a:t>a: hover</a:t>
            </a:r>
            <a:r>
              <a:rPr lang="en-IN" sz="3000" b="0" i="0" u="none" strike="noStrike" baseline="0" dirty="0">
                <a:solidFill>
                  <a:srgbClr val="000000"/>
                </a:solidFill>
                <a:latin typeface="Times New Roman" panose="02020603050405020304" pitchFamily="18" charset="0"/>
              </a:rPr>
              <a:t>–A link over which the mouse pointer is moving</a:t>
            </a:r>
          </a:p>
          <a:p>
            <a:pPr marL="0" indent="0">
              <a:buNone/>
            </a:pPr>
            <a:r>
              <a:rPr lang="en-IN" sz="3000" b="0" i="0" u="none" strike="noStrike" baseline="0" dirty="0">
                <a:solidFill>
                  <a:srgbClr val="00AFEF"/>
                </a:solidFill>
                <a:latin typeface="Wingdings" panose="05000000000000000000" pitchFamily="2" charset="2"/>
              </a:rPr>
              <a:t></a:t>
            </a:r>
            <a:r>
              <a:rPr lang="en-IN" sz="3000" b="1" i="0" u="none" strike="noStrike" baseline="0" dirty="0">
                <a:solidFill>
                  <a:srgbClr val="000000"/>
                </a:solidFill>
                <a:latin typeface="Times New Roman" panose="02020603050405020304" pitchFamily="18" charset="0"/>
              </a:rPr>
              <a:t>a: active</a:t>
            </a:r>
            <a:r>
              <a:rPr lang="en-IN" sz="3000" b="0" i="0" u="none" strike="noStrike" baseline="0" dirty="0">
                <a:solidFill>
                  <a:srgbClr val="000000"/>
                </a:solidFill>
                <a:latin typeface="Times New Roman" panose="02020603050405020304" pitchFamily="18" charset="0"/>
              </a:rPr>
              <a:t>–A link, which has been just clicked</a:t>
            </a:r>
          </a:p>
          <a:p>
            <a:pPr>
              <a:buFont typeface="Wingdings" panose="05000000000000000000" pitchFamily="2" charset="2"/>
              <a:buChar char="v"/>
            </a:pPr>
            <a:r>
              <a:rPr lang="en-IN" sz="2400" b="0" i="0" u="none" strike="noStrike" baseline="0" dirty="0">
                <a:solidFill>
                  <a:srgbClr val="000000"/>
                </a:solidFill>
                <a:latin typeface="Times New Roman" panose="02020603050405020304" pitchFamily="18" charset="0"/>
              </a:rPr>
              <a:t>Links can be styled according to their states</a:t>
            </a:r>
          </a:p>
          <a:p>
            <a:pPr marL="0" indent="0">
              <a:buNone/>
            </a:pPr>
            <a:endParaRPr lang="en-IN" sz="3000" b="0" i="0" u="none" strike="noStrike" baseline="0" dirty="0">
              <a:solidFill>
                <a:srgbClr val="000000"/>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37966006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386D01-D5E5-7F76-64A0-B7379682DB91}"/>
              </a:ext>
            </a:extLst>
          </p:cNvPr>
          <p:cNvSpPr txBox="1"/>
          <p:nvPr/>
        </p:nvSpPr>
        <p:spPr>
          <a:xfrm>
            <a:off x="1250302" y="289249"/>
            <a:ext cx="9787812" cy="5632311"/>
          </a:xfrm>
          <a:prstGeom prst="rect">
            <a:avLst/>
          </a:prstGeom>
          <a:noFill/>
        </p:spPr>
        <p:txBody>
          <a:bodyPr wrap="square" rtlCol="0">
            <a:spAutoFit/>
          </a:bodyPr>
          <a:lstStyle/>
          <a:p>
            <a:r>
              <a:rPr lang="en-IN" sz="2400" b="1" dirty="0">
                <a:solidFill>
                  <a:srgbClr val="FF0000"/>
                </a:solidFill>
                <a:latin typeface="Times New Roman" panose="02020603050405020304" pitchFamily="18" charset="0"/>
                <a:cs typeface="Times New Roman" panose="02020603050405020304" pitchFamily="18" charset="0"/>
              </a:rPr>
              <a:t>&lt;html&gt;</a:t>
            </a:r>
          </a:p>
          <a:p>
            <a:r>
              <a:rPr lang="en-IN" sz="2400" b="1" dirty="0">
                <a:solidFill>
                  <a:srgbClr val="FF0000"/>
                </a:solidFill>
                <a:latin typeface="Times New Roman" panose="02020603050405020304" pitchFamily="18" charset="0"/>
                <a:cs typeface="Times New Roman" panose="02020603050405020304" pitchFamily="18" charset="0"/>
              </a:rPr>
              <a:t> &lt;head&gt;</a:t>
            </a:r>
          </a:p>
          <a:p>
            <a:pPr>
              <a:buNone/>
            </a:pPr>
            <a:r>
              <a:rPr lang="en-IN" sz="2400" b="1" dirty="0">
                <a:solidFill>
                  <a:srgbClr val="FF0000"/>
                </a:solidFill>
                <a:latin typeface="Times New Roman" panose="02020603050405020304" pitchFamily="18" charset="0"/>
                <a:cs typeface="Times New Roman" panose="02020603050405020304" pitchFamily="18" charset="0"/>
              </a:rPr>
              <a:t>	&lt;style&gt;</a:t>
            </a:r>
          </a:p>
          <a:p>
            <a:pPr>
              <a:buNone/>
            </a:pPr>
            <a:r>
              <a:rPr lang="en-IN" sz="2400" b="1" dirty="0">
                <a:solidFill>
                  <a:srgbClr val="FF0000"/>
                </a:solidFill>
                <a:latin typeface="Times New Roman" panose="02020603050405020304" pitchFamily="18" charset="0"/>
                <a:cs typeface="Times New Roman" panose="02020603050405020304" pitchFamily="18" charset="0"/>
              </a:rPr>
              <a:t>	a: hover {</a:t>
            </a:r>
          </a:p>
          <a:p>
            <a:pPr>
              <a:buNone/>
            </a:pPr>
            <a:r>
              <a:rPr lang="en-IN" sz="2400" b="1" dirty="0">
                <a:solidFill>
                  <a:srgbClr val="FF0000"/>
                </a:solidFill>
                <a:latin typeface="Times New Roman" panose="02020603050405020304" pitchFamily="18" charset="0"/>
                <a:cs typeface="Times New Roman" panose="02020603050405020304" pitchFamily="18" charset="0"/>
              </a:rPr>
              <a:t>	  background-</a:t>
            </a:r>
            <a:r>
              <a:rPr lang="en-IN" sz="2400" b="1" dirty="0" err="1">
                <a:solidFill>
                  <a:srgbClr val="FF0000"/>
                </a:solidFill>
                <a:latin typeface="Times New Roman" panose="02020603050405020304" pitchFamily="18" charset="0"/>
                <a:cs typeface="Times New Roman" panose="02020603050405020304" pitchFamily="18" charset="0"/>
              </a:rPr>
              <a:t>color</a:t>
            </a:r>
            <a:r>
              <a:rPr lang="en-IN" sz="2400" b="1" dirty="0">
                <a:solidFill>
                  <a:srgbClr val="FF0000"/>
                </a:solidFill>
                <a:latin typeface="Times New Roman" panose="02020603050405020304" pitchFamily="18" charset="0"/>
                <a:cs typeface="Times New Roman" panose="02020603050405020304" pitchFamily="18" charset="0"/>
              </a:rPr>
              <a:t>: yellow;</a:t>
            </a:r>
          </a:p>
          <a:p>
            <a:pPr>
              <a:buNone/>
            </a:pPr>
            <a:r>
              <a:rPr lang="en-IN" sz="2400" b="1" dirty="0">
                <a:solidFill>
                  <a:srgbClr val="FF0000"/>
                </a:solidFill>
                <a:latin typeface="Times New Roman" panose="02020603050405020304" pitchFamily="18" charset="0"/>
                <a:cs typeface="Times New Roman" panose="02020603050405020304" pitchFamily="18" charset="0"/>
              </a:rPr>
              <a:t>	}</a:t>
            </a:r>
          </a:p>
          <a:p>
            <a:pPr>
              <a:buNone/>
            </a:pPr>
            <a:r>
              <a:rPr lang="en-IN" sz="2400" b="1" dirty="0">
                <a:solidFill>
                  <a:srgbClr val="FF0000"/>
                </a:solidFill>
                <a:latin typeface="Times New Roman" panose="02020603050405020304" pitchFamily="18" charset="0"/>
                <a:cs typeface="Times New Roman" panose="02020603050405020304" pitchFamily="18" charset="0"/>
              </a:rPr>
              <a:t>	&lt;/style&gt; </a:t>
            </a:r>
          </a:p>
          <a:p>
            <a:pPr>
              <a:buNone/>
            </a:pPr>
            <a:r>
              <a:rPr lang="en-IN" sz="2400" b="1" dirty="0">
                <a:solidFill>
                  <a:srgbClr val="FF0000"/>
                </a:solidFill>
                <a:latin typeface="Times New Roman" panose="02020603050405020304" pitchFamily="18" charset="0"/>
                <a:cs typeface="Times New Roman" panose="02020603050405020304" pitchFamily="18" charset="0"/>
              </a:rPr>
              <a:t>     &lt;/head&gt;</a:t>
            </a:r>
          </a:p>
          <a:p>
            <a:pPr>
              <a:buNone/>
            </a:pPr>
            <a:r>
              <a:rPr lang="en-IN" sz="2400" b="1" dirty="0">
                <a:solidFill>
                  <a:srgbClr val="FF0000"/>
                </a:solidFill>
                <a:latin typeface="Times New Roman" panose="02020603050405020304" pitchFamily="18" charset="0"/>
                <a:cs typeface="Times New Roman" panose="02020603050405020304" pitchFamily="18" charset="0"/>
              </a:rPr>
              <a:t>	&lt;body&gt;</a:t>
            </a:r>
          </a:p>
          <a:p>
            <a:pPr>
              <a:buNone/>
            </a:pPr>
            <a:r>
              <a:rPr lang="en-IN" sz="2400" b="1" dirty="0">
                <a:solidFill>
                  <a:srgbClr val="FF0000"/>
                </a:solidFill>
                <a:latin typeface="Times New Roman" panose="02020603050405020304" pitchFamily="18" charset="0"/>
                <a:cs typeface="Times New Roman" panose="02020603050405020304" pitchFamily="18" charset="0"/>
              </a:rPr>
              <a:t>	&lt;h1&gt;Demo of the :hover selector&lt;/h1&gt;</a:t>
            </a:r>
          </a:p>
          <a:p>
            <a:pPr>
              <a:buNone/>
            </a:pPr>
            <a:r>
              <a:rPr lang="en-IN" sz="2400" b="1" dirty="0">
                <a:solidFill>
                  <a:srgbClr val="FF0000"/>
                </a:solidFill>
                <a:latin typeface="Times New Roman" panose="02020603050405020304" pitchFamily="18" charset="0"/>
                <a:cs typeface="Times New Roman" panose="02020603050405020304" pitchFamily="18" charset="0"/>
              </a:rPr>
              <a:t>	&lt;p&gt;The: hover selector style links on mouse-over:&lt;/p&gt;</a:t>
            </a:r>
          </a:p>
          <a:p>
            <a:pPr>
              <a:buNone/>
            </a:pPr>
            <a:r>
              <a:rPr lang="en-IN" sz="2400" b="1" dirty="0">
                <a:solidFill>
                  <a:srgbClr val="FF0000"/>
                </a:solidFill>
                <a:latin typeface="Times New Roman" panose="02020603050405020304" pitchFamily="18" charset="0"/>
                <a:cs typeface="Times New Roman" panose="02020603050405020304" pitchFamily="18" charset="0"/>
              </a:rPr>
              <a:t>	&lt;a </a:t>
            </a:r>
            <a:r>
              <a:rPr lang="en-IN" sz="2400" b="1" dirty="0" err="1">
                <a:solidFill>
                  <a:srgbClr val="FF0000"/>
                </a:solidFill>
                <a:latin typeface="Times New Roman" panose="02020603050405020304" pitchFamily="18" charset="0"/>
                <a:cs typeface="Times New Roman" panose="02020603050405020304" pitchFamily="18" charset="0"/>
              </a:rPr>
              <a:t>href</a:t>
            </a:r>
            <a:r>
              <a:rPr lang="en-IN" sz="2400" b="1" dirty="0">
                <a:solidFill>
                  <a:srgbClr val="FF0000"/>
                </a:solidFill>
                <a:latin typeface="Times New Roman" panose="02020603050405020304" pitchFamily="18" charset="0"/>
                <a:cs typeface="Times New Roman" panose="02020603050405020304" pitchFamily="18" charset="0"/>
              </a:rPr>
              <a:t>="https://www.w3schools.com"&gt;w3schools.com&lt;/a&gt;</a:t>
            </a:r>
          </a:p>
          <a:p>
            <a:pPr>
              <a:buNone/>
            </a:pPr>
            <a:r>
              <a:rPr lang="en-IN" sz="2400" b="1" dirty="0">
                <a:solidFill>
                  <a:srgbClr val="FF0000"/>
                </a:solidFill>
                <a:latin typeface="Times New Roman" panose="02020603050405020304" pitchFamily="18" charset="0"/>
                <a:cs typeface="Times New Roman" panose="02020603050405020304" pitchFamily="18" charset="0"/>
              </a:rPr>
              <a:t>	&lt;a </a:t>
            </a:r>
            <a:r>
              <a:rPr lang="en-IN" sz="2400" b="1" dirty="0" err="1">
                <a:solidFill>
                  <a:srgbClr val="FF0000"/>
                </a:solidFill>
                <a:latin typeface="Times New Roman" panose="02020603050405020304" pitchFamily="18" charset="0"/>
                <a:cs typeface="Times New Roman" panose="02020603050405020304" pitchFamily="18" charset="0"/>
              </a:rPr>
              <a:t>href</a:t>
            </a:r>
            <a:r>
              <a:rPr lang="en-IN" sz="2400" b="1" dirty="0">
                <a:solidFill>
                  <a:srgbClr val="FF0000"/>
                </a:solidFill>
                <a:latin typeface="Times New Roman" panose="02020603050405020304" pitchFamily="18" charset="0"/>
                <a:cs typeface="Times New Roman" panose="02020603050405020304" pitchFamily="18" charset="0"/>
              </a:rPr>
              <a:t>="https://www.wikipedia.org"&gt;wikipedia.org&lt;/a&gt;</a:t>
            </a:r>
          </a:p>
          <a:p>
            <a:pPr>
              <a:buNone/>
            </a:pPr>
            <a:r>
              <a:rPr lang="en-IN" sz="2400" b="1" dirty="0">
                <a:solidFill>
                  <a:srgbClr val="FF0000"/>
                </a:solidFill>
                <a:latin typeface="Times New Roman" panose="02020603050405020304" pitchFamily="18" charset="0"/>
                <a:cs typeface="Times New Roman" panose="02020603050405020304" pitchFamily="18" charset="0"/>
              </a:rPr>
              <a:t>	&lt;/body&gt;</a:t>
            </a:r>
          </a:p>
          <a:p>
            <a:pPr>
              <a:buNone/>
            </a:pPr>
            <a:r>
              <a:rPr lang="en-IN" sz="2400" b="1" dirty="0">
                <a:solidFill>
                  <a:srgbClr val="FF0000"/>
                </a:solidFill>
                <a:latin typeface="Times New Roman" panose="02020603050405020304" pitchFamily="18" charset="0"/>
                <a:cs typeface="Times New Roman" panose="02020603050405020304" pitchFamily="18" charset="0"/>
              </a:rPr>
              <a:t>	&lt;/html&gt;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3713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5DED5-FA08-7C15-7809-8D14871277A6}"/>
              </a:ext>
            </a:extLst>
          </p:cNvPr>
          <p:cNvSpPr>
            <a:spLocks noGrp="1"/>
          </p:cNvSpPr>
          <p:nvPr>
            <p:ph type="title"/>
          </p:nvPr>
        </p:nvSpPr>
        <p:spPr>
          <a:xfrm>
            <a:off x="1261872" y="177282"/>
            <a:ext cx="9692640" cy="727787"/>
          </a:xfrm>
        </p:spPr>
        <p:txBody>
          <a:bodyPr>
            <a:normAutofit/>
          </a:bodyPr>
          <a:lstStyle/>
          <a:p>
            <a:pPr algn="ctr"/>
            <a:r>
              <a:rPr lang="en-IN" b="1" dirty="0">
                <a:latin typeface="Times New Roman" panose="02020603050405020304" pitchFamily="18" charset="0"/>
                <a:cs typeface="Times New Roman" panose="02020603050405020304" pitchFamily="18" charset="0"/>
              </a:rPr>
              <a:t>div </a:t>
            </a:r>
          </a:p>
        </p:txBody>
      </p:sp>
      <p:sp>
        <p:nvSpPr>
          <p:cNvPr id="3" name="Content Placeholder 2">
            <a:extLst>
              <a:ext uri="{FF2B5EF4-FFF2-40B4-BE49-F238E27FC236}">
                <a16:creationId xmlns:a16="http://schemas.microsoft.com/office/drawing/2014/main" id="{339AE523-F2C2-6ACA-CEDA-4025301B56EB}"/>
              </a:ext>
            </a:extLst>
          </p:cNvPr>
          <p:cNvSpPr>
            <a:spLocks noGrp="1"/>
          </p:cNvSpPr>
          <p:nvPr>
            <p:ph idx="1"/>
          </p:nvPr>
        </p:nvSpPr>
        <p:spPr>
          <a:xfrm>
            <a:off x="543042" y="1017037"/>
            <a:ext cx="9692640" cy="5663681"/>
          </a:xfrm>
        </p:spPr>
        <p:txBody>
          <a:bodyPr>
            <a:normAutofit fontScale="92500" lnSpcReduction="20000"/>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The </a:t>
            </a:r>
            <a:r>
              <a:rPr lang="en-IN" sz="2400" b="1" i="1" dirty="0">
                <a:latin typeface="Times New Roman" panose="02020603050405020304" pitchFamily="18" charset="0"/>
                <a:cs typeface="Times New Roman" panose="02020603050405020304" pitchFamily="18" charset="0"/>
              </a:rPr>
              <a:t>div</a:t>
            </a:r>
            <a:r>
              <a:rPr lang="en-IN" sz="2400" b="1" dirty="0">
                <a:latin typeface="Times New Roman" panose="02020603050405020304" pitchFamily="18" charset="0"/>
                <a:cs typeface="Times New Roman" panose="02020603050405020304" pitchFamily="18" charset="0"/>
              </a:rPr>
              <a:t> tag is a block-level HTML element</a:t>
            </a:r>
            <a:r>
              <a:rPr lang="en-IN" sz="2400" dirty="0">
                <a:latin typeface="Times New Roman" panose="02020603050405020304" pitchFamily="18" charset="0"/>
                <a:cs typeface="Times New Roman" panose="02020603050405020304" pitchFamily="18" charset="0"/>
              </a:rPr>
              <a:t>. It is used to </a:t>
            </a:r>
            <a:r>
              <a:rPr lang="en-IN" sz="2400" b="1" dirty="0">
                <a:latin typeface="Times New Roman" panose="02020603050405020304" pitchFamily="18" charset="0"/>
                <a:cs typeface="Times New Roman" panose="02020603050405020304" pitchFamily="18" charset="0"/>
              </a:rPr>
              <a:t>divide</a:t>
            </a:r>
            <a:r>
              <a:rPr lang="en-IN" sz="2400" dirty="0">
                <a:latin typeface="Times New Roman" panose="02020603050405020304" pitchFamily="18" charset="0"/>
                <a:cs typeface="Times New Roman" panose="02020603050405020304" pitchFamily="18" charset="0"/>
              </a:rPr>
              <a:t> or </a:t>
            </a:r>
            <a:r>
              <a:rPr lang="en-IN" sz="2400" b="1" dirty="0">
                <a:latin typeface="Times New Roman" panose="02020603050405020304" pitchFamily="18" charset="0"/>
                <a:cs typeface="Times New Roman" panose="02020603050405020304" pitchFamily="18" charset="0"/>
              </a:rPr>
              <a:t>section</a:t>
            </a:r>
            <a:r>
              <a:rPr lang="en-IN" sz="2400" dirty="0">
                <a:latin typeface="Times New Roman" panose="02020603050405020304" pitchFamily="18" charset="0"/>
                <a:cs typeface="Times New Roman" panose="02020603050405020304" pitchFamily="18" charset="0"/>
              </a:rPr>
              <a:t> other HTML elements into groups. </a:t>
            </a:r>
          </a:p>
          <a:p>
            <a:pPr>
              <a:buNone/>
            </a:pPr>
            <a:r>
              <a:rPr lang="en-IN" sz="2100" b="1" dirty="0">
                <a:solidFill>
                  <a:srgbClr val="FF0000"/>
                </a:solidFill>
                <a:latin typeface="Times New Roman" panose="02020603050405020304" pitchFamily="18" charset="0"/>
                <a:cs typeface="Times New Roman" panose="02020603050405020304" pitchFamily="18" charset="0"/>
              </a:rPr>
              <a:t>&lt;html&gt;</a:t>
            </a:r>
          </a:p>
          <a:p>
            <a:pPr>
              <a:buNone/>
            </a:pPr>
            <a:r>
              <a:rPr lang="en-IN" sz="2100" b="1" dirty="0">
                <a:solidFill>
                  <a:srgbClr val="FF0000"/>
                </a:solidFill>
                <a:latin typeface="Times New Roman" panose="02020603050405020304" pitchFamily="18" charset="0"/>
                <a:cs typeface="Times New Roman" panose="02020603050405020304" pitchFamily="18" charset="0"/>
              </a:rPr>
              <a:t>	 &lt;head&gt;</a:t>
            </a:r>
          </a:p>
          <a:p>
            <a:pPr>
              <a:buNone/>
            </a:pPr>
            <a:r>
              <a:rPr lang="en-IN" sz="2100" b="1" dirty="0">
                <a:solidFill>
                  <a:srgbClr val="FF0000"/>
                </a:solidFill>
                <a:latin typeface="Times New Roman" panose="02020603050405020304" pitchFamily="18" charset="0"/>
                <a:cs typeface="Times New Roman" panose="02020603050405020304" pitchFamily="18" charset="0"/>
              </a:rPr>
              <a:t> &lt;style&gt; </a:t>
            </a:r>
          </a:p>
          <a:p>
            <a:pPr>
              <a:buNone/>
            </a:pPr>
            <a:r>
              <a:rPr lang="en-IN" sz="2100" b="1" dirty="0">
                <a:solidFill>
                  <a:srgbClr val="FF0000"/>
                </a:solidFill>
                <a:latin typeface="Times New Roman" panose="02020603050405020304" pitchFamily="18" charset="0"/>
                <a:cs typeface="Times New Roman" panose="02020603050405020304" pitchFamily="18" charset="0"/>
              </a:rPr>
              <a:t>	</a:t>
            </a:r>
            <a:r>
              <a:rPr lang="en-IN" sz="2100" b="1" dirty="0" err="1">
                <a:solidFill>
                  <a:srgbClr val="FF0000"/>
                </a:solidFill>
                <a:latin typeface="Times New Roman" panose="02020603050405020304" pitchFamily="18" charset="0"/>
                <a:cs typeface="Times New Roman" panose="02020603050405020304" pitchFamily="18" charset="0"/>
              </a:rPr>
              <a:t>div.sample</a:t>
            </a:r>
            <a:r>
              <a:rPr lang="en-IN" sz="2100" b="1" dirty="0">
                <a:solidFill>
                  <a:srgbClr val="FF0000"/>
                </a:solidFill>
                <a:latin typeface="Times New Roman" panose="02020603050405020304" pitchFamily="18" charset="0"/>
                <a:cs typeface="Times New Roman" panose="02020603050405020304" pitchFamily="18" charset="0"/>
              </a:rPr>
              <a:t> {width:150px;background:#FF0002;border:2px dotted black;padding:7px;}</a:t>
            </a:r>
          </a:p>
          <a:p>
            <a:pPr>
              <a:buNone/>
            </a:pPr>
            <a:r>
              <a:rPr lang="en-IN" sz="2100" b="1" dirty="0">
                <a:solidFill>
                  <a:srgbClr val="FF0000"/>
                </a:solidFill>
                <a:latin typeface="Times New Roman" panose="02020603050405020304" pitchFamily="18" charset="0"/>
                <a:cs typeface="Times New Roman" panose="02020603050405020304" pitchFamily="18" charset="0"/>
              </a:rPr>
              <a:t>	 </a:t>
            </a:r>
            <a:r>
              <a:rPr lang="en-IN" sz="2100" b="1" dirty="0" err="1">
                <a:solidFill>
                  <a:srgbClr val="FF0000"/>
                </a:solidFill>
                <a:latin typeface="Times New Roman" panose="02020603050405020304" pitchFamily="18" charset="0"/>
                <a:cs typeface="Times New Roman" panose="02020603050405020304" pitchFamily="18" charset="0"/>
              </a:rPr>
              <a:t>div.sample</a:t>
            </a:r>
            <a:r>
              <a:rPr lang="en-IN" sz="2100" b="1" dirty="0">
                <a:solidFill>
                  <a:srgbClr val="FF0000"/>
                </a:solidFill>
                <a:latin typeface="Times New Roman" panose="02020603050405020304" pitchFamily="18" charset="0"/>
                <a:cs typeface="Times New Roman" panose="02020603050405020304" pitchFamily="18" charset="0"/>
              </a:rPr>
              <a:t> </a:t>
            </a:r>
            <a:r>
              <a:rPr lang="en-IN" sz="2100" b="1" dirty="0" err="1">
                <a:solidFill>
                  <a:srgbClr val="FF0000"/>
                </a:solidFill>
                <a:latin typeface="Times New Roman" panose="02020603050405020304" pitchFamily="18" charset="0"/>
                <a:cs typeface="Times New Roman" panose="02020603050405020304" pitchFamily="18" charset="0"/>
              </a:rPr>
              <a:t>ul</a:t>
            </a:r>
            <a:r>
              <a:rPr lang="en-IN" sz="2100" b="1" dirty="0">
                <a:solidFill>
                  <a:srgbClr val="FF0000"/>
                </a:solidFill>
                <a:latin typeface="Times New Roman" panose="02020603050405020304" pitchFamily="18" charset="0"/>
                <a:cs typeface="Times New Roman" panose="02020603050405020304" pitchFamily="18" charset="0"/>
              </a:rPr>
              <a:t> {</a:t>
            </a:r>
            <a:r>
              <a:rPr lang="en-IN" sz="2100" b="1" dirty="0" err="1">
                <a:solidFill>
                  <a:srgbClr val="FF0000"/>
                </a:solidFill>
                <a:latin typeface="Times New Roman" panose="02020603050405020304" pitchFamily="18" charset="0"/>
                <a:cs typeface="Times New Roman" panose="02020603050405020304" pitchFamily="18" charset="0"/>
              </a:rPr>
              <a:t>color:green</a:t>
            </a:r>
            <a:r>
              <a:rPr lang="en-IN" sz="2100" b="1" dirty="0">
                <a:solidFill>
                  <a:srgbClr val="FF0000"/>
                </a:solidFill>
                <a:latin typeface="Times New Roman" panose="02020603050405020304" pitchFamily="18" charset="0"/>
                <a:cs typeface="Times New Roman" panose="02020603050405020304" pitchFamily="18" charset="0"/>
              </a:rPr>
              <a:t>;} </a:t>
            </a:r>
          </a:p>
          <a:p>
            <a:pPr>
              <a:buNone/>
            </a:pPr>
            <a:r>
              <a:rPr lang="en-IN" sz="2100" b="1" dirty="0">
                <a:solidFill>
                  <a:srgbClr val="FF0000"/>
                </a:solidFill>
                <a:latin typeface="Times New Roman" panose="02020603050405020304" pitchFamily="18" charset="0"/>
                <a:cs typeface="Times New Roman" panose="02020603050405020304" pitchFamily="18" charset="0"/>
              </a:rPr>
              <a:t>	&lt;/style&gt;</a:t>
            </a:r>
          </a:p>
          <a:p>
            <a:pPr>
              <a:buNone/>
            </a:pPr>
            <a:r>
              <a:rPr lang="en-IN" sz="2100" b="1" dirty="0">
                <a:solidFill>
                  <a:srgbClr val="FF0000"/>
                </a:solidFill>
                <a:latin typeface="Times New Roman" panose="02020603050405020304" pitchFamily="18" charset="0"/>
                <a:cs typeface="Times New Roman" panose="02020603050405020304" pitchFamily="18" charset="0"/>
              </a:rPr>
              <a:t> &lt;/head&gt;</a:t>
            </a:r>
          </a:p>
          <a:p>
            <a:pPr>
              <a:buNone/>
            </a:pPr>
            <a:r>
              <a:rPr lang="en-IN" sz="2100" b="1" dirty="0">
                <a:solidFill>
                  <a:srgbClr val="FF0000"/>
                </a:solidFill>
                <a:latin typeface="Times New Roman" panose="02020603050405020304" pitchFamily="18" charset="0"/>
                <a:cs typeface="Times New Roman" panose="02020603050405020304" pitchFamily="18" charset="0"/>
              </a:rPr>
              <a:t> &lt;body&gt; </a:t>
            </a:r>
          </a:p>
          <a:p>
            <a:pPr>
              <a:buNone/>
            </a:pPr>
            <a:r>
              <a:rPr lang="en-IN" sz="2100" b="1" dirty="0">
                <a:solidFill>
                  <a:srgbClr val="FF0000"/>
                </a:solidFill>
                <a:latin typeface="Times New Roman" panose="02020603050405020304" pitchFamily="18" charset="0"/>
                <a:cs typeface="Times New Roman" panose="02020603050405020304" pitchFamily="18" charset="0"/>
              </a:rPr>
              <a:t>	&lt;div class="sample"&gt; &lt;p&gt;</a:t>
            </a:r>
            <a:r>
              <a:rPr lang="en-IN" sz="2100" b="1" dirty="0" err="1">
                <a:solidFill>
                  <a:srgbClr val="FF0000"/>
                </a:solidFill>
                <a:latin typeface="Times New Roman" panose="02020603050405020304" pitchFamily="18" charset="0"/>
                <a:cs typeface="Times New Roman" panose="02020603050405020304" pitchFamily="18" charset="0"/>
              </a:rPr>
              <a:t>Samplep</a:t>
            </a:r>
            <a:r>
              <a:rPr lang="en-IN" sz="2100" b="1" dirty="0">
                <a:solidFill>
                  <a:srgbClr val="FF0000"/>
                </a:solidFill>
                <a:latin typeface="Times New Roman" panose="02020603050405020304" pitchFamily="18" charset="0"/>
                <a:cs typeface="Times New Roman" panose="02020603050405020304" pitchFamily="18" charset="0"/>
              </a:rPr>
              <a:t>&gt; &lt;</a:t>
            </a:r>
            <a:r>
              <a:rPr lang="en-IN" sz="2100" b="1" dirty="0" err="1">
                <a:solidFill>
                  <a:srgbClr val="FF0000"/>
                </a:solidFill>
                <a:latin typeface="Times New Roman" panose="02020603050405020304" pitchFamily="18" charset="0"/>
                <a:cs typeface="Times New Roman" panose="02020603050405020304" pitchFamily="18" charset="0"/>
              </a:rPr>
              <a:t>ul</a:t>
            </a:r>
            <a:r>
              <a:rPr lang="en-IN" sz="2100" b="1" dirty="0">
                <a:solidFill>
                  <a:srgbClr val="FF0000"/>
                </a:solidFill>
                <a:latin typeface="Times New Roman" panose="02020603050405020304" pitchFamily="18" charset="0"/>
                <a:cs typeface="Times New Roman" panose="02020603050405020304" pitchFamily="18" charset="0"/>
              </a:rPr>
              <a:t>&gt; &lt;li&gt;Home&lt;/li&gt; &lt;li&gt;</a:t>
            </a:r>
            <a:r>
              <a:rPr lang="en-IN" sz="2100" b="1" dirty="0" err="1">
                <a:solidFill>
                  <a:srgbClr val="FF0000"/>
                </a:solidFill>
                <a:latin typeface="Times New Roman" panose="02020603050405020304" pitchFamily="18" charset="0"/>
                <a:cs typeface="Times New Roman" panose="02020603050405020304" pitchFamily="18" charset="0"/>
              </a:rPr>
              <a:t>Aboutus</a:t>
            </a:r>
            <a:r>
              <a:rPr lang="en-IN" sz="2100" b="1" dirty="0">
                <a:solidFill>
                  <a:srgbClr val="FF0000"/>
                </a:solidFill>
                <a:latin typeface="Times New Roman" panose="02020603050405020304" pitchFamily="18" charset="0"/>
                <a:cs typeface="Times New Roman" panose="02020603050405020304" pitchFamily="18" charset="0"/>
              </a:rPr>
              <a:t>&lt;/li&gt; &lt;li&gt;</a:t>
            </a:r>
            <a:r>
              <a:rPr lang="en-IN" sz="2100" b="1" dirty="0" err="1">
                <a:solidFill>
                  <a:srgbClr val="FF0000"/>
                </a:solidFill>
                <a:latin typeface="Times New Roman" panose="02020603050405020304" pitchFamily="18" charset="0"/>
                <a:cs typeface="Times New Roman" panose="02020603050405020304" pitchFamily="18" charset="0"/>
              </a:rPr>
              <a:t>Contactus</a:t>
            </a:r>
            <a:r>
              <a:rPr lang="en-IN" sz="2100" b="1" dirty="0">
                <a:solidFill>
                  <a:srgbClr val="FF0000"/>
                </a:solidFill>
                <a:latin typeface="Times New Roman" panose="02020603050405020304" pitchFamily="18" charset="0"/>
                <a:cs typeface="Times New Roman" panose="02020603050405020304" pitchFamily="18" charset="0"/>
              </a:rPr>
              <a:t>&lt;/li&gt; &lt;/</a:t>
            </a:r>
            <a:r>
              <a:rPr lang="en-IN" sz="2100" b="1" dirty="0" err="1">
                <a:solidFill>
                  <a:srgbClr val="FF0000"/>
                </a:solidFill>
                <a:latin typeface="Times New Roman" panose="02020603050405020304" pitchFamily="18" charset="0"/>
                <a:cs typeface="Times New Roman" panose="02020603050405020304" pitchFamily="18" charset="0"/>
              </a:rPr>
              <a:t>ul</a:t>
            </a:r>
            <a:r>
              <a:rPr lang="en-IN" sz="2100" b="1" dirty="0">
                <a:solidFill>
                  <a:srgbClr val="FF0000"/>
                </a:solidFill>
                <a:latin typeface="Times New Roman" panose="02020603050405020304" pitchFamily="18" charset="0"/>
                <a:cs typeface="Times New Roman" panose="02020603050405020304" pitchFamily="18" charset="0"/>
              </a:rPr>
              <a:t>&gt; &lt;/div&gt; </a:t>
            </a:r>
          </a:p>
          <a:p>
            <a:pPr>
              <a:buNone/>
            </a:pPr>
            <a:r>
              <a:rPr lang="en-IN" sz="2100" b="1" dirty="0">
                <a:solidFill>
                  <a:srgbClr val="FF0000"/>
                </a:solidFill>
                <a:latin typeface="Times New Roman" panose="02020603050405020304" pitchFamily="18" charset="0"/>
                <a:cs typeface="Times New Roman" panose="02020603050405020304" pitchFamily="18" charset="0"/>
              </a:rPr>
              <a:t>	&lt;/body&gt; </a:t>
            </a:r>
          </a:p>
          <a:p>
            <a:pPr>
              <a:buNone/>
            </a:pPr>
            <a:r>
              <a:rPr lang="en-IN" sz="2100" b="1" dirty="0">
                <a:solidFill>
                  <a:srgbClr val="FF0000"/>
                </a:solidFill>
                <a:latin typeface="Times New Roman" panose="02020603050405020304" pitchFamily="18" charset="0"/>
                <a:cs typeface="Times New Roman" panose="02020603050405020304" pitchFamily="18" charset="0"/>
              </a:rPr>
              <a:t>&lt;/html&gt;</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73269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944C-F32F-EB79-24F4-571F32E1B014}"/>
              </a:ext>
            </a:extLst>
          </p:cNvPr>
          <p:cNvSpPr>
            <a:spLocks noGrp="1"/>
          </p:cNvSpPr>
          <p:nvPr>
            <p:ph type="title"/>
          </p:nvPr>
        </p:nvSpPr>
        <p:spPr>
          <a:xfrm>
            <a:off x="1261872" y="270588"/>
            <a:ext cx="9692640" cy="709126"/>
          </a:xfrm>
        </p:spPr>
        <p:txBody>
          <a:bodyPr>
            <a:normAutofit/>
          </a:bodyPr>
          <a:lstStyle/>
          <a:p>
            <a:pPr algn="ctr"/>
            <a:r>
              <a:rPr lang="en-IN" b="1" dirty="0">
                <a:latin typeface="Times New Roman" panose="02020603050405020304" pitchFamily="18" charset="0"/>
                <a:cs typeface="Times New Roman" panose="02020603050405020304" pitchFamily="18" charset="0"/>
              </a:rPr>
              <a:t>span</a:t>
            </a:r>
          </a:p>
        </p:txBody>
      </p:sp>
      <p:sp>
        <p:nvSpPr>
          <p:cNvPr id="3" name="Content Placeholder 2">
            <a:extLst>
              <a:ext uri="{FF2B5EF4-FFF2-40B4-BE49-F238E27FC236}">
                <a16:creationId xmlns:a16="http://schemas.microsoft.com/office/drawing/2014/main" id="{FB0CFF98-D6F1-5D47-DA1E-C9EE7CF71A34}"/>
              </a:ext>
            </a:extLst>
          </p:cNvPr>
          <p:cNvSpPr>
            <a:spLocks noGrp="1"/>
          </p:cNvSpPr>
          <p:nvPr>
            <p:ph idx="1"/>
          </p:nvPr>
        </p:nvSpPr>
        <p:spPr>
          <a:xfrm>
            <a:off x="1261872" y="1045030"/>
            <a:ext cx="8595360" cy="5135108"/>
          </a:xfrm>
        </p:spPr>
        <p:txBody>
          <a:bodyPr>
            <a:normAutofit lnSpcReduction="10000"/>
          </a:bodyPr>
          <a:lstStyle/>
          <a:p>
            <a:r>
              <a:rPr lang="en-IN" sz="2000" dirty="0">
                <a:latin typeface="Times New Roman" panose="02020603050405020304" pitchFamily="18" charset="0"/>
                <a:cs typeface="Times New Roman" panose="02020603050405020304" pitchFamily="18" charset="0"/>
              </a:rPr>
              <a:t>span tag is used for some hexadecimal codes like six-digit codes that represent the amount of </a:t>
            </a:r>
            <a:r>
              <a:rPr lang="en-IN" sz="2000" dirty="0" err="1">
                <a:latin typeface="Times New Roman" panose="02020603050405020304" pitchFamily="18" charset="0"/>
                <a:cs typeface="Times New Roman" panose="02020603050405020304" pitchFamily="18" charset="0"/>
              </a:rPr>
              <a:t>color</a:t>
            </a:r>
            <a:r>
              <a:rPr lang="en-IN" sz="2000" dirty="0">
                <a:latin typeface="Times New Roman" panose="02020603050405020304" pitchFamily="18" charset="0"/>
                <a:cs typeface="Times New Roman" panose="02020603050405020304" pitchFamily="18" charset="0"/>
              </a:rPr>
              <a:t> is also specified the percentage values.</a:t>
            </a:r>
          </a:p>
          <a:p>
            <a:pPr>
              <a:buNone/>
            </a:pPr>
            <a:r>
              <a:rPr lang="en-IN" sz="2400" b="1" dirty="0">
                <a:solidFill>
                  <a:srgbClr val="FF0000"/>
                </a:solidFill>
                <a:latin typeface="Times New Roman" panose="02020603050405020304" pitchFamily="18" charset="0"/>
                <a:cs typeface="Times New Roman" panose="02020603050405020304" pitchFamily="18" charset="0"/>
              </a:rPr>
              <a:t>&lt;html&gt;</a:t>
            </a:r>
          </a:p>
          <a:p>
            <a:pPr>
              <a:buNone/>
            </a:pPr>
            <a:r>
              <a:rPr lang="en-IN" sz="2400" b="1" dirty="0">
                <a:solidFill>
                  <a:srgbClr val="FF0000"/>
                </a:solidFill>
                <a:latin typeface="Times New Roman" panose="02020603050405020304" pitchFamily="18" charset="0"/>
                <a:cs typeface="Times New Roman" panose="02020603050405020304" pitchFamily="18" charset="0"/>
              </a:rPr>
              <a:t> &lt;body&gt; </a:t>
            </a:r>
          </a:p>
          <a:p>
            <a:pPr>
              <a:buNone/>
            </a:pPr>
            <a:r>
              <a:rPr lang="en-IN" sz="2400" b="1" dirty="0">
                <a:solidFill>
                  <a:srgbClr val="FF0000"/>
                </a:solidFill>
                <a:latin typeface="Times New Roman" panose="02020603050405020304" pitchFamily="18" charset="0"/>
                <a:cs typeface="Times New Roman" panose="02020603050405020304" pitchFamily="18" charset="0"/>
              </a:rPr>
              <a:t>	&lt;p&gt;Sample&lt;span style="</a:t>
            </a:r>
            <a:r>
              <a:rPr lang="en-IN" sz="2400" b="1" dirty="0" err="1">
                <a:solidFill>
                  <a:srgbClr val="FF0000"/>
                </a:solidFill>
                <a:latin typeface="Times New Roman" panose="02020603050405020304" pitchFamily="18" charset="0"/>
                <a:cs typeface="Times New Roman" panose="02020603050405020304" pitchFamily="18" charset="0"/>
              </a:rPr>
              <a:t>color</a:t>
            </a:r>
            <a:r>
              <a:rPr lang="en-IN" sz="2400" b="1" dirty="0">
                <a:solidFill>
                  <a:srgbClr val="FF0000"/>
                </a:solidFill>
                <a:latin typeface="Times New Roman" panose="02020603050405020304" pitchFamily="18" charset="0"/>
                <a:cs typeface="Times New Roman" panose="02020603050405020304" pitchFamily="18" charset="0"/>
              </a:rPr>
              <a:t>:#FF0002;"&gt; &lt;</a:t>
            </a:r>
            <a:r>
              <a:rPr lang="en-IN" sz="2400" b="1" dirty="0" err="1">
                <a:solidFill>
                  <a:srgbClr val="FF0000"/>
                </a:solidFill>
                <a:latin typeface="Times New Roman" panose="02020603050405020304" pitchFamily="18" charset="0"/>
                <a:cs typeface="Times New Roman" panose="02020603050405020304" pitchFamily="18" charset="0"/>
              </a:rPr>
              <a:t>i</a:t>
            </a:r>
            <a:r>
              <a:rPr lang="en-IN" sz="2400" b="1" dirty="0">
                <a:solidFill>
                  <a:srgbClr val="FF0000"/>
                </a:solidFill>
                <a:latin typeface="Times New Roman" panose="02020603050405020304" pitchFamily="18" charset="0"/>
                <a:cs typeface="Times New Roman" panose="02020603050405020304" pitchFamily="18" charset="0"/>
              </a:rPr>
              <a:t>&gt;Welcome&lt;/span&gt;&lt;/</a:t>
            </a:r>
            <a:r>
              <a:rPr lang="en-IN" sz="2400" b="1" dirty="0" err="1">
                <a:solidFill>
                  <a:srgbClr val="FF0000"/>
                </a:solidFill>
                <a:latin typeface="Times New Roman" panose="02020603050405020304" pitchFamily="18" charset="0"/>
                <a:cs typeface="Times New Roman" panose="02020603050405020304" pitchFamily="18" charset="0"/>
              </a:rPr>
              <a:t>i</a:t>
            </a:r>
            <a:r>
              <a:rPr lang="en-IN" sz="2400" b="1" dirty="0">
                <a:solidFill>
                  <a:srgbClr val="FF0000"/>
                </a:solidFill>
                <a:latin typeface="Times New Roman" panose="02020603050405020304" pitchFamily="18" charset="0"/>
                <a:cs typeface="Times New Roman" panose="02020603050405020304" pitchFamily="18" charset="0"/>
              </a:rPr>
              <a:t>&gt; </a:t>
            </a:r>
          </a:p>
          <a:p>
            <a:pPr>
              <a:buNone/>
            </a:pPr>
            <a:r>
              <a:rPr lang="en-IN" sz="2400" b="1" dirty="0">
                <a:solidFill>
                  <a:srgbClr val="FF0000"/>
                </a:solidFill>
                <a:latin typeface="Times New Roman" panose="02020603050405020304" pitchFamily="18" charset="0"/>
                <a:cs typeface="Times New Roman" panose="02020603050405020304" pitchFamily="18" charset="0"/>
              </a:rPr>
              <a:t>	Welcome My Domain&lt;/p&gt;</a:t>
            </a:r>
          </a:p>
          <a:p>
            <a:pPr>
              <a:buNone/>
            </a:pPr>
            <a:r>
              <a:rPr lang="en-IN" sz="2400" b="1" dirty="0">
                <a:solidFill>
                  <a:srgbClr val="FF0000"/>
                </a:solidFill>
                <a:latin typeface="Times New Roman" panose="02020603050405020304" pitchFamily="18" charset="0"/>
                <a:cs typeface="Times New Roman" panose="02020603050405020304" pitchFamily="18" charset="0"/>
              </a:rPr>
              <a:t>	 &lt;p&gt;&lt;span style="</a:t>
            </a:r>
            <a:r>
              <a:rPr lang="en-IN" sz="2400" b="1" dirty="0" err="1">
                <a:solidFill>
                  <a:srgbClr val="FF0000"/>
                </a:solidFill>
                <a:latin typeface="Times New Roman" panose="02020603050405020304" pitchFamily="18" charset="0"/>
                <a:cs typeface="Times New Roman" panose="02020603050405020304" pitchFamily="18" charset="0"/>
              </a:rPr>
              <a:t>color</a:t>
            </a:r>
            <a:r>
              <a:rPr lang="en-IN" sz="2400" b="1" dirty="0">
                <a:solidFill>
                  <a:srgbClr val="FF0000"/>
                </a:solidFill>
                <a:latin typeface="Times New Roman" panose="02020603050405020304" pitchFamily="18" charset="0"/>
                <a:cs typeface="Times New Roman" panose="02020603050405020304" pitchFamily="18" charset="0"/>
              </a:rPr>
              <a:t>:#8865ff;"&gt; Welcome to My Domain&lt;/span&gt;&lt;/p&gt; </a:t>
            </a:r>
          </a:p>
          <a:p>
            <a:pPr>
              <a:buNone/>
            </a:pPr>
            <a:r>
              <a:rPr lang="en-IN" sz="2400" b="1" dirty="0">
                <a:solidFill>
                  <a:srgbClr val="FF0000"/>
                </a:solidFill>
                <a:latin typeface="Times New Roman" panose="02020603050405020304" pitchFamily="18" charset="0"/>
                <a:cs typeface="Times New Roman" panose="02020603050405020304" pitchFamily="18" charset="0"/>
              </a:rPr>
              <a:t>	&lt;/body&gt;</a:t>
            </a:r>
          </a:p>
          <a:p>
            <a:pPr>
              <a:buNone/>
            </a:pPr>
            <a:r>
              <a:rPr lang="en-IN" sz="2400" b="1" dirty="0">
                <a:solidFill>
                  <a:srgbClr val="FF0000"/>
                </a:solidFill>
                <a:latin typeface="Times New Roman" panose="02020603050405020304" pitchFamily="18" charset="0"/>
                <a:cs typeface="Times New Roman" panose="02020603050405020304" pitchFamily="18" charset="0"/>
              </a:rPr>
              <a:t> &lt;/html&gt;</a:t>
            </a:r>
          </a:p>
          <a:p>
            <a:pPr marL="0" indent="0">
              <a:buNone/>
            </a:pPr>
            <a:endParaRPr lang="en-IN" dirty="0"/>
          </a:p>
        </p:txBody>
      </p:sp>
    </p:spTree>
    <p:extLst>
      <p:ext uri="{BB962C8B-B14F-4D97-AF65-F5344CB8AC3E}">
        <p14:creationId xmlns:p14="http://schemas.microsoft.com/office/powerpoint/2010/main" val="1870882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4F2D-213A-C950-7B49-560E3CE7D311}"/>
              </a:ext>
            </a:extLst>
          </p:cNvPr>
          <p:cNvSpPr>
            <a:spLocks noGrp="1"/>
          </p:cNvSpPr>
          <p:nvPr>
            <p:ph type="title"/>
          </p:nvPr>
        </p:nvSpPr>
        <p:spPr>
          <a:xfrm>
            <a:off x="838200" y="365126"/>
            <a:ext cx="10515600" cy="866516"/>
          </a:xfrm>
        </p:spPr>
        <p:txBody>
          <a:bodyPr>
            <a:norm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CSS 1</a:t>
            </a:r>
          </a:p>
        </p:txBody>
      </p:sp>
      <p:sp>
        <p:nvSpPr>
          <p:cNvPr id="3" name="Content Placeholder 2">
            <a:extLst>
              <a:ext uri="{FF2B5EF4-FFF2-40B4-BE49-F238E27FC236}">
                <a16:creationId xmlns:a16="http://schemas.microsoft.com/office/drawing/2014/main" id="{6E4C1251-FF98-F62C-3887-590489DA9F18}"/>
              </a:ext>
            </a:extLst>
          </p:cNvPr>
          <p:cNvSpPr>
            <a:spLocks noGrp="1"/>
          </p:cNvSpPr>
          <p:nvPr>
            <p:ph idx="1"/>
          </p:nvPr>
        </p:nvSpPr>
        <p:spPr>
          <a:xfrm>
            <a:off x="838200" y="1017037"/>
            <a:ext cx="10515600" cy="5159926"/>
          </a:xfrm>
        </p:spPr>
        <p:txBody>
          <a:bodyPr>
            <a:normAutofit/>
          </a:bodyPr>
          <a:lstStyle/>
          <a:p>
            <a:r>
              <a:rPr lang="en-IN" dirty="0">
                <a:latin typeface="Times New Roman" panose="02020603050405020304" pitchFamily="18" charset="0"/>
                <a:cs typeface="Times New Roman" panose="02020603050405020304" pitchFamily="18" charset="0"/>
              </a:rPr>
              <a:t>CSS1 was introduced in 1996</a:t>
            </a:r>
          </a:p>
          <a:p>
            <a:r>
              <a:rPr lang="en-IN" dirty="0">
                <a:latin typeface="Times New Roman" panose="02020603050405020304" pitchFamily="18" charset="0"/>
                <a:cs typeface="Times New Roman" panose="02020603050405020304" pitchFamily="18" charset="0"/>
              </a:rPr>
              <a:t> It is the first edition of Cascading Style Sheets</a:t>
            </a:r>
          </a:p>
          <a:p>
            <a:r>
              <a:rPr lang="en-IN" dirty="0">
                <a:latin typeface="Times New Roman" panose="02020603050405020304" pitchFamily="18" charset="0"/>
                <a:cs typeface="Times New Roman" panose="02020603050405020304" pitchFamily="18" charset="0"/>
              </a:rPr>
              <a:t>Support for several properties</a:t>
            </a:r>
          </a:p>
          <a:p>
            <a:r>
              <a:rPr lang="en-IN" dirty="0">
                <a:latin typeface="Times New Roman" panose="02020603050405020304" pitchFamily="18" charset="0"/>
                <a:cs typeface="Times New Roman" panose="02020603050405020304" pitchFamily="18" charset="0"/>
              </a:rPr>
              <a:t>A unique ‘id for each property was introduced with CSS 1</a:t>
            </a:r>
          </a:p>
          <a:p>
            <a:r>
              <a:rPr lang="en-IN" dirty="0">
                <a:latin typeface="Times New Roman" panose="02020603050405020304" pitchFamily="18" charset="0"/>
                <a:cs typeface="Times New Roman" panose="02020603050405020304" pitchFamily="18" charset="0"/>
              </a:rPr>
              <a:t> Offered enhanced features for implementing margins, borders, padding, and positioning</a:t>
            </a:r>
          </a:p>
          <a:p>
            <a:pPr marL="0" indent="0" algn="ctr">
              <a:buNone/>
            </a:pPr>
            <a:r>
              <a:rPr lang="en-IN" sz="3600" b="1" dirty="0">
                <a:solidFill>
                  <a:srgbClr val="FF0000"/>
                </a:solidFill>
                <a:latin typeface="Times New Roman" panose="02020603050405020304" pitchFamily="18" charset="0"/>
                <a:cs typeface="Times New Roman" panose="02020603050405020304" pitchFamily="18" charset="0"/>
              </a:rPr>
              <a:t>CSS 2</a:t>
            </a:r>
          </a:p>
          <a:p>
            <a:r>
              <a:rPr lang="en-IN" dirty="0">
                <a:latin typeface="Times New Roman" panose="02020603050405020304" pitchFamily="18" charset="0"/>
                <a:cs typeface="Times New Roman" panose="02020603050405020304" pitchFamily="18" charset="0"/>
              </a:rPr>
              <a:t>Published in 1998</a:t>
            </a:r>
          </a:p>
          <a:p>
            <a:r>
              <a:rPr lang="en-IN" dirty="0">
                <a:latin typeface="Times New Roman" panose="02020603050405020304" pitchFamily="18" charset="0"/>
                <a:cs typeface="Times New Roman" panose="02020603050405020304" pitchFamily="18" charset="0"/>
              </a:rPr>
              <a:t> Support for Bidirectional texts</a:t>
            </a:r>
          </a:p>
          <a:p>
            <a:r>
              <a:rPr lang="en-IN" dirty="0">
                <a:latin typeface="Times New Roman" panose="02020603050405020304" pitchFamily="18" charset="0"/>
                <a:cs typeface="Times New Roman" panose="02020603050405020304" pitchFamily="18" charset="0"/>
              </a:rPr>
              <a:t> New font properties such as shadows were introduced</a:t>
            </a:r>
          </a:p>
          <a:p>
            <a:r>
              <a:rPr lang="en-IN" dirty="0">
                <a:latin typeface="Times New Roman" panose="02020603050405020304" pitchFamily="18" charset="0"/>
                <a:cs typeface="Times New Roman" panose="02020603050405020304" pitchFamily="18" charset="0"/>
              </a:rPr>
              <a:t> CSS 2.1 was the last 2nd generation edition of CSS</a:t>
            </a:r>
          </a:p>
        </p:txBody>
      </p:sp>
    </p:spTree>
    <p:extLst>
      <p:ext uri="{BB962C8B-B14F-4D97-AF65-F5344CB8AC3E}">
        <p14:creationId xmlns:p14="http://schemas.microsoft.com/office/powerpoint/2010/main" val="2314448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3354-A257-54D5-03F5-8320857DE755}"/>
              </a:ext>
            </a:extLst>
          </p:cNvPr>
          <p:cNvSpPr>
            <a:spLocks noGrp="1"/>
          </p:cNvSpPr>
          <p:nvPr>
            <p:ph type="title"/>
          </p:nvPr>
        </p:nvSpPr>
        <p:spPr>
          <a:xfrm>
            <a:off x="838200" y="74645"/>
            <a:ext cx="10515600" cy="531845"/>
          </a:xfrm>
        </p:spPr>
        <p:txBody>
          <a:bodyPr>
            <a:normAutofit fontScale="90000"/>
          </a:bodyPr>
          <a:lstStyle/>
          <a:p>
            <a:pPr algn="ctr"/>
            <a:r>
              <a:rPr lang="en-IN" b="1" dirty="0">
                <a:solidFill>
                  <a:srgbClr val="FF0000"/>
                </a:solidFill>
                <a:latin typeface="Times New Roman" panose="02020603050405020304" pitchFamily="18" charset="0"/>
                <a:cs typeface="Times New Roman" panose="02020603050405020304" pitchFamily="18" charset="0"/>
              </a:rPr>
              <a:t>CSS 3</a:t>
            </a:r>
          </a:p>
        </p:txBody>
      </p:sp>
      <p:sp>
        <p:nvSpPr>
          <p:cNvPr id="3" name="Content Placeholder 2">
            <a:extLst>
              <a:ext uri="{FF2B5EF4-FFF2-40B4-BE49-F238E27FC236}">
                <a16:creationId xmlns:a16="http://schemas.microsoft.com/office/drawing/2014/main" id="{02486F1C-FD61-8CA4-12F0-BD3C09916F6B}"/>
              </a:ext>
            </a:extLst>
          </p:cNvPr>
          <p:cNvSpPr>
            <a:spLocks noGrp="1"/>
          </p:cNvSpPr>
          <p:nvPr>
            <p:ph idx="1"/>
          </p:nvPr>
        </p:nvSpPr>
        <p:spPr>
          <a:xfrm>
            <a:off x="838200" y="606490"/>
            <a:ext cx="10515600" cy="6055567"/>
          </a:xfrm>
        </p:spPr>
        <p:txBody>
          <a:bodyPr/>
          <a:lstStyle/>
          <a:p>
            <a:r>
              <a:rPr lang="en-IN" dirty="0">
                <a:latin typeface="Times New Roman" panose="02020603050405020304" pitchFamily="18" charset="0"/>
                <a:cs typeface="Times New Roman" panose="02020603050405020304" pitchFamily="18" charset="0"/>
              </a:rPr>
              <a:t>CSS 3 is the latest edition of Cascading Style Sheets</a:t>
            </a:r>
          </a:p>
          <a:p>
            <a:r>
              <a:rPr lang="en-IN" dirty="0">
                <a:latin typeface="Times New Roman" panose="02020603050405020304" pitchFamily="18" charset="0"/>
                <a:cs typeface="Times New Roman" panose="02020603050405020304" pitchFamily="18" charset="0"/>
              </a:rPr>
              <a:t> Several new functionalities have been provided through CSS 3</a:t>
            </a:r>
          </a:p>
          <a:p>
            <a:r>
              <a:rPr lang="en-IN" dirty="0">
                <a:latin typeface="Times New Roman" panose="02020603050405020304" pitchFamily="18" charset="0"/>
                <a:cs typeface="Times New Roman" panose="02020603050405020304" pitchFamily="18" charset="0"/>
              </a:rPr>
              <a:t>Functions like rounded corners, background decoration, and box shadows, which are demonstrated in the subsequent sections, are introduced in this version.</a:t>
            </a:r>
          </a:p>
          <a:p>
            <a:pPr marL="0" indent="0" algn="ctr">
              <a:buNone/>
            </a:pPr>
            <a:r>
              <a:rPr lang="en-IN" b="1" u="sng" dirty="0">
                <a:solidFill>
                  <a:srgbClr val="FF0000"/>
                </a:solidFill>
                <a:latin typeface="Times New Roman" panose="02020603050405020304" pitchFamily="18" charset="0"/>
                <a:cs typeface="Times New Roman" panose="02020603050405020304" pitchFamily="18" charset="0"/>
              </a:rPr>
              <a:t>CSS Syntax</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CSS syntax has two main parts: a selector and one or more declarations.</a:t>
            </a:r>
          </a:p>
          <a:p>
            <a:pPr marL="0" indent="0">
              <a:buNone/>
            </a:pPr>
            <a:r>
              <a:rPr lang="en-IN" b="1" u="sng" dirty="0">
                <a:latin typeface="Times New Roman" panose="02020603050405020304" pitchFamily="18" charset="0"/>
                <a:cs typeface="Times New Roman" panose="02020603050405020304" pitchFamily="18" charset="0"/>
              </a:rPr>
              <a:t>Example :</a:t>
            </a:r>
          </a:p>
        </p:txBody>
      </p:sp>
      <p:pic>
        <p:nvPicPr>
          <p:cNvPr id="5" name="Picture 4">
            <a:extLst>
              <a:ext uri="{FF2B5EF4-FFF2-40B4-BE49-F238E27FC236}">
                <a16:creationId xmlns:a16="http://schemas.microsoft.com/office/drawing/2014/main" id="{190BD647-A6A9-0981-EBF5-E9A067630429}"/>
              </a:ext>
            </a:extLst>
          </p:cNvPr>
          <p:cNvPicPr>
            <a:picLocks noChangeAspect="1"/>
          </p:cNvPicPr>
          <p:nvPr/>
        </p:nvPicPr>
        <p:blipFill>
          <a:blip r:embed="rId2"/>
          <a:stretch>
            <a:fillRect/>
          </a:stretch>
        </p:blipFill>
        <p:spPr>
          <a:xfrm>
            <a:off x="3776662" y="3868317"/>
            <a:ext cx="4638675" cy="2667000"/>
          </a:xfrm>
          <a:prstGeom prst="rect">
            <a:avLst/>
          </a:prstGeom>
        </p:spPr>
      </p:pic>
    </p:spTree>
    <p:extLst>
      <p:ext uri="{BB962C8B-B14F-4D97-AF65-F5344CB8AC3E}">
        <p14:creationId xmlns:p14="http://schemas.microsoft.com/office/powerpoint/2010/main" val="3971916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DBA88A-0A7F-7BF0-3BA1-3F2F8EF91522}"/>
              </a:ext>
            </a:extLst>
          </p:cNvPr>
          <p:cNvSpPr txBox="1"/>
          <p:nvPr/>
        </p:nvSpPr>
        <p:spPr>
          <a:xfrm>
            <a:off x="970384" y="410547"/>
            <a:ext cx="10049069" cy="5878532"/>
          </a:xfrm>
          <a:prstGeom prst="rect">
            <a:avLst/>
          </a:prstGeom>
          <a:noFill/>
        </p:spPr>
        <p:txBody>
          <a:bodyPr wrap="square" rtlCol="0">
            <a:spAutoFit/>
          </a:bodyPr>
          <a:lstStyle/>
          <a:p>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 selector points to the HTML element you want to style.</a:t>
            </a:r>
          </a:p>
          <a:p>
            <a:pPr marL="285750"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 declaration block contains one or more declarations separated by semicolons.</a:t>
            </a:r>
          </a:p>
          <a:p>
            <a:pPr marL="285750"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Each declaration includes a CSS property name and a value, separated by a colon.</a:t>
            </a:r>
          </a:p>
          <a:p>
            <a:pPr marL="285750"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Multiple CSS declarations are separated with semicolons, and declaration blocks are surrounded by curly braces.</a:t>
            </a:r>
          </a:p>
          <a:p>
            <a:endParaRPr lang="en-IN" dirty="0"/>
          </a:p>
        </p:txBody>
      </p:sp>
      <p:pic>
        <p:nvPicPr>
          <p:cNvPr id="3" name="Content Placeholder 3">
            <a:extLst>
              <a:ext uri="{FF2B5EF4-FFF2-40B4-BE49-F238E27FC236}">
                <a16:creationId xmlns:a16="http://schemas.microsoft.com/office/drawing/2014/main" id="{10CB77CF-7E93-EF5F-CA5C-DB570F47F899}"/>
              </a:ext>
            </a:extLst>
          </p:cNvPr>
          <p:cNvPicPr>
            <a:picLocks noGrp="1" noChangeAspect="1"/>
          </p:cNvPicPr>
          <p:nvPr/>
        </p:nvPicPr>
        <p:blipFill>
          <a:blip r:embed="rId2"/>
          <a:stretch>
            <a:fillRect/>
          </a:stretch>
        </p:blipFill>
        <p:spPr>
          <a:xfrm>
            <a:off x="2269701" y="462503"/>
            <a:ext cx="5786478" cy="2071702"/>
          </a:xfrm>
          <a:prstGeom prst="rect">
            <a:avLst/>
          </a:prstGeom>
        </p:spPr>
      </p:pic>
    </p:spTree>
    <p:extLst>
      <p:ext uri="{BB962C8B-B14F-4D97-AF65-F5344CB8AC3E}">
        <p14:creationId xmlns:p14="http://schemas.microsoft.com/office/powerpoint/2010/main" val="2350106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E774-95D5-6823-4F28-AE1DD4D8BD1F}"/>
              </a:ext>
            </a:extLst>
          </p:cNvPr>
          <p:cNvSpPr>
            <a:spLocks noGrp="1"/>
          </p:cNvSpPr>
          <p:nvPr>
            <p:ph type="title"/>
          </p:nvPr>
        </p:nvSpPr>
        <p:spPr>
          <a:xfrm>
            <a:off x="839788" y="230448"/>
            <a:ext cx="10515600" cy="823912"/>
          </a:xfrm>
        </p:spPr>
        <p:txBody>
          <a:bodyPr>
            <a:normAutofit/>
          </a:bodyPr>
          <a:lstStyle/>
          <a:p>
            <a:r>
              <a:rPr lang="en-US" dirty="0"/>
              <a:t>Difference between HTML and CSS</a:t>
            </a:r>
            <a:endParaRPr lang="en-IN" dirty="0"/>
          </a:p>
        </p:txBody>
      </p:sp>
      <p:sp>
        <p:nvSpPr>
          <p:cNvPr id="3" name="Text Placeholder 2">
            <a:extLst>
              <a:ext uri="{FF2B5EF4-FFF2-40B4-BE49-F238E27FC236}">
                <a16:creationId xmlns:a16="http://schemas.microsoft.com/office/drawing/2014/main" id="{38986EAF-4EA2-BDB0-F0EB-B7763EB5CCDF}"/>
              </a:ext>
            </a:extLst>
          </p:cNvPr>
          <p:cNvSpPr>
            <a:spLocks noGrp="1"/>
          </p:cNvSpPr>
          <p:nvPr>
            <p:ph type="body" idx="1"/>
          </p:nvPr>
        </p:nvSpPr>
        <p:spPr>
          <a:xfrm>
            <a:off x="839788" y="979714"/>
            <a:ext cx="5157787" cy="701449"/>
          </a:xfrm>
        </p:spPr>
        <p:txBody>
          <a:bodyPr>
            <a:norm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HTML</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6A8D3BB-0F66-BF62-1CF7-78FBDC02FA22}"/>
              </a:ext>
            </a:extLst>
          </p:cNvPr>
          <p:cNvSpPr>
            <a:spLocks noGrp="1"/>
          </p:cNvSpPr>
          <p:nvPr>
            <p:ph sz="half" idx="2"/>
          </p:nvPr>
        </p:nvSpPr>
        <p:spPr>
          <a:xfrm>
            <a:off x="839788" y="1803626"/>
            <a:ext cx="5157787" cy="4386037"/>
          </a:xfrm>
        </p:spPr>
        <p:txBody>
          <a:bodyPr>
            <a:normAutofit fontScale="92500" lnSpcReduction="20000"/>
          </a:bodyPr>
          <a:lstStyle/>
          <a:p>
            <a:r>
              <a:rPr lang="en-IN" sz="3200" dirty="0">
                <a:latin typeface="Times New Roman" panose="02020603050405020304" pitchFamily="18" charset="0"/>
                <a:cs typeface="Times New Roman" panose="02020603050405020304" pitchFamily="18" charset="0"/>
              </a:rPr>
              <a:t>HTML is a markup language used to define a structure of a web page.</a:t>
            </a:r>
          </a:p>
          <a:p>
            <a:pPr marL="0" indent="0">
              <a:buNone/>
            </a:pPr>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It consists of tags inside which text is enclosed.</a:t>
            </a:r>
          </a:p>
          <a:p>
            <a:pPr marL="0" indent="0">
              <a:buNone/>
            </a:pPr>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HTML doesn’t have further types.</a:t>
            </a:r>
          </a:p>
          <a:p>
            <a:pPr marL="0" indent="0">
              <a:buNone/>
            </a:pPr>
            <a:endParaRPr lang="en-IN" dirty="0"/>
          </a:p>
          <a:p>
            <a:endParaRPr lang="en-IN" dirty="0"/>
          </a:p>
        </p:txBody>
      </p:sp>
      <p:sp>
        <p:nvSpPr>
          <p:cNvPr id="5" name="Text Placeholder 4">
            <a:extLst>
              <a:ext uri="{FF2B5EF4-FFF2-40B4-BE49-F238E27FC236}">
                <a16:creationId xmlns:a16="http://schemas.microsoft.com/office/drawing/2014/main" id="{468CD62D-8E41-2D94-A159-1C112D87D83C}"/>
              </a:ext>
            </a:extLst>
          </p:cNvPr>
          <p:cNvSpPr>
            <a:spLocks noGrp="1"/>
          </p:cNvSpPr>
          <p:nvPr>
            <p:ph type="body" sz="quarter" idx="3"/>
          </p:nvPr>
        </p:nvSpPr>
        <p:spPr>
          <a:xfrm>
            <a:off x="6172200" y="979714"/>
            <a:ext cx="5183188" cy="701449"/>
          </a:xfrm>
        </p:spPr>
        <p:txBody>
          <a:bodyPr>
            <a:norm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CSS</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8620147-9880-2307-07E5-2A0397340C0C}"/>
              </a:ext>
            </a:extLst>
          </p:cNvPr>
          <p:cNvSpPr>
            <a:spLocks noGrp="1"/>
          </p:cNvSpPr>
          <p:nvPr>
            <p:ph sz="quarter" idx="4"/>
          </p:nvPr>
        </p:nvSpPr>
        <p:spPr>
          <a:xfrm>
            <a:off x="6172200" y="1803626"/>
            <a:ext cx="5183188" cy="4386037"/>
          </a:xfrm>
        </p:spPr>
        <p:txBody>
          <a:bodyPr>
            <a:normAutofit fontScale="92500" lnSpcReduction="20000"/>
          </a:bodyPr>
          <a:lstStyle/>
          <a:p>
            <a:r>
              <a:rPr lang="en-IN" sz="3200" dirty="0">
                <a:latin typeface="Times New Roman" panose="02020603050405020304" pitchFamily="18" charset="0"/>
                <a:cs typeface="Times New Roman" panose="02020603050405020304" pitchFamily="18" charset="0"/>
              </a:rPr>
              <a:t>CSS is a style sheet language used to style web pages by using different styling features.</a:t>
            </a:r>
          </a:p>
          <a:p>
            <a:r>
              <a:rPr lang="en-IN" sz="3200" dirty="0">
                <a:latin typeface="Times New Roman" panose="02020603050405020304" pitchFamily="18" charset="0"/>
                <a:cs typeface="Times New Roman" panose="02020603050405020304" pitchFamily="18" charset="0"/>
              </a:rPr>
              <a:t>It consists of selectors and declaration blocks.</a:t>
            </a:r>
          </a:p>
          <a:p>
            <a:r>
              <a:rPr lang="en-IN" sz="3200" dirty="0">
                <a:latin typeface="Times New Roman" panose="02020603050405020304" pitchFamily="18" charset="0"/>
                <a:cs typeface="Times New Roman" panose="02020603050405020304" pitchFamily="18" charset="0"/>
              </a:rPr>
              <a:t>CSS can be internal or external depending upon the requirement.</a:t>
            </a:r>
          </a:p>
          <a:p>
            <a:endParaRPr lang="en-IN" dirty="0"/>
          </a:p>
        </p:txBody>
      </p:sp>
    </p:spTree>
    <p:extLst>
      <p:ext uri="{BB962C8B-B14F-4D97-AF65-F5344CB8AC3E}">
        <p14:creationId xmlns:p14="http://schemas.microsoft.com/office/powerpoint/2010/main" val="2554386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3242BE-C028-4E80-476F-F1227B15442E}"/>
              </a:ext>
            </a:extLst>
          </p:cNvPr>
          <p:cNvSpPr>
            <a:spLocks noGrp="1"/>
          </p:cNvSpPr>
          <p:nvPr>
            <p:ph type="body" idx="1"/>
          </p:nvPr>
        </p:nvSpPr>
        <p:spPr>
          <a:xfrm>
            <a:off x="839788" y="289250"/>
            <a:ext cx="5157787" cy="765109"/>
          </a:xfrm>
        </p:spPr>
        <p:txBody>
          <a:bodyPr>
            <a:norm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HTML</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E06300B-5B77-A1D6-5DF1-07FC522FD4EA}"/>
              </a:ext>
            </a:extLst>
          </p:cNvPr>
          <p:cNvSpPr>
            <a:spLocks noGrp="1"/>
          </p:cNvSpPr>
          <p:nvPr>
            <p:ph sz="half" idx="2"/>
          </p:nvPr>
        </p:nvSpPr>
        <p:spPr>
          <a:xfrm>
            <a:off x="839788" y="1156996"/>
            <a:ext cx="5157787" cy="5032667"/>
          </a:xfrm>
        </p:spPr>
        <p:txBody>
          <a:bodyPr>
            <a:normAutofit/>
          </a:bodyPr>
          <a:lstStyle/>
          <a:p>
            <a:r>
              <a:rPr lang="en-IN" sz="3200" dirty="0">
                <a:latin typeface="Times New Roman" panose="02020603050405020304" pitchFamily="18" charset="0"/>
                <a:cs typeface="Times New Roman" panose="02020603050405020304" pitchFamily="18" charset="0"/>
              </a:rPr>
              <a:t>We cannot use HTML inside a CSS sheet.</a:t>
            </a:r>
          </a:p>
          <a:p>
            <a:r>
              <a:rPr lang="en-IN" sz="3200" dirty="0">
                <a:latin typeface="Times New Roman" panose="02020603050405020304" pitchFamily="18" charset="0"/>
                <a:cs typeface="Times New Roman" panose="02020603050405020304" pitchFamily="18" charset="0"/>
              </a:rPr>
              <a:t>HTML is not used for presentation and visualization.</a:t>
            </a:r>
          </a:p>
          <a:p>
            <a:r>
              <a:rPr lang="en-IN" sz="3200" dirty="0">
                <a:latin typeface="Times New Roman" panose="02020603050405020304" pitchFamily="18" charset="0"/>
                <a:cs typeface="Times New Roman" panose="02020603050405020304" pitchFamily="18" charset="0"/>
              </a:rPr>
              <a:t>HTML doesn’t allow animations and transitions.</a:t>
            </a:r>
          </a:p>
          <a:p>
            <a:r>
              <a:rPr lang="en-IN" sz="3200" dirty="0">
                <a:latin typeface="Times New Roman" panose="02020603050405020304" pitchFamily="18" charset="0"/>
                <a:cs typeface="Times New Roman" panose="02020603050405020304" pitchFamily="18" charset="0"/>
              </a:rPr>
              <a:t>HTML files are saved with </a:t>
            </a:r>
            <a:r>
              <a:rPr lang="en-IN" sz="3200" b="1" i="1" dirty="0">
                <a:latin typeface="Times New Roman" panose="02020603050405020304" pitchFamily="18" charset="0"/>
                <a:cs typeface="Times New Roman" panose="02020603050405020304" pitchFamily="18" charset="0"/>
              </a:rPr>
              <a:t>.</a:t>
            </a:r>
            <a:r>
              <a:rPr lang="en-IN" sz="3200" b="1" i="1" dirty="0" err="1">
                <a:latin typeface="Times New Roman" panose="02020603050405020304" pitchFamily="18" charset="0"/>
                <a:cs typeface="Times New Roman" panose="02020603050405020304" pitchFamily="18" charset="0"/>
              </a:rPr>
              <a:t>htm</a:t>
            </a:r>
            <a:r>
              <a:rPr lang="en-IN" sz="3200" dirty="0">
                <a:latin typeface="Times New Roman" panose="02020603050405020304" pitchFamily="18" charset="0"/>
                <a:cs typeface="Times New Roman" panose="02020603050405020304" pitchFamily="18" charset="0"/>
              </a:rPr>
              <a:t> or</a:t>
            </a:r>
            <a:r>
              <a:rPr lang="en-IN" sz="3200" b="1" i="1" dirty="0">
                <a:latin typeface="Times New Roman" panose="02020603050405020304" pitchFamily="18" charset="0"/>
                <a:cs typeface="Times New Roman" panose="02020603050405020304" pitchFamily="18" charset="0"/>
              </a:rPr>
              <a:t> .html</a:t>
            </a:r>
            <a:r>
              <a:rPr lang="en-IN" sz="3200" dirty="0">
                <a:latin typeface="Times New Roman" panose="02020603050405020304" pitchFamily="18" charset="0"/>
                <a:cs typeface="Times New Roman" panose="02020603050405020304" pitchFamily="18" charset="0"/>
              </a:rPr>
              <a:t> extension</a:t>
            </a:r>
          </a:p>
          <a:p>
            <a:pPr marL="0" indent="0">
              <a:buNone/>
            </a:pPr>
            <a:endParaRPr lang="en-IN" dirty="0"/>
          </a:p>
        </p:txBody>
      </p:sp>
      <p:sp>
        <p:nvSpPr>
          <p:cNvPr id="5" name="Text Placeholder 4">
            <a:extLst>
              <a:ext uri="{FF2B5EF4-FFF2-40B4-BE49-F238E27FC236}">
                <a16:creationId xmlns:a16="http://schemas.microsoft.com/office/drawing/2014/main" id="{D1C317C5-8393-8247-6AE3-5C2F267C47D1}"/>
              </a:ext>
            </a:extLst>
          </p:cNvPr>
          <p:cNvSpPr>
            <a:spLocks noGrp="1"/>
          </p:cNvSpPr>
          <p:nvPr>
            <p:ph type="body" sz="quarter" idx="3"/>
          </p:nvPr>
        </p:nvSpPr>
        <p:spPr>
          <a:xfrm>
            <a:off x="6172200" y="289251"/>
            <a:ext cx="5183188" cy="765108"/>
          </a:xfrm>
        </p:spPr>
        <p:txBody>
          <a:bodyPr>
            <a:norm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CSS</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1F7050F1-EC64-68CD-9984-25E5FDDF1A32}"/>
              </a:ext>
            </a:extLst>
          </p:cNvPr>
          <p:cNvSpPr>
            <a:spLocks noGrp="1"/>
          </p:cNvSpPr>
          <p:nvPr>
            <p:ph sz="quarter" idx="4"/>
          </p:nvPr>
        </p:nvSpPr>
        <p:spPr>
          <a:xfrm>
            <a:off x="6172200" y="1156996"/>
            <a:ext cx="5183188" cy="5032667"/>
          </a:xfrm>
        </p:spPr>
        <p:txBody>
          <a:bodyPr>
            <a:normAutofit/>
          </a:bodyPr>
          <a:lstStyle/>
          <a:p>
            <a:r>
              <a:rPr lang="en-IN" sz="3200" dirty="0">
                <a:latin typeface="Times New Roman" panose="02020603050405020304" pitchFamily="18" charset="0"/>
                <a:cs typeface="Times New Roman" panose="02020603050405020304" pitchFamily="18" charset="0"/>
              </a:rPr>
              <a:t>We can use CSS inside an HTML document.</a:t>
            </a:r>
          </a:p>
          <a:p>
            <a:r>
              <a:rPr lang="en-IN" sz="3200" dirty="0">
                <a:latin typeface="Times New Roman" panose="02020603050405020304" pitchFamily="18" charset="0"/>
                <a:cs typeface="Times New Roman" panose="02020603050405020304" pitchFamily="18" charset="0"/>
              </a:rPr>
              <a:t>CSS is used for presentation and visualization.</a:t>
            </a:r>
          </a:p>
          <a:p>
            <a:r>
              <a:rPr lang="en-IN" sz="3200" dirty="0">
                <a:latin typeface="Times New Roman" panose="02020603050405020304" pitchFamily="18" charset="0"/>
                <a:cs typeface="Times New Roman" panose="02020603050405020304" pitchFamily="18" charset="0"/>
              </a:rPr>
              <a:t>CSS allows animation and transitions which helps to improve the UI.</a:t>
            </a:r>
          </a:p>
          <a:p>
            <a:r>
              <a:rPr lang="en-IN" sz="3200" dirty="0">
                <a:latin typeface="Times New Roman" panose="02020603050405020304" pitchFamily="18" charset="0"/>
                <a:cs typeface="Times New Roman" panose="02020603050405020304" pitchFamily="18" charset="0"/>
              </a:rPr>
              <a:t>CSS files are saved with the </a:t>
            </a:r>
            <a:r>
              <a:rPr lang="en-IN" sz="3200" b="1" i="1" dirty="0">
                <a:latin typeface="Times New Roman" panose="02020603050405020304" pitchFamily="18" charset="0"/>
                <a:cs typeface="Times New Roman" panose="02020603050405020304" pitchFamily="18" charset="0"/>
              </a:rPr>
              <a:t>.</a:t>
            </a:r>
            <a:r>
              <a:rPr lang="en-IN" sz="3200" b="1" i="1" dirty="0" err="1">
                <a:latin typeface="Times New Roman" panose="02020603050405020304" pitchFamily="18" charset="0"/>
                <a:cs typeface="Times New Roman" panose="02020603050405020304" pitchFamily="18" charset="0"/>
              </a:rPr>
              <a:t>css</a:t>
            </a:r>
            <a:r>
              <a:rPr lang="en-IN" sz="3200" dirty="0">
                <a:latin typeface="Times New Roman" panose="02020603050405020304" pitchFamily="18" charset="0"/>
                <a:cs typeface="Times New Roman" panose="02020603050405020304" pitchFamily="18" charset="0"/>
              </a:rPr>
              <a:t> extension.</a:t>
            </a:r>
          </a:p>
          <a:p>
            <a:pPr marL="0" indent="0">
              <a:buNone/>
            </a:pPr>
            <a:endParaRPr lang="en-IN" dirty="0"/>
          </a:p>
        </p:txBody>
      </p:sp>
    </p:spTree>
    <p:extLst>
      <p:ext uri="{BB962C8B-B14F-4D97-AF65-F5344CB8AC3E}">
        <p14:creationId xmlns:p14="http://schemas.microsoft.com/office/powerpoint/2010/main" val="113863935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941</TotalTime>
  <Words>3216</Words>
  <Application>Microsoft Office PowerPoint</Application>
  <PresentationFormat>Widescreen</PresentationFormat>
  <Paragraphs>356</Paragraphs>
  <Slides>47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Arial</vt:lpstr>
      <vt:lpstr>Calibri Light</vt:lpstr>
      <vt:lpstr>Century Schoolbook</vt:lpstr>
      <vt:lpstr>Consolas</vt:lpstr>
      <vt:lpstr>Segoe UI</vt:lpstr>
      <vt:lpstr>Times New Roman</vt:lpstr>
      <vt:lpstr>Verdana</vt:lpstr>
      <vt:lpstr>Wingdings</vt:lpstr>
      <vt:lpstr>Wingdings 2</vt:lpstr>
      <vt:lpstr>View</vt:lpstr>
      <vt:lpstr>Introduction to Cascading Style Sheets</vt:lpstr>
      <vt:lpstr>CSS introduction, CSS Syntax, Concept of CSS: Creating Style Sheet, CSS Properties, CSS Styling, Working with Lists and Tables, CSS Id and Class, Creating page Layout and Site Designs CSS style sheet: External Style Sheets, Internal Style Sheets, Inline Style, The class selector: div &amp; span tag. DOM HTML DOM, inner HTML, Dynamic HTML (DHTML), DHTML form, XML DOM. </vt:lpstr>
      <vt:lpstr>Introduction to CSS</vt:lpstr>
      <vt:lpstr>Introduction to CSS(Why CSS?)</vt:lpstr>
      <vt:lpstr>CSS 1</vt:lpstr>
      <vt:lpstr>CSS 3</vt:lpstr>
      <vt:lpstr>PowerPoint Presentation</vt:lpstr>
      <vt:lpstr>Difference between HTML and CSS</vt:lpstr>
      <vt:lpstr>PowerPoint Presentation</vt:lpstr>
      <vt:lpstr>PowerPoint Presentation</vt:lpstr>
      <vt:lpstr>CSS id selector</vt:lpstr>
      <vt:lpstr>PowerPoint Presentation</vt:lpstr>
      <vt:lpstr> The CSS class Selector </vt:lpstr>
      <vt:lpstr>PowerPoint Presentation</vt:lpstr>
      <vt:lpstr>PowerPoint Presentation</vt:lpstr>
      <vt:lpstr> The CSS Universal Selector </vt:lpstr>
      <vt:lpstr>PowerPoint Presentation</vt:lpstr>
      <vt:lpstr>PowerPoint Presentation</vt:lpstr>
      <vt:lpstr>Class selector (vs) ID selector</vt:lpstr>
      <vt:lpstr>Background image and color:</vt:lpstr>
      <vt:lpstr>PowerPoint Presentation</vt:lpstr>
      <vt:lpstr>PowerPoint Presentation</vt:lpstr>
      <vt:lpstr>Multiple  background images:</vt:lpstr>
      <vt:lpstr>CSS margins:</vt:lpstr>
      <vt:lpstr>PowerPoint Presentation</vt:lpstr>
      <vt:lpstr>CSS lists:</vt:lpstr>
      <vt:lpstr>PowerPoint Presentation</vt:lpstr>
      <vt:lpstr>PowerPoint Presentation</vt:lpstr>
      <vt:lpstr>Position The List Item Markers </vt:lpstr>
      <vt:lpstr>CSS Tables:</vt:lpstr>
      <vt:lpstr>Adjusting height</vt:lpstr>
      <vt:lpstr>Table alignment:</vt:lpstr>
      <vt:lpstr>Horizontal Alignment: </vt:lpstr>
      <vt:lpstr>Types of CSS:</vt:lpstr>
      <vt:lpstr>External CSS  </vt:lpstr>
      <vt:lpstr>PowerPoint Presentation</vt:lpstr>
      <vt:lpstr>PowerPoint Presentation</vt:lpstr>
      <vt:lpstr>  Internal CSS </vt:lpstr>
      <vt:lpstr>PowerPoint Presentation</vt:lpstr>
      <vt:lpstr>PowerPoint Presentation</vt:lpstr>
      <vt:lpstr>PowerPoint Presentation</vt:lpstr>
      <vt:lpstr>PowerPoint Presentation</vt:lpstr>
      <vt:lpstr>PowerPoint Presentation</vt:lpstr>
      <vt:lpstr>      CSSLinks </vt:lpstr>
      <vt:lpstr>PowerPoint Presentation</vt:lpstr>
      <vt:lpstr>div </vt:lpstr>
      <vt:lpstr>span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lipsa priyadarshini</dc:creator>
  <cp:lastModifiedBy>lipsa priyadarshini</cp:lastModifiedBy>
  <cp:revision>88</cp:revision>
  <dcterms:created xsi:type="dcterms:W3CDTF">2022-12-21T15:03:21Z</dcterms:created>
  <dcterms:modified xsi:type="dcterms:W3CDTF">2023-01-05T06:16:55Z</dcterms:modified>
</cp:coreProperties>
</file>