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7"/>
  </p:notesMasterIdLst>
  <p:sldIdLst>
    <p:sldId id="256" r:id="rId2"/>
    <p:sldId id="267" r:id="rId3"/>
    <p:sldId id="268" r:id="rId4"/>
    <p:sldId id="335" r:id="rId5"/>
    <p:sldId id="258" r:id="rId6"/>
    <p:sldId id="260" r:id="rId7"/>
    <p:sldId id="259" r:id="rId8"/>
    <p:sldId id="261" r:id="rId9"/>
    <p:sldId id="262" r:id="rId10"/>
    <p:sldId id="263" r:id="rId11"/>
    <p:sldId id="264" r:id="rId12"/>
    <p:sldId id="265" r:id="rId13"/>
    <p:sldId id="266" r:id="rId14"/>
    <p:sldId id="269" r:id="rId15"/>
    <p:sldId id="271" r:id="rId16"/>
    <p:sldId id="272" r:id="rId17"/>
    <p:sldId id="273" r:id="rId18"/>
    <p:sldId id="274" r:id="rId19"/>
    <p:sldId id="288" r:id="rId20"/>
    <p:sldId id="289" r:id="rId21"/>
    <p:sldId id="290" r:id="rId22"/>
    <p:sldId id="296" r:id="rId23"/>
    <p:sldId id="297" r:id="rId24"/>
    <p:sldId id="298" r:id="rId25"/>
    <p:sldId id="299" r:id="rId26"/>
    <p:sldId id="300" r:id="rId27"/>
    <p:sldId id="301" r:id="rId28"/>
    <p:sldId id="295" r:id="rId29"/>
    <p:sldId id="291" r:id="rId30"/>
    <p:sldId id="292" r:id="rId31"/>
    <p:sldId id="293" r:id="rId32"/>
    <p:sldId id="294" r:id="rId33"/>
    <p:sldId id="275" r:id="rId34"/>
    <p:sldId id="277" r:id="rId35"/>
    <p:sldId id="276" r:id="rId36"/>
    <p:sldId id="278" r:id="rId37"/>
    <p:sldId id="280" r:id="rId38"/>
    <p:sldId id="281" r:id="rId39"/>
    <p:sldId id="282" r:id="rId40"/>
    <p:sldId id="283" r:id="rId41"/>
    <p:sldId id="284" r:id="rId42"/>
    <p:sldId id="286" r:id="rId43"/>
    <p:sldId id="285" r:id="rId44"/>
    <p:sldId id="287" r:id="rId45"/>
    <p:sldId id="302" r:id="rId46"/>
    <p:sldId id="303" r:id="rId47"/>
    <p:sldId id="304" r:id="rId48"/>
    <p:sldId id="305" r:id="rId49"/>
    <p:sldId id="306" r:id="rId50"/>
    <p:sldId id="336" r:id="rId51"/>
    <p:sldId id="337" r:id="rId52"/>
    <p:sldId id="307" r:id="rId53"/>
    <p:sldId id="308" r:id="rId54"/>
    <p:sldId id="309" r:id="rId55"/>
    <p:sldId id="310" r:id="rId56"/>
    <p:sldId id="311" r:id="rId57"/>
    <p:sldId id="312" r:id="rId58"/>
    <p:sldId id="331" r:id="rId59"/>
    <p:sldId id="333" r:id="rId60"/>
    <p:sldId id="338" r:id="rId61"/>
    <p:sldId id="339" r:id="rId62"/>
    <p:sldId id="340" r:id="rId63"/>
    <p:sldId id="341" r:id="rId64"/>
    <p:sldId id="342" r:id="rId65"/>
    <p:sldId id="343" r:id="rId66"/>
    <p:sldId id="344" r:id="rId67"/>
    <p:sldId id="345" r:id="rId68"/>
    <p:sldId id="347" r:id="rId69"/>
    <p:sldId id="349" r:id="rId70"/>
    <p:sldId id="350" r:id="rId71"/>
    <p:sldId id="351" r:id="rId72"/>
    <p:sldId id="352" r:id="rId73"/>
    <p:sldId id="353" r:id="rId74"/>
    <p:sldId id="354" r:id="rId75"/>
    <p:sldId id="363" r:id="rId76"/>
    <p:sldId id="364" r:id="rId77"/>
    <p:sldId id="367" r:id="rId78"/>
    <p:sldId id="366" r:id="rId79"/>
    <p:sldId id="368" r:id="rId80"/>
    <p:sldId id="365" r:id="rId81"/>
    <p:sldId id="369" r:id="rId82"/>
    <p:sldId id="370" r:id="rId83"/>
    <p:sldId id="374" r:id="rId84"/>
    <p:sldId id="372" r:id="rId85"/>
    <p:sldId id="373" r:id="rId86"/>
    <p:sldId id="371" r:id="rId87"/>
    <p:sldId id="375" r:id="rId88"/>
    <p:sldId id="355" r:id="rId89"/>
    <p:sldId id="356" r:id="rId90"/>
    <p:sldId id="377" r:id="rId91"/>
    <p:sldId id="378" r:id="rId92"/>
    <p:sldId id="358" r:id="rId93"/>
    <p:sldId id="357" r:id="rId94"/>
    <p:sldId id="359" r:id="rId95"/>
    <p:sldId id="381" r:id="rId96"/>
    <p:sldId id="379" r:id="rId97"/>
    <p:sldId id="380" r:id="rId98"/>
    <p:sldId id="395" r:id="rId99"/>
    <p:sldId id="360" r:id="rId100"/>
    <p:sldId id="384" r:id="rId101"/>
    <p:sldId id="385" r:id="rId102"/>
    <p:sldId id="361" r:id="rId103"/>
    <p:sldId id="387" r:id="rId104"/>
    <p:sldId id="386" r:id="rId105"/>
    <p:sldId id="362" r:id="rId106"/>
    <p:sldId id="382" r:id="rId107"/>
    <p:sldId id="383" r:id="rId108"/>
    <p:sldId id="388" r:id="rId109"/>
    <p:sldId id="389" r:id="rId110"/>
    <p:sldId id="390" r:id="rId111"/>
    <p:sldId id="391" r:id="rId112"/>
    <p:sldId id="392" r:id="rId113"/>
    <p:sldId id="393" r:id="rId114"/>
    <p:sldId id="394" r:id="rId115"/>
    <p:sldId id="396" r:id="rId116"/>
    <p:sldId id="435" r:id="rId117"/>
    <p:sldId id="433" r:id="rId118"/>
    <p:sldId id="434" r:id="rId119"/>
    <p:sldId id="436" r:id="rId120"/>
    <p:sldId id="399" r:id="rId121"/>
    <p:sldId id="400" r:id="rId122"/>
    <p:sldId id="401" r:id="rId123"/>
    <p:sldId id="402" r:id="rId124"/>
    <p:sldId id="403" r:id="rId125"/>
    <p:sldId id="404" r:id="rId126"/>
    <p:sldId id="405" r:id="rId127"/>
    <p:sldId id="406" r:id="rId128"/>
    <p:sldId id="407" r:id="rId129"/>
    <p:sldId id="408" r:id="rId130"/>
    <p:sldId id="409" r:id="rId131"/>
    <p:sldId id="420" r:id="rId132"/>
    <p:sldId id="421" r:id="rId133"/>
    <p:sldId id="410" r:id="rId134"/>
    <p:sldId id="428" r:id="rId135"/>
    <p:sldId id="411" r:id="rId136"/>
    <p:sldId id="429" r:id="rId137"/>
    <p:sldId id="412" r:id="rId138"/>
    <p:sldId id="430" r:id="rId139"/>
    <p:sldId id="413" r:id="rId140"/>
    <p:sldId id="431" r:id="rId141"/>
    <p:sldId id="414" r:id="rId142"/>
    <p:sldId id="432" r:id="rId143"/>
    <p:sldId id="415" r:id="rId144"/>
    <p:sldId id="416" r:id="rId145"/>
    <p:sldId id="419" r:id="rId146"/>
    <p:sldId id="529" r:id="rId147"/>
    <p:sldId id="530" r:id="rId148"/>
    <p:sldId id="531" r:id="rId149"/>
    <p:sldId id="422" r:id="rId150"/>
    <p:sldId id="423" r:id="rId151"/>
    <p:sldId id="424" r:id="rId152"/>
    <p:sldId id="425" r:id="rId153"/>
    <p:sldId id="426" r:id="rId154"/>
    <p:sldId id="479" r:id="rId155"/>
    <p:sldId id="480" r:id="rId156"/>
    <p:sldId id="481" r:id="rId157"/>
    <p:sldId id="482" r:id="rId158"/>
    <p:sldId id="483" r:id="rId159"/>
    <p:sldId id="427" r:id="rId160"/>
    <p:sldId id="466" r:id="rId161"/>
    <p:sldId id="467" r:id="rId162"/>
    <p:sldId id="468" r:id="rId163"/>
    <p:sldId id="469" r:id="rId164"/>
    <p:sldId id="470" r:id="rId165"/>
    <p:sldId id="471" r:id="rId166"/>
    <p:sldId id="472" r:id="rId167"/>
    <p:sldId id="478" r:id="rId168"/>
    <p:sldId id="474" r:id="rId169"/>
    <p:sldId id="475" r:id="rId170"/>
    <p:sldId id="476" r:id="rId171"/>
    <p:sldId id="477" r:id="rId172"/>
    <p:sldId id="437" r:id="rId173"/>
    <p:sldId id="457" r:id="rId174"/>
    <p:sldId id="458" r:id="rId175"/>
    <p:sldId id="459" r:id="rId176"/>
    <p:sldId id="460" r:id="rId177"/>
    <p:sldId id="461" r:id="rId178"/>
    <p:sldId id="462" r:id="rId179"/>
    <p:sldId id="463" r:id="rId180"/>
    <p:sldId id="465" r:id="rId181"/>
    <p:sldId id="464" r:id="rId182"/>
    <p:sldId id="532" r:id="rId183"/>
    <p:sldId id="533" r:id="rId184"/>
    <p:sldId id="535" r:id="rId185"/>
    <p:sldId id="536" r:id="rId186"/>
    <p:sldId id="534" r:id="rId187"/>
    <p:sldId id="537" r:id="rId188"/>
    <p:sldId id="438"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8" d="100"/>
          <a:sy n="88" d="100"/>
        </p:scale>
        <p:origin x="130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notesMaster" Target="notesMasters/notesMaster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viewProps" Target="view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97BAB7-E827-4388-A885-93DDC64CE0D9}" type="datetimeFigureOut">
              <a:rPr lang="en-US" smtClean="0"/>
              <a:t>2/15/2024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478775-B07E-4F02-BF71-5C51F56B6AB9}"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478775-B07E-4F02-BF71-5C51F56B6AB9}" type="slidenum">
              <a:rPr lang="en-IN" smtClean="0"/>
              <a:t>52</a:t>
            </a:fld>
            <a:endParaRPr lang="en-IN"/>
          </a:p>
        </p:txBody>
      </p:sp>
    </p:spTree>
    <p:extLst>
      <p:ext uri="{BB962C8B-B14F-4D97-AF65-F5344CB8AC3E}">
        <p14:creationId xmlns:p14="http://schemas.microsoft.com/office/powerpoint/2010/main" val="3372230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478775-B07E-4F02-BF71-5C51F56B6AB9}" type="slidenum">
              <a:rPr lang="en-IN" smtClean="0"/>
              <a:t>63</a:t>
            </a:fld>
            <a:endParaRPr lang="en-IN"/>
          </a:p>
        </p:txBody>
      </p:sp>
    </p:spTree>
    <p:extLst>
      <p:ext uri="{BB962C8B-B14F-4D97-AF65-F5344CB8AC3E}">
        <p14:creationId xmlns:p14="http://schemas.microsoft.com/office/powerpoint/2010/main" val="60899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smtClean="0">
                <a:solidFill>
                  <a:schemeClr val="tx1"/>
                </a:solidFill>
                <a:latin typeface="+mn-lt"/>
                <a:ea typeface="+mn-ea"/>
                <a:cs typeface="+mn-cs"/>
              </a:rPr>
              <a:t>Open source software is code that is designed to be publicly accessible—anyone can see, modify, and distribute the code as they see fit.</a:t>
            </a:r>
            <a:endParaRPr lang="en-IN" dirty="0"/>
          </a:p>
        </p:txBody>
      </p:sp>
      <p:sp>
        <p:nvSpPr>
          <p:cNvPr id="4" name="Slide Number Placeholder 3"/>
          <p:cNvSpPr>
            <a:spLocks noGrp="1"/>
          </p:cNvSpPr>
          <p:nvPr>
            <p:ph type="sldNum" sz="quarter" idx="10"/>
          </p:nvPr>
        </p:nvSpPr>
        <p:spPr/>
        <p:txBody>
          <a:bodyPr/>
          <a:lstStyle/>
          <a:p>
            <a:fld id="{2C478775-B07E-4F02-BF71-5C51F56B6AB9}" type="slidenum">
              <a:rPr lang="en-IN" smtClean="0"/>
              <a:t>189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15B7C25-2BEE-4EF2-8B9D-AA1221F10A10}" type="datetimeFigureOut">
              <a:rPr lang="en-US" smtClean="0"/>
              <a:t>2/15/2024</a:t>
            </a:fld>
            <a:endParaRPr lang="en-IN"/>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IN"/>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F7C1353-D5CA-42B1-BF7A-9C4B9CBE47B2}"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5B7C25-2BEE-4EF2-8B9D-AA1221F10A10}" type="datetimeFigureOut">
              <a:rPr lang="en-US" smtClean="0"/>
              <a:t>2/15/2024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C1353-D5CA-42B1-BF7A-9C4B9CBE47B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215B7C25-2BEE-4EF2-8B9D-AA1221F10A10}" type="datetimeFigureOut">
              <a:rPr lang="en-US" smtClean="0"/>
              <a:t>2/15/2024</a:t>
            </a:fld>
            <a:endParaRPr lang="en-IN"/>
          </a:p>
        </p:txBody>
      </p:sp>
      <p:sp>
        <p:nvSpPr>
          <p:cNvPr id="5" name="Footer Placeholder 4"/>
          <p:cNvSpPr>
            <a:spLocks noGrp="1"/>
          </p:cNvSpPr>
          <p:nvPr>
            <p:ph type="ftr" sz="quarter" idx="11"/>
          </p:nvPr>
        </p:nvSpPr>
        <p:spPr>
          <a:xfrm>
            <a:off x="457201" y="6248207"/>
            <a:ext cx="5573483" cy="365125"/>
          </a:xfrm>
        </p:spPr>
        <p:txBody>
          <a:bodyPr/>
          <a:lstStyle/>
          <a:p>
            <a:endParaRPr lang="en-IN"/>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F7C1353-D5CA-42B1-BF7A-9C4B9CBE47B2}"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5B7C25-2BEE-4EF2-8B9D-AA1221F10A10}" type="datetimeFigureOut">
              <a:rPr lang="en-US" smtClean="0"/>
              <a:t>2/15/2024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7C1353-D5CA-42B1-BF7A-9C4B9CBE47B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15B7C25-2BEE-4EF2-8B9D-AA1221F10A10}" type="datetimeFigureOut">
              <a:rPr lang="en-US" smtClean="0"/>
              <a:t>2/15/2024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F7C1353-D5CA-42B1-BF7A-9C4B9CBE47B2}" type="slidenum">
              <a:rPr lang="en-IN" smtClean="0"/>
              <a:t>‹#›</a:t>
            </a:fld>
            <a:endParaRPr lang="en-IN"/>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215B7C25-2BEE-4EF2-8B9D-AA1221F10A10}" type="datetimeFigureOut">
              <a:rPr lang="en-US" smtClean="0"/>
              <a:t>2/15/2024</a:t>
            </a:fld>
            <a:endParaRPr lang="en-IN"/>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F7C1353-D5CA-42B1-BF7A-9C4B9CBE47B2}" type="slidenum">
              <a:rPr lang="en-IN" smtClean="0"/>
              <a:t>‹#›</a:t>
            </a:fld>
            <a:endParaRPr lang="en-IN"/>
          </a:p>
        </p:txBody>
      </p:sp>
      <p:sp>
        <p:nvSpPr>
          <p:cNvPr id="14" name="Footer Placeholder 13"/>
          <p:cNvSpPr>
            <a:spLocks noGrp="1"/>
          </p:cNvSpPr>
          <p:nvPr>
            <p:ph type="ftr" sz="quarter" idx="12"/>
          </p:nvPr>
        </p:nvSpPr>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215B7C25-2BEE-4EF2-8B9D-AA1221F10A10}" type="datetimeFigureOut">
              <a:rPr lang="en-US" smtClean="0"/>
              <a:t>2/15/2024</a:t>
            </a:fld>
            <a:endParaRPr lang="en-IN"/>
          </a:p>
        </p:txBody>
      </p:sp>
      <p:sp>
        <p:nvSpPr>
          <p:cNvPr id="10" name="Slide Number Placeholder 9"/>
          <p:cNvSpPr>
            <a:spLocks noGrp="1"/>
          </p:cNvSpPr>
          <p:nvPr>
            <p:ph type="sldNum" sz="quarter" idx="16"/>
          </p:nvPr>
        </p:nvSpPr>
        <p:spPr/>
        <p:txBody>
          <a:bodyPr rtlCol="0"/>
          <a:lstStyle/>
          <a:p>
            <a:fld id="{BF7C1353-D5CA-42B1-BF7A-9C4B9CBE47B2}" type="slidenum">
              <a:rPr lang="en-IN" smtClean="0"/>
              <a:t>‹#›</a:t>
            </a:fld>
            <a:endParaRPr lang="en-IN"/>
          </a:p>
        </p:txBody>
      </p:sp>
      <p:sp>
        <p:nvSpPr>
          <p:cNvPr id="12" name="Footer Placeholder 11"/>
          <p:cNvSpPr>
            <a:spLocks noGrp="1"/>
          </p:cNvSpPr>
          <p:nvPr>
            <p:ph type="ftr" sz="quarter" idx="17"/>
          </p:nvPr>
        </p:nvSpPr>
        <p:spPr/>
        <p:txBody>
          <a:bodyPr rtlCol="0"/>
          <a:lstStyle/>
          <a:p>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215B7C25-2BEE-4EF2-8B9D-AA1221F10A10}" type="datetimeFigureOut">
              <a:rPr lang="en-US" smtClean="0"/>
              <a:t>2/15/2024</a:t>
            </a:fld>
            <a:endParaRPr lang="en-IN"/>
          </a:p>
        </p:txBody>
      </p:sp>
      <p:sp>
        <p:nvSpPr>
          <p:cNvPr id="12" name="Slide Number Placeholder 11"/>
          <p:cNvSpPr>
            <a:spLocks noGrp="1"/>
          </p:cNvSpPr>
          <p:nvPr>
            <p:ph type="sldNum" sz="quarter" idx="16"/>
          </p:nvPr>
        </p:nvSpPr>
        <p:spPr/>
        <p:txBody>
          <a:bodyPr rtlCol="0"/>
          <a:lstStyle/>
          <a:p>
            <a:fld id="{BF7C1353-D5CA-42B1-BF7A-9C4B9CBE47B2}" type="slidenum">
              <a:rPr lang="en-IN" smtClean="0"/>
              <a:t>‹#›</a:t>
            </a:fld>
            <a:endParaRPr lang="en-IN"/>
          </a:p>
        </p:txBody>
      </p:sp>
      <p:sp>
        <p:nvSpPr>
          <p:cNvPr id="14" name="Footer Placeholder 13"/>
          <p:cNvSpPr>
            <a:spLocks noGrp="1"/>
          </p:cNvSpPr>
          <p:nvPr>
            <p:ph type="ftr" sz="quarter" idx="17"/>
          </p:nvPr>
        </p:nvSpPr>
        <p:spPr/>
        <p:txBody>
          <a:bodyPr rtlCol="0"/>
          <a:lstStyle/>
          <a:p>
            <a:endParaRPr lang="en-IN"/>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15B7C25-2BEE-4EF2-8B9D-AA1221F10A10}" type="datetimeFigureOut">
              <a:rPr lang="en-US" smtClean="0"/>
              <a:t>2/15/2024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F7C1353-D5CA-42B1-BF7A-9C4B9CBE47B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B7C25-2BEE-4EF2-8B9D-AA1221F10A10}" type="datetimeFigureOut">
              <a:rPr lang="en-US" smtClean="0"/>
              <a:t>2/15/2024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F7C1353-D5CA-42B1-BF7A-9C4B9CBE47B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15B7C25-2BEE-4EF2-8B9D-AA1221F10A10}" type="datetimeFigureOut">
              <a:rPr lang="en-US" smtClean="0"/>
              <a:t>2/15/2024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F7C1353-D5CA-42B1-BF7A-9C4B9CBE47B2}" type="slidenum">
              <a:rPr lang="en-IN" smtClean="0"/>
              <a:t>‹#›</a:t>
            </a:fld>
            <a:endParaRPr lang="en-IN"/>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215B7C25-2BEE-4EF2-8B9D-AA1221F10A10}" type="datetimeFigureOut">
              <a:rPr lang="en-US" smtClean="0"/>
              <a:t>2/15/2024</a:t>
            </a:fld>
            <a:endParaRPr lang="en-IN"/>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F7C1353-D5CA-42B1-BF7A-9C4B9CBE47B2}" type="slidenum">
              <a:rPr lang="en-IN" smtClean="0"/>
              <a:t>‹#›</a:t>
            </a:fld>
            <a:endParaRPr lang="en-IN"/>
          </a:p>
        </p:txBody>
      </p:sp>
      <p:sp>
        <p:nvSpPr>
          <p:cNvPr id="14" name="Footer Placeholder 13"/>
          <p:cNvSpPr>
            <a:spLocks noGrp="1"/>
          </p:cNvSpPr>
          <p:nvPr>
            <p:ph type="ftr" sz="quarter" idx="12"/>
          </p:nvPr>
        </p:nvSpPr>
        <p:spPr>
          <a:xfrm>
            <a:off x="1600200" y="6248206"/>
            <a:ext cx="4572000" cy="365125"/>
          </a:xfrm>
        </p:spPr>
        <p:txBody>
          <a:bodyPr rtlCol="0"/>
          <a:lstStyle/>
          <a:p>
            <a:endParaRPr lang="en-IN"/>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215B7C25-2BEE-4EF2-8B9D-AA1221F10A10}" type="datetimeFigureOut">
              <a:rPr lang="en-US" smtClean="0"/>
              <a:t>2/15/2024</a:t>
            </a:fld>
            <a:endParaRPr lang="en-IN"/>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IN"/>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F7C1353-D5CA-42B1-BF7A-9C4B9CBE47B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html-html-tag/" TargetMode="External"/><Relationship Id="rId2" Type="http://schemas.openxmlformats.org/officeDocument/2006/relationships/hyperlink" Target="https://www.geeksforgeeks.org/html-doctypes/" TargetMode="External"/><Relationship Id="rId1" Type="http://schemas.openxmlformats.org/officeDocument/2006/relationships/slideLayout" Target="../slideLayouts/slideLayout2.xml"/><Relationship Id="rId4" Type="http://schemas.openxmlformats.org/officeDocument/2006/relationships/hyperlink" Target="https://www.geeksforgeeks.org/html-head-tag/"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hyperlink" Target="Section%20G" TargetMode="Externa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www.w3schools.com/tags/tag_label.asp" TargetMode="External"/><Relationship Id="rId2" Type="http://schemas.openxmlformats.org/officeDocument/2006/relationships/hyperlink" Target="https://www.w3schools.com/tags/tag_option.asp"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html-elements/" TargetMode="External"/><Relationship Id="rId2" Type="http://schemas.openxmlformats.org/officeDocument/2006/relationships/hyperlink" Target="https://www.geeksforgeeks.org/html-html-tag/"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5918" y="1285860"/>
            <a:ext cx="6477000" cy="1828800"/>
          </a:xfrm>
        </p:spPr>
        <p:txBody>
          <a:bodyPr/>
          <a:lstStyle/>
          <a:p>
            <a:pPr algn="ctr"/>
            <a:r>
              <a:rPr lang="en-IN" b="1" dirty="0" smtClean="0"/>
              <a:t>FUNDAMENTALS OF WEB TECHNOLOGIES</a:t>
            </a:r>
            <a:endParaRPr lang="en-IN" b="1" dirty="0"/>
          </a:p>
        </p:txBody>
      </p:sp>
      <p:sp>
        <p:nvSpPr>
          <p:cNvPr id="3" name="Subtitle 2"/>
          <p:cNvSpPr>
            <a:spLocks noGrp="1"/>
          </p:cNvSpPr>
          <p:nvPr>
            <p:ph type="subTitle" idx="1"/>
          </p:nvPr>
        </p:nvSpPr>
        <p:spPr/>
        <p:txBody>
          <a:bodyPr/>
          <a:lstStyle/>
          <a:p>
            <a:pPr algn="ctr"/>
            <a:r>
              <a:rPr lang="en-IN" b="1" dirty="0" smtClean="0"/>
              <a:t>Mr. Putcha Saikiran</a:t>
            </a:r>
            <a:endParaRPr lang="en-IN"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pPr fontAlgn="base"/>
            <a:r>
              <a:rPr lang="en-IN" b="1" u="sng" dirty="0" smtClean="0">
                <a:hlinkClick r:id="rId2"/>
              </a:rPr>
              <a:t>&lt;!DOCTYPE html&gt;</a:t>
            </a:r>
            <a:r>
              <a:rPr lang="en-IN" b="1" dirty="0" smtClean="0"/>
              <a:t>:</a:t>
            </a:r>
            <a:r>
              <a:rPr lang="en-IN" dirty="0" smtClean="0"/>
              <a:t> This is the document type declaration (not technically a tag). It declares a document as being an HTML document. The </a:t>
            </a:r>
            <a:r>
              <a:rPr lang="en-IN" dirty="0" err="1" smtClean="0"/>
              <a:t>doctype</a:t>
            </a:r>
            <a:r>
              <a:rPr lang="en-IN" dirty="0" smtClean="0"/>
              <a:t> declaration is not case-sensitive.</a:t>
            </a:r>
          </a:p>
          <a:p>
            <a:pPr fontAlgn="base"/>
            <a:r>
              <a:rPr lang="en-IN" b="1" u="sng" dirty="0" smtClean="0">
                <a:hlinkClick r:id="rId3"/>
              </a:rPr>
              <a:t>&lt;html&gt;</a:t>
            </a:r>
            <a:r>
              <a:rPr lang="en-IN" b="1" dirty="0" smtClean="0"/>
              <a:t>:</a:t>
            </a:r>
            <a:r>
              <a:rPr lang="en-IN" dirty="0" smtClean="0"/>
              <a:t> This is called the HTML root element. All other elements are contained within it.</a:t>
            </a:r>
          </a:p>
          <a:p>
            <a:pPr fontAlgn="base"/>
            <a:r>
              <a:rPr lang="en-IN" b="1" u="sng" dirty="0" smtClean="0">
                <a:hlinkClick r:id="rId4"/>
              </a:rPr>
              <a:t>&lt;head&gt;</a:t>
            </a:r>
            <a:r>
              <a:rPr lang="en-IN" b="1" dirty="0" smtClean="0"/>
              <a:t>:</a:t>
            </a:r>
            <a:r>
              <a:rPr lang="en-IN" dirty="0" smtClean="0"/>
              <a:t> The head tag contains the “behind the scenes” elements for a webpage. Elements within the head aren’t visible on the front-end of a webpage. </a:t>
            </a:r>
          </a:p>
          <a:p>
            <a:pPr fontAlgn="base"/>
            <a:r>
              <a:rPr lang="en-IN" b="1" u="sng" dirty="0" smtClean="0">
                <a:hlinkClick r:id="rId4"/>
              </a:rPr>
              <a:t>&lt;body&gt;</a:t>
            </a:r>
            <a:r>
              <a:rPr lang="en-IN" b="1" dirty="0" smtClean="0"/>
              <a:t>: </a:t>
            </a:r>
            <a:r>
              <a:rPr lang="en-IN" dirty="0" smtClean="0"/>
              <a:t>The body tag is used to enclose all the visible content of a webpage. In other words, the body content is what the browser will show on the front-end.</a:t>
            </a:r>
          </a:p>
          <a:p>
            <a:pPr fontAlgn="base"/>
            <a:endParaRPr lang="en-IN" dirty="0" smtClean="0"/>
          </a:p>
          <a:p>
            <a:endParaRPr lang="en-IN"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IN" dirty="0" smtClean="0"/>
              <a:t>By default, the </a:t>
            </a:r>
            <a:r>
              <a:rPr lang="en-IN" dirty="0" smtClean="0">
                <a:solidFill>
                  <a:srgbClr val="FF0000"/>
                </a:solidFill>
              </a:rPr>
              <a:t>background-image</a:t>
            </a:r>
            <a:r>
              <a:rPr lang="en-IN" dirty="0" smtClean="0"/>
              <a:t> property repeats an image both horizontally and vertically.</a:t>
            </a:r>
          </a:p>
          <a:p>
            <a:r>
              <a:rPr lang="en-IN" dirty="0" smtClean="0"/>
              <a:t>Showing the background image only once is also specified by the </a:t>
            </a:r>
            <a:r>
              <a:rPr lang="en-IN" dirty="0" smtClean="0">
                <a:solidFill>
                  <a:srgbClr val="FF0000"/>
                </a:solidFill>
              </a:rPr>
              <a:t>background-repeat</a:t>
            </a:r>
            <a:r>
              <a:rPr lang="en-IN" dirty="0" smtClean="0"/>
              <a:t> property:</a:t>
            </a:r>
          </a:p>
          <a:p>
            <a:r>
              <a:rPr lang="en-IN" dirty="0" smtClean="0"/>
              <a:t>The </a:t>
            </a:r>
            <a:r>
              <a:rPr lang="en-IN" dirty="0" smtClean="0">
                <a:solidFill>
                  <a:srgbClr val="FF0000"/>
                </a:solidFill>
              </a:rPr>
              <a:t>background-position</a:t>
            </a:r>
            <a:r>
              <a:rPr lang="en-IN" dirty="0" smtClean="0"/>
              <a:t> property is used to specify the position of the background image.</a:t>
            </a:r>
          </a:p>
          <a:p>
            <a:pPr lvl="1"/>
            <a:r>
              <a:rPr lang="en-IN" dirty="0" smtClean="0"/>
              <a:t>left top, left </a:t>
            </a:r>
            <a:r>
              <a:rPr lang="en-IN" dirty="0" err="1" smtClean="0"/>
              <a:t>center</a:t>
            </a:r>
            <a:r>
              <a:rPr lang="en-IN" dirty="0" smtClean="0"/>
              <a:t>, left bottom, right top, right </a:t>
            </a:r>
            <a:r>
              <a:rPr lang="en-IN" dirty="0" err="1" smtClean="0"/>
              <a:t>center</a:t>
            </a:r>
            <a:r>
              <a:rPr lang="en-IN" dirty="0" smtClean="0"/>
              <a:t>, right bottom, </a:t>
            </a:r>
            <a:r>
              <a:rPr lang="en-IN" dirty="0" err="1" smtClean="0"/>
              <a:t>center</a:t>
            </a:r>
            <a:r>
              <a:rPr lang="en-IN" dirty="0" smtClean="0"/>
              <a:t> top, </a:t>
            </a:r>
            <a:r>
              <a:rPr lang="en-IN" dirty="0" err="1" smtClean="0"/>
              <a:t>center</a:t>
            </a:r>
            <a:r>
              <a:rPr lang="en-IN" dirty="0" smtClean="0"/>
              <a:t> </a:t>
            </a:r>
            <a:r>
              <a:rPr lang="en-IN" dirty="0" err="1" smtClean="0"/>
              <a:t>center</a:t>
            </a:r>
            <a:r>
              <a:rPr lang="en-IN" dirty="0" smtClean="0"/>
              <a:t>, </a:t>
            </a:r>
            <a:r>
              <a:rPr lang="en-IN" dirty="0" err="1" smtClean="0"/>
              <a:t>center</a:t>
            </a:r>
            <a:r>
              <a:rPr lang="en-IN" dirty="0" smtClean="0"/>
              <a:t> bottom</a:t>
            </a:r>
            <a:endParaRPr lang="en-I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smtClean="0"/>
              <a:t>The </a:t>
            </a:r>
            <a:r>
              <a:rPr lang="en-IN" dirty="0" smtClean="0">
                <a:solidFill>
                  <a:srgbClr val="FF0000"/>
                </a:solidFill>
              </a:rPr>
              <a:t>background-attachment</a:t>
            </a:r>
            <a:r>
              <a:rPr lang="en-IN" dirty="0" smtClean="0"/>
              <a:t> property specifies whether the background image should scroll or be fixed (will not scroll with the rest of the page):</a:t>
            </a:r>
          </a:p>
          <a:p>
            <a:pPr lvl="1">
              <a:buNone/>
            </a:pPr>
            <a:r>
              <a:rPr lang="en-IN" dirty="0" smtClean="0">
                <a:solidFill>
                  <a:srgbClr val="FF0000"/>
                </a:solidFill>
              </a:rPr>
              <a:t>	</a:t>
            </a:r>
            <a:r>
              <a:rPr lang="en-IN" b="1" dirty="0" smtClean="0">
                <a:solidFill>
                  <a:srgbClr val="FF0000"/>
                </a:solidFill>
              </a:rPr>
              <a:t>body {</a:t>
            </a:r>
            <a:br>
              <a:rPr lang="en-IN" b="1" dirty="0" smtClean="0">
                <a:solidFill>
                  <a:srgbClr val="FF0000"/>
                </a:solidFill>
              </a:rPr>
            </a:br>
            <a:r>
              <a:rPr lang="en-IN" b="1" dirty="0" smtClean="0">
                <a:solidFill>
                  <a:srgbClr val="FF0000"/>
                </a:solidFill>
              </a:rPr>
              <a:t>  background-image: </a:t>
            </a:r>
            <a:r>
              <a:rPr lang="en-IN" b="1" dirty="0" err="1" smtClean="0">
                <a:solidFill>
                  <a:srgbClr val="FF0000"/>
                </a:solidFill>
              </a:rPr>
              <a:t>url</a:t>
            </a:r>
            <a:r>
              <a:rPr lang="en-IN" b="1" dirty="0" smtClean="0">
                <a:solidFill>
                  <a:srgbClr val="FF0000"/>
                </a:solidFill>
              </a:rPr>
              <a:t>("img_tree.png");</a:t>
            </a:r>
            <a:br>
              <a:rPr lang="en-IN" b="1" dirty="0" smtClean="0">
                <a:solidFill>
                  <a:srgbClr val="FF0000"/>
                </a:solidFill>
              </a:rPr>
            </a:br>
            <a:r>
              <a:rPr lang="en-IN" b="1" dirty="0" smtClean="0">
                <a:solidFill>
                  <a:srgbClr val="FF0000"/>
                </a:solidFill>
              </a:rPr>
              <a:t>  background-repeat: no-repeat;</a:t>
            </a:r>
            <a:br>
              <a:rPr lang="en-IN" b="1" dirty="0" smtClean="0">
                <a:solidFill>
                  <a:srgbClr val="FF0000"/>
                </a:solidFill>
              </a:rPr>
            </a:br>
            <a:r>
              <a:rPr lang="en-IN" b="1" dirty="0" smtClean="0">
                <a:solidFill>
                  <a:srgbClr val="FF0000"/>
                </a:solidFill>
              </a:rPr>
              <a:t>  background-position: right top;</a:t>
            </a:r>
            <a:br>
              <a:rPr lang="en-IN" b="1" dirty="0" smtClean="0">
                <a:solidFill>
                  <a:srgbClr val="FF0000"/>
                </a:solidFill>
              </a:rPr>
            </a:br>
            <a:r>
              <a:rPr lang="en-IN" b="1" dirty="0" smtClean="0">
                <a:solidFill>
                  <a:srgbClr val="FF0000"/>
                </a:solidFill>
              </a:rPr>
              <a:t>  background-attachment: fixed;</a:t>
            </a:r>
            <a:br>
              <a:rPr lang="en-IN" b="1" dirty="0" smtClean="0">
                <a:solidFill>
                  <a:srgbClr val="FF0000"/>
                </a:solidFill>
              </a:rPr>
            </a:br>
            <a:r>
              <a:rPr lang="en-IN" b="1" dirty="0" smtClean="0">
                <a:solidFill>
                  <a:srgbClr val="FF0000"/>
                </a:solidFill>
              </a:rPr>
              <a:t>}</a:t>
            </a:r>
          </a:p>
          <a:p>
            <a:pPr lvl="1"/>
            <a:r>
              <a:rPr lang="en-IN" dirty="0" smtClean="0">
                <a:solidFill>
                  <a:srgbClr val="FF0000"/>
                </a:solidFill>
              </a:rPr>
              <a:t> </a:t>
            </a:r>
            <a:r>
              <a:rPr lang="en-IN" dirty="0" smtClean="0"/>
              <a:t>fixed or scroll.</a:t>
            </a:r>
            <a:endParaRPr lang="en-I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Multiple  background images</a:t>
            </a:r>
            <a:r>
              <a:rPr lang="en-IN" dirty="0" smtClean="0"/>
              <a:t>:</a:t>
            </a:r>
            <a:endParaRPr lang="en-IN" dirty="0"/>
          </a:p>
        </p:txBody>
      </p:sp>
      <p:sp>
        <p:nvSpPr>
          <p:cNvPr id="3" name="Content Placeholder 2"/>
          <p:cNvSpPr>
            <a:spLocks noGrp="1"/>
          </p:cNvSpPr>
          <p:nvPr>
            <p:ph sz="quarter" idx="1"/>
          </p:nvPr>
        </p:nvSpPr>
        <p:spPr/>
        <p:txBody>
          <a:bodyPr/>
          <a:lstStyle/>
          <a:p>
            <a:r>
              <a:rPr lang="en-IN" b="1" dirty="0" smtClean="0">
                <a:solidFill>
                  <a:srgbClr val="FF0000"/>
                </a:solidFill>
              </a:rPr>
              <a:t>&lt;style&gt; </a:t>
            </a:r>
          </a:p>
          <a:p>
            <a:pPr>
              <a:buNone/>
            </a:pPr>
            <a:r>
              <a:rPr lang="en-IN" b="1" dirty="0" smtClean="0">
                <a:solidFill>
                  <a:srgbClr val="FF0000"/>
                </a:solidFill>
              </a:rPr>
              <a:t>	body {</a:t>
            </a:r>
          </a:p>
          <a:p>
            <a:pPr>
              <a:buNone/>
            </a:pPr>
            <a:r>
              <a:rPr lang="en-IN" b="1" dirty="0" smtClean="0">
                <a:solidFill>
                  <a:srgbClr val="FF0000"/>
                </a:solidFill>
              </a:rPr>
              <a:t>		background-image: </a:t>
            </a:r>
            <a:r>
              <a:rPr lang="en-IN" b="1" dirty="0" err="1" smtClean="0">
                <a:solidFill>
                  <a:srgbClr val="FF0000"/>
                </a:solidFill>
              </a:rPr>
              <a:t>url</a:t>
            </a:r>
            <a:r>
              <a:rPr lang="en-IN" b="1" dirty="0" smtClean="0">
                <a:solidFill>
                  <a:srgbClr val="FF0000"/>
                </a:solidFill>
              </a:rPr>
              <a:t>("img_tree.gif"), 	</a:t>
            </a:r>
            <a:r>
              <a:rPr lang="en-IN" b="1" dirty="0" err="1" smtClean="0">
                <a:solidFill>
                  <a:srgbClr val="FF0000"/>
                </a:solidFill>
              </a:rPr>
              <a:t>url</a:t>
            </a:r>
            <a:r>
              <a:rPr lang="en-IN" b="1" dirty="0" smtClean="0">
                <a:solidFill>
                  <a:srgbClr val="FF0000"/>
                </a:solidFill>
              </a:rPr>
              <a:t>("paper.gif");</a:t>
            </a:r>
          </a:p>
          <a:p>
            <a:pPr>
              <a:buNone/>
            </a:pPr>
            <a:r>
              <a:rPr lang="en-IN" b="1" dirty="0" smtClean="0">
                <a:solidFill>
                  <a:srgbClr val="FF0000"/>
                </a:solidFill>
              </a:rPr>
              <a:t>		background-repeat: no-repeat, repeat;</a:t>
            </a:r>
          </a:p>
          <a:p>
            <a:pPr>
              <a:buNone/>
            </a:pPr>
            <a:r>
              <a:rPr lang="en-IN" b="1" dirty="0" smtClean="0">
                <a:solidFill>
                  <a:srgbClr val="FF0000"/>
                </a:solidFill>
              </a:rPr>
              <a:t>		background-</a:t>
            </a:r>
            <a:r>
              <a:rPr lang="en-IN" b="1" dirty="0" err="1" smtClean="0">
                <a:solidFill>
                  <a:srgbClr val="FF0000"/>
                </a:solidFill>
              </a:rPr>
              <a:t>color</a:t>
            </a:r>
            <a:r>
              <a:rPr lang="en-IN" b="1" dirty="0" smtClean="0">
                <a:solidFill>
                  <a:srgbClr val="FF0000"/>
                </a:solidFill>
              </a:rPr>
              <a:t>: #</a:t>
            </a:r>
            <a:r>
              <a:rPr lang="en-IN" b="1" dirty="0" err="1" smtClean="0">
                <a:solidFill>
                  <a:srgbClr val="FF0000"/>
                </a:solidFill>
              </a:rPr>
              <a:t>cccccc</a:t>
            </a:r>
            <a:r>
              <a:rPr lang="en-IN" b="1" dirty="0" smtClean="0">
                <a:solidFill>
                  <a:srgbClr val="FF0000"/>
                </a:solidFill>
              </a:rPr>
              <a:t>;</a:t>
            </a:r>
          </a:p>
          <a:p>
            <a:pPr>
              <a:buNone/>
            </a:pPr>
            <a:r>
              <a:rPr lang="en-IN" b="1" dirty="0" smtClean="0">
                <a:solidFill>
                  <a:srgbClr val="FF0000"/>
                </a:solidFill>
              </a:rPr>
              <a:t>	}</a:t>
            </a:r>
          </a:p>
          <a:p>
            <a:pPr>
              <a:buNone/>
            </a:pPr>
            <a:r>
              <a:rPr lang="en-IN" b="1" dirty="0" smtClean="0">
                <a:solidFill>
                  <a:srgbClr val="FF0000"/>
                </a:solidFill>
              </a:rPr>
              <a:t>	&lt;/style&gt;</a:t>
            </a:r>
            <a:endParaRPr lang="en-IN" b="1" dirty="0">
              <a:solidFill>
                <a:srgbClr val="FF0000"/>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CSS margins:</a:t>
            </a:r>
            <a:endParaRPr lang="en-IN" b="1" dirty="0"/>
          </a:p>
        </p:txBody>
      </p:sp>
      <p:sp>
        <p:nvSpPr>
          <p:cNvPr id="3" name="Content Placeholder 2"/>
          <p:cNvSpPr>
            <a:spLocks noGrp="1"/>
          </p:cNvSpPr>
          <p:nvPr>
            <p:ph sz="quarter" idx="1"/>
          </p:nvPr>
        </p:nvSpPr>
        <p:spPr/>
        <p:txBody>
          <a:bodyPr/>
          <a:lstStyle/>
          <a:p>
            <a:r>
              <a:rPr lang="en-IN" dirty="0" smtClean="0"/>
              <a:t>CSS has properties for specifying the margin for each side of an element:</a:t>
            </a:r>
          </a:p>
          <a:p>
            <a:pPr lvl="1"/>
            <a:r>
              <a:rPr lang="en-IN" dirty="0" smtClean="0"/>
              <a:t>margin-top</a:t>
            </a:r>
          </a:p>
          <a:p>
            <a:pPr lvl="1"/>
            <a:r>
              <a:rPr lang="en-IN" dirty="0" smtClean="0"/>
              <a:t>margin-right</a:t>
            </a:r>
          </a:p>
          <a:p>
            <a:pPr lvl="1"/>
            <a:r>
              <a:rPr lang="en-IN" dirty="0" smtClean="0"/>
              <a:t>margin-bottom</a:t>
            </a:r>
          </a:p>
          <a:p>
            <a:pPr lvl="1"/>
            <a:r>
              <a:rPr lang="en-IN" dirty="0" smtClean="0"/>
              <a:t>margin-left</a:t>
            </a:r>
          </a:p>
          <a:p>
            <a:endParaRPr lang="en-IN"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IN" b="1" dirty="0" smtClean="0">
                <a:solidFill>
                  <a:srgbClr val="FF0000"/>
                </a:solidFill>
              </a:rPr>
              <a:t>&lt;style&gt;</a:t>
            </a:r>
          </a:p>
          <a:p>
            <a:pPr>
              <a:buNone/>
            </a:pPr>
            <a:r>
              <a:rPr lang="en-IN" b="1" dirty="0" smtClean="0">
                <a:solidFill>
                  <a:srgbClr val="FF0000"/>
                </a:solidFill>
              </a:rPr>
              <a:t>	body {</a:t>
            </a:r>
          </a:p>
          <a:p>
            <a:pPr>
              <a:buNone/>
            </a:pPr>
            <a:r>
              <a:rPr lang="en-IN" b="1" dirty="0" smtClean="0">
                <a:solidFill>
                  <a:srgbClr val="FF0000"/>
                </a:solidFill>
              </a:rPr>
              <a:t>	border: 1px solid black;</a:t>
            </a:r>
          </a:p>
          <a:p>
            <a:pPr>
              <a:buNone/>
            </a:pPr>
            <a:r>
              <a:rPr lang="en-IN" b="1" dirty="0" smtClean="0">
                <a:solidFill>
                  <a:srgbClr val="FF0000"/>
                </a:solidFill>
              </a:rPr>
              <a:t>	margin-top: 300px;</a:t>
            </a:r>
          </a:p>
          <a:p>
            <a:pPr>
              <a:buNone/>
            </a:pPr>
            <a:r>
              <a:rPr lang="en-IN" b="1" dirty="0" smtClean="0">
                <a:solidFill>
                  <a:srgbClr val="FF0000"/>
                </a:solidFill>
              </a:rPr>
              <a:t>	margin-bottom: 100px;</a:t>
            </a:r>
          </a:p>
          <a:p>
            <a:pPr>
              <a:buNone/>
            </a:pPr>
            <a:r>
              <a:rPr lang="en-IN" b="1" dirty="0" smtClean="0">
                <a:solidFill>
                  <a:srgbClr val="FF0000"/>
                </a:solidFill>
              </a:rPr>
              <a:t>	margin-right: 150px;</a:t>
            </a:r>
          </a:p>
          <a:p>
            <a:pPr>
              <a:buNone/>
            </a:pPr>
            <a:r>
              <a:rPr lang="en-IN" b="1" dirty="0" smtClean="0">
                <a:solidFill>
                  <a:srgbClr val="FF0000"/>
                </a:solidFill>
              </a:rPr>
              <a:t>	margin-left: 80px;</a:t>
            </a:r>
          </a:p>
          <a:p>
            <a:pPr>
              <a:buNone/>
            </a:pPr>
            <a:r>
              <a:rPr lang="en-IN" b="1" dirty="0" smtClean="0">
                <a:solidFill>
                  <a:srgbClr val="FF0000"/>
                </a:solidFill>
              </a:rPr>
              <a:t>	background-</a:t>
            </a:r>
            <a:r>
              <a:rPr lang="en-IN" b="1" dirty="0" err="1" smtClean="0">
                <a:solidFill>
                  <a:srgbClr val="FF0000"/>
                </a:solidFill>
              </a:rPr>
              <a:t>color</a:t>
            </a:r>
            <a:r>
              <a:rPr lang="en-IN" b="1" dirty="0" smtClean="0">
                <a:solidFill>
                  <a:srgbClr val="FF0000"/>
                </a:solidFill>
              </a:rPr>
              <a:t>: </a:t>
            </a:r>
            <a:r>
              <a:rPr lang="en-IN" b="1" dirty="0" err="1" smtClean="0">
                <a:solidFill>
                  <a:srgbClr val="FF0000"/>
                </a:solidFill>
              </a:rPr>
              <a:t>lightblue</a:t>
            </a:r>
            <a:r>
              <a:rPr lang="en-IN" b="1" dirty="0" smtClean="0">
                <a:solidFill>
                  <a:srgbClr val="FF0000"/>
                </a:solidFill>
              </a:rPr>
              <a:t>;</a:t>
            </a:r>
          </a:p>
          <a:p>
            <a:pPr>
              <a:buNone/>
            </a:pPr>
            <a:r>
              <a:rPr lang="en-IN" b="1" dirty="0" smtClean="0">
                <a:solidFill>
                  <a:srgbClr val="FF0000"/>
                </a:solidFill>
              </a:rPr>
              <a:t>	}</a:t>
            </a:r>
          </a:p>
          <a:p>
            <a:pPr>
              <a:buNone/>
            </a:pPr>
            <a:r>
              <a:rPr lang="en-IN" b="1" dirty="0" smtClean="0">
                <a:solidFill>
                  <a:srgbClr val="FF0000"/>
                </a:solidFill>
              </a:rPr>
              <a:t>	&lt;/style&gt;</a:t>
            </a:r>
            <a:endParaRPr lang="en-IN" b="1" dirty="0">
              <a:solidFill>
                <a:srgbClr val="FF0000"/>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CSS lists:</a:t>
            </a:r>
            <a:endParaRPr lang="en-IN" b="1" dirty="0"/>
          </a:p>
        </p:txBody>
      </p:sp>
      <p:sp>
        <p:nvSpPr>
          <p:cNvPr id="3" name="Content Placeholder 2"/>
          <p:cNvSpPr>
            <a:spLocks noGrp="1"/>
          </p:cNvSpPr>
          <p:nvPr>
            <p:ph sz="quarter" idx="1"/>
          </p:nvPr>
        </p:nvSpPr>
        <p:spPr/>
        <p:txBody>
          <a:bodyPr/>
          <a:lstStyle/>
          <a:p>
            <a:r>
              <a:rPr lang="en-IN" dirty="0" smtClean="0"/>
              <a:t>The CSS list properties allow you to:</a:t>
            </a:r>
          </a:p>
          <a:p>
            <a:pPr lvl="1"/>
            <a:r>
              <a:rPr lang="en-IN" dirty="0" smtClean="0"/>
              <a:t>Set different list item markers for ordered lists</a:t>
            </a:r>
          </a:p>
          <a:p>
            <a:pPr lvl="1"/>
            <a:r>
              <a:rPr lang="en-IN" dirty="0" smtClean="0"/>
              <a:t>Set different list item markers for unordered lists</a:t>
            </a:r>
          </a:p>
          <a:p>
            <a:pPr lvl="1"/>
            <a:r>
              <a:rPr lang="en-IN" dirty="0" smtClean="0"/>
              <a:t>Set an image as the list item marker</a:t>
            </a:r>
          </a:p>
          <a:p>
            <a:pPr lvl="1"/>
            <a:r>
              <a:rPr lang="en-IN" dirty="0" smtClean="0"/>
              <a:t>Add background </a:t>
            </a:r>
            <a:r>
              <a:rPr lang="en-IN" dirty="0" err="1" smtClean="0"/>
              <a:t>colors</a:t>
            </a:r>
            <a:r>
              <a:rPr lang="en-IN" dirty="0" smtClean="0"/>
              <a:t> to lists and list items</a:t>
            </a:r>
          </a:p>
          <a:p>
            <a:r>
              <a:rPr lang="en-IN" dirty="0" smtClean="0"/>
              <a:t>Two types of lists:</a:t>
            </a:r>
          </a:p>
          <a:p>
            <a:pPr lvl="1"/>
            <a:r>
              <a:rPr lang="en-IN" dirty="0" smtClean="0"/>
              <a:t>Ordered list</a:t>
            </a:r>
          </a:p>
          <a:p>
            <a:pPr lvl="1"/>
            <a:r>
              <a:rPr lang="en-IN" dirty="0" smtClean="0"/>
              <a:t>Unordered list</a:t>
            </a:r>
          </a:p>
          <a:p>
            <a:pPr lvl="1">
              <a:buNone/>
            </a:pPr>
            <a:endParaRPr lang="en-IN" dirty="0" smtClean="0"/>
          </a:p>
          <a:p>
            <a:pPr>
              <a:buNone/>
            </a:pPr>
            <a:endParaRPr lang="en-IN"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IN" dirty="0" smtClean="0"/>
              <a:t>The </a:t>
            </a:r>
            <a:r>
              <a:rPr lang="en-IN" dirty="0" smtClean="0">
                <a:solidFill>
                  <a:srgbClr val="FF0000"/>
                </a:solidFill>
              </a:rPr>
              <a:t>list-style-type </a:t>
            </a:r>
            <a:r>
              <a:rPr lang="en-IN" dirty="0" smtClean="0"/>
              <a:t>property specifies the type of list item marker.</a:t>
            </a:r>
          </a:p>
          <a:p>
            <a:r>
              <a:rPr lang="en-IN" dirty="0" smtClean="0"/>
              <a:t>The </a:t>
            </a:r>
            <a:r>
              <a:rPr lang="en-IN" dirty="0" smtClean="0">
                <a:solidFill>
                  <a:srgbClr val="FF0000"/>
                </a:solidFill>
              </a:rPr>
              <a:t>list-style-image</a:t>
            </a:r>
            <a:r>
              <a:rPr lang="en-IN" dirty="0" smtClean="0"/>
              <a:t> property specifies an image as the list item marker.</a:t>
            </a:r>
          </a:p>
          <a:p>
            <a:r>
              <a:rPr lang="en-IN" dirty="0" smtClean="0"/>
              <a:t>The </a:t>
            </a:r>
            <a:r>
              <a:rPr lang="en-IN" dirty="0" smtClean="0">
                <a:solidFill>
                  <a:srgbClr val="FF0000"/>
                </a:solidFill>
              </a:rPr>
              <a:t>list-style-position</a:t>
            </a:r>
            <a:r>
              <a:rPr lang="en-IN" dirty="0" smtClean="0"/>
              <a:t> property specifies the position of the list-item markers (bullet points).</a:t>
            </a:r>
          </a:p>
          <a:p>
            <a:pPr lvl="1"/>
            <a:r>
              <a:rPr lang="en-IN" dirty="0" smtClean="0"/>
              <a:t>"list-style-position: outside;" means that the bullet points will be outside the list item. The start of each line of a list item will be aligned vertically.</a:t>
            </a:r>
          </a:p>
          <a:p>
            <a:pPr lvl="1"/>
            <a:r>
              <a:rPr lang="en-IN" dirty="0" smtClean="0"/>
              <a:t>list-style-position: inside;" means that the bullet points will be inside the list item. As it is part of the list item, it will be part of the text and push the text at the start:</a:t>
            </a:r>
            <a:endParaRPr lang="en-I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CSS Tables:</a:t>
            </a:r>
            <a:endParaRPr lang="en-IN" b="1" dirty="0"/>
          </a:p>
        </p:txBody>
      </p:sp>
      <p:sp>
        <p:nvSpPr>
          <p:cNvPr id="3" name="Content Placeholder 2"/>
          <p:cNvSpPr>
            <a:spLocks noGrp="1"/>
          </p:cNvSpPr>
          <p:nvPr>
            <p:ph sz="quarter" idx="1"/>
          </p:nvPr>
        </p:nvSpPr>
        <p:spPr/>
        <p:txBody>
          <a:bodyPr>
            <a:normAutofit lnSpcReduction="10000"/>
          </a:bodyPr>
          <a:lstStyle/>
          <a:p>
            <a:r>
              <a:rPr lang="en-IN" dirty="0" smtClean="0"/>
              <a:t>To specify table borders in CSS, use the border property.</a:t>
            </a:r>
          </a:p>
          <a:p>
            <a:r>
              <a:rPr lang="en-IN" dirty="0" smtClean="0"/>
              <a:t>The example specifies a solid border for &lt;table&gt;, &lt;</a:t>
            </a:r>
            <a:r>
              <a:rPr lang="en-IN" dirty="0" err="1" smtClean="0"/>
              <a:t>th</a:t>
            </a:r>
            <a:r>
              <a:rPr lang="en-IN" dirty="0" smtClean="0"/>
              <a:t>&gt; and &lt;td&gt; elements:</a:t>
            </a:r>
          </a:p>
          <a:p>
            <a:pPr>
              <a:buNone/>
            </a:pPr>
            <a:r>
              <a:rPr lang="en-IN" dirty="0" smtClean="0">
                <a:solidFill>
                  <a:srgbClr val="FF0000"/>
                </a:solidFill>
              </a:rPr>
              <a:t>	</a:t>
            </a:r>
            <a:r>
              <a:rPr lang="en-IN" b="1" dirty="0" smtClean="0">
                <a:solidFill>
                  <a:srgbClr val="FF0000"/>
                </a:solidFill>
              </a:rPr>
              <a:t>table, </a:t>
            </a:r>
            <a:r>
              <a:rPr lang="en-IN" b="1" dirty="0" err="1" smtClean="0">
                <a:solidFill>
                  <a:srgbClr val="FF0000"/>
                </a:solidFill>
              </a:rPr>
              <a:t>th</a:t>
            </a:r>
            <a:r>
              <a:rPr lang="en-IN" b="1" dirty="0" smtClean="0">
                <a:solidFill>
                  <a:srgbClr val="FF0000"/>
                </a:solidFill>
              </a:rPr>
              <a:t>, td {</a:t>
            </a:r>
            <a:br>
              <a:rPr lang="en-IN" b="1" dirty="0" smtClean="0">
                <a:solidFill>
                  <a:srgbClr val="FF0000"/>
                </a:solidFill>
              </a:rPr>
            </a:br>
            <a:r>
              <a:rPr lang="en-IN" b="1" dirty="0" smtClean="0">
                <a:solidFill>
                  <a:srgbClr val="FF0000"/>
                </a:solidFill>
              </a:rPr>
              <a:t>  border: 1px solid;</a:t>
            </a:r>
            <a:br>
              <a:rPr lang="en-IN" b="1" dirty="0" smtClean="0">
                <a:solidFill>
                  <a:srgbClr val="FF0000"/>
                </a:solidFill>
              </a:rPr>
            </a:br>
            <a:r>
              <a:rPr lang="en-IN" b="1" dirty="0" smtClean="0">
                <a:solidFill>
                  <a:srgbClr val="FF0000"/>
                </a:solidFill>
              </a:rPr>
              <a:t>}</a:t>
            </a:r>
          </a:p>
          <a:p>
            <a:r>
              <a:rPr lang="en-IN" b="1" dirty="0" smtClean="0">
                <a:solidFill>
                  <a:srgbClr val="FF0000"/>
                </a:solidFill>
              </a:rPr>
              <a:t>table {</a:t>
            </a:r>
            <a:br>
              <a:rPr lang="en-IN" b="1" dirty="0" smtClean="0">
                <a:solidFill>
                  <a:srgbClr val="FF0000"/>
                </a:solidFill>
              </a:rPr>
            </a:br>
            <a:r>
              <a:rPr lang="en-IN" b="1" dirty="0" smtClean="0">
                <a:solidFill>
                  <a:srgbClr val="FF0000"/>
                </a:solidFill>
              </a:rPr>
              <a:t>  width: 100%;</a:t>
            </a:r>
            <a:br>
              <a:rPr lang="en-IN" b="1" dirty="0" smtClean="0">
                <a:solidFill>
                  <a:srgbClr val="FF0000"/>
                </a:solidFill>
              </a:rPr>
            </a:br>
            <a:r>
              <a:rPr lang="en-IN" b="1" dirty="0" smtClean="0">
                <a:solidFill>
                  <a:srgbClr val="FF0000"/>
                </a:solidFill>
              </a:rPr>
              <a:t>}</a:t>
            </a:r>
          </a:p>
          <a:p>
            <a:pPr>
              <a:buNone/>
            </a:pPr>
            <a:endParaRPr lang="en-IN"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1128698"/>
          </a:xfrm>
        </p:spPr>
        <p:txBody>
          <a:bodyPr/>
          <a:lstStyle/>
          <a:p>
            <a:r>
              <a:rPr lang="en-IN" b="1" dirty="0" smtClean="0"/>
              <a:t>Adjusting height</a:t>
            </a:r>
            <a:endParaRPr lang="en-IN" b="1" dirty="0"/>
          </a:p>
        </p:txBody>
      </p:sp>
      <p:sp>
        <p:nvSpPr>
          <p:cNvPr id="3" name="Content Placeholder 2"/>
          <p:cNvSpPr>
            <a:spLocks noGrp="1"/>
          </p:cNvSpPr>
          <p:nvPr>
            <p:ph sz="quarter" idx="1"/>
          </p:nvPr>
        </p:nvSpPr>
        <p:spPr/>
        <p:txBody>
          <a:bodyPr/>
          <a:lstStyle/>
          <a:p>
            <a:r>
              <a:rPr lang="en-IN" b="1" dirty="0" smtClean="0">
                <a:solidFill>
                  <a:srgbClr val="FF0000"/>
                </a:solidFill>
              </a:rPr>
              <a:t>table {</a:t>
            </a:r>
            <a:br>
              <a:rPr lang="en-IN" b="1" dirty="0" smtClean="0">
                <a:solidFill>
                  <a:srgbClr val="FF0000"/>
                </a:solidFill>
              </a:rPr>
            </a:br>
            <a:r>
              <a:rPr lang="en-IN" b="1" dirty="0" smtClean="0">
                <a:solidFill>
                  <a:srgbClr val="FF0000"/>
                </a:solidFill>
              </a:rPr>
              <a:t>  width: 100%;</a:t>
            </a:r>
            <a:br>
              <a:rPr lang="en-IN" b="1" dirty="0" smtClean="0">
                <a:solidFill>
                  <a:srgbClr val="FF0000"/>
                </a:solidFill>
              </a:rPr>
            </a:br>
            <a:r>
              <a:rPr lang="en-IN" b="1" dirty="0" smtClean="0">
                <a:solidFill>
                  <a:srgbClr val="FF0000"/>
                </a:solidFill>
              </a:rPr>
              <a:t>}</a:t>
            </a:r>
            <a:br>
              <a:rPr lang="en-IN" b="1" dirty="0" smtClean="0">
                <a:solidFill>
                  <a:srgbClr val="FF0000"/>
                </a:solidFill>
              </a:rPr>
            </a:br>
            <a:r>
              <a:rPr lang="en-IN" b="1" dirty="0" smtClean="0">
                <a:solidFill>
                  <a:srgbClr val="FF0000"/>
                </a:solidFill>
              </a:rPr>
              <a:t/>
            </a:r>
            <a:br>
              <a:rPr lang="en-IN" b="1" dirty="0" smtClean="0">
                <a:solidFill>
                  <a:srgbClr val="FF0000"/>
                </a:solidFill>
              </a:rPr>
            </a:br>
            <a:r>
              <a:rPr lang="en-IN" b="1" dirty="0" err="1" smtClean="0">
                <a:solidFill>
                  <a:srgbClr val="FF0000"/>
                </a:solidFill>
              </a:rPr>
              <a:t>th</a:t>
            </a:r>
            <a:r>
              <a:rPr lang="en-IN" b="1" dirty="0" smtClean="0">
                <a:solidFill>
                  <a:srgbClr val="FF0000"/>
                </a:solidFill>
              </a:rPr>
              <a:t> {</a:t>
            </a:r>
            <a:br>
              <a:rPr lang="en-IN" b="1" dirty="0" smtClean="0">
                <a:solidFill>
                  <a:srgbClr val="FF0000"/>
                </a:solidFill>
              </a:rPr>
            </a:br>
            <a:r>
              <a:rPr lang="en-IN" b="1" dirty="0" smtClean="0">
                <a:solidFill>
                  <a:srgbClr val="FF0000"/>
                </a:solidFill>
              </a:rPr>
              <a:t>  height: 70px;</a:t>
            </a:r>
            <a:br>
              <a:rPr lang="en-IN" b="1" dirty="0" smtClean="0">
                <a:solidFill>
                  <a:srgbClr val="FF0000"/>
                </a:solidFill>
              </a:rPr>
            </a:br>
            <a:r>
              <a:rPr lang="en-IN" b="1" dirty="0" smtClean="0">
                <a:solidFill>
                  <a:srgbClr val="FF0000"/>
                </a:solidFill>
              </a:rPr>
              <a:t>}</a:t>
            </a:r>
            <a:endParaRPr lang="en-IN" b="1" dirty="0">
              <a:solidFill>
                <a:srgbClr val="FF0000"/>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Table alignment:</a:t>
            </a:r>
            <a:endParaRPr lang="en-IN" b="1" dirty="0"/>
          </a:p>
        </p:txBody>
      </p:sp>
      <p:sp>
        <p:nvSpPr>
          <p:cNvPr id="3" name="Content Placeholder 2"/>
          <p:cNvSpPr>
            <a:spLocks noGrp="1"/>
          </p:cNvSpPr>
          <p:nvPr>
            <p:ph sz="quarter" idx="1"/>
          </p:nvPr>
        </p:nvSpPr>
        <p:spPr/>
        <p:txBody>
          <a:bodyPr>
            <a:normAutofit fontScale="92500" lnSpcReduction="10000"/>
          </a:bodyPr>
          <a:lstStyle/>
          <a:p>
            <a:r>
              <a:rPr lang="en-IN" b="1" dirty="0" smtClean="0">
                <a:solidFill>
                  <a:srgbClr val="FF0000"/>
                </a:solidFill>
              </a:rPr>
              <a:t>td {</a:t>
            </a:r>
            <a:br>
              <a:rPr lang="en-IN" b="1" dirty="0" smtClean="0">
                <a:solidFill>
                  <a:srgbClr val="FF0000"/>
                </a:solidFill>
              </a:rPr>
            </a:br>
            <a:r>
              <a:rPr lang="en-IN" b="1" dirty="0" smtClean="0">
                <a:solidFill>
                  <a:srgbClr val="FF0000"/>
                </a:solidFill>
              </a:rPr>
              <a:t>  text-align: </a:t>
            </a:r>
            <a:r>
              <a:rPr lang="en-IN" b="1" dirty="0" err="1" smtClean="0">
                <a:solidFill>
                  <a:srgbClr val="FF0000"/>
                </a:solidFill>
              </a:rPr>
              <a:t>center</a:t>
            </a:r>
            <a:r>
              <a:rPr lang="en-IN" b="1" dirty="0" smtClean="0">
                <a:solidFill>
                  <a:srgbClr val="FF0000"/>
                </a:solidFill>
              </a:rPr>
              <a:t>;</a:t>
            </a:r>
            <a:br>
              <a:rPr lang="en-IN" b="1" dirty="0" smtClean="0">
                <a:solidFill>
                  <a:srgbClr val="FF0000"/>
                </a:solidFill>
              </a:rPr>
            </a:br>
            <a:r>
              <a:rPr lang="en-IN" b="1" dirty="0" smtClean="0">
                <a:solidFill>
                  <a:srgbClr val="FF0000"/>
                </a:solidFill>
              </a:rPr>
              <a:t>}</a:t>
            </a:r>
          </a:p>
          <a:p>
            <a:pPr>
              <a:buNone/>
            </a:pPr>
            <a:r>
              <a:rPr lang="en-IN" b="1" u="sng" dirty="0" smtClean="0"/>
              <a:t>Vertical alignment:</a:t>
            </a:r>
          </a:p>
          <a:p>
            <a:r>
              <a:rPr lang="en-IN" dirty="0" smtClean="0"/>
              <a:t>The vertical-align property sets the vertical alignment (like top, bottom, or middle) of the content in &lt;</a:t>
            </a:r>
            <a:r>
              <a:rPr lang="en-IN" dirty="0" err="1" smtClean="0"/>
              <a:t>th</a:t>
            </a:r>
            <a:r>
              <a:rPr lang="en-IN" dirty="0" smtClean="0"/>
              <a:t>&gt; or &lt;td&gt;</a:t>
            </a:r>
          </a:p>
          <a:p>
            <a:pPr lvl="1"/>
            <a:r>
              <a:rPr lang="en-IN" b="1" dirty="0" smtClean="0">
                <a:solidFill>
                  <a:srgbClr val="FF0000"/>
                </a:solidFill>
              </a:rPr>
              <a:t>td {</a:t>
            </a:r>
            <a:br>
              <a:rPr lang="en-IN" b="1" dirty="0" smtClean="0">
                <a:solidFill>
                  <a:srgbClr val="FF0000"/>
                </a:solidFill>
              </a:rPr>
            </a:br>
            <a:r>
              <a:rPr lang="en-IN" b="1" dirty="0" smtClean="0">
                <a:solidFill>
                  <a:srgbClr val="FF0000"/>
                </a:solidFill>
              </a:rPr>
              <a:t>  height: 50px;</a:t>
            </a:r>
            <a:br>
              <a:rPr lang="en-IN" b="1" dirty="0" smtClean="0">
                <a:solidFill>
                  <a:srgbClr val="FF0000"/>
                </a:solidFill>
              </a:rPr>
            </a:br>
            <a:r>
              <a:rPr lang="en-IN" b="1" dirty="0" smtClean="0">
                <a:solidFill>
                  <a:srgbClr val="FF0000"/>
                </a:solidFill>
              </a:rPr>
              <a:t>  vertical-align: bottom;</a:t>
            </a:r>
            <a:br>
              <a:rPr lang="en-IN" b="1" dirty="0" smtClean="0">
                <a:solidFill>
                  <a:srgbClr val="FF0000"/>
                </a:solidFill>
              </a:rPr>
            </a:br>
            <a:r>
              <a:rPr lang="en-IN" b="1" dirty="0" smtClean="0">
                <a:solidFill>
                  <a:srgbClr val="FF0000"/>
                </a:solidFill>
              </a:rPr>
              <a:t>}</a:t>
            </a:r>
            <a:endParaRPr lang="en-IN" b="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Features of HTML</a:t>
            </a:r>
            <a:endParaRPr lang="en-IN" b="1" dirty="0"/>
          </a:p>
        </p:txBody>
      </p:sp>
      <p:sp>
        <p:nvSpPr>
          <p:cNvPr id="3" name="Content Placeholder 2"/>
          <p:cNvSpPr>
            <a:spLocks noGrp="1"/>
          </p:cNvSpPr>
          <p:nvPr>
            <p:ph sz="quarter" idx="1"/>
          </p:nvPr>
        </p:nvSpPr>
        <p:spPr/>
        <p:txBody>
          <a:bodyPr/>
          <a:lstStyle/>
          <a:p>
            <a:pPr fontAlgn="base">
              <a:buNone/>
            </a:pPr>
            <a:endParaRPr lang="en-IN" dirty="0" smtClean="0"/>
          </a:p>
          <a:p>
            <a:pPr fontAlgn="base"/>
            <a:r>
              <a:rPr lang="en-IN" dirty="0" smtClean="0"/>
              <a:t>It is easy to learn and easy to use.</a:t>
            </a:r>
          </a:p>
          <a:p>
            <a:pPr fontAlgn="base"/>
            <a:r>
              <a:rPr lang="en-IN" dirty="0" smtClean="0"/>
              <a:t>It is platform-independent.</a:t>
            </a:r>
          </a:p>
          <a:p>
            <a:pPr fontAlgn="base"/>
            <a:r>
              <a:rPr lang="en-IN" dirty="0" smtClean="0"/>
              <a:t>Images, videos, and audio can be added to a web page.</a:t>
            </a:r>
          </a:p>
          <a:p>
            <a:pPr fontAlgn="base"/>
            <a:r>
              <a:rPr lang="en-IN" dirty="0" smtClean="0"/>
              <a:t>Hypertext can be added to the text.</a:t>
            </a:r>
          </a:p>
          <a:p>
            <a:pPr fontAlgn="base"/>
            <a:r>
              <a:rPr lang="en-IN" dirty="0" smtClean="0"/>
              <a:t>It is a </a:t>
            </a:r>
            <a:r>
              <a:rPr lang="en-IN" dirty="0" err="1" smtClean="0"/>
              <a:t>markup</a:t>
            </a:r>
            <a:r>
              <a:rPr lang="en-IN" dirty="0" smtClean="0"/>
              <a:t> language.</a:t>
            </a:r>
          </a:p>
          <a:p>
            <a:endParaRPr lang="en-IN"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IN" b="1" u="sng" dirty="0" smtClean="0"/>
              <a:t>Horizontal Alignment:</a:t>
            </a:r>
          </a:p>
          <a:p>
            <a:r>
              <a:rPr lang="en-IN" dirty="0" smtClean="0"/>
              <a:t>The text-align property sets the horizontal alignment (like left, right, or </a:t>
            </a:r>
            <a:r>
              <a:rPr lang="en-IN" dirty="0" err="1" smtClean="0"/>
              <a:t>center</a:t>
            </a:r>
            <a:r>
              <a:rPr lang="en-IN" dirty="0" smtClean="0"/>
              <a:t>) of the content in &lt;</a:t>
            </a:r>
            <a:r>
              <a:rPr lang="en-IN" dirty="0" err="1" smtClean="0"/>
              <a:t>th</a:t>
            </a:r>
            <a:r>
              <a:rPr lang="en-IN" dirty="0" smtClean="0"/>
              <a:t>&gt; or &lt;td&gt;.</a:t>
            </a:r>
          </a:p>
          <a:p>
            <a:r>
              <a:rPr lang="en-IN" dirty="0" smtClean="0"/>
              <a:t>By default, the content of &lt;</a:t>
            </a:r>
            <a:r>
              <a:rPr lang="en-IN" dirty="0" err="1" smtClean="0"/>
              <a:t>th</a:t>
            </a:r>
            <a:r>
              <a:rPr lang="en-IN" dirty="0" smtClean="0"/>
              <a:t>&gt; elements are </a:t>
            </a:r>
            <a:r>
              <a:rPr lang="en-IN" dirty="0" err="1" smtClean="0"/>
              <a:t>center</a:t>
            </a:r>
            <a:r>
              <a:rPr lang="en-IN" dirty="0" smtClean="0"/>
              <a:t>-aligned and the content of &lt;td&gt; elements are left-aligned.</a:t>
            </a:r>
          </a:p>
          <a:p>
            <a:r>
              <a:rPr lang="en-IN" dirty="0" smtClean="0"/>
              <a:t>To </a:t>
            </a:r>
            <a:r>
              <a:rPr lang="en-IN" dirty="0" err="1" smtClean="0"/>
              <a:t>center</a:t>
            </a:r>
            <a:r>
              <a:rPr lang="en-IN" dirty="0" smtClean="0"/>
              <a:t>-align the content of  &lt;td&gt; elements as well, use text-align: </a:t>
            </a:r>
            <a:r>
              <a:rPr lang="en-IN" dirty="0" err="1" smtClean="0"/>
              <a:t>center</a:t>
            </a:r>
            <a:endParaRPr lang="en-IN" dirty="0" smtClean="0"/>
          </a:p>
          <a:p>
            <a:endParaRPr lang="en-IN"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of CSS:</a:t>
            </a:r>
            <a:endParaRPr lang="en-IN" b="1" dirty="0"/>
          </a:p>
        </p:txBody>
      </p:sp>
      <p:sp>
        <p:nvSpPr>
          <p:cNvPr id="3" name="Content Placeholder 2"/>
          <p:cNvSpPr>
            <a:spLocks noGrp="1"/>
          </p:cNvSpPr>
          <p:nvPr>
            <p:ph sz="quarter" idx="1"/>
          </p:nvPr>
        </p:nvSpPr>
        <p:spPr/>
        <p:txBody>
          <a:bodyPr/>
          <a:lstStyle/>
          <a:p>
            <a:pPr fontAlgn="base"/>
            <a:r>
              <a:rPr lang="en-IN" dirty="0" smtClean="0"/>
              <a:t>There are three types of CSS which are given below:</a:t>
            </a:r>
          </a:p>
          <a:p>
            <a:pPr lvl="1" fontAlgn="base"/>
            <a:r>
              <a:rPr lang="en-IN" dirty="0" smtClean="0"/>
              <a:t>Inline CSS</a:t>
            </a:r>
          </a:p>
          <a:p>
            <a:pPr lvl="1" fontAlgn="base"/>
            <a:r>
              <a:rPr lang="en-IN" dirty="0" smtClean="0"/>
              <a:t>Internal or Embedded CSS</a:t>
            </a:r>
          </a:p>
          <a:p>
            <a:pPr lvl="1" fontAlgn="base"/>
            <a:r>
              <a:rPr lang="en-IN" dirty="0" smtClean="0"/>
              <a:t>External CSS </a:t>
            </a:r>
          </a:p>
          <a:p>
            <a:pPr fontAlgn="base">
              <a:buNone/>
            </a:pPr>
            <a:endParaRPr lang="en-IN" dirty="0" smtClean="0"/>
          </a:p>
          <a:p>
            <a:endParaRPr lang="en-I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b="1" dirty="0" smtClean="0"/>
              <a:t>Inline CSS:</a:t>
            </a:r>
            <a:r>
              <a:rPr lang="en-IN" dirty="0" smtClean="0"/>
              <a:t> Inline CSS contains the CSS property in the body section attached with element is known as inline CSS. This kind of style is specified within an HTML tag using the style attribute. </a:t>
            </a:r>
            <a:endParaRPr lang="en-IN"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b="1" dirty="0" smtClean="0"/>
              <a:t>Internal or Embedded CSS:</a:t>
            </a:r>
            <a:r>
              <a:rPr lang="en-IN" dirty="0" smtClean="0"/>
              <a:t> This can be used when a single HTML document must be styled uniquely. The CSS rule set should be within the HTML file in the head section </a:t>
            </a:r>
            <a:r>
              <a:rPr lang="en-IN" dirty="0" err="1" smtClean="0"/>
              <a:t>i.e</a:t>
            </a:r>
            <a:r>
              <a:rPr lang="en-IN" dirty="0" smtClean="0"/>
              <a:t> the CSS is embedded within the HTML file. </a:t>
            </a:r>
            <a:endParaRPr lang="en-IN"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r>
              <a:rPr lang="en-IN" b="1" dirty="0" smtClean="0"/>
              <a:t>External CSS:</a:t>
            </a:r>
            <a:r>
              <a:rPr lang="en-IN" dirty="0" smtClean="0"/>
              <a:t> External CSS contains separate CSS file which contains only style property with the help of tag attributes (For example class, id, heading, … etc). CSS property written in a separate file with .</a:t>
            </a:r>
            <a:r>
              <a:rPr lang="en-IN" dirty="0" err="1" smtClean="0"/>
              <a:t>css</a:t>
            </a:r>
            <a:r>
              <a:rPr lang="en-IN" dirty="0" smtClean="0"/>
              <a:t> extension and should be linked to the HTML document using </a:t>
            </a:r>
            <a:r>
              <a:rPr lang="en-IN" b="1" dirty="0" smtClean="0"/>
              <a:t>link</a:t>
            </a:r>
            <a:r>
              <a:rPr lang="en-IN" dirty="0" smtClean="0"/>
              <a:t> tag. This means that for each element, style can be set only once and that will be applied across web pages.</a:t>
            </a:r>
            <a:br>
              <a:rPr lang="en-IN" dirty="0" smtClean="0"/>
            </a:br>
            <a:r>
              <a:rPr lang="en-IN" b="1" dirty="0" smtClean="0"/>
              <a:t>Example:</a:t>
            </a:r>
            <a:r>
              <a:rPr lang="en-IN" dirty="0" smtClean="0"/>
              <a:t> The file given below contains CSS property. This file save with .</a:t>
            </a:r>
            <a:r>
              <a:rPr lang="en-IN" dirty="0" err="1" smtClean="0"/>
              <a:t>css</a:t>
            </a:r>
            <a:r>
              <a:rPr lang="en-IN" dirty="0" smtClean="0"/>
              <a:t> extension. For Ex: </a:t>
            </a:r>
            <a:r>
              <a:rPr lang="en-IN" b="1" dirty="0" smtClean="0"/>
              <a:t>geeks.css</a:t>
            </a:r>
            <a:r>
              <a:rPr lang="en-IN" dirty="0" smtClean="0"/>
              <a:t>  </a:t>
            </a:r>
            <a:endParaRPr lang="en-IN"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CSS layout:</a:t>
            </a:r>
            <a:endParaRPr lang="en-IN" dirty="0"/>
          </a:p>
        </p:txBody>
      </p:sp>
      <p:pic>
        <p:nvPicPr>
          <p:cNvPr id="6" name="Content Placeholder 5" descr="website_layout-300x268.png"/>
          <p:cNvPicPr>
            <a:picLocks noGrp="1" noChangeAspect="1"/>
          </p:cNvPicPr>
          <p:nvPr>
            <p:ph sz="quarter" idx="1"/>
          </p:nvPr>
        </p:nvPicPr>
        <p:blipFill>
          <a:blip r:embed="rId2"/>
          <a:stretch>
            <a:fillRect/>
          </a:stretch>
        </p:blipFill>
        <p:spPr>
          <a:xfrm>
            <a:off x="1357290" y="2000241"/>
            <a:ext cx="6715171" cy="4214842"/>
          </a:xfr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CSS links:</a:t>
            </a:r>
            <a:endParaRPr lang="en-IN" b="1" dirty="0"/>
          </a:p>
        </p:txBody>
      </p:sp>
      <p:sp>
        <p:nvSpPr>
          <p:cNvPr id="3" name="Content Placeholder 2"/>
          <p:cNvSpPr>
            <a:spLocks noGrp="1"/>
          </p:cNvSpPr>
          <p:nvPr>
            <p:ph sz="quarter" idx="1"/>
          </p:nvPr>
        </p:nvSpPr>
        <p:spPr/>
        <p:txBody>
          <a:bodyPr>
            <a:normAutofit fontScale="92500" lnSpcReduction="10000"/>
          </a:bodyPr>
          <a:lstStyle/>
          <a:p>
            <a:r>
              <a:rPr lang="en-IN" dirty="0" smtClean="0"/>
              <a:t>The four links states are:</a:t>
            </a:r>
          </a:p>
          <a:p>
            <a:pPr>
              <a:buNone/>
            </a:pPr>
            <a:r>
              <a:rPr lang="en-IN" dirty="0" smtClean="0"/>
              <a:t>	</a:t>
            </a:r>
            <a:r>
              <a:rPr lang="en-IN" b="1" dirty="0" smtClean="0">
                <a:solidFill>
                  <a:srgbClr val="FF0000"/>
                </a:solidFill>
              </a:rPr>
              <a:t>a:link</a:t>
            </a:r>
            <a:r>
              <a:rPr lang="en-IN" dirty="0" smtClean="0"/>
              <a:t> - a normal, unvisited link</a:t>
            </a:r>
          </a:p>
          <a:p>
            <a:pPr>
              <a:buNone/>
            </a:pPr>
            <a:r>
              <a:rPr lang="en-IN" dirty="0" smtClean="0"/>
              <a:t>	</a:t>
            </a:r>
            <a:r>
              <a:rPr lang="en-IN" b="1" dirty="0" smtClean="0">
                <a:solidFill>
                  <a:srgbClr val="FF0000"/>
                </a:solidFill>
              </a:rPr>
              <a:t>a:visited</a:t>
            </a:r>
            <a:r>
              <a:rPr lang="en-IN" dirty="0" smtClean="0"/>
              <a:t> - a link the user has visited</a:t>
            </a:r>
          </a:p>
          <a:p>
            <a:pPr>
              <a:buNone/>
            </a:pPr>
            <a:r>
              <a:rPr lang="en-IN" dirty="0" smtClean="0"/>
              <a:t>	</a:t>
            </a:r>
            <a:r>
              <a:rPr lang="en-IN" b="1" dirty="0" smtClean="0">
                <a:solidFill>
                  <a:srgbClr val="FF0000"/>
                </a:solidFill>
              </a:rPr>
              <a:t>a:hover</a:t>
            </a:r>
            <a:r>
              <a:rPr lang="en-IN" dirty="0" smtClean="0"/>
              <a:t> - a link when the user </a:t>
            </a:r>
            <a:r>
              <a:rPr lang="en-IN" dirty="0" err="1" smtClean="0"/>
              <a:t>grags</a:t>
            </a:r>
            <a:r>
              <a:rPr lang="en-IN" dirty="0" smtClean="0"/>
              <a:t> mouse over it</a:t>
            </a:r>
          </a:p>
          <a:p>
            <a:pPr>
              <a:buNone/>
            </a:pPr>
            <a:r>
              <a:rPr lang="en-IN" dirty="0" smtClean="0"/>
              <a:t>	</a:t>
            </a:r>
            <a:r>
              <a:rPr lang="en-IN" b="1" dirty="0" smtClean="0">
                <a:solidFill>
                  <a:srgbClr val="FF0000"/>
                </a:solidFill>
              </a:rPr>
              <a:t>a:active</a:t>
            </a:r>
            <a:r>
              <a:rPr lang="en-IN" dirty="0" smtClean="0"/>
              <a:t> - a link the moment it is clicked</a:t>
            </a:r>
          </a:p>
          <a:p>
            <a:pPr>
              <a:buNone/>
            </a:pPr>
            <a:endParaRPr lang="en-IN" dirty="0" smtClean="0"/>
          </a:p>
          <a:p>
            <a:pPr>
              <a:buNone/>
            </a:pPr>
            <a:r>
              <a:rPr lang="en-IN" dirty="0" smtClean="0"/>
              <a:t>&lt;html&gt;</a:t>
            </a:r>
          </a:p>
          <a:p>
            <a:pPr>
              <a:buNone/>
            </a:pPr>
            <a:r>
              <a:rPr lang="en-IN" dirty="0" smtClean="0"/>
              <a:t>&lt;head&gt;</a:t>
            </a:r>
          </a:p>
          <a:p>
            <a:pPr>
              <a:buNone/>
            </a:pPr>
            <a:r>
              <a:rPr lang="en-IN" dirty="0" smtClean="0"/>
              <a:t>&lt;style&gt;</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None/>
            </a:pPr>
            <a:r>
              <a:rPr lang="en-IN" dirty="0" smtClean="0"/>
              <a:t>	/* unvisited link */</a:t>
            </a:r>
            <a:br>
              <a:rPr lang="en-IN" dirty="0" smtClean="0"/>
            </a:br>
            <a:r>
              <a:rPr lang="en-IN" dirty="0" smtClean="0"/>
              <a:t>a:link {</a:t>
            </a:r>
            <a:br>
              <a:rPr lang="en-IN" dirty="0" smtClean="0"/>
            </a:br>
            <a:r>
              <a:rPr lang="en-IN" dirty="0" smtClean="0"/>
              <a:t>  </a:t>
            </a:r>
            <a:r>
              <a:rPr lang="en-IN" dirty="0" err="1" smtClean="0"/>
              <a:t>color</a:t>
            </a:r>
            <a:r>
              <a:rPr lang="en-IN" dirty="0" smtClean="0"/>
              <a:t>: red;</a:t>
            </a:r>
            <a:br>
              <a:rPr lang="en-IN" dirty="0" smtClean="0"/>
            </a:br>
            <a:r>
              <a:rPr lang="en-IN" dirty="0" smtClean="0"/>
              <a:t>}</a:t>
            </a:r>
            <a:br>
              <a:rPr lang="en-IN" dirty="0" smtClean="0"/>
            </a:br>
            <a:r>
              <a:rPr lang="en-IN" dirty="0" smtClean="0"/>
              <a:t/>
            </a:r>
            <a:br>
              <a:rPr lang="en-IN" dirty="0" smtClean="0"/>
            </a:br>
            <a:r>
              <a:rPr lang="en-IN" dirty="0" smtClean="0"/>
              <a:t>/* visited link */</a:t>
            </a:r>
            <a:br>
              <a:rPr lang="en-IN" dirty="0" smtClean="0"/>
            </a:br>
            <a:r>
              <a:rPr lang="en-IN" dirty="0" smtClean="0"/>
              <a:t>a:visited {</a:t>
            </a:r>
            <a:br>
              <a:rPr lang="en-IN" dirty="0" smtClean="0"/>
            </a:br>
            <a:r>
              <a:rPr lang="en-IN" dirty="0" smtClean="0"/>
              <a:t>  </a:t>
            </a:r>
            <a:r>
              <a:rPr lang="en-IN" dirty="0" err="1" smtClean="0"/>
              <a:t>color</a:t>
            </a:r>
            <a:r>
              <a:rPr lang="en-IN" dirty="0" smtClean="0"/>
              <a:t>: green;</a:t>
            </a:r>
            <a:br>
              <a:rPr lang="en-IN" dirty="0" smtClean="0"/>
            </a:br>
            <a:r>
              <a:rPr lang="en-IN" dirty="0" smtClean="0"/>
              <a:t>}</a:t>
            </a:r>
            <a:endParaRPr lang="en-IN"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IN" dirty="0" smtClean="0"/>
              <a:t>/* mouse over link */</a:t>
            </a:r>
            <a:br>
              <a:rPr lang="en-IN" dirty="0" smtClean="0"/>
            </a:br>
            <a:r>
              <a:rPr lang="en-IN" dirty="0" smtClean="0"/>
              <a:t>a:hover {</a:t>
            </a:r>
            <a:br>
              <a:rPr lang="en-IN" dirty="0" smtClean="0"/>
            </a:br>
            <a:r>
              <a:rPr lang="en-IN" dirty="0" smtClean="0"/>
              <a:t>  </a:t>
            </a:r>
            <a:r>
              <a:rPr lang="en-IN" dirty="0" err="1" smtClean="0"/>
              <a:t>color</a:t>
            </a:r>
            <a:r>
              <a:rPr lang="en-IN" dirty="0" smtClean="0"/>
              <a:t>: </a:t>
            </a:r>
            <a:r>
              <a:rPr lang="en-IN" dirty="0" err="1" smtClean="0"/>
              <a:t>hotpink</a:t>
            </a:r>
            <a:r>
              <a:rPr lang="en-IN" dirty="0" smtClean="0"/>
              <a:t>;</a:t>
            </a:r>
            <a:br>
              <a:rPr lang="en-IN" dirty="0" smtClean="0"/>
            </a:br>
            <a:r>
              <a:rPr lang="en-IN" dirty="0" smtClean="0"/>
              <a:t>}</a:t>
            </a:r>
            <a:br>
              <a:rPr lang="en-IN" dirty="0" smtClean="0"/>
            </a:br>
            <a:r>
              <a:rPr lang="en-IN" dirty="0" smtClean="0"/>
              <a:t/>
            </a:r>
            <a:br>
              <a:rPr lang="en-IN" dirty="0" smtClean="0"/>
            </a:br>
            <a:r>
              <a:rPr lang="en-IN" dirty="0" smtClean="0"/>
              <a:t>/* selected link */</a:t>
            </a:r>
            <a:br>
              <a:rPr lang="en-IN" dirty="0" smtClean="0"/>
            </a:br>
            <a:r>
              <a:rPr lang="en-IN" dirty="0" smtClean="0"/>
              <a:t>a:active {</a:t>
            </a:r>
            <a:br>
              <a:rPr lang="en-IN" dirty="0" smtClean="0"/>
            </a:br>
            <a:r>
              <a:rPr lang="en-IN" dirty="0" smtClean="0"/>
              <a:t>  </a:t>
            </a:r>
            <a:r>
              <a:rPr lang="en-IN" dirty="0" err="1" smtClean="0"/>
              <a:t>color</a:t>
            </a:r>
            <a:r>
              <a:rPr lang="en-IN" dirty="0" smtClean="0"/>
              <a:t>: blue;</a:t>
            </a:r>
            <a:br>
              <a:rPr lang="en-IN" dirty="0" smtClean="0"/>
            </a:br>
            <a:r>
              <a:rPr lang="en-IN" dirty="0" smtClean="0"/>
              <a: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None/>
            </a:pPr>
            <a:r>
              <a:rPr lang="en-IN" dirty="0" smtClean="0"/>
              <a:t>	&lt;/style&gt;</a:t>
            </a:r>
          </a:p>
          <a:p>
            <a:pPr>
              <a:buNone/>
            </a:pPr>
            <a:r>
              <a:rPr lang="en-IN" dirty="0" smtClean="0"/>
              <a:t>	&lt;/head&gt;</a:t>
            </a:r>
          </a:p>
          <a:p>
            <a:pPr>
              <a:buNone/>
            </a:pPr>
            <a:r>
              <a:rPr lang="en-IN" dirty="0" smtClean="0"/>
              <a:t>	&lt;body&gt;</a:t>
            </a:r>
          </a:p>
          <a:p>
            <a:pPr>
              <a:buNone/>
            </a:pPr>
            <a:r>
              <a:rPr lang="en-IN" dirty="0" smtClean="0"/>
              <a:t>	&lt;a </a:t>
            </a:r>
            <a:r>
              <a:rPr lang="en-IN" dirty="0" err="1" smtClean="0"/>
              <a:t>href</a:t>
            </a:r>
            <a:r>
              <a:rPr lang="en-IN" dirty="0" smtClean="0"/>
              <a:t>="default.asp" &gt;This is a link&lt;/a&gt;</a:t>
            </a:r>
          </a:p>
          <a:p>
            <a:pPr>
              <a:buNone/>
            </a:pPr>
            <a:r>
              <a:rPr lang="en-IN" dirty="0" smtClean="0"/>
              <a:t>	&lt;/body&gt;</a:t>
            </a:r>
          </a:p>
          <a:p>
            <a:pPr>
              <a:buNone/>
            </a:pPr>
            <a:r>
              <a:rPr lang="en-IN" dirty="0" smtClean="0"/>
              <a:t>	&lt;/html&gt;</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Why we learn HTML?</a:t>
            </a:r>
            <a:endParaRPr lang="en-IN" b="1" dirty="0"/>
          </a:p>
        </p:txBody>
      </p:sp>
      <p:sp>
        <p:nvSpPr>
          <p:cNvPr id="3" name="Content Placeholder 2"/>
          <p:cNvSpPr>
            <a:spLocks noGrp="1"/>
          </p:cNvSpPr>
          <p:nvPr>
            <p:ph sz="quarter" idx="1"/>
          </p:nvPr>
        </p:nvSpPr>
        <p:spPr/>
        <p:txBody>
          <a:bodyPr/>
          <a:lstStyle/>
          <a:p>
            <a:pPr fontAlgn="base">
              <a:buNone/>
            </a:pPr>
            <a:endParaRPr lang="en-IN" dirty="0" smtClean="0"/>
          </a:p>
          <a:p>
            <a:pPr fontAlgn="base"/>
            <a:r>
              <a:rPr lang="en-IN" dirty="0" smtClean="0"/>
              <a:t>It is a simple </a:t>
            </a:r>
            <a:r>
              <a:rPr lang="en-IN" dirty="0" err="1" smtClean="0"/>
              <a:t>markup</a:t>
            </a:r>
            <a:r>
              <a:rPr lang="en-IN" dirty="0" smtClean="0"/>
              <a:t> language. Its implementation is easy.</a:t>
            </a:r>
          </a:p>
          <a:p>
            <a:pPr fontAlgn="base"/>
            <a:r>
              <a:rPr lang="en-IN" dirty="0" smtClean="0"/>
              <a:t>It is used to create a website.</a:t>
            </a:r>
          </a:p>
          <a:p>
            <a:pPr fontAlgn="base"/>
            <a:r>
              <a:rPr lang="en-IN" dirty="0" smtClean="0"/>
              <a:t>Helps in developing fundamentals about web programming.</a:t>
            </a:r>
          </a:p>
          <a:p>
            <a:pPr fontAlgn="base"/>
            <a:r>
              <a:rPr lang="en-IN" dirty="0" smtClean="0"/>
              <a:t>Boost professional career.</a:t>
            </a:r>
          </a:p>
          <a:p>
            <a:pPr fontAlgn="base"/>
            <a:endParaRPr lang="en-IN" dirty="0" smtClean="0"/>
          </a:p>
          <a:p>
            <a:endParaRPr lang="en-IN"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div and span</a:t>
            </a:r>
            <a:endParaRPr lang="en-IN" dirty="0"/>
          </a:p>
        </p:txBody>
      </p:sp>
      <p:sp>
        <p:nvSpPr>
          <p:cNvPr id="3" name="Content Placeholder 2"/>
          <p:cNvSpPr>
            <a:spLocks noGrp="1"/>
          </p:cNvSpPr>
          <p:nvPr>
            <p:ph sz="quarter" idx="1"/>
          </p:nvPr>
        </p:nvSpPr>
        <p:spPr/>
        <p:txBody>
          <a:bodyPr/>
          <a:lstStyle/>
          <a:p>
            <a:r>
              <a:rPr lang="en-IN" b="1" dirty="0" smtClean="0"/>
              <a:t>The </a:t>
            </a:r>
            <a:r>
              <a:rPr lang="en-IN" b="1" i="1" dirty="0" smtClean="0"/>
              <a:t>div</a:t>
            </a:r>
            <a:r>
              <a:rPr lang="en-IN" b="1" dirty="0" smtClean="0"/>
              <a:t> tag is a block level HTML element</a:t>
            </a:r>
            <a:r>
              <a:rPr lang="en-IN" dirty="0" smtClean="0"/>
              <a:t>. It is used to </a:t>
            </a:r>
            <a:r>
              <a:rPr lang="en-IN" b="1" dirty="0" smtClean="0"/>
              <a:t>divide</a:t>
            </a:r>
            <a:r>
              <a:rPr lang="en-IN" dirty="0" smtClean="0"/>
              <a:t> or </a:t>
            </a:r>
            <a:r>
              <a:rPr lang="en-IN" b="1" dirty="0" smtClean="0"/>
              <a:t>section</a:t>
            </a:r>
            <a:r>
              <a:rPr lang="en-IN" dirty="0" smtClean="0"/>
              <a:t> other HTML elements into groups. </a:t>
            </a:r>
          </a:p>
          <a:p>
            <a:endParaRPr lang="en-IN"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85000" lnSpcReduction="20000"/>
          </a:bodyPr>
          <a:lstStyle/>
          <a:p>
            <a:pPr>
              <a:buNone/>
            </a:pPr>
            <a:r>
              <a:rPr lang="en-IN" dirty="0" smtClean="0"/>
              <a:t>	</a:t>
            </a:r>
            <a:r>
              <a:rPr lang="en-IN" b="1" dirty="0" smtClean="0">
                <a:solidFill>
                  <a:srgbClr val="FF0000"/>
                </a:solidFill>
              </a:rPr>
              <a:t>&lt;html&gt;</a:t>
            </a:r>
          </a:p>
          <a:p>
            <a:pPr>
              <a:buNone/>
            </a:pPr>
            <a:r>
              <a:rPr lang="en-IN" b="1" dirty="0" smtClean="0">
                <a:solidFill>
                  <a:srgbClr val="FF0000"/>
                </a:solidFill>
              </a:rPr>
              <a:t>	 &lt;head&gt; &lt;style&gt; </a:t>
            </a:r>
          </a:p>
          <a:p>
            <a:pPr>
              <a:buNone/>
            </a:pPr>
            <a:r>
              <a:rPr lang="en-IN" b="1" dirty="0" smtClean="0">
                <a:solidFill>
                  <a:srgbClr val="FF0000"/>
                </a:solidFill>
              </a:rPr>
              <a:t>	</a:t>
            </a:r>
            <a:r>
              <a:rPr lang="en-IN" b="1" dirty="0" err="1" smtClean="0">
                <a:solidFill>
                  <a:srgbClr val="FF0000"/>
                </a:solidFill>
              </a:rPr>
              <a:t>div.sample</a:t>
            </a:r>
            <a:r>
              <a:rPr lang="en-IN" b="1" dirty="0" smtClean="0">
                <a:solidFill>
                  <a:srgbClr val="FF0000"/>
                </a:solidFill>
              </a:rPr>
              <a:t> {width:150px;background:#FF0002;border:2px dotted black;padding:7px;}</a:t>
            </a:r>
          </a:p>
          <a:p>
            <a:pPr>
              <a:buNone/>
            </a:pPr>
            <a:r>
              <a:rPr lang="en-IN" b="1" dirty="0" smtClean="0">
                <a:solidFill>
                  <a:srgbClr val="FF0000"/>
                </a:solidFill>
              </a:rPr>
              <a:t>	 </a:t>
            </a:r>
            <a:r>
              <a:rPr lang="en-IN" b="1" dirty="0" err="1" smtClean="0">
                <a:solidFill>
                  <a:srgbClr val="FF0000"/>
                </a:solidFill>
              </a:rPr>
              <a:t>div.sample</a:t>
            </a:r>
            <a:r>
              <a:rPr lang="en-IN" b="1" dirty="0" smtClean="0">
                <a:solidFill>
                  <a:srgbClr val="FF0000"/>
                </a:solidFill>
              </a:rPr>
              <a:t> </a:t>
            </a:r>
            <a:r>
              <a:rPr lang="en-IN" b="1" dirty="0" err="1" smtClean="0">
                <a:solidFill>
                  <a:srgbClr val="FF0000"/>
                </a:solidFill>
              </a:rPr>
              <a:t>ul</a:t>
            </a:r>
            <a:r>
              <a:rPr lang="en-IN" b="1" dirty="0" smtClean="0">
                <a:solidFill>
                  <a:srgbClr val="FF0000"/>
                </a:solidFill>
              </a:rPr>
              <a:t> {</a:t>
            </a:r>
            <a:r>
              <a:rPr lang="en-IN" b="1" dirty="0" err="1" smtClean="0">
                <a:solidFill>
                  <a:srgbClr val="FF0000"/>
                </a:solidFill>
              </a:rPr>
              <a:t>color:green</a:t>
            </a:r>
            <a:r>
              <a:rPr lang="en-IN" b="1" dirty="0" smtClean="0">
                <a:solidFill>
                  <a:srgbClr val="FF0000"/>
                </a:solidFill>
              </a:rPr>
              <a:t>;} </a:t>
            </a:r>
          </a:p>
          <a:p>
            <a:pPr>
              <a:buNone/>
            </a:pPr>
            <a:r>
              <a:rPr lang="en-IN" b="1" dirty="0" smtClean="0">
                <a:solidFill>
                  <a:srgbClr val="FF0000"/>
                </a:solidFill>
              </a:rPr>
              <a:t>	&lt;/style&gt; &lt;/head&gt;</a:t>
            </a:r>
          </a:p>
          <a:p>
            <a:pPr>
              <a:buNone/>
            </a:pPr>
            <a:r>
              <a:rPr lang="en-IN" b="1" dirty="0" smtClean="0">
                <a:solidFill>
                  <a:srgbClr val="FF0000"/>
                </a:solidFill>
              </a:rPr>
              <a:t>	 &lt;body&gt; </a:t>
            </a:r>
          </a:p>
          <a:p>
            <a:pPr>
              <a:buNone/>
            </a:pPr>
            <a:r>
              <a:rPr lang="en-IN" b="1" dirty="0" smtClean="0">
                <a:solidFill>
                  <a:srgbClr val="FF0000"/>
                </a:solidFill>
              </a:rPr>
              <a:t>	&lt;div class="sample"&gt; &lt;p&gt;</a:t>
            </a:r>
            <a:r>
              <a:rPr lang="en-IN" b="1" dirty="0" err="1" smtClean="0">
                <a:solidFill>
                  <a:srgbClr val="FF0000"/>
                </a:solidFill>
              </a:rPr>
              <a:t>Samplep</a:t>
            </a:r>
            <a:r>
              <a:rPr lang="en-IN" b="1" dirty="0" smtClean="0">
                <a:solidFill>
                  <a:srgbClr val="FF0000"/>
                </a:solidFill>
              </a:rPr>
              <a:t>&gt; &lt;</a:t>
            </a:r>
            <a:r>
              <a:rPr lang="en-IN" b="1" dirty="0" err="1" smtClean="0">
                <a:solidFill>
                  <a:srgbClr val="FF0000"/>
                </a:solidFill>
              </a:rPr>
              <a:t>ul</a:t>
            </a:r>
            <a:r>
              <a:rPr lang="en-IN" b="1" dirty="0" smtClean="0">
                <a:solidFill>
                  <a:srgbClr val="FF0000"/>
                </a:solidFill>
              </a:rPr>
              <a:t>&gt; &lt;</a:t>
            </a:r>
            <a:r>
              <a:rPr lang="en-IN" b="1" dirty="0" err="1" smtClean="0">
                <a:solidFill>
                  <a:srgbClr val="FF0000"/>
                </a:solidFill>
              </a:rPr>
              <a:t>li</a:t>
            </a:r>
            <a:r>
              <a:rPr lang="en-IN" b="1" dirty="0" smtClean="0">
                <a:solidFill>
                  <a:srgbClr val="FF0000"/>
                </a:solidFill>
              </a:rPr>
              <a:t>&gt;Home&lt;/</a:t>
            </a:r>
            <a:r>
              <a:rPr lang="en-IN" b="1" dirty="0" err="1" smtClean="0">
                <a:solidFill>
                  <a:srgbClr val="FF0000"/>
                </a:solidFill>
              </a:rPr>
              <a:t>li</a:t>
            </a:r>
            <a:r>
              <a:rPr lang="en-IN" b="1" dirty="0" smtClean="0">
                <a:solidFill>
                  <a:srgbClr val="FF0000"/>
                </a:solidFill>
              </a:rPr>
              <a:t>&gt; &lt;</a:t>
            </a:r>
            <a:r>
              <a:rPr lang="en-IN" b="1" dirty="0" err="1" smtClean="0">
                <a:solidFill>
                  <a:srgbClr val="FF0000"/>
                </a:solidFill>
              </a:rPr>
              <a:t>li</a:t>
            </a:r>
            <a:r>
              <a:rPr lang="en-IN" b="1" dirty="0" smtClean="0">
                <a:solidFill>
                  <a:srgbClr val="FF0000"/>
                </a:solidFill>
              </a:rPr>
              <a:t>&gt;</a:t>
            </a:r>
            <a:r>
              <a:rPr lang="en-IN" b="1" dirty="0" err="1" smtClean="0">
                <a:solidFill>
                  <a:srgbClr val="FF0000"/>
                </a:solidFill>
              </a:rPr>
              <a:t>Aboutus</a:t>
            </a:r>
            <a:r>
              <a:rPr lang="en-IN" b="1" dirty="0" smtClean="0">
                <a:solidFill>
                  <a:srgbClr val="FF0000"/>
                </a:solidFill>
              </a:rPr>
              <a:t>&lt;/</a:t>
            </a:r>
            <a:r>
              <a:rPr lang="en-IN" b="1" dirty="0" err="1" smtClean="0">
                <a:solidFill>
                  <a:srgbClr val="FF0000"/>
                </a:solidFill>
              </a:rPr>
              <a:t>li</a:t>
            </a:r>
            <a:r>
              <a:rPr lang="en-IN" b="1" dirty="0" smtClean="0">
                <a:solidFill>
                  <a:srgbClr val="FF0000"/>
                </a:solidFill>
              </a:rPr>
              <a:t>&gt; &lt;</a:t>
            </a:r>
            <a:r>
              <a:rPr lang="en-IN" b="1" dirty="0" err="1" smtClean="0">
                <a:solidFill>
                  <a:srgbClr val="FF0000"/>
                </a:solidFill>
              </a:rPr>
              <a:t>li</a:t>
            </a:r>
            <a:r>
              <a:rPr lang="en-IN" b="1" dirty="0" smtClean="0">
                <a:solidFill>
                  <a:srgbClr val="FF0000"/>
                </a:solidFill>
              </a:rPr>
              <a:t>&gt;</a:t>
            </a:r>
            <a:r>
              <a:rPr lang="en-IN" b="1" dirty="0" err="1" smtClean="0">
                <a:solidFill>
                  <a:srgbClr val="FF0000"/>
                </a:solidFill>
              </a:rPr>
              <a:t>Contactus</a:t>
            </a:r>
            <a:r>
              <a:rPr lang="en-IN" b="1" dirty="0" smtClean="0">
                <a:solidFill>
                  <a:srgbClr val="FF0000"/>
                </a:solidFill>
              </a:rPr>
              <a:t>&lt;/</a:t>
            </a:r>
            <a:r>
              <a:rPr lang="en-IN" b="1" dirty="0" err="1" smtClean="0">
                <a:solidFill>
                  <a:srgbClr val="FF0000"/>
                </a:solidFill>
              </a:rPr>
              <a:t>li</a:t>
            </a:r>
            <a:r>
              <a:rPr lang="en-IN" b="1" dirty="0" smtClean="0">
                <a:solidFill>
                  <a:srgbClr val="FF0000"/>
                </a:solidFill>
              </a:rPr>
              <a:t>&gt; &lt;/</a:t>
            </a:r>
            <a:r>
              <a:rPr lang="en-IN" b="1" dirty="0" err="1" smtClean="0">
                <a:solidFill>
                  <a:srgbClr val="FF0000"/>
                </a:solidFill>
              </a:rPr>
              <a:t>ul</a:t>
            </a:r>
            <a:r>
              <a:rPr lang="en-IN" b="1" dirty="0" smtClean="0">
                <a:solidFill>
                  <a:srgbClr val="FF0000"/>
                </a:solidFill>
              </a:rPr>
              <a:t>&gt; &lt;/div&gt; </a:t>
            </a:r>
          </a:p>
          <a:p>
            <a:pPr>
              <a:buNone/>
            </a:pPr>
            <a:r>
              <a:rPr lang="en-IN" b="1" dirty="0" smtClean="0">
                <a:solidFill>
                  <a:srgbClr val="FF0000"/>
                </a:solidFill>
              </a:rPr>
              <a:t>	&lt;/body&gt; &lt;/html&gt;</a:t>
            </a:r>
            <a:endParaRPr lang="en-IN" b="1" dirty="0">
              <a:solidFill>
                <a:srgbClr val="FF0000"/>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smtClean="0"/>
              <a:t>span tag is used for some hexadecimal codes like six-digit codes that represent the amount of </a:t>
            </a:r>
            <a:r>
              <a:rPr lang="en-IN" dirty="0" err="1" smtClean="0"/>
              <a:t>color</a:t>
            </a:r>
            <a:r>
              <a:rPr lang="en-IN" dirty="0" smtClean="0"/>
              <a:t> is also specified the percentage values.</a:t>
            </a:r>
            <a:endParaRPr lang="en-IN"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IN" dirty="0" smtClean="0"/>
              <a:t>	</a:t>
            </a:r>
            <a:r>
              <a:rPr lang="en-IN" b="1" dirty="0" smtClean="0">
                <a:solidFill>
                  <a:srgbClr val="FF0000"/>
                </a:solidFill>
              </a:rPr>
              <a:t>&lt;html&gt; &lt;body&gt; </a:t>
            </a:r>
          </a:p>
          <a:p>
            <a:pPr>
              <a:buNone/>
            </a:pPr>
            <a:r>
              <a:rPr lang="en-IN" b="1" dirty="0" smtClean="0">
                <a:solidFill>
                  <a:srgbClr val="FF0000"/>
                </a:solidFill>
              </a:rPr>
              <a:t>	&lt;p&gt;Sample&lt;span style="</a:t>
            </a:r>
            <a:r>
              <a:rPr lang="en-IN" b="1" dirty="0" err="1" smtClean="0">
                <a:solidFill>
                  <a:srgbClr val="FF0000"/>
                </a:solidFill>
              </a:rPr>
              <a:t>color</a:t>
            </a:r>
            <a:r>
              <a:rPr lang="en-IN" b="1" dirty="0" smtClean="0">
                <a:solidFill>
                  <a:srgbClr val="FF0000"/>
                </a:solidFill>
              </a:rPr>
              <a:t>:#FF0002;"&gt; &lt;</a:t>
            </a:r>
            <a:r>
              <a:rPr lang="en-IN" b="1" dirty="0" err="1" smtClean="0">
                <a:solidFill>
                  <a:srgbClr val="FF0000"/>
                </a:solidFill>
              </a:rPr>
              <a:t>i</a:t>
            </a:r>
            <a:r>
              <a:rPr lang="en-IN" b="1" dirty="0" smtClean="0">
                <a:solidFill>
                  <a:srgbClr val="FF0000"/>
                </a:solidFill>
              </a:rPr>
              <a:t>&gt;Welcome&lt;/span&gt;&lt;/</a:t>
            </a:r>
            <a:r>
              <a:rPr lang="en-IN" b="1" dirty="0" err="1" smtClean="0">
                <a:solidFill>
                  <a:srgbClr val="FF0000"/>
                </a:solidFill>
              </a:rPr>
              <a:t>i</a:t>
            </a:r>
            <a:r>
              <a:rPr lang="en-IN" b="1" dirty="0" smtClean="0">
                <a:solidFill>
                  <a:srgbClr val="FF0000"/>
                </a:solidFill>
              </a:rPr>
              <a:t>&gt; </a:t>
            </a:r>
          </a:p>
          <a:p>
            <a:pPr>
              <a:buNone/>
            </a:pPr>
            <a:r>
              <a:rPr lang="en-IN" b="1" dirty="0" smtClean="0">
                <a:solidFill>
                  <a:srgbClr val="FF0000"/>
                </a:solidFill>
              </a:rPr>
              <a:t>	Welcome My Domain&lt;/p&gt;</a:t>
            </a:r>
          </a:p>
          <a:p>
            <a:pPr>
              <a:buNone/>
            </a:pPr>
            <a:r>
              <a:rPr lang="en-IN" b="1" dirty="0" smtClean="0">
                <a:solidFill>
                  <a:srgbClr val="FF0000"/>
                </a:solidFill>
              </a:rPr>
              <a:t>	 &lt;p&gt;&lt;span style="</a:t>
            </a:r>
            <a:r>
              <a:rPr lang="en-IN" b="1" dirty="0" err="1" smtClean="0">
                <a:solidFill>
                  <a:srgbClr val="FF0000"/>
                </a:solidFill>
              </a:rPr>
              <a:t>color</a:t>
            </a:r>
            <a:r>
              <a:rPr lang="en-IN" b="1" dirty="0" smtClean="0">
                <a:solidFill>
                  <a:srgbClr val="FF0000"/>
                </a:solidFill>
              </a:rPr>
              <a:t>:#8865ff;"&gt; Welcome to My Domain&lt;/span&gt;&lt;/p&gt; </a:t>
            </a:r>
          </a:p>
          <a:p>
            <a:pPr>
              <a:buNone/>
            </a:pPr>
            <a:r>
              <a:rPr lang="en-IN" b="1" dirty="0" smtClean="0">
                <a:solidFill>
                  <a:srgbClr val="FF0000"/>
                </a:solidFill>
              </a:rPr>
              <a:t>	&lt;/body&gt; &lt;/html&gt;</a:t>
            </a:r>
            <a:endParaRPr lang="en-IN" b="1" dirty="0">
              <a:solidFill>
                <a:srgbClr val="FF0000"/>
              </a:solidFill>
            </a:endParaRPr>
          </a:p>
        </p:txBody>
      </p:sp>
      <p:sp>
        <p:nvSpPr>
          <p:cNvPr id="2" name="Text Box 1"/>
          <p:cNvSpPr txBox="1"/>
          <p:nvPr/>
        </p:nvSpPr>
        <p:spPr>
          <a:xfrm>
            <a:off x="-1612265" y="1377315"/>
            <a:ext cx="309880" cy="368300"/>
          </a:xfrm>
          <a:prstGeom prst="rect">
            <a:avLst/>
          </a:prstGeom>
          <a:noFill/>
        </p:spPr>
        <p:txBody>
          <a:bodyPr wrap="none" rtlCol="0">
            <a:spAutoFit/>
          </a:bodyPr>
          <a:lstStyle/>
          <a:p>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smtClean="0"/>
              <a:t>JAVA SCRIPT</a:t>
            </a:r>
            <a:endParaRPr lang="en-IN"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Java script:</a:t>
            </a:r>
            <a:endParaRPr lang="en-IN" dirty="0"/>
          </a:p>
        </p:txBody>
      </p:sp>
      <p:sp>
        <p:nvSpPr>
          <p:cNvPr id="5" name="Content Placeholder 4"/>
          <p:cNvSpPr>
            <a:spLocks noGrp="1"/>
          </p:cNvSpPr>
          <p:nvPr>
            <p:ph sz="quarter" idx="1"/>
          </p:nvPr>
        </p:nvSpPr>
        <p:spPr/>
        <p:txBody>
          <a:bodyPr/>
          <a:lstStyle/>
          <a:p>
            <a:r>
              <a:rPr lang="en-IN" dirty="0" smtClean="0"/>
              <a:t>Java Script is one popular scripting language over internet. Scripting means a small sneak (piece). It is always independent on other languages. </a:t>
            </a:r>
          </a:p>
          <a:p>
            <a:r>
              <a:rPr lang="en-IN" dirty="0" smtClean="0"/>
              <a:t>JavaScript is most commonly used as a client side scripting language. This means that JavaScript code is written into an HTML page. When a user requests an HTML page with JavaScript in it, the script is sent to the browser and it's up to the browser to do something with it. </a:t>
            </a:r>
            <a:endParaRPr lang="en-IN"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Why we Use JavaScript? </a:t>
            </a:r>
            <a:endParaRPr lang="en-IN" dirty="0"/>
          </a:p>
        </p:txBody>
      </p:sp>
      <p:sp>
        <p:nvSpPr>
          <p:cNvPr id="3" name="Content Placeholder 2"/>
          <p:cNvSpPr>
            <a:spLocks noGrp="1"/>
          </p:cNvSpPr>
          <p:nvPr>
            <p:ph sz="quarter" idx="1"/>
          </p:nvPr>
        </p:nvSpPr>
        <p:spPr/>
        <p:txBody>
          <a:bodyPr/>
          <a:lstStyle/>
          <a:p>
            <a:r>
              <a:rPr lang="en-IN" dirty="0" smtClean="0"/>
              <a:t>Using HTML we can only design a web page but you can not run any logic on web browser like addition of two numbers, check any condition, looping statements (for, while), decision making statement (if-else) at client side. All these are not possible using HTML So for perform all these task at client side you need to use JavaScript.</a:t>
            </a:r>
            <a:endParaRPr lang="en-IN"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a:t>
            </a:r>
            <a:endParaRPr lang="en-IN"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714348" y="1857364"/>
            <a:ext cx="7929618" cy="42148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Placement:</a:t>
            </a:r>
            <a:endParaRPr lang="en-IN" dirty="0"/>
          </a:p>
        </p:txBody>
      </p:sp>
      <p:sp>
        <p:nvSpPr>
          <p:cNvPr id="3" name="Content Placeholder 2"/>
          <p:cNvSpPr>
            <a:spLocks noGrp="1"/>
          </p:cNvSpPr>
          <p:nvPr>
            <p:ph sz="quarter" idx="1"/>
          </p:nvPr>
        </p:nvSpPr>
        <p:spPr/>
        <p:txBody>
          <a:bodyPr>
            <a:normAutofit fontScale="92500" lnSpcReduction="20000"/>
          </a:bodyPr>
          <a:lstStyle/>
          <a:p>
            <a:r>
              <a:rPr lang="en-IN" b="1" u="sng" dirty="0" smtClean="0"/>
              <a:t>In head</a:t>
            </a:r>
          </a:p>
          <a:p>
            <a:pPr>
              <a:buNone/>
            </a:pPr>
            <a:r>
              <a:rPr lang="en-IN" dirty="0" smtClean="0"/>
              <a:t>	&lt;html&gt; </a:t>
            </a:r>
          </a:p>
          <a:p>
            <a:pPr>
              <a:buNone/>
            </a:pPr>
            <a:r>
              <a:rPr lang="en-IN" dirty="0" smtClean="0"/>
              <a:t>	&lt;head&gt; </a:t>
            </a:r>
          </a:p>
          <a:p>
            <a:pPr>
              <a:buNone/>
            </a:pPr>
            <a:r>
              <a:rPr lang="en-IN" dirty="0" smtClean="0"/>
              <a:t>	&lt;script&gt; </a:t>
            </a:r>
          </a:p>
          <a:p>
            <a:pPr lvl="1">
              <a:buNone/>
            </a:pPr>
            <a:r>
              <a:rPr lang="en-IN" dirty="0" smtClean="0"/>
              <a:t>Code here</a:t>
            </a:r>
          </a:p>
          <a:p>
            <a:pPr>
              <a:buNone/>
            </a:pPr>
            <a:r>
              <a:rPr lang="en-IN" dirty="0" smtClean="0"/>
              <a:t>	&lt;/script&gt;</a:t>
            </a:r>
          </a:p>
          <a:p>
            <a:pPr>
              <a:buNone/>
            </a:pPr>
            <a:r>
              <a:rPr lang="en-IN" dirty="0" smtClean="0"/>
              <a:t>	&lt;/head&gt;</a:t>
            </a:r>
          </a:p>
          <a:p>
            <a:pPr>
              <a:buNone/>
            </a:pPr>
            <a:r>
              <a:rPr lang="en-IN" dirty="0" smtClean="0"/>
              <a:t>	&lt;body&gt; </a:t>
            </a:r>
          </a:p>
          <a:p>
            <a:pPr>
              <a:buNone/>
            </a:pPr>
            <a:r>
              <a:rPr lang="en-IN" dirty="0" smtClean="0"/>
              <a:t>	&lt;/body&gt; </a:t>
            </a:r>
          </a:p>
          <a:p>
            <a:pPr>
              <a:buNone/>
            </a:pPr>
            <a:r>
              <a:rPr lang="en-IN" dirty="0" smtClean="0"/>
              <a:t>	&lt;/html&gt;</a:t>
            </a:r>
            <a:endParaRPr lang="en-IN"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 body</a:t>
            </a:r>
            <a:endParaRPr lang="en-IN" dirty="0"/>
          </a:p>
        </p:txBody>
      </p:sp>
      <p:sp>
        <p:nvSpPr>
          <p:cNvPr id="3" name="Content Placeholder 2"/>
          <p:cNvSpPr>
            <a:spLocks noGrp="1"/>
          </p:cNvSpPr>
          <p:nvPr>
            <p:ph sz="quarter" idx="1"/>
          </p:nvPr>
        </p:nvSpPr>
        <p:spPr/>
        <p:txBody>
          <a:bodyPr>
            <a:normAutofit lnSpcReduction="10000"/>
          </a:bodyPr>
          <a:lstStyle/>
          <a:p>
            <a:r>
              <a:rPr lang="en-IN" dirty="0" smtClean="0"/>
              <a:t>&lt;html&gt; </a:t>
            </a:r>
          </a:p>
          <a:p>
            <a:pPr>
              <a:buNone/>
            </a:pPr>
            <a:r>
              <a:rPr lang="en-IN" dirty="0" smtClean="0"/>
              <a:t>	&lt;head&gt; </a:t>
            </a:r>
          </a:p>
          <a:p>
            <a:pPr>
              <a:buNone/>
            </a:pPr>
            <a:r>
              <a:rPr lang="en-IN" dirty="0" smtClean="0"/>
              <a:t>	&lt;/head&gt;</a:t>
            </a:r>
          </a:p>
          <a:p>
            <a:pPr>
              <a:buNone/>
            </a:pPr>
            <a:r>
              <a:rPr lang="en-IN" dirty="0" smtClean="0"/>
              <a:t>	&lt;body&gt; </a:t>
            </a:r>
          </a:p>
          <a:p>
            <a:pPr>
              <a:buNone/>
            </a:pPr>
            <a:r>
              <a:rPr lang="en-IN" dirty="0" smtClean="0"/>
              <a:t>	&lt;script&gt; </a:t>
            </a:r>
          </a:p>
          <a:p>
            <a:pPr lvl="1">
              <a:buNone/>
            </a:pPr>
            <a:r>
              <a:rPr lang="en-IN" dirty="0" smtClean="0"/>
              <a:t>Code here</a:t>
            </a:r>
          </a:p>
          <a:p>
            <a:pPr>
              <a:buNone/>
            </a:pPr>
            <a:r>
              <a:rPr lang="en-IN" dirty="0" smtClean="0"/>
              <a:t>	&lt;/script&gt;</a:t>
            </a:r>
          </a:p>
          <a:p>
            <a:pPr>
              <a:buNone/>
            </a:pPr>
            <a:r>
              <a:rPr lang="en-IN" dirty="0" smtClean="0"/>
              <a:t>	&lt;/body&gt; </a:t>
            </a:r>
          </a:p>
          <a:p>
            <a:pPr>
              <a:buNone/>
            </a:pPr>
            <a:r>
              <a:rPr lang="en-IN" dirty="0" smtClean="0"/>
              <a:t>	&lt;/html&gt;</a:t>
            </a:r>
          </a:p>
          <a:p>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t>Advantages and disadvantages</a:t>
            </a:r>
            <a:endParaRPr lang="en-IN" b="1" dirty="0"/>
          </a:p>
        </p:txBody>
      </p:sp>
      <p:sp>
        <p:nvSpPr>
          <p:cNvPr id="6" name="Content Placeholder 5"/>
          <p:cNvSpPr>
            <a:spLocks noGrp="1"/>
          </p:cNvSpPr>
          <p:nvPr>
            <p:ph sz="quarter" idx="2"/>
          </p:nvPr>
        </p:nvSpPr>
        <p:spPr/>
        <p:txBody>
          <a:bodyPr>
            <a:normAutofit lnSpcReduction="10000"/>
          </a:bodyPr>
          <a:lstStyle/>
          <a:p>
            <a:pPr fontAlgn="base"/>
            <a:r>
              <a:rPr lang="en-IN" dirty="0" smtClean="0"/>
              <a:t>HTML is used to build websites.</a:t>
            </a:r>
          </a:p>
          <a:p>
            <a:pPr fontAlgn="base"/>
            <a:r>
              <a:rPr lang="en-IN" dirty="0" smtClean="0"/>
              <a:t>It is supported by all browsers.</a:t>
            </a:r>
          </a:p>
          <a:p>
            <a:pPr fontAlgn="base"/>
            <a:r>
              <a:rPr lang="en-IN" dirty="0" smtClean="0"/>
              <a:t>It can be integrated with other languages like CSS, JavaScript, etc.</a:t>
            </a:r>
          </a:p>
          <a:p>
            <a:endParaRPr lang="en-IN" dirty="0"/>
          </a:p>
        </p:txBody>
      </p:sp>
      <p:sp>
        <p:nvSpPr>
          <p:cNvPr id="8" name="Content Placeholder 7"/>
          <p:cNvSpPr>
            <a:spLocks noGrp="1"/>
          </p:cNvSpPr>
          <p:nvPr>
            <p:ph sz="quarter" idx="4"/>
          </p:nvPr>
        </p:nvSpPr>
        <p:spPr>
          <a:xfrm>
            <a:off x="4800600" y="2438400"/>
            <a:ext cx="3886200" cy="4276748"/>
          </a:xfrm>
        </p:spPr>
        <p:txBody>
          <a:bodyPr>
            <a:normAutofit fontScale="55000" lnSpcReduction="20000"/>
          </a:bodyPr>
          <a:lstStyle/>
          <a:p>
            <a:pPr fontAlgn="base"/>
            <a:r>
              <a:rPr lang="en-IN" sz="5100" dirty="0" smtClean="0"/>
              <a:t>HTML can only create static web pages. For dynamic web pages, other languages have to be used.</a:t>
            </a:r>
          </a:p>
          <a:p>
            <a:pPr fontAlgn="base"/>
            <a:r>
              <a:rPr lang="en-IN" sz="5100" dirty="0" smtClean="0"/>
              <a:t>A large amount of code has to be written to create a simple web page.</a:t>
            </a:r>
          </a:p>
          <a:p>
            <a:pPr fontAlgn="base"/>
            <a:r>
              <a:rPr lang="en-IN" sz="5100" dirty="0" smtClean="0"/>
              <a:t>The security feature is not good.</a:t>
            </a:r>
          </a:p>
          <a:p>
            <a:endParaRPr lang="en-IN" dirty="0"/>
          </a:p>
        </p:txBody>
      </p:sp>
      <p:sp>
        <p:nvSpPr>
          <p:cNvPr id="5" name="Text Placeholder 4"/>
          <p:cNvSpPr>
            <a:spLocks noGrp="1"/>
          </p:cNvSpPr>
          <p:nvPr>
            <p:ph type="body" sz="quarter" idx="1"/>
          </p:nvPr>
        </p:nvSpPr>
        <p:spPr/>
        <p:txBody>
          <a:bodyPr/>
          <a:lstStyle/>
          <a:p>
            <a:r>
              <a:rPr lang="en-IN" dirty="0" smtClean="0"/>
              <a:t>Advantages</a:t>
            </a:r>
            <a:endParaRPr lang="en-IN" dirty="0"/>
          </a:p>
        </p:txBody>
      </p:sp>
      <p:sp>
        <p:nvSpPr>
          <p:cNvPr id="7" name="Text Placeholder 6"/>
          <p:cNvSpPr>
            <a:spLocks noGrp="1"/>
          </p:cNvSpPr>
          <p:nvPr>
            <p:ph type="body" sz="quarter" idx="3"/>
          </p:nvPr>
        </p:nvSpPr>
        <p:spPr/>
        <p:txBody>
          <a:bodyPr/>
          <a:lstStyle/>
          <a:p>
            <a:r>
              <a:rPr lang="en-IN" dirty="0" smtClean="0"/>
              <a:t>Disadvantages</a:t>
            </a:r>
            <a:endParaRPr lang="en-IN"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Both in head and body</a:t>
            </a:r>
            <a:endParaRPr lang="en-IN" dirty="0"/>
          </a:p>
        </p:txBody>
      </p:sp>
      <p:sp>
        <p:nvSpPr>
          <p:cNvPr id="3" name="Content Placeholder 2"/>
          <p:cNvSpPr>
            <a:spLocks noGrp="1"/>
          </p:cNvSpPr>
          <p:nvPr>
            <p:ph sz="quarter" idx="1"/>
          </p:nvPr>
        </p:nvSpPr>
        <p:spPr/>
        <p:txBody>
          <a:bodyPr>
            <a:normAutofit fontScale="77500" lnSpcReduction="20000"/>
          </a:bodyPr>
          <a:lstStyle/>
          <a:p>
            <a:r>
              <a:rPr lang="en-IN" dirty="0" smtClean="0"/>
              <a:t>&lt;html&gt; </a:t>
            </a:r>
          </a:p>
          <a:p>
            <a:pPr>
              <a:buNone/>
            </a:pPr>
            <a:r>
              <a:rPr lang="en-IN" dirty="0" smtClean="0"/>
              <a:t>	&lt;head&gt; </a:t>
            </a:r>
          </a:p>
          <a:p>
            <a:pPr>
              <a:buNone/>
            </a:pPr>
            <a:r>
              <a:rPr lang="en-IN" dirty="0" smtClean="0"/>
              <a:t>	&lt;script&gt; </a:t>
            </a:r>
          </a:p>
          <a:p>
            <a:pPr>
              <a:buNone/>
            </a:pPr>
            <a:r>
              <a:rPr lang="en-IN" b="1" dirty="0" smtClean="0"/>
              <a:t>	Script code here </a:t>
            </a:r>
            <a:endParaRPr lang="en-IN" dirty="0" smtClean="0"/>
          </a:p>
          <a:p>
            <a:pPr>
              <a:buNone/>
            </a:pPr>
            <a:r>
              <a:rPr lang="en-IN" dirty="0" smtClean="0"/>
              <a:t>	&lt;/script&gt; </a:t>
            </a:r>
          </a:p>
          <a:p>
            <a:pPr>
              <a:buNone/>
            </a:pPr>
            <a:r>
              <a:rPr lang="en-IN" dirty="0" smtClean="0"/>
              <a:t>	&lt;/head&gt; </a:t>
            </a:r>
          </a:p>
          <a:p>
            <a:pPr>
              <a:buNone/>
            </a:pPr>
            <a:r>
              <a:rPr lang="en-IN" dirty="0" smtClean="0"/>
              <a:t>	&lt;body&gt; </a:t>
            </a:r>
          </a:p>
          <a:p>
            <a:pPr>
              <a:buNone/>
            </a:pPr>
            <a:r>
              <a:rPr lang="en-IN" dirty="0" smtClean="0"/>
              <a:t>	&lt;script&gt; </a:t>
            </a:r>
          </a:p>
          <a:p>
            <a:pPr>
              <a:buNone/>
            </a:pPr>
            <a:r>
              <a:rPr lang="en-IN" dirty="0" smtClean="0"/>
              <a:t>	Script code here </a:t>
            </a:r>
          </a:p>
          <a:p>
            <a:pPr>
              <a:buNone/>
            </a:pPr>
            <a:r>
              <a:rPr lang="en-IN" dirty="0" smtClean="0"/>
              <a:t>	&lt;/script&gt; </a:t>
            </a:r>
          </a:p>
          <a:p>
            <a:pPr>
              <a:buNone/>
            </a:pPr>
            <a:r>
              <a:rPr lang="en-IN" dirty="0" smtClean="0"/>
              <a:t>	&lt;/body&gt; </a:t>
            </a:r>
          </a:p>
          <a:p>
            <a:pPr>
              <a:buNone/>
            </a:pPr>
            <a:r>
              <a:rPr lang="en-IN" dirty="0" smtClean="0"/>
              <a:t>	&lt;/html&gt; </a:t>
            </a:r>
            <a:endParaRPr lang="en-IN"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External file</a:t>
            </a:r>
            <a:endParaRPr lang="en-IN" dirty="0"/>
          </a:p>
        </p:txBody>
      </p:sp>
      <p:sp>
        <p:nvSpPr>
          <p:cNvPr id="3" name="Content Placeholder 2"/>
          <p:cNvSpPr>
            <a:spLocks noGrp="1"/>
          </p:cNvSpPr>
          <p:nvPr>
            <p:ph sz="quarter" idx="1"/>
          </p:nvPr>
        </p:nvSpPr>
        <p:spPr/>
        <p:txBody>
          <a:bodyPr>
            <a:normAutofit/>
          </a:bodyPr>
          <a:lstStyle/>
          <a:p>
            <a:r>
              <a:rPr lang="en-IN" dirty="0" smtClean="0"/>
              <a:t>&lt;html&gt; &lt;head&gt;</a:t>
            </a:r>
          </a:p>
          <a:p>
            <a:pPr>
              <a:buNone/>
            </a:pPr>
            <a:r>
              <a:rPr lang="en-IN" dirty="0" smtClean="0"/>
              <a:t>	 </a:t>
            </a:r>
            <a:r>
              <a:rPr lang="en-IN" smtClean="0"/>
              <a:t>&lt;script </a:t>
            </a:r>
            <a:r>
              <a:rPr lang="en-IN" dirty="0" err="1" smtClean="0"/>
              <a:t>src</a:t>
            </a:r>
            <a:r>
              <a:rPr lang="en-IN" dirty="0" smtClean="0"/>
              <a:t> = "filename.js" &gt;</a:t>
            </a:r>
          </a:p>
          <a:p>
            <a:pPr>
              <a:buNone/>
            </a:pPr>
            <a:r>
              <a:rPr lang="en-IN" dirty="0" smtClean="0"/>
              <a:t>	&lt;/script&gt;</a:t>
            </a:r>
          </a:p>
          <a:p>
            <a:pPr>
              <a:buNone/>
            </a:pPr>
            <a:r>
              <a:rPr lang="en-IN" dirty="0" smtClean="0"/>
              <a:t>	&lt;/head&gt;</a:t>
            </a:r>
          </a:p>
          <a:p>
            <a:pPr>
              <a:buNone/>
            </a:pPr>
            <a:r>
              <a:rPr lang="en-IN" dirty="0" smtClean="0"/>
              <a:t>	&lt;body&gt; ....... &lt;/body&gt;</a:t>
            </a:r>
          </a:p>
          <a:p>
            <a:pPr>
              <a:buNone/>
            </a:pPr>
            <a:r>
              <a:rPr lang="en-IN" dirty="0" smtClean="0"/>
              <a:t>	&lt;/html&gt;</a:t>
            </a:r>
          </a:p>
          <a:p>
            <a:pPr>
              <a:buNone/>
            </a:pPr>
            <a:r>
              <a:rPr lang="en-IN" b="1" dirty="0" smtClean="0"/>
              <a:t>Linking of an external file with filename.js using the </a:t>
            </a:r>
            <a:r>
              <a:rPr lang="en-IN" b="1" dirty="0" err="1" smtClean="0"/>
              <a:t>src</a:t>
            </a:r>
            <a:r>
              <a:rPr lang="en-IN" b="1" dirty="0" smtClean="0"/>
              <a:t> attribute.</a:t>
            </a:r>
            <a:endParaRPr lang="en-IN" b="1"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smtClean="0"/>
              <a:t>function </a:t>
            </a:r>
            <a:r>
              <a:rPr lang="en-IN" dirty="0" err="1" smtClean="0"/>
              <a:t>sayHello</a:t>
            </a:r>
            <a:r>
              <a:rPr lang="en-IN" dirty="0" smtClean="0"/>
              <a:t>() </a:t>
            </a:r>
          </a:p>
          <a:p>
            <a:pPr>
              <a:buNone/>
            </a:pPr>
            <a:r>
              <a:rPr lang="en-IN" dirty="0" smtClean="0"/>
              <a:t>	{</a:t>
            </a:r>
          </a:p>
          <a:p>
            <a:pPr>
              <a:buNone/>
            </a:pPr>
            <a:r>
              <a:rPr lang="en-IN" dirty="0" smtClean="0"/>
              <a:t>	 alert("Hello World") </a:t>
            </a:r>
          </a:p>
          <a:p>
            <a:pPr>
              <a:buNone/>
            </a:pPr>
            <a:r>
              <a:rPr lang="en-IN" dirty="0" smtClean="0"/>
              <a:t>	}</a:t>
            </a:r>
          </a:p>
          <a:p>
            <a:pPr>
              <a:buNone/>
            </a:pPr>
            <a:r>
              <a:rPr lang="en-IN" b="1" dirty="0" smtClean="0"/>
              <a:t>( external file with file </a:t>
            </a:r>
            <a:r>
              <a:rPr lang="en-IN" b="1" smtClean="0"/>
              <a:t>name filename.js </a:t>
            </a:r>
            <a:r>
              <a:rPr lang="en-IN" b="1" dirty="0" smtClean="0"/>
              <a:t>in the previous slide)</a:t>
            </a:r>
            <a:endParaRPr lang="en-IN" b="1"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Javascript</a:t>
            </a:r>
            <a:r>
              <a:rPr lang="en-IN" dirty="0" smtClean="0"/>
              <a:t> outputs:</a:t>
            </a:r>
            <a:endParaRPr lang="en-IN" dirty="0"/>
          </a:p>
        </p:txBody>
      </p:sp>
      <p:sp>
        <p:nvSpPr>
          <p:cNvPr id="3" name="Content Placeholder 2"/>
          <p:cNvSpPr>
            <a:spLocks noGrp="1"/>
          </p:cNvSpPr>
          <p:nvPr>
            <p:ph sz="quarter" idx="1"/>
          </p:nvPr>
        </p:nvSpPr>
        <p:spPr/>
        <p:txBody>
          <a:bodyPr/>
          <a:lstStyle/>
          <a:p>
            <a:r>
              <a:rPr lang="en-IN" dirty="0" smtClean="0"/>
              <a:t>Writing into an HTML element, using </a:t>
            </a:r>
            <a:r>
              <a:rPr lang="en-IN" b="1" dirty="0" err="1" smtClean="0">
                <a:solidFill>
                  <a:srgbClr val="FF0000"/>
                </a:solidFill>
              </a:rPr>
              <a:t>innerHTML</a:t>
            </a:r>
            <a:endParaRPr lang="en-IN" dirty="0" smtClean="0"/>
          </a:p>
          <a:p>
            <a:r>
              <a:rPr lang="en-IN" dirty="0" smtClean="0"/>
              <a:t>Writing into the HTML output using </a:t>
            </a:r>
            <a:r>
              <a:rPr lang="en-IN" b="1" dirty="0" err="1" smtClean="0">
                <a:solidFill>
                  <a:srgbClr val="FF0000"/>
                </a:solidFill>
              </a:rPr>
              <a:t>document.write</a:t>
            </a:r>
            <a:r>
              <a:rPr lang="en-IN" b="1" dirty="0" smtClean="0">
                <a:solidFill>
                  <a:srgbClr val="FF0000"/>
                </a:solidFill>
              </a:rPr>
              <a:t>()</a:t>
            </a:r>
            <a:endParaRPr lang="en-IN" dirty="0" smtClean="0"/>
          </a:p>
          <a:p>
            <a:r>
              <a:rPr lang="en-IN" dirty="0" smtClean="0"/>
              <a:t>Writing into an alert box, using </a:t>
            </a:r>
            <a:r>
              <a:rPr lang="en-IN" b="1" dirty="0" err="1" smtClean="0">
                <a:solidFill>
                  <a:srgbClr val="FF0000"/>
                </a:solidFill>
              </a:rPr>
              <a:t>window.alert</a:t>
            </a:r>
            <a:r>
              <a:rPr lang="en-IN" b="1" dirty="0" smtClean="0">
                <a:solidFill>
                  <a:srgbClr val="FF0000"/>
                </a:solidFill>
              </a:rPr>
              <a:t>()</a:t>
            </a:r>
            <a:endParaRPr lang="en-IN" dirty="0" smtClean="0"/>
          </a:p>
          <a:p>
            <a:r>
              <a:rPr lang="en-IN" dirty="0" smtClean="0"/>
              <a:t>Writing into the browser console, using </a:t>
            </a:r>
            <a:r>
              <a:rPr lang="en-IN" b="1" dirty="0" smtClean="0">
                <a:solidFill>
                  <a:srgbClr val="FF0000"/>
                </a:solidFill>
              </a:rPr>
              <a:t>console.log()</a:t>
            </a:r>
          </a:p>
          <a:p>
            <a:endParaRPr lang="en-IN"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1:</a:t>
            </a:r>
            <a:endParaRPr lang="en-IN" dirty="0"/>
          </a:p>
        </p:txBody>
      </p:sp>
      <p:sp>
        <p:nvSpPr>
          <p:cNvPr id="3" name="Content Placeholder 2"/>
          <p:cNvSpPr>
            <a:spLocks noGrp="1"/>
          </p:cNvSpPr>
          <p:nvPr>
            <p:ph sz="quarter" idx="1"/>
          </p:nvPr>
        </p:nvSpPr>
        <p:spPr/>
        <p:txBody>
          <a:bodyPr/>
          <a:lstStyle/>
          <a:p>
            <a:r>
              <a:rPr lang="en-IN" dirty="0" smtClean="0"/>
              <a:t>To access an HTML element, JavaScript can use the </a:t>
            </a:r>
            <a:r>
              <a:rPr lang="en-IN" b="1" dirty="0" err="1" smtClean="0"/>
              <a:t>document.getElementById</a:t>
            </a:r>
            <a:r>
              <a:rPr lang="en-IN" b="1" dirty="0" smtClean="0"/>
              <a:t>(id) </a:t>
            </a:r>
            <a:r>
              <a:rPr lang="en-IN" dirty="0" smtClean="0"/>
              <a:t>method.</a:t>
            </a:r>
          </a:p>
          <a:p>
            <a:r>
              <a:rPr lang="en-IN" dirty="0" smtClean="0"/>
              <a:t>The id attribute defines the HTML element.</a:t>
            </a:r>
          </a:p>
          <a:p>
            <a:endParaRPr lang="en-IN"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77500" lnSpcReduction="20000"/>
          </a:bodyPr>
          <a:lstStyle/>
          <a:p>
            <a:r>
              <a:rPr lang="en-IN" dirty="0" smtClean="0"/>
              <a:t>&lt;!DOCTYPE html&gt;</a:t>
            </a:r>
            <a:br>
              <a:rPr lang="en-IN" dirty="0" smtClean="0"/>
            </a:br>
            <a:r>
              <a:rPr lang="en-IN" dirty="0" smtClean="0"/>
              <a:t>&lt;html&gt;</a:t>
            </a:r>
            <a:br>
              <a:rPr lang="en-IN" dirty="0" smtClean="0"/>
            </a:br>
            <a:r>
              <a:rPr lang="en-IN" dirty="0" smtClean="0"/>
              <a:t>&lt;body&gt;</a:t>
            </a:r>
            <a:br>
              <a:rPr lang="en-IN" dirty="0" smtClean="0"/>
            </a:br>
            <a:r>
              <a:rPr lang="en-IN" dirty="0" smtClean="0"/>
              <a:t/>
            </a:r>
            <a:br>
              <a:rPr lang="en-IN" dirty="0" smtClean="0"/>
            </a:br>
            <a:r>
              <a:rPr lang="en-IN" dirty="0" smtClean="0"/>
              <a:t>&lt;h1&gt;My First Web Page&lt;/h1&gt;</a:t>
            </a:r>
            <a:br>
              <a:rPr lang="en-IN" dirty="0" smtClean="0"/>
            </a:br>
            <a:r>
              <a:rPr lang="en-IN" dirty="0" smtClean="0"/>
              <a:t>&lt;p&gt;My First Paragraph&lt;/p&gt;</a:t>
            </a:r>
            <a:br>
              <a:rPr lang="en-IN" dirty="0" smtClean="0"/>
            </a:br>
            <a:r>
              <a:rPr lang="en-IN" dirty="0" smtClean="0"/>
              <a:t/>
            </a:r>
            <a:br>
              <a:rPr lang="en-IN" dirty="0" smtClean="0"/>
            </a:br>
            <a:r>
              <a:rPr lang="en-IN" dirty="0" smtClean="0"/>
              <a:t>&lt;p id="demo"&gt;&lt;/p&gt;</a:t>
            </a:r>
            <a:br>
              <a:rPr lang="en-IN" dirty="0" smtClean="0"/>
            </a:br>
            <a:r>
              <a:rPr lang="en-IN" dirty="0" smtClean="0"/>
              <a:t/>
            </a:r>
            <a:br>
              <a:rPr lang="en-IN" dirty="0" smtClean="0"/>
            </a:br>
            <a:r>
              <a:rPr lang="en-IN" dirty="0" smtClean="0"/>
              <a:t>&lt;script&gt;</a:t>
            </a:r>
            <a:br>
              <a:rPr lang="en-IN" dirty="0" smtClean="0"/>
            </a:br>
            <a:r>
              <a:rPr lang="en-IN" dirty="0" err="1" smtClean="0">
                <a:solidFill>
                  <a:srgbClr val="FF0000"/>
                </a:solidFill>
              </a:rPr>
              <a:t>document.getElementById</a:t>
            </a:r>
            <a:r>
              <a:rPr lang="en-IN" dirty="0" smtClean="0">
                <a:solidFill>
                  <a:srgbClr val="FF0000"/>
                </a:solidFill>
              </a:rPr>
              <a:t>("demo").</a:t>
            </a:r>
            <a:r>
              <a:rPr lang="en-IN" dirty="0" err="1" smtClean="0">
                <a:solidFill>
                  <a:srgbClr val="FF0000"/>
                </a:solidFill>
              </a:rPr>
              <a:t>innerHTML</a:t>
            </a:r>
            <a:r>
              <a:rPr lang="en-IN" dirty="0" smtClean="0">
                <a:solidFill>
                  <a:srgbClr val="FF0000"/>
                </a:solidFill>
              </a:rPr>
              <a:t> = 5 + 6;</a:t>
            </a:r>
            <a:br>
              <a:rPr lang="en-IN" dirty="0" smtClean="0">
                <a:solidFill>
                  <a:srgbClr val="FF0000"/>
                </a:solidFill>
              </a:rPr>
            </a:br>
            <a:r>
              <a:rPr lang="en-IN" dirty="0" smtClean="0"/>
              <a:t>&lt;/script&gt;</a:t>
            </a:r>
            <a:br>
              <a:rPr lang="en-IN" dirty="0" smtClean="0"/>
            </a:br>
            <a:r>
              <a:rPr lang="en-IN" dirty="0" smtClean="0"/>
              <a:t/>
            </a:r>
            <a:br>
              <a:rPr lang="en-IN" dirty="0" smtClean="0"/>
            </a:br>
            <a:r>
              <a:rPr lang="en-IN" dirty="0" smtClean="0"/>
              <a:t>&lt;/body&gt;</a:t>
            </a:r>
            <a:br>
              <a:rPr lang="en-IN" dirty="0" smtClean="0"/>
            </a:br>
            <a:r>
              <a:rPr lang="en-IN" dirty="0" smtClean="0"/>
              <a:t>&lt;/html&gt;</a:t>
            </a:r>
            <a:endParaRPr lang="en-IN"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2:</a:t>
            </a:r>
            <a:endParaRPr lang="en-IN" dirty="0"/>
          </a:p>
        </p:txBody>
      </p:sp>
      <p:sp>
        <p:nvSpPr>
          <p:cNvPr id="3" name="Content Placeholder 2"/>
          <p:cNvSpPr>
            <a:spLocks noGrp="1"/>
          </p:cNvSpPr>
          <p:nvPr>
            <p:ph sz="quarter" idx="1"/>
          </p:nvPr>
        </p:nvSpPr>
        <p:spPr/>
        <p:txBody>
          <a:bodyPr/>
          <a:lstStyle/>
          <a:p>
            <a:r>
              <a:rPr lang="en-IN" dirty="0" smtClean="0"/>
              <a:t>For testing purposes, it is convenient to use </a:t>
            </a:r>
            <a:r>
              <a:rPr lang="en-IN" b="1" dirty="0" err="1" smtClean="0"/>
              <a:t>document.write</a:t>
            </a:r>
            <a:r>
              <a:rPr lang="en-IN" b="1" dirty="0" smtClean="0"/>
              <a:t>()</a:t>
            </a:r>
            <a:endParaRPr lang="en-IN" b="1"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IN" dirty="0" smtClean="0"/>
              <a:t>&lt;!DOCTYPE html&gt;</a:t>
            </a:r>
            <a:br>
              <a:rPr lang="en-IN" dirty="0" smtClean="0"/>
            </a:br>
            <a:r>
              <a:rPr lang="en-IN" dirty="0" smtClean="0"/>
              <a:t>&lt;html&gt;</a:t>
            </a:r>
            <a:br>
              <a:rPr lang="en-IN" dirty="0" smtClean="0"/>
            </a:br>
            <a:r>
              <a:rPr lang="en-IN" dirty="0" smtClean="0"/>
              <a:t>&lt;body&gt;</a:t>
            </a:r>
            <a:br>
              <a:rPr lang="en-IN" dirty="0" smtClean="0"/>
            </a:br>
            <a:r>
              <a:rPr lang="en-IN" dirty="0" smtClean="0"/>
              <a:t/>
            </a:r>
            <a:br>
              <a:rPr lang="en-IN" dirty="0" smtClean="0"/>
            </a:br>
            <a:r>
              <a:rPr lang="en-IN" dirty="0" smtClean="0"/>
              <a:t>&lt;h1&gt;My First Web Page&lt;/h1&gt;</a:t>
            </a:r>
            <a:br>
              <a:rPr lang="en-IN" dirty="0" smtClean="0"/>
            </a:br>
            <a:r>
              <a:rPr lang="en-IN" dirty="0" smtClean="0"/>
              <a:t>&lt;p&gt;My first paragraph.&lt;/p&gt;</a:t>
            </a:r>
            <a:br>
              <a:rPr lang="en-IN" dirty="0" smtClean="0"/>
            </a:br>
            <a:r>
              <a:rPr lang="en-IN" dirty="0" smtClean="0"/>
              <a:t/>
            </a:r>
            <a:br>
              <a:rPr lang="en-IN" dirty="0" smtClean="0"/>
            </a:br>
            <a:r>
              <a:rPr lang="en-IN" dirty="0" smtClean="0"/>
              <a:t>&lt;script&gt;</a:t>
            </a:r>
            <a:br>
              <a:rPr lang="en-IN" dirty="0" smtClean="0"/>
            </a:br>
            <a:r>
              <a:rPr lang="en-IN" dirty="0" err="1" smtClean="0">
                <a:solidFill>
                  <a:srgbClr val="FF0000"/>
                </a:solidFill>
              </a:rPr>
              <a:t>document.write</a:t>
            </a:r>
            <a:r>
              <a:rPr lang="en-IN" dirty="0" smtClean="0">
                <a:solidFill>
                  <a:srgbClr val="FF0000"/>
                </a:solidFill>
              </a:rPr>
              <a:t>(5 + 6);</a:t>
            </a:r>
            <a:r>
              <a:rPr lang="en-IN" dirty="0" smtClean="0"/>
              <a:t/>
            </a:r>
            <a:br>
              <a:rPr lang="en-IN" dirty="0" smtClean="0"/>
            </a:br>
            <a:r>
              <a:rPr lang="en-IN" dirty="0" smtClean="0"/>
              <a:t>&lt;/script&gt;</a:t>
            </a:r>
            <a:br>
              <a:rPr lang="en-IN" dirty="0" smtClean="0"/>
            </a:br>
            <a:r>
              <a:rPr lang="en-IN" dirty="0" smtClean="0"/>
              <a:t/>
            </a:r>
            <a:br>
              <a:rPr lang="en-IN" dirty="0" smtClean="0"/>
            </a:br>
            <a:r>
              <a:rPr lang="en-IN" dirty="0" smtClean="0"/>
              <a:t>&lt;/body&gt;</a:t>
            </a:r>
            <a:br>
              <a:rPr lang="en-IN" dirty="0" smtClean="0"/>
            </a:br>
            <a:r>
              <a:rPr lang="en-IN" dirty="0" smtClean="0"/>
              <a:t>&lt;/html&gt;</a:t>
            </a:r>
            <a:endParaRPr lang="en-IN"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4:</a:t>
            </a:r>
            <a:endParaRPr lang="en-IN" dirty="0"/>
          </a:p>
        </p:txBody>
      </p:sp>
      <p:sp>
        <p:nvSpPr>
          <p:cNvPr id="3" name="Content Placeholder 2"/>
          <p:cNvSpPr>
            <a:spLocks noGrp="1"/>
          </p:cNvSpPr>
          <p:nvPr>
            <p:ph sz="quarter" idx="1"/>
          </p:nvPr>
        </p:nvSpPr>
        <p:spPr/>
        <p:txBody>
          <a:bodyPr/>
          <a:lstStyle/>
          <a:p>
            <a:r>
              <a:rPr lang="en-IN" dirty="0" smtClean="0"/>
              <a:t>You will get the result by clicking on the button.</a:t>
            </a:r>
            <a:endParaRPr lang="en-IN"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IN" dirty="0" smtClean="0"/>
              <a:t>&lt;!DOCTYPE html&gt;</a:t>
            </a:r>
            <a:br>
              <a:rPr lang="en-IN" dirty="0" smtClean="0"/>
            </a:br>
            <a:r>
              <a:rPr lang="en-IN" dirty="0" smtClean="0"/>
              <a:t>&lt;html&gt;</a:t>
            </a:r>
            <a:br>
              <a:rPr lang="en-IN" dirty="0" smtClean="0"/>
            </a:br>
            <a:r>
              <a:rPr lang="en-IN" dirty="0" smtClean="0"/>
              <a:t>&lt;body&gt;</a:t>
            </a:r>
            <a:br>
              <a:rPr lang="en-IN" dirty="0" smtClean="0"/>
            </a:br>
            <a:r>
              <a:rPr lang="en-IN" dirty="0" smtClean="0"/>
              <a:t/>
            </a:r>
            <a:br>
              <a:rPr lang="en-IN" dirty="0" smtClean="0"/>
            </a:br>
            <a:r>
              <a:rPr lang="en-IN" dirty="0" smtClean="0"/>
              <a:t>&lt;h1&gt;My First Web Page&lt;/h1&gt;</a:t>
            </a:r>
            <a:br>
              <a:rPr lang="en-IN" dirty="0" smtClean="0"/>
            </a:br>
            <a:r>
              <a:rPr lang="en-IN" dirty="0" smtClean="0"/>
              <a:t>&lt;p&gt;My first paragraph.&lt;/p&gt;</a:t>
            </a:r>
            <a:br>
              <a:rPr lang="en-IN" dirty="0" smtClean="0"/>
            </a:br>
            <a:r>
              <a:rPr lang="en-IN" dirty="0" smtClean="0"/>
              <a:t/>
            </a:r>
            <a:br>
              <a:rPr lang="en-IN" dirty="0" smtClean="0"/>
            </a:br>
            <a:r>
              <a:rPr lang="en-IN" dirty="0" smtClean="0">
                <a:solidFill>
                  <a:srgbClr val="FF0000"/>
                </a:solidFill>
              </a:rPr>
              <a:t>&lt;button type="button" </a:t>
            </a:r>
            <a:r>
              <a:rPr lang="en-IN" dirty="0" err="1" smtClean="0">
                <a:solidFill>
                  <a:srgbClr val="FF0000"/>
                </a:solidFill>
              </a:rPr>
              <a:t>onclick</a:t>
            </a:r>
            <a:r>
              <a:rPr lang="en-IN" dirty="0" smtClean="0">
                <a:solidFill>
                  <a:srgbClr val="FF0000"/>
                </a:solidFill>
              </a:rPr>
              <a:t>="</a:t>
            </a:r>
            <a:r>
              <a:rPr lang="en-IN" dirty="0" err="1" smtClean="0">
                <a:solidFill>
                  <a:srgbClr val="FF0000"/>
                </a:solidFill>
              </a:rPr>
              <a:t>document.write</a:t>
            </a:r>
            <a:r>
              <a:rPr lang="en-IN" dirty="0" smtClean="0">
                <a:solidFill>
                  <a:srgbClr val="FF0000"/>
                </a:solidFill>
              </a:rPr>
              <a:t>(5 + 6)"&gt;Try it&lt;/button&gt;</a:t>
            </a:r>
            <a:r>
              <a:rPr lang="en-IN" dirty="0" smtClean="0"/>
              <a:t/>
            </a:r>
            <a:br>
              <a:rPr lang="en-IN" dirty="0" smtClean="0"/>
            </a:br>
            <a:r>
              <a:rPr lang="en-IN" dirty="0" smtClean="0"/>
              <a:t/>
            </a:r>
            <a:br>
              <a:rPr lang="en-IN" dirty="0" smtClean="0"/>
            </a:br>
            <a:r>
              <a:rPr lang="en-IN" dirty="0" smtClean="0"/>
              <a:t>&lt;/body&gt;</a:t>
            </a:r>
            <a:br>
              <a:rPr lang="en-IN" dirty="0" smtClean="0"/>
            </a:br>
            <a:r>
              <a:rPr lang="en-IN" dirty="0" smtClean="0"/>
              <a:t>&lt;/html&gt;</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
          </p:nvPr>
        </p:nvSpPr>
        <p:spPr/>
        <p:txBody>
          <a:bodyPr/>
          <a:lstStyle/>
          <a:p>
            <a:pPr fontAlgn="base"/>
            <a:r>
              <a:rPr lang="en-IN" b="1" dirty="0" smtClean="0">
                <a:solidFill>
                  <a:srgbClr val="FF0000"/>
                </a:solidFill>
              </a:rPr>
              <a:t>&lt;html&gt;</a:t>
            </a:r>
          </a:p>
          <a:p>
            <a:pPr fontAlgn="base">
              <a:buNone/>
            </a:pPr>
            <a:r>
              <a:rPr lang="en-IN" b="1" dirty="0" smtClean="0">
                <a:solidFill>
                  <a:srgbClr val="FF0000"/>
                </a:solidFill>
              </a:rPr>
              <a:t>	&lt;head&gt;</a:t>
            </a:r>
          </a:p>
          <a:p>
            <a:pPr fontAlgn="base">
              <a:buNone/>
            </a:pPr>
            <a:r>
              <a:rPr lang="en-IN" b="1" dirty="0" smtClean="0">
                <a:solidFill>
                  <a:srgbClr val="FF0000"/>
                </a:solidFill>
              </a:rPr>
              <a:t>	&lt;title&gt;Title of your web page&lt;/title&gt;</a:t>
            </a:r>
          </a:p>
          <a:p>
            <a:pPr fontAlgn="base">
              <a:buNone/>
            </a:pPr>
            <a:r>
              <a:rPr lang="en-IN" b="1" dirty="0" smtClean="0">
                <a:solidFill>
                  <a:srgbClr val="FF0000"/>
                </a:solidFill>
              </a:rPr>
              <a:t>	&lt;/head&gt;</a:t>
            </a:r>
          </a:p>
          <a:p>
            <a:pPr fontAlgn="base">
              <a:buNone/>
            </a:pPr>
            <a:r>
              <a:rPr lang="en-IN" b="1" dirty="0" smtClean="0">
                <a:solidFill>
                  <a:srgbClr val="FF0000"/>
                </a:solidFill>
              </a:rPr>
              <a:t>	&lt;body&gt;HTML web page contents &lt;/body&gt;</a:t>
            </a:r>
          </a:p>
          <a:p>
            <a:pPr fontAlgn="base">
              <a:buNone/>
            </a:pPr>
            <a:r>
              <a:rPr lang="en-IN" b="1" dirty="0" smtClean="0">
                <a:solidFill>
                  <a:srgbClr val="FF0000"/>
                </a:solidFill>
              </a:rPr>
              <a:t>	&lt;/html&gt;</a:t>
            </a:r>
          </a:p>
          <a:p>
            <a:endParaRPr lang="en-IN" dirty="0"/>
          </a:p>
        </p:txBody>
      </p:sp>
      <p:pic>
        <p:nvPicPr>
          <p:cNvPr id="9" name="Picture 8" descr="Capture-300x130.png"/>
          <p:cNvPicPr>
            <a:picLocks noChangeAspect="1"/>
          </p:cNvPicPr>
          <p:nvPr/>
        </p:nvPicPr>
        <p:blipFill>
          <a:blip r:embed="rId2"/>
          <a:stretch>
            <a:fillRect/>
          </a:stretch>
        </p:blipFill>
        <p:spPr>
          <a:xfrm>
            <a:off x="2786050" y="5000612"/>
            <a:ext cx="5500726" cy="1857388"/>
          </a:xfrm>
          <a:prstGeom prst="rect">
            <a:avLst/>
          </a:prstGeom>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5:</a:t>
            </a:r>
            <a:endParaRPr lang="en-IN" dirty="0"/>
          </a:p>
        </p:txBody>
      </p:sp>
      <p:sp>
        <p:nvSpPr>
          <p:cNvPr id="3" name="Content Placeholder 2"/>
          <p:cNvSpPr>
            <a:spLocks noGrp="1"/>
          </p:cNvSpPr>
          <p:nvPr>
            <p:ph sz="quarter" idx="1"/>
          </p:nvPr>
        </p:nvSpPr>
        <p:spPr/>
        <p:txBody>
          <a:bodyPr/>
          <a:lstStyle/>
          <a:p>
            <a:pPr>
              <a:buNone/>
            </a:pPr>
            <a:r>
              <a:rPr lang="en-IN" dirty="0" smtClean="0"/>
              <a:t>You can use an alert box to display data</a:t>
            </a:r>
            <a:endParaRPr lang="en-IN"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IN" dirty="0" smtClean="0"/>
              <a:t>&lt;!DOCTYPE html&gt;</a:t>
            </a:r>
            <a:br>
              <a:rPr lang="en-IN" dirty="0" smtClean="0"/>
            </a:br>
            <a:r>
              <a:rPr lang="en-IN" dirty="0" smtClean="0"/>
              <a:t>&lt;html&gt;</a:t>
            </a:r>
            <a:br>
              <a:rPr lang="en-IN" dirty="0" smtClean="0"/>
            </a:br>
            <a:r>
              <a:rPr lang="en-IN" dirty="0" smtClean="0"/>
              <a:t>&lt;body&gt;</a:t>
            </a:r>
            <a:br>
              <a:rPr lang="en-IN" dirty="0" smtClean="0"/>
            </a:br>
            <a:r>
              <a:rPr lang="en-IN" dirty="0" smtClean="0"/>
              <a:t/>
            </a:r>
            <a:br>
              <a:rPr lang="en-IN" dirty="0" smtClean="0"/>
            </a:br>
            <a:r>
              <a:rPr lang="en-IN" dirty="0" smtClean="0"/>
              <a:t>&lt;h1&gt;My First Web Page&lt;/h1&gt;</a:t>
            </a:r>
            <a:br>
              <a:rPr lang="en-IN" dirty="0" smtClean="0"/>
            </a:br>
            <a:r>
              <a:rPr lang="en-IN" dirty="0" smtClean="0"/>
              <a:t>&lt;p&gt;My first paragraph.&lt;/p&gt;</a:t>
            </a:r>
            <a:br>
              <a:rPr lang="en-IN" dirty="0" smtClean="0"/>
            </a:br>
            <a:r>
              <a:rPr lang="en-IN" dirty="0" smtClean="0"/>
              <a:t/>
            </a:r>
            <a:br>
              <a:rPr lang="en-IN" dirty="0" smtClean="0"/>
            </a:br>
            <a:r>
              <a:rPr lang="en-IN" dirty="0" smtClean="0"/>
              <a:t>&lt;script&gt;</a:t>
            </a:r>
            <a:br>
              <a:rPr lang="en-IN" dirty="0" smtClean="0"/>
            </a:br>
            <a:r>
              <a:rPr lang="en-IN" dirty="0" err="1" smtClean="0">
                <a:solidFill>
                  <a:srgbClr val="FF0000"/>
                </a:solidFill>
              </a:rPr>
              <a:t>window.alert</a:t>
            </a:r>
            <a:r>
              <a:rPr lang="en-IN" dirty="0" smtClean="0">
                <a:solidFill>
                  <a:srgbClr val="FF0000"/>
                </a:solidFill>
              </a:rPr>
              <a:t>(5 + 6);</a:t>
            </a:r>
            <a:r>
              <a:rPr lang="en-IN" dirty="0" smtClean="0"/>
              <a:t/>
            </a:r>
            <a:br>
              <a:rPr lang="en-IN" dirty="0" smtClean="0"/>
            </a:br>
            <a:r>
              <a:rPr lang="en-IN" dirty="0" smtClean="0"/>
              <a:t>&lt;/script&gt;</a:t>
            </a:r>
            <a:br>
              <a:rPr lang="en-IN" dirty="0" smtClean="0"/>
            </a:br>
            <a:r>
              <a:rPr lang="en-IN" dirty="0" smtClean="0"/>
              <a:t/>
            </a:r>
            <a:br>
              <a:rPr lang="en-IN" dirty="0" smtClean="0"/>
            </a:br>
            <a:r>
              <a:rPr lang="en-IN" dirty="0" smtClean="0"/>
              <a:t>&lt;/body&gt;</a:t>
            </a:r>
            <a:br>
              <a:rPr lang="en-IN" dirty="0" smtClean="0"/>
            </a:br>
            <a:r>
              <a:rPr lang="en-IN" dirty="0" smtClean="0"/>
              <a:t>&lt;/html&gt;</a:t>
            </a:r>
            <a:endParaRPr lang="en-IN"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 6:</a:t>
            </a:r>
            <a:endParaRPr lang="en-IN" dirty="0"/>
          </a:p>
        </p:txBody>
      </p:sp>
      <p:sp>
        <p:nvSpPr>
          <p:cNvPr id="3" name="Content Placeholder 2"/>
          <p:cNvSpPr>
            <a:spLocks noGrp="1"/>
          </p:cNvSpPr>
          <p:nvPr>
            <p:ph sz="quarter" idx="1"/>
          </p:nvPr>
        </p:nvSpPr>
        <p:spPr/>
        <p:txBody>
          <a:bodyPr/>
          <a:lstStyle/>
          <a:p>
            <a:r>
              <a:rPr lang="en-IN" dirty="0" smtClean="0"/>
              <a:t>You can skip the window keyword.</a:t>
            </a:r>
          </a:p>
          <a:p>
            <a:r>
              <a:rPr lang="en-IN" dirty="0" smtClean="0"/>
              <a:t>In JavaScript, the window object is the global scope object. This means that variables, properties, and methods by default belong to the window object. This also means that specifying the window keyword is optional</a:t>
            </a:r>
          </a:p>
          <a:p>
            <a:endParaRPr lang="en-IN"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IN" dirty="0" smtClean="0"/>
              <a:t>&lt;!DOCTYPE html&gt;</a:t>
            </a:r>
            <a:br>
              <a:rPr lang="en-IN" dirty="0" smtClean="0"/>
            </a:br>
            <a:r>
              <a:rPr lang="en-IN" dirty="0" smtClean="0"/>
              <a:t>&lt;html&gt;</a:t>
            </a:r>
            <a:br>
              <a:rPr lang="en-IN" dirty="0" smtClean="0"/>
            </a:br>
            <a:r>
              <a:rPr lang="en-IN" dirty="0" smtClean="0"/>
              <a:t>&lt;body&gt;</a:t>
            </a:r>
            <a:br>
              <a:rPr lang="en-IN" dirty="0" smtClean="0"/>
            </a:br>
            <a:r>
              <a:rPr lang="en-IN" dirty="0" smtClean="0"/>
              <a:t/>
            </a:r>
            <a:br>
              <a:rPr lang="en-IN" dirty="0" smtClean="0"/>
            </a:br>
            <a:r>
              <a:rPr lang="en-IN" dirty="0" smtClean="0"/>
              <a:t>&lt;h1&gt;My First Web Page&lt;/h1&gt;</a:t>
            </a:r>
            <a:br>
              <a:rPr lang="en-IN" dirty="0" smtClean="0"/>
            </a:br>
            <a:r>
              <a:rPr lang="en-IN" dirty="0" smtClean="0"/>
              <a:t>&lt;p&gt;My first paragraph.&lt;/p&gt;</a:t>
            </a:r>
            <a:br>
              <a:rPr lang="en-IN" dirty="0" smtClean="0"/>
            </a:br>
            <a:r>
              <a:rPr lang="en-IN" dirty="0" smtClean="0"/>
              <a:t/>
            </a:r>
            <a:br>
              <a:rPr lang="en-IN" dirty="0" smtClean="0"/>
            </a:br>
            <a:r>
              <a:rPr lang="en-IN" dirty="0" smtClean="0"/>
              <a:t>&lt;script&gt;</a:t>
            </a:r>
            <a:br>
              <a:rPr lang="en-IN" dirty="0" smtClean="0"/>
            </a:br>
            <a:r>
              <a:rPr lang="en-IN" dirty="0" smtClean="0">
                <a:solidFill>
                  <a:srgbClr val="FF0000"/>
                </a:solidFill>
              </a:rPr>
              <a:t>alert(5 + 6);</a:t>
            </a:r>
            <a:r>
              <a:rPr lang="en-IN" dirty="0" smtClean="0"/>
              <a:t/>
            </a:r>
            <a:br>
              <a:rPr lang="en-IN" dirty="0" smtClean="0"/>
            </a:br>
            <a:r>
              <a:rPr lang="en-IN" dirty="0" smtClean="0"/>
              <a:t>&lt;/script&gt;</a:t>
            </a:r>
            <a:br>
              <a:rPr lang="en-IN" dirty="0" smtClean="0"/>
            </a:br>
            <a:r>
              <a:rPr lang="en-IN" dirty="0" smtClean="0"/>
              <a:t/>
            </a:r>
            <a:br>
              <a:rPr lang="en-IN" dirty="0" smtClean="0"/>
            </a:br>
            <a:r>
              <a:rPr lang="en-IN" dirty="0" smtClean="0"/>
              <a:t>&lt;/body&gt;</a:t>
            </a:r>
            <a:br>
              <a:rPr lang="en-IN" dirty="0" smtClean="0"/>
            </a:br>
            <a:r>
              <a:rPr lang="en-IN" dirty="0" smtClean="0"/>
              <a:t>&lt;/html&gt;</a:t>
            </a:r>
            <a:endParaRPr lang="en-IN"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Enabling using web browser</a:t>
            </a:r>
            <a:endParaRPr lang="en-IN" dirty="0"/>
          </a:p>
        </p:txBody>
      </p:sp>
      <p:sp>
        <p:nvSpPr>
          <p:cNvPr id="3" name="Content Placeholder 2"/>
          <p:cNvSpPr>
            <a:spLocks noGrp="1"/>
          </p:cNvSpPr>
          <p:nvPr>
            <p:ph sz="quarter" idx="1"/>
          </p:nvPr>
        </p:nvSpPr>
        <p:spPr/>
        <p:txBody>
          <a:bodyPr/>
          <a:lstStyle/>
          <a:p>
            <a:r>
              <a:rPr lang="en-IN" dirty="0" smtClean="0"/>
              <a:t>Activate JavaScript in Google Chrome</a:t>
            </a:r>
          </a:p>
          <a:p>
            <a:pPr fontAlgn="base">
              <a:buNone/>
            </a:pPr>
            <a:r>
              <a:rPr lang="en-IN" dirty="0" smtClean="0"/>
              <a:t>	Open </a:t>
            </a:r>
            <a:r>
              <a:rPr lang="en-IN" b="1" dirty="0" smtClean="0"/>
              <a:t>Chrome</a:t>
            </a:r>
            <a:r>
              <a:rPr lang="en-IN" dirty="0" smtClean="0"/>
              <a:t> on your computer.</a:t>
            </a:r>
          </a:p>
          <a:p>
            <a:pPr fontAlgn="base">
              <a:buNone/>
            </a:pPr>
            <a:r>
              <a:rPr lang="en-IN" dirty="0" smtClean="0"/>
              <a:t>	Click   </a:t>
            </a:r>
            <a:r>
              <a:rPr lang="en-IN" b="1" dirty="0" smtClean="0"/>
              <a:t>Settings</a:t>
            </a:r>
            <a:r>
              <a:rPr lang="en-IN" dirty="0" smtClean="0"/>
              <a:t>.</a:t>
            </a:r>
          </a:p>
          <a:p>
            <a:pPr fontAlgn="base">
              <a:buNone/>
            </a:pPr>
            <a:r>
              <a:rPr lang="en-IN" dirty="0" smtClean="0"/>
              <a:t>	Click </a:t>
            </a:r>
            <a:r>
              <a:rPr lang="en-IN" b="1" dirty="0" smtClean="0"/>
              <a:t>Security and Privacy</a:t>
            </a:r>
            <a:r>
              <a:rPr lang="en-IN" dirty="0" smtClean="0"/>
              <a:t>.</a:t>
            </a:r>
          </a:p>
          <a:p>
            <a:pPr fontAlgn="base">
              <a:buNone/>
            </a:pPr>
            <a:r>
              <a:rPr lang="en-IN" dirty="0" smtClean="0"/>
              <a:t>	Click </a:t>
            </a:r>
            <a:r>
              <a:rPr lang="en-IN" b="1" dirty="0" smtClean="0"/>
              <a:t>Site settings</a:t>
            </a:r>
            <a:r>
              <a:rPr lang="en-IN" dirty="0" smtClean="0"/>
              <a:t>.</a:t>
            </a:r>
          </a:p>
          <a:p>
            <a:pPr fontAlgn="base">
              <a:buNone/>
            </a:pPr>
            <a:r>
              <a:rPr lang="en-IN" dirty="0" smtClean="0"/>
              <a:t>	Click </a:t>
            </a:r>
            <a:r>
              <a:rPr lang="en-IN" b="1" dirty="0" smtClean="0"/>
              <a:t>JavaScript</a:t>
            </a:r>
            <a:r>
              <a:rPr lang="en-IN" dirty="0" smtClean="0"/>
              <a:t>.</a:t>
            </a:r>
          </a:p>
          <a:p>
            <a:pPr fontAlgn="base">
              <a:buNone/>
            </a:pPr>
            <a:r>
              <a:rPr lang="en-IN" dirty="0" smtClean="0"/>
              <a:t>	Select </a:t>
            </a:r>
            <a:r>
              <a:rPr lang="en-IN" b="1" dirty="0" smtClean="0"/>
              <a:t>Sites can use </a:t>
            </a:r>
            <a:r>
              <a:rPr lang="en-IN" b="1" dirty="0" err="1" smtClean="0"/>
              <a:t>Javascript</a:t>
            </a:r>
            <a:r>
              <a:rPr lang="en-IN" dirty="0" smtClean="0"/>
              <a:t>.</a:t>
            </a:r>
          </a:p>
          <a:p>
            <a:r>
              <a:rPr lang="en-IN" dirty="0" smtClean="0">
                <a:solidFill>
                  <a:srgbClr val="7030A0"/>
                </a:solidFill>
                <a:hlinkClick r:id="rId2" action="ppaction://hlinkfile"/>
              </a:rPr>
              <a:t>https://www.enable-javascript.com/</a:t>
            </a:r>
            <a:endParaRPr lang="en-IN" dirty="0">
              <a:solidFill>
                <a:srgbClr val="7030A0"/>
              </a:solidFill>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Java Script Variables:</a:t>
            </a:r>
            <a:endParaRPr lang="en-IN" dirty="0"/>
          </a:p>
        </p:txBody>
      </p:sp>
      <p:sp>
        <p:nvSpPr>
          <p:cNvPr id="3" name="Content Placeholder 2"/>
          <p:cNvSpPr>
            <a:spLocks noGrp="1"/>
          </p:cNvSpPr>
          <p:nvPr>
            <p:ph sz="quarter" idx="1"/>
          </p:nvPr>
        </p:nvSpPr>
        <p:spPr/>
        <p:txBody>
          <a:bodyPr/>
          <a:lstStyle/>
          <a:p>
            <a:r>
              <a:rPr lang="en-IN" dirty="0" smtClean="0"/>
              <a:t>Variables are containers for storing data (storing data values).</a:t>
            </a:r>
          </a:p>
          <a:p>
            <a:r>
              <a:rPr lang="en-IN" dirty="0" smtClean="0"/>
              <a:t>4 Ways to Declare a JavaScript Variable:</a:t>
            </a:r>
          </a:p>
          <a:p>
            <a:pPr lvl="1"/>
            <a:r>
              <a:rPr lang="en-IN" dirty="0" smtClean="0"/>
              <a:t>Using </a:t>
            </a:r>
            <a:r>
              <a:rPr lang="en-IN" b="1" dirty="0" err="1" smtClean="0">
                <a:solidFill>
                  <a:srgbClr val="FF0000"/>
                </a:solidFill>
              </a:rPr>
              <a:t>var</a:t>
            </a:r>
            <a:endParaRPr lang="en-IN" b="1" dirty="0" smtClean="0">
              <a:solidFill>
                <a:srgbClr val="FF0000"/>
              </a:solidFill>
            </a:endParaRPr>
          </a:p>
          <a:p>
            <a:pPr lvl="1"/>
            <a:r>
              <a:rPr lang="en-IN" dirty="0" smtClean="0"/>
              <a:t>Using </a:t>
            </a:r>
            <a:r>
              <a:rPr lang="en-IN" b="1" dirty="0" smtClean="0">
                <a:solidFill>
                  <a:srgbClr val="FF0000"/>
                </a:solidFill>
              </a:rPr>
              <a:t>let</a:t>
            </a:r>
          </a:p>
          <a:p>
            <a:pPr lvl="1"/>
            <a:r>
              <a:rPr lang="en-IN" dirty="0" smtClean="0"/>
              <a:t>Using </a:t>
            </a:r>
            <a:r>
              <a:rPr lang="en-IN" b="1" dirty="0" smtClean="0">
                <a:solidFill>
                  <a:srgbClr val="FF0000"/>
                </a:solidFill>
              </a:rPr>
              <a:t>const</a:t>
            </a:r>
          </a:p>
          <a:p>
            <a:pPr lvl="1"/>
            <a:r>
              <a:rPr lang="en-IN" dirty="0" smtClean="0"/>
              <a:t>Using nothing</a:t>
            </a:r>
          </a:p>
          <a:p>
            <a:endParaRPr lang="en-IN"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a:t>Variables defined with </a:t>
            </a:r>
            <a:r>
              <a:rPr lang="en-US" b="1" dirty="0">
                <a:solidFill>
                  <a:srgbClr val="FF0000"/>
                </a:solidFill>
              </a:rPr>
              <a:t>let</a:t>
            </a:r>
            <a:r>
              <a:rPr lang="en-US" dirty="0"/>
              <a:t> cannot be </a:t>
            </a:r>
            <a:r>
              <a:rPr lang="en-US" dirty="0" err="1"/>
              <a:t>Redeclared</a:t>
            </a:r>
            <a:r>
              <a:rPr lang="en-US" dirty="0"/>
              <a:t>.</a:t>
            </a:r>
          </a:p>
          <a:p>
            <a:endParaRPr lang="en-US" dirty="0"/>
          </a:p>
          <a:p>
            <a:r>
              <a:rPr lang="en-US" dirty="0"/>
              <a:t>Variables defined with </a:t>
            </a:r>
            <a:r>
              <a:rPr lang="en-US" b="1" dirty="0">
                <a:solidFill>
                  <a:srgbClr val="FF0000"/>
                </a:solidFill>
              </a:rPr>
              <a:t>let</a:t>
            </a:r>
            <a:r>
              <a:rPr lang="en-US" dirty="0"/>
              <a:t> must be Declared before use.</a:t>
            </a:r>
          </a:p>
          <a:p>
            <a:endParaRPr lang="en-US" dirty="0"/>
          </a:p>
          <a:p>
            <a:pPr marL="0" indent="0">
              <a:buNone/>
            </a:pPr>
            <a:r>
              <a:rPr lang="en-IN" altLang="en-US" dirty="0"/>
              <a:t>	</a:t>
            </a:r>
            <a:r>
              <a:rPr lang="en-US" b="1" dirty="0"/>
              <a:t>let x = "John Doe";</a:t>
            </a:r>
          </a:p>
          <a:p>
            <a:pPr marL="0" indent="0">
              <a:buNone/>
            </a:pPr>
            <a:r>
              <a:rPr lang="en-IN" altLang="en-US" b="1" dirty="0"/>
              <a:t>	</a:t>
            </a:r>
            <a:r>
              <a:rPr lang="en-US" b="1" dirty="0"/>
              <a:t>let x = 0;</a:t>
            </a:r>
          </a:p>
          <a:p>
            <a:pPr marL="0" indent="0">
              <a:buNone/>
            </a:pPr>
            <a:r>
              <a:rPr lang="en-IN" altLang="en-US" b="1" dirty="0"/>
              <a:t>	</a:t>
            </a:r>
            <a:r>
              <a:rPr lang="en-US" b="1" dirty="0"/>
              <a:t>// </a:t>
            </a:r>
            <a:r>
              <a:rPr lang="en-US" b="1" dirty="0" err="1"/>
              <a:t>SyntaxError</a:t>
            </a:r>
            <a:r>
              <a:rPr lang="en-US" b="1" dirty="0"/>
              <a:t>: 'x' has already been declared</a:t>
            </a:r>
          </a:p>
          <a:p>
            <a:pPr marL="0" indent="0">
              <a:buNone/>
            </a:pPr>
            <a:endParaRPr lang="en-US" b="1"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t>Variables defined with </a:t>
            </a:r>
            <a:r>
              <a:rPr lang="en-US" b="1" dirty="0">
                <a:solidFill>
                  <a:srgbClr val="FF0000"/>
                </a:solidFill>
              </a:rPr>
              <a:t>const</a:t>
            </a:r>
            <a:r>
              <a:rPr lang="en-US" dirty="0"/>
              <a:t> cannot be </a:t>
            </a:r>
            <a:r>
              <a:rPr lang="en-US" dirty="0" err="1"/>
              <a:t>Redeclared</a:t>
            </a:r>
            <a:r>
              <a:rPr lang="en-US" dirty="0"/>
              <a:t>.</a:t>
            </a:r>
          </a:p>
          <a:p>
            <a:endParaRPr lang="en-US" dirty="0"/>
          </a:p>
          <a:p>
            <a:r>
              <a:rPr lang="en-US" dirty="0"/>
              <a:t>Variables defined with </a:t>
            </a:r>
            <a:r>
              <a:rPr lang="en-US" b="1" dirty="0">
                <a:solidFill>
                  <a:srgbClr val="FF0000"/>
                </a:solidFill>
              </a:rPr>
              <a:t>const </a:t>
            </a:r>
            <a:r>
              <a:rPr lang="en-US" dirty="0"/>
              <a:t>cannot be Reassigned.</a:t>
            </a:r>
          </a:p>
          <a:p>
            <a:pPr marL="0" indent="0">
              <a:buNone/>
            </a:pPr>
            <a:endParaRPr lang="en-US" dirty="0"/>
          </a:p>
          <a:p>
            <a:pPr marL="0" indent="0">
              <a:buNone/>
            </a:pPr>
            <a:r>
              <a:rPr lang="en-IN" altLang="en-US" dirty="0"/>
              <a:t>	</a:t>
            </a:r>
            <a:r>
              <a:rPr lang="en-US" b="1" dirty="0"/>
              <a:t>const PI = 3.141592653589793;</a:t>
            </a:r>
          </a:p>
          <a:p>
            <a:pPr marL="0" indent="0">
              <a:buNone/>
            </a:pPr>
            <a:r>
              <a:rPr lang="en-IN" altLang="en-US" b="1" dirty="0"/>
              <a:t>	</a:t>
            </a:r>
            <a:r>
              <a:rPr lang="en-US" b="1" dirty="0"/>
              <a:t>PI = 3.14;      // This will give an error</a:t>
            </a:r>
          </a:p>
          <a:p>
            <a:pPr marL="0" indent="0">
              <a:buNone/>
            </a:pPr>
            <a:r>
              <a:rPr lang="en-IN" altLang="en-US" b="1" dirty="0"/>
              <a:t>	</a:t>
            </a:r>
            <a:r>
              <a:rPr lang="en-US" b="1" dirty="0"/>
              <a:t>PI = PI + 10;   // This will also give an error</a:t>
            </a: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a:t>If you want a general rule: always declare variables with </a:t>
            </a:r>
            <a:r>
              <a:rPr lang="en-US" b="1">
                <a:solidFill>
                  <a:srgbClr val="FF0000"/>
                </a:solidFill>
              </a:rPr>
              <a:t>const</a:t>
            </a:r>
            <a:r>
              <a:rPr lang="en-US"/>
              <a:t>.</a:t>
            </a:r>
          </a:p>
          <a:p>
            <a:endParaRPr lang="en-US"/>
          </a:p>
          <a:p>
            <a:r>
              <a:rPr lang="en-US"/>
              <a:t>If you think the value of the variable can change, use </a:t>
            </a:r>
            <a:r>
              <a:rPr lang="en-US" b="1">
                <a:solidFill>
                  <a:srgbClr val="FF0000"/>
                </a:solidFill>
              </a:rPr>
              <a:t>let</a:t>
            </a:r>
            <a:r>
              <a:rPr lang="en-US"/>
              <a:t>.</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IN" dirty="0" smtClean="0"/>
              <a:t>&lt;html&gt; &lt;body&gt;</a:t>
            </a:r>
          </a:p>
          <a:p>
            <a:pPr>
              <a:buNone/>
            </a:pPr>
            <a:r>
              <a:rPr lang="en-IN" dirty="0" smtClean="0"/>
              <a:t>	&lt;h1&gt;JavaScript Variables&lt;/h1&gt;</a:t>
            </a:r>
          </a:p>
          <a:p>
            <a:pPr>
              <a:buNone/>
            </a:pPr>
            <a:r>
              <a:rPr lang="en-IN" dirty="0" smtClean="0"/>
              <a:t>	&lt;p&gt;In this example, x, y, and z are variables.&lt;/p&gt;</a:t>
            </a:r>
          </a:p>
          <a:p>
            <a:pPr>
              <a:buNone/>
            </a:pPr>
            <a:r>
              <a:rPr lang="en-IN" dirty="0" smtClean="0"/>
              <a:t>	</a:t>
            </a:r>
            <a:r>
              <a:rPr lang="en-IN" b="1" dirty="0" smtClean="0">
                <a:solidFill>
                  <a:srgbClr val="00B050"/>
                </a:solidFill>
              </a:rPr>
              <a:t>&lt;script&gt;</a:t>
            </a:r>
          </a:p>
          <a:p>
            <a:pPr>
              <a:buNone/>
            </a:pPr>
            <a:r>
              <a:rPr lang="en-IN" b="1" dirty="0" smtClean="0">
                <a:solidFill>
                  <a:srgbClr val="00B050"/>
                </a:solidFill>
              </a:rPr>
              <a:t>	</a:t>
            </a:r>
            <a:r>
              <a:rPr lang="en-IN" b="1" dirty="0" err="1" smtClean="0">
                <a:solidFill>
                  <a:srgbClr val="00B050"/>
                </a:solidFill>
              </a:rPr>
              <a:t>var</a:t>
            </a:r>
            <a:r>
              <a:rPr lang="en-IN" b="1" dirty="0" smtClean="0">
                <a:solidFill>
                  <a:srgbClr val="00B050"/>
                </a:solidFill>
              </a:rPr>
              <a:t> x = 5;</a:t>
            </a:r>
          </a:p>
          <a:p>
            <a:pPr>
              <a:buNone/>
            </a:pPr>
            <a:r>
              <a:rPr lang="en-IN" b="1" dirty="0" smtClean="0">
                <a:solidFill>
                  <a:srgbClr val="00B050"/>
                </a:solidFill>
              </a:rPr>
              <a:t>	</a:t>
            </a:r>
            <a:r>
              <a:rPr lang="en-IN" b="1" dirty="0" err="1" smtClean="0">
                <a:solidFill>
                  <a:srgbClr val="00B050"/>
                </a:solidFill>
              </a:rPr>
              <a:t>var</a:t>
            </a:r>
            <a:r>
              <a:rPr lang="en-IN" b="1" dirty="0" smtClean="0">
                <a:solidFill>
                  <a:srgbClr val="00B050"/>
                </a:solidFill>
              </a:rPr>
              <a:t> y = 6;</a:t>
            </a:r>
          </a:p>
          <a:p>
            <a:pPr>
              <a:buNone/>
            </a:pPr>
            <a:r>
              <a:rPr lang="en-IN" b="1" dirty="0" smtClean="0">
                <a:solidFill>
                  <a:srgbClr val="00B050"/>
                </a:solidFill>
              </a:rPr>
              <a:t>	</a:t>
            </a:r>
            <a:r>
              <a:rPr lang="en-IN" b="1" dirty="0" err="1" smtClean="0">
                <a:solidFill>
                  <a:srgbClr val="00B050"/>
                </a:solidFill>
              </a:rPr>
              <a:t>var</a:t>
            </a:r>
            <a:r>
              <a:rPr lang="en-IN" b="1" dirty="0" smtClean="0">
                <a:solidFill>
                  <a:srgbClr val="00B050"/>
                </a:solidFill>
              </a:rPr>
              <a:t> z = x + y;</a:t>
            </a:r>
          </a:p>
          <a:p>
            <a:pPr>
              <a:buNone/>
            </a:pPr>
            <a:r>
              <a:rPr lang="en-IN" b="1" dirty="0" smtClean="0">
                <a:solidFill>
                  <a:srgbClr val="00B050"/>
                </a:solidFill>
              </a:rPr>
              <a:t>	</a:t>
            </a:r>
            <a:r>
              <a:rPr lang="en-IN" b="1" dirty="0" err="1" smtClean="0">
                <a:solidFill>
                  <a:srgbClr val="00B050"/>
                </a:solidFill>
              </a:rPr>
              <a:t>document.write</a:t>
            </a:r>
            <a:r>
              <a:rPr lang="en-IN" b="1" dirty="0" smtClean="0">
                <a:solidFill>
                  <a:srgbClr val="00B050"/>
                </a:solidFill>
              </a:rPr>
              <a:t>("The value of z is: " + z);</a:t>
            </a:r>
          </a:p>
          <a:p>
            <a:pPr lvl="1">
              <a:buNone/>
            </a:pPr>
            <a:r>
              <a:rPr lang="en-IN" b="1" dirty="0" smtClean="0">
                <a:solidFill>
                  <a:srgbClr val="00B050"/>
                </a:solidFill>
              </a:rPr>
              <a:t>&lt;/script&gt;</a:t>
            </a:r>
          </a:p>
          <a:p>
            <a:pPr>
              <a:buNone/>
            </a:pPr>
            <a:r>
              <a:rPr lang="en-IN" dirty="0" smtClean="0"/>
              <a:t>	&lt;/body&gt; &lt;/html&gt;</a:t>
            </a:r>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Head tag:</a:t>
            </a:r>
            <a:endParaRPr lang="en-IN" b="1" dirty="0"/>
          </a:p>
        </p:txBody>
      </p:sp>
      <p:sp>
        <p:nvSpPr>
          <p:cNvPr id="3" name="Content Placeholder 2"/>
          <p:cNvSpPr>
            <a:spLocks noGrp="1"/>
          </p:cNvSpPr>
          <p:nvPr>
            <p:ph sz="quarter" idx="1"/>
          </p:nvPr>
        </p:nvSpPr>
        <p:spPr/>
        <p:txBody>
          <a:bodyPr/>
          <a:lstStyle/>
          <a:p>
            <a:pPr fontAlgn="base"/>
            <a:r>
              <a:rPr lang="en-IN" dirty="0" smtClean="0"/>
              <a:t>It is used to define the heading of an HTML document.</a:t>
            </a:r>
          </a:p>
          <a:p>
            <a:pPr fontAlgn="base">
              <a:buNone/>
            </a:pPr>
            <a:r>
              <a:rPr lang="en-IN" dirty="0" smtClean="0"/>
              <a:t>	</a:t>
            </a:r>
            <a:r>
              <a:rPr lang="en-IN" b="1" dirty="0" smtClean="0">
                <a:solidFill>
                  <a:srgbClr val="FF0000"/>
                </a:solidFill>
              </a:rPr>
              <a:t>&lt;h1&gt;Heading 1 &lt;/h1&gt; </a:t>
            </a:r>
          </a:p>
          <a:p>
            <a:pPr fontAlgn="base">
              <a:buNone/>
            </a:pPr>
            <a:r>
              <a:rPr lang="en-IN" b="1" dirty="0" smtClean="0">
                <a:solidFill>
                  <a:srgbClr val="FF0000"/>
                </a:solidFill>
              </a:rPr>
              <a:t>	&lt;h2&gt;Heading 2 &lt;/h2&gt;</a:t>
            </a:r>
          </a:p>
          <a:p>
            <a:pPr fontAlgn="base">
              <a:buNone/>
            </a:pPr>
            <a:r>
              <a:rPr lang="en-IN" b="1" dirty="0" smtClean="0">
                <a:solidFill>
                  <a:srgbClr val="FF0000"/>
                </a:solidFill>
              </a:rPr>
              <a:t>	&lt;h3&gt;Heading 3 &lt;/h3&gt;</a:t>
            </a:r>
          </a:p>
          <a:p>
            <a:pPr fontAlgn="base">
              <a:buNone/>
            </a:pPr>
            <a:r>
              <a:rPr lang="en-IN" b="1" dirty="0" smtClean="0">
                <a:solidFill>
                  <a:srgbClr val="FF0000"/>
                </a:solidFill>
              </a:rPr>
              <a:t>	&lt;h4&gt;Heading 4 &lt;/h4&gt;</a:t>
            </a:r>
          </a:p>
          <a:p>
            <a:pPr fontAlgn="base">
              <a:buNone/>
            </a:pPr>
            <a:r>
              <a:rPr lang="en-IN" b="1" dirty="0" smtClean="0">
                <a:solidFill>
                  <a:srgbClr val="FF0000"/>
                </a:solidFill>
              </a:rPr>
              <a:t>	&lt;h5&gt;Heading 5 &lt;/h5&gt;</a:t>
            </a:r>
          </a:p>
          <a:p>
            <a:pPr fontAlgn="base">
              <a:buNone/>
            </a:pPr>
            <a:r>
              <a:rPr lang="en-IN" b="1" dirty="0" smtClean="0">
                <a:solidFill>
                  <a:srgbClr val="FF0000"/>
                </a:solidFill>
              </a:rPr>
              <a:t>	&lt;h6&gt;Heading 6 &lt;/h6&gt;</a:t>
            </a:r>
          </a:p>
          <a:p>
            <a:endParaRPr lang="en-IN" dirty="0"/>
          </a:p>
        </p:txBody>
      </p:sp>
      <p:pic>
        <p:nvPicPr>
          <p:cNvPr id="5" name="Picture 4" descr="Capture-300x231.png"/>
          <p:cNvPicPr>
            <a:picLocks noChangeAspect="1"/>
          </p:cNvPicPr>
          <p:nvPr/>
        </p:nvPicPr>
        <p:blipFill>
          <a:blip r:embed="rId2"/>
          <a:stretch>
            <a:fillRect/>
          </a:stretch>
        </p:blipFill>
        <p:spPr>
          <a:xfrm>
            <a:off x="4929190" y="2214554"/>
            <a:ext cx="4214810" cy="3714776"/>
          </a:xfrm>
          <a:prstGeom prst="rect">
            <a:avLst/>
          </a:prstGeom>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IN" dirty="0" smtClean="0"/>
              <a:t>&lt;html&gt; &lt;body&gt;</a:t>
            </a:r>
          </a:p>
          <a:p>
            <a:pPr>
              <a:buNone/>
            </a:pPr>
            <a:r>
              <a:rPr lang="en-IN" dirty="0" smtClean="0"/>
              <a:t>	&lt;h1&gt;JavaScript Variables&lt;/h1&gt;</a:t>
            </a:r>
          </a:p>
          <a:p>
            <a:pPr>
              <a:buNone/>
            </a:pPr>
            <a:r>
              <a:rPr lang="en-IN" dirty="0" smtClean="0"/>
              <a:t>	&lt;p&gt;In this example, x, y, and z are variables.&lt;/p&gt;</a:t>
            </a:r>
          </a:p>
          <a:p>
            <a:pPr>
              <a:buNone/>
            </a:pPr>
            <a:r>
              <a:rPr lang="en-IN" dirty="0" smtClean="0"/>
              <a:t>	</a:t>
            </a:r>
            <a:r>
              <a:rPr lang="en-IN" b="1" dirty="0" smtClean="0">
                <a:solidFill>
                  <a:srgbClr val="00B050"/>
                </a:solidFill>
              </a:rPr>
              <a:t>&lt;script&gt;</a:t>
            </a:r>
          </a:p>
          <a:p>
            <a:pPr>
              <a:buNone/>
            </a:pPr>
            <a:r>
              <a:rPr lang="en-IN" b="1" dirty="0" smtClean="0">
                <a:solidFill>
                  <a:srgbClr val="00B050"/>
                </a:solidFill>
              </a:rPr>
              <a:t>	let x = 5;</a:t>
            </a:r>
          </a:p>
          <a:p>
            <a:pPr>
              <a:buNone/>
            </a:pPr>
            <a:r>
              <a:rPr lang="en-IN" b="1" dirty="0" smtClean="0">
                <a:solidFill>
                  <a:srgbClr val="00B050"/>
                </a:solidFill>
              </a:rPr>
              <a:t>	let y = 6;</a:t>
            </a:r>
          </a:p>
          <a:p>
            <a:pPr>
              <a:buNone/>
            </a:pPr>
            <a:r>
              <a:rPr lang="en-IN" b="1" dirty="0" smtClean="0">
                <a:solidFill>
                  <a:srgbClr val="00B050"/>
                </a:solidFill>
              </a:rPr>
              <a:t>	let z = x + y;</a:t>
            </a:r>
          </a:p>
          <a:p>
            <a:pPr>
              <a:buNone/>
            </a:pPr>
            <a:r>
              <a:rPr lang="en-IN" b="1" dirty="0" smtClean="0">
                <a:solidFill>
                  <a:srgbClr val="00B050"/>
                </a:solidFill>
              </a:rPr>
              <a:t>	</a:t>
            </a:r>
            <a:r>
              <a:rPr lang="en-IN" b="1" dirty="0" err="1" smtClean="0">
                <a:solidFill>
                  <a:srgbClr val="00B050"/>
                </a:solidFill>
              </a:rPr>
              <a:t>document.write</a:t>
            </a:r>
            <a:r>
              <a:rPr lang="en-IN" b="1" smtClean="0">
                <a:solidFill>
                  <a:srgbClr val="00B050"/>
                </a:solidFill>
              </a:rPr>
              <a:t>("</a:t>
            </a:r>
            <a:r>
              <a:rPr lang="en-IN" b="1" dirty="0" smtClean="0">
                <a:solidFill>
                  <a:srgbClr val="00B050"/>
                </a:solidFill>
              </a:rPr>
              <a:t>The value of z is: " </a:t>
            </a:r>
            <a:r>
              <a:rPr lang="en-IN" b="1" smtClean="0">
                <a:solidFill>
                  <a:srgbClr val="00B050"/>
                </a:solidFill>
              </a:rPr>
              <a:t>+ z);</a:t>
            </a:r>
            <a:endParaRPr lang="en-IN" b="1" dirty="0" smtClean="0">
              <a:solidFill>
                <a:srgbClr val="00B050"/>
              </a:solidFill>
            </a:endParaRPr>
          </a:p>
          <a:p>
            <a:pPr lvl="1">
              <a:buNone/>
            </a:pPr>
            <a:r>
              <a:rPr lang="en-IN" b="1" dirty="0" smtClean="0">
                <a:solidFill>
                  <a:srgbClr val="00B050"/>
                </a:solidFill>
              </a:rPr>
              <a:t>&lt;/script&gt;</a:t>
            </a:r>
          </a:p>
          <a:p>
            <a:pPr>
              <a:buNone/>
            </a:pPr>
            <a:r>
              <a:rPr lang="en-IN" dirty="0" smtClean="0"/>
              <a:t>	&lt;/body&gt; &lt;/html&gt;</a:t>
            </a:r>
          </a:p>
          <a:p>
            <a:endParaRPr lang="en-IN"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77500" lnSpcReduction="20000"/>
          </a:bodyPr>
          <a:lstStyle/>
          <a:p>
            <a:r>
              <a:rPr lang="en-IN" dirty="0" smtClean="0"/>
              <a:t>&lt;html&gt; &lt;body&gt;</a:t>
            </a:r>
          </a:p>
          <a:p>
            <a:pPr>
              <a:buNone/>
            </a:pPr>
            <a:r>
              <a:rPr lang="en-IN" dirty="0" smtClean="0"/>
              <a:t>	&lt;h1&gt;JavaScript Variables&lt;/h1&gt;</a:t>
            </a:r>
          </a:p>
          <a:p>
            <a:pPr>
              <a:buNone/>
            </a:pPr>
            <a:r>
              <a:rPr lang="en-IN" dirty="0" smtClean="0"/>
              <a:t>	&lt;p&gt;In this example, x, y, and z are variables.&lt;/p&gt;</a:t>
            </a:r>
          </a:p>
          <a:p>
            <a:pPr>
              <a:buNone/>
            </a:pPr>
            <a:r>
              <a:rPr lang="en-IN" dirty="0" smtClean="0"/>
              <a:t>	&lt;p id="demo"&gt;&lt;/p&gt;</a:t>
            </a:r>
          </a:p>
          <a:p>
            <a:pPr>
              <a:buNone/>
            </a:pPr>
            <a:r>
              <a:rPr lang="en-IN" dirty="0" smtClean="0"/>
              <a:t>	</a:t>
            </a:r>
            <a:r>
              <a:rPr lang="en-IN" b="1" dirty="0" smtClean="0">
                <a:solidFill>
                  <a:srgbClr val="00B050"/>
                </a:solidFill>
              </a:rPr>
              <a:t>&lt;script&gt;</a:t>
            </a:r>
          </a:p>
          <a:p>
            <a:pPr>
              <a:buNone/>
            </a:pPr>
            <a:r>
              <a:rPr lang="en-IN" b="1" dirty="0" smtClean="0">
                <a:solidFill>
                  <a:srgbClr val="00B050"/>
                </a:solidFill>
              </a:rPr>
              <a:t>	x = 5;</a:t>
            </a:r>
          </a:p>
          <a:p>
            <a:pPr>
              <a:buNone/>
            </a:pPr>
            <a:r>
              <a:rPr lang="en-IN" b="1" dirty="0" smtClean="0">
                <a:solidFill>
                  <a:srgbClr val="00B050"/>
                </a:solidFill>
              </a:rPr>
              <a:t>	y = 6;</a:t>
            </a:r>
          </a:p>
          <a:p>
            <a:pPr>
              <a:buNone/>
            </a:pPr>
            <a:r>
              <a:rPr lang="en-IN" b="1" dirty="0" smtClean="0">
                <a:solidFill>
                  <a:srgbClr val="00B050"/>
                </a:solidFill>
              </a:rPr>
              <a:t>	z = x + y;</a:t>
            </a:r>
          </a:p>
          <a:p>
            <a:pPr>
              <a:buNone/>
            </a:pPr>
            <a:r>
              <a:rPr lang="en-IN" b="1" dirty="0" smtClean="0">
                <a:solidFill>
                  <a:srgbClr val="00B050"/>
                </a:solidFill>
              </a:rPr>
              <a:t>	</a:t>
            </a:r>
            <a:r>
              <a:rPr lang="en-IN" b="1" dirty="0" err="1" smtClean="0">
                <a:solidFill>
                  <a:srgbClr val="00B050"/>
                </a:solidFill>
              </a:rPr>
              <a:t>document.getElementById</a:t>
            </a:r>
            <a:r>
              <a:rPr lang="en-IN" b="1" dirty="0" smtClean="0">
                <a:solidFill>
                  <a:srgbClr val="00B050"/>
                </a:solidFill>
              </a:rPr>
              <a:t>("demo").</a:t>
            </a:r>
            <a:r>
              <a:rPr lang="en-IN" b="1" dirty="0" err="1" smtClean="0">
                <a:solidFill>
                  <a:srgbClr val="00B050"/>
                </a:solidFill>
              </a:rPr>
              <a:t>innerHTML</a:t>
            </a:r>
            <a:r>
              <a:rPr lang="en-IN" b="1" dirty="0" smtClean="0">
                <a:solidFill>
                  <a:srgbClr val="00B050"/>
                </a:solidFill>
              </a:rPr>
              <a:t> =</a:t>
            </a:r>
          </a:p>
          <a:p>
            <a:pPr>
              <a:buNone/>
            </a:pPr>
            <a:r>
              <a:rPr lang="en-IN" b="1" dirty="0" smtClean="0">
                <a:solidFill>
                  <a:srgbClr val="00B050"/>
                </a:solidFill>
              </a:rPr>
              <a:t>	"The value of z is: " + z;</a:t>
            </a:r>
          </a:p>
          <a:p>
            <a:pPr lvl="1">
              <a:buNone/>
            </a:pPr>
            <a:r>
              <a:rPr lang="en-IN" b="1" dirty="0" smtClean="0">
                <a:solidFill>
                  <a:srgbClr val="00B050"/>
                </a:solidFill>
              </a:rPr>
              <a:t>&lt;/script&gt;</a:t>
            </a:r>
          </a:p>
          <a:p>
            <a:pPr>
              <a:buNone/>
            </a:pPr>
            <a:r>
              <a:rPr lang="en-IN" dirty="0" smtClean="0"/>
              <a:t>	&lt;/body&gt; &lt;/html&gt;</a:t>
            </a:r>
          </a:p>
          <a:p>
            <a:endParaRPr lang="en-IN"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77500" lnSpcReduction="20000"/>
          </a:bodyPr>
          <a:lstStyle/>
          <a:p>
            <a:r>
              <a:rPr lang="en-IN" dirty="0" smtClean="0"/>
              <a:t>&lt;html&gt; &lt;body&gt;</a:t>
            </a:r>
          </a:p>
          <a:p>
            <a:pPr>
              <a:buNone/>
            </a:pPr>
            <a:r>
              <a:rPr lang="en-IN" dirty="0" smtClean="0"/>
              <a:t>	&lt;h1&gt;JavaScript Variables&lt;/h1&gt;</a:t>
            </a:r>
          </a:p>
          <a:p>
            <a:pPr>
              <a:buNone/>
            </a:pPr>
            <a:r>
              <a:rPr lang="en-IN" dirty="0" smtClean="0"/>
              <a:t>	&lt;p&gt;In this example, price1, price2, and total are variables.&lt;/p&gt;</a:t>
            </a:r>
          </a:p>
          <a:p>
            <a:pPr>
              <a:buNone/>
            </a:pPr>
            <a:r>
              <a:rPr lang="en-IN" dirty="0" smtClean="0"/>
              <a:t>	&lt;p id="demo"&gt;&lt;/p&gt;</a:t>
            </a:r>
          </a:p>
          <a:p>
            <a:pPr>
              <a:buNone/>
            </a:pPr>
            <a:r>
              <a:rPr lang="en-IN" dirty="0" smtClean="0"/>
              <a:t>	</a:t>
            </a:r>
            <a:r>
              <a:rPr lang="en-IN" b="1" dirty="0" smtClean="0">
                <a:solidFill>
                  <a:srgbClr val="00B050"/>
                </a:solidFill>
              </a:rPr>
              <a:t>&lt;script&gt;</a:t>
            </a:r>
          </a:p>
          <a:p>
            <a:pPr>
              <a:buNone/>
            </a:pPr>
            <a:r>
              <a:rPr lang="en-IN" b="1" dirty="0" smtClean="0">
                <a:solidFill>
                  <a:srgbClr val="00B050"/>
                </a:solidFill>
              </a:rPr>
              <a:t>	const price1 = 5;</a:t>
            </a:r>
          </a:p>
          <a:p>
            <a:pPr>
              <a:buNone/>
            </a:pPr>
            <a:r>
              <a:rPr lang="en-IN" b="1" dirty="0" smtClean="0">
                <a:solidFill>
                  <a:srgbClr val="00B050"/>
                </a:solidFill>
              </a:rPr>
              <a:t>	const price2 = 6;</a:t>
            </a:r>
          </a:p>
          <a:p>
            <a:pPr>
              <a:buNone/>
            </a:pPr>
            <a:r>
              <a:rPr lang="en-IN" b="1" dirty="0" smtClean="0">
                <a:solidFill>
                  <a:srgbClr val="00B050"/>
                </a:solidFill>
              </a:rPr>
              <a:t>	let total = price1 + price2;</a:t>
            </a:r>
          </a:p>
          <a:p>
            <a:pPr>
              <a:buNone/>
            </a:pPr>
            <a:r>
              <a:rPr lang="en-IN" b="1" dirty="0" smtClean="0">
                <a:solidFill>
                  <a:srgbClr val="00B050"/>
                </a:solidFill>
              </a:rPr>
              <a:t>	</a:t>
            </a:r>
            <a:r>
              <a:rPr lang="en-IN" b="1" dirty="0" err="1" smtClean="0">
                <a:solidFill>
                  <a:srgbClr val="00B050"/>
                </a:solidFill>
              </a:rPr>
              <a:t>document.getElementById</a:t>
            </a:r>
            <a:r>
              <a:rPr lang="en-IN" b="1" dirty="0" smtClean="0">
                <a:solidFill>
                  <a:srgbClr val="00B050"/>
                </a:solidFill>
              </a:rPr>
              <a:t>("demo").</a:t>
            </a:r>
            <a:r>
              <a:rPr lang="en-IN" b="1" dirty="0" err="1" smtClean="0">
                <a:solidFill>
                  <a:srgbClr val="00B050"/>
                </a:solidFill>
              </a:rPr>
              <a:t>innerHTML</a:t>
            </a:r>
            <a:r>
              <a:rPr lang="en-IN" b="1" dirty="0" smtClean="0">
                <a:solidFill>
                  <a:srgbClr val="00B050"/>
                </a:solidFill>
              </a:rPr>
              <a:t> =</a:t>
            </a:r>
          </a:p>
          <a:p>
            <a:pPr>
              <a:buNone/>
            </a:pPr>
            <a:r>
              <a:rPr lang="en-IN" b="1" dirty="0" smtClean="0">
                <a:solidFill>
                  <a:srgbClr val="00B050"/>
                </a:solidFill>
              </a:rPr>
              <a:t>	"The total is: " + total;</a:t>
            </a:r>
          </a:p>
          <a:p>
            <a:pPr>
              <a:buNone/>
            </a:pPr>
            <a:r>
              <a:rPr lang="en-IN" b="1" dirty="0" smtClean="0">
                <a:solidFill>
                  <a:srgbClr val="00B050"/>
                </a:solidFill>
              </a:rPr>
              <a:t>	&lt;/script&gt;</a:t>
            </a:r>
          </a:p>
          <a:p>
            <a:pPr>
              <a:buNone/>
            </a:pPr>
            <a:r>
              <a:rPr lang="en-IN" dirty="0" smtClean="0"/>
              <a:t>	&lt;/body&gt; &lt;/html&gt;</a:t>
            </a:r>
            <a:endParaRPr lang="en-IN"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IN" dirty="0" smtClean="0"/>
              <a:t>If you want a general rule: always declare variables with </a:t>
            </a:r>
            <a:r>
              <a:rPr lang="en-IN" b="1" dirty="0" smtClean="0">
                <a:solidFill>
                  <a:srgbClr val="00B050"/>
                </a:solidFill>
              </a:rPr>
              <a:t>const</a:t>
            </a:r>
            <a:r>
              <a:rPr lang="en-IN" dirty="0" smtClean="0"/>
              <a:t>.</a:t>
            </a:r>
          </a:p>
          <a:p>
            <a:r>
              <a:rPr lang="en-IN" dirty="0" smtClean="0"/>
              <a:t>If you think the value of the variable can change, use </a:t>
            </a:r>
            <a:r>
              <a:rPr lang="en-IN" b="1" dirty="0" smtClean="0">
                <a:solidFill>
                  <a:srgbClr val="00B050"/>
                </a:solidFill>
              </a:rPr>
              <a:t>let</a:t>
            </a:r>
            <a:r>
              <a:rPr lang="en-IN" dirty="0" smtClean="0"/>
              <a:t>.</a:t>
            </a:r>
          </a:p>
          <a:p>
            <a:r>
              <a:rPr lang="en-IN" dirty="0" smtClean="0"/>
              <a:t>The two variables </a:t>
            </a:r>
            <a:r>
              <a:rPr lang="en-IN" b="1" dirty="0" smtClean="0"/>
              <a:t>price1</a:t>
            </a:r>
            <a:r>
              <a:rPr lang="en-IN" dirty="0" smtClean="0"/>
              <a:t> and </a:t>
            </a:r>
            <a:r>
              <a:rPr lang="en-IN" b="1" dirty="0" smtClean="0"/>
              <a:t>price2</a:t>
            </a:r>
            <a:r>
              <a:rPr lang="en-IN" dirty="0" smtClean="0"/>
              <a:t> are declared with the </a:t>
            </a:r>
            <a:r>
              <a:rPr lang="en-IN" b="1" dirty="0" smtClean="0">
                <a:solidFill>
                  <a:srgbClr val="00B050"/>
                </a:solidFill>
              </a:rPr>
              <a:t>const</a:t>
            </a:r>
            <a:r>
              <a:rPr lang="en-IN" dirty="0" smtClean="0"/>
              <a:t> keyword.</a:t>
            </a:r>
          </a:p>
          <a:p>
            <a:pPr lvl="1"/>
            <a:r>
              <a:rPr lang="en-IN" dirty="0" smtClean="0"/>
              <a:t>These are constant values and cannot be changed.</a:t>
            </a:r>
          </a:p>
          <a:p>
            <a:r>
              <a:rPr lang="en-IN" dirty="0" smtClean="0"/>
              <a:t>The variable </a:t>
            </a:r>
            <a:r>
              <a:rPr lang="en-IN" b="1" dirty="0" smtClean="0"/>
              <a:t>total</a:t>
            </a:r>
            <a:r>
              <a:rPr lang="en-IN" dirty="0" smtClean="0"/>
              <a:t> is declared with the</a:t>
            </a:r>
            <a:r>
              <a:rPr lang="en-IN" b="1" dirty="0" smtClean="0">
                <a:solidFill>
                  <a:srgbClr val="00B050"/>
                </a:solidFill>
              </a:rPr>
              <a:t> let</a:t>
            </a:r>
            <a:r>
              <a:rPr lang="en-IN" dirty="0" smtClean="0"/>
              <a:t> keyword.</a:t>
            </a:r>
          </a:p>
          <a:p>
            <a:pPr lvl="1"/>
            <a:r>
              <a:rPr lang="en-IN" dirty="0" smtClean="0"/>
              <a:t>This is a value that can be changed.</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Javascript</a:t>
            </a:r>
            <a:r>
              <a:rPr lang="en-IN" dirty="0" smtClean="0"/>
              <a:t> operators</a:t>
            </a:r>
            <a:endParaRPr lang="en-IN" dirty="0"/>
          </a:p>
        </p:txBody>
      </p:sp>
      <p:sp>
        <p:nvSpPr>
          <p:cNvPr id="3" name="Content Placeholder 2"/>
          <p:cNvSpPr>
            <a:spLocks noGrp="1"/>
          </p:cNvSpPr>
          <p:nvPr>
            <p:ph sz="quarter" idx="1"/>
          </p:nvPr>
        </p:nvSpPr>
        <p:spPr/>
        <p:txBody>
          <a:bodyPr/>
          <a:lstStyle/>
          <a:p>
            <a:r>
              <a:rPr lang="en-IN" b="1" dirty="0" smtClean="0"/>
              <a:t>Types of JavaScript Operators</a:t>
            </a:r>
          </a:p>
          <a:p>
            <a:pPr lvl="1"/>
            <a:r>
              <a:rPr lang="en-IN" dirty="0" smtClean="0"/>
              <a:t>Arithmetic Operators</a:t>
            </a:r>
          </a:p>
          <a:p>
            <a:pPr lvl="1"/>
            <a:r>
              <a:rPr lang="en-IN" dirty="0" smtClean="0"/>
              <a:t>Assignment Operators</a:t>
            </a:r>
          </a:p>
          <a:p>
            <a:pPr lvl="1"/>
            <a:r>
              <a:rPr lang="en-IN" dirty="0" smtClean="0"/>
              <a:t>Comparison Operators</a:t>
            </a:r>
          </a:p>
          <a:p>
            <a:pPr lvl="1"/>
            <a:r>
              <a:rPr lang="en-IN" dirty="0" smtClean="0"/>
              <a:t>Logical Operators</a:t>
            </a:r>
          </a:p>
          <a:p>
            <a:pPr lvl="1"/>
            <a:r>
              <a:rPr lang="en-IN" dirty="0" smtClean="0"/>
              <a:t>Conditional Operators</a:t>
            </a:r>
          </a:p>
          <a:p>
            <a:pPr lvl="1"/>
            <a:r>
              <a:rPr lang="en-IN" dirty="0" smtClean="0"/>
              <a:t>Type Operators</a:t>
            </a:r>
          </a:p>
          <a:p>
            <a:endParaRPr lang="en-IN"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Conditional statements</a:t>
            </a:r>
            <a:endParaRPr lang="en-IN" dirty="0"/>
          </a:p>
        </p:txBody>
      </p:sp>
      <p:sp>
        <p:nvSpPr>
          <p:cNvPr id="3" name="Content Placeholder 2"/>
          <p:cNvSpPr>
            <a:spLocks noGrp="1"/>
          </p:cNvSpPr>
          <p:nvPr>
            <p:ph sz="quarter" idx="1"/>
          </p:nvPr>
        </p:nvSpPr>
        <p:spPr/>
        <p:txBody>
          <a:bodyPr/>
          <a:lstStyle/>
          <a:p>
            <a:r>
              <a:rPr lang="en-IN" dirty="0" smtClean="0"/>
              <a:t>Use </a:t>
            </a:r>
            <a:r>
              <a:rPr lang="en-IN" b="1" dirty="0" smtClean="0"/>
              <a:t>if</a:t>
            </a:r>
            <a:r>
              <a:rPr lang="en-IN" dirty="0" smtClean="0"/>
              <a:t> to specify a block of code to be executed, if a specified condition is true</a:t>
            </a:r>
          </a:p>
          <a:p>
            <a:r>
              <a:rPr lang="en-IN" dirty="0" smtClean="0"/>
              <a:t>Use </a:t>
            </a:r>
            <a:r>
              <a:rPr lang="en-IN" b="1" dirty="0" smtClean="0"/>
              <a:t>else</a:t>
            </a:r>
            <a:r>
              <a:rPr lang="en-IN" dirty="0" smtClean="0"/>
              <a:t> to specify a block of code to be executed, if the same condition is false</a:t>
            </a:r>
          </a:p>
          <a:p>
            <a:r>
              <a:rPr lang="en-IN" dirty="0" smtClean="0"/>
              <a:t>Use </a:t>
            </a:r>
            <a:r>
              <a:rPr lang="en-IN" b="1" dirty="0" smtClean="0"/>
              <a:t>else if</a:t>
            </a:r>
            <a:r>
              <a:rPr lang="en-IN" dirty="0" smtClean="0"/>
              <a:t> to specify a new condition to test, if the first condition is false</a:t>
            </a:r>
          </a:p>
          <a:p>
            <a:r>
              <a:rPr lang="en-IN" dirty="0" smtClean="0"/>
              <a:t>Use </a:t>
            </a:r>
            <a:r>
              <a:rPr lang="en-IN" b="1" dirty="0" smtClean="0"/>
              <a:t>switch</a:t>
            </a:r>
            <a:r>
              <a:rPr lang="en-IN" dirty="0" smtClean="0"/>
              <a:t> to specify many alternative blocks of code to be executed</a:t>
            </a:r>
          </a:p>
          <a:p>
            <a:endParaRPr lang="en-IN"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043510"/>
          </a:xfrm>
        </p:spPr>
        <p:txBody>
          <a:bodyPr>
            <a:normAutofit fontScale="77500" lnSpcReduction="20000"/>
          </a:bodyPr>
          <a:lstStyle/>
          <a:p>
            <a:pPr>
              <a:buNone/>
            </a:pPr>
            <a:r>
              <a:rPr lang="en-IN" dirty="0" smtClean="0"/>
              <a:t>	&lt;html&gt;</a:t>
            </a:r>
          </a:p>
          <a:p>
            <a:pPr>
              <a:buNone/>
            </a:pPr>
            <a:r>
              <a:rPr lang="en-IN" dirty="0" smtClean="0"/>
              <a:t>	&lt;body&gt;</a:t>
            </a:r>
          </a:p>
          <a:p>
            <a:pPr>
              <a:buNone/>
            </a:pPr>
            <a:r>
              <a:rPr lang="en-IN" b="1" dirty="0" smtClean="0"/>
              <a:t>	</a:t>
            </a:r>
            <a:r>
              <a:rPr lang="en-IN" b="1" dirty="0" smtClean="0">
                <a:solidFill>
                  <a:srgbClr val="0070C0"/>
                </a:solidFill>
              </a:rPr>
              <a:t>&lt;script&gt;</a:t>
            </a:r>
          </a:p>
          <a:p>
            <a:pPr>
              <a:buNone/>
            </a:pPr>
            <a:r>
              <a:rPr lang="en-IN" b="1" dirty="0" smtClean="0">
                <a:solidFill>
                  <a:srgbClr val="0070C0"/>
                </a:solidFill>
              </a:rPr>
              <a:t>	const time = 22;</a:t>
            </a:r>
          </a:p>
          <a:p>
            <a:pPr>
              <a:buNone/>
            </a:pPr>
            <a:r>
              <a:rPr lang="en-IN" b="1" dirty="0" smtClean="0">
                <a:solidFill>
                  <a:srgbClr val="0070C0"/>
                </a:solidFill>
              </a:rPr>
              <a:t>	let greeting;</a:t>
            </a:r>
          </a:p>
          <a:p>
            <a:pPr>
              <a:buNone/>
            </a:pPr>
            <a:r>
              <a:rPr lang="en-IN" b="1" dirty="0" smtClean="0">
                <a:solidFill>
                  <a:srgbClr val="0070C0"/>
                </a:solidFill>
              </a:rPr>
              <a:t>	if (time &lt; 10) {</a:t>
            </a:r>
          </a:p>
          <a:p>
            <a:pPr>
              <a:buNone/>
            </a:pPr>
            <a:r>
              <a:rPr lang="en-IN" b="1" dirty="0" smtClean="0">
                <a:solidFill>
                  <a:srgbClr val="0070C0"/>
                </a:solidFill>
              </a:rPr>
              <a:t>	  greeting = "Good morning";</a:t>
            </a:r>
          </a:p>
          <a:p>
            <a:pPr>
              <a:buNone/>
            </a:pPr>
            <a:r>
              <a:rPr lang="en-IN" b="1" dirty="0" smtClean="0">
                <a:solidFill>
                  <a:srgbClr val="0070C0"/>
                </a:solidFill>
              </a:rPr>
              <a:t>	} </a:t>
            </a:r>
            <a:r>
              <a:rPr lang="en-IN" b="1" dirty="0" err="1" smtClean="0">
                <a:solidFill>
                  <a:srgbClr val="0070C0"/>
                </a:solidFill>
              </a:rPr>
              <a:t>elseif</a:t>
            </a:r>
            <a:r>
              <a:rPr lang="en-IN" b="1" dirty="0" smtClean="0">
                <a:solidFill>
                  <a:srgbClr val="0070C0"/>
                </a:solidFill>
              </a:rPr>
              <a:t> (time &lt; 20) {</a:t>
            </a:r>
          </a:p>
          <a:p>
            <a:pPr>
              <a:buNone/>
            </a:pPr>
            <a:r>
              <a:rPr lang="en-IN" b="1" dirty="0" smtClean="0">
                <a:solidFill>
                  <a:srgbClr val="0070C0"/>
                </a:solidFill>
              </a:rPr>
              <a:t>	  greeting = "Good day";</a:t>
            </a:r>
          </a:p>
          <a:p>
            <a:pPr>
              <a:buNone/>
            </a:pPr>
            <a:r>
              <a:rPr lang="en-IN" b="1" dirty="0" smtClean="0">
                <a:solidFill>
                  <a:srgbClr val="0070C0"/>
                </a:solidFill>
              </a:rPr>
              <a:t>	} else {</a:t>
            </a:r>
          </a:p>
          <a:p>
            <a:pPr>
              <a:buNone/>
            </a:pPr>
            <a:r>
              <a:rPr lang="en-IN" b="1" dirty="0" smtClean="0">
                <a:solidFill>
                  <a:srgbClr val="0070C0"/>
                </a:solidFill>
              </a:rPr>
              <a:t>	  greeting = "Good evening";</a:t>
            </a:r>
          </a:p>
          <a:p>
            <a:pPr>
              <a:buNone/>
            </a:pPr>
            <a:r>
              <a:rPr lang="en-IN" b="1" dirty="0" smtClean="0">
                <a:solidFill>
                  <a:srgbClr val="0070C0"/>
                </a:solidFill>
              </a:rPr>
              <a:t>	}</a:t>
            </a:r>
          </a:p>
          <a:p>
            <a:pPr>
              <a:buNone/>
            </a:pPr>
            <a:r>
              <a:rPr lang="en-IN" b="1" dirty="0" smtClean="0">
                <a:solidFill>
                  <a:srgbClr val="0070C0"/>
                </a:solidFill>
              </a:rPr>
              <a:t>	</a:t>
            </a:r>
            <a:r>
              <a:rPr lang="en-IN" b="1" dirty="0" err="1" smtClean="0">
                <a:solidFill>
                  <a:srgbClr val="0070C0"/>
                </a:solidFill>
              </a:rPr>
              <a:t>document.write</a:t>
            </a:r>
            <a:r>
              <a:rPr lang="en-IN" b="1" dirty="0" smtClean="0">
                <a:solidFill>
                  <a:srgbClr val="0070C0"/>
                </a:solidFill>
              </a:rPr>
              <a:t>(greeting);</a:t>
            </a:r>
          </a:p>
          <a:p>
            <a:pPr>
              <a:buNone/>
            </a:pPr>
            <a:r>
              <a:rPr lang="en-IN" b="1" dirty="0" smtClean="0">
                <a:solidFill>
                  <a:srgbClr val="0070C0"/>
                </a:solidFill>
              </a:rPr>
              <a:t>	&lt;/script&gt; </a:t>
            </a:r>
            <a:r>
              <a:rPr lang="en-IN" dirty="0" smtClean="0"/>
              <a:t>&lt;/body&gt;&lt;/html&gt;</a:t>
            </a:r>
          </a:p>
          <a:p>
            <a:endParaRPr lang="en-IN"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Switch case</a:t>
            </a:r>
            <a:endParaRPr lang="en-IN" dirty="0"/>
          </a:p>
        </p:txBody>
      </p:sp>
      <p:sp>
        <p:nvSpPr>
          <p:cNvPr id="3" name="Content Placeholder 2"/>
          <p:cNvSpPr>
            <a:spLocks noGrp="1"/>
          </p:cNvSpPr>
          <p:nvPr>
            <p:ph sz="quarter" idx="1"/>
          </p:nvPr>
        </p:nvSpPr>
        <p:spPr/>
        <p:txBody>
          <a:bodyPr>
            <a:normAutofit fontScale="77500" lnSpcReduction="20000"/>
          </a:bodyPr>
          <a:lstStyle/>
          <a:p>
            <a:pPr>
              <a:buNone/>
            </a:pPr>
            <a:r>
              <a:rPr lang="en-IN" b="1" dirty="0" smtClean="0">
                <a:solidFill>
                  <a:srgbClr val="0070C0"/>
                </a:solidFill>
              </a:rPr>
              <a:t>	&lt;script&gt;</a:t>
            </a:r>
          </a:p>
          <a:p>
            <a:pPr>
              <a:buNone/>
            </a:pPr>
            <a:r>
              <a:rPr lang="en-IN" b="1" dirty="0" smtClean="0">
                <a:solidFill>
                  <a:srgbClr val="0070C0"/>
                </a:solidFill>
              </a:rPr>
              <a:t>	let day;</a:t>
            </a:r>
          </a:p>
          <a:p>
            <a:pPr>
              <a:buNone/>
            </a:pPr>
            <a:r>
              <a:rPr lang="en-IN" b="1" dirty="0" smtClean="0">
                <a:solidFill>
                  <a:srgbClr val="0070C0"/>
                </a:solidFill>
              </a:rPr>
              <a:t>	switch (new Date().</a:t>
            </a:r>
            <a:r>
              <a:rPr lang="en-IN" b="1" dirty="0" err="1" smtClean="0">
                <a:solidFill>
                  <a:srgbClr val="0070C0"/>
                </a:solidFill>
              </a:rPr>
              <a:t>getDay</a:t>
            </a:r>
            <a:r>
              <a:rPr lang="en-IN" b="1" dirty="0" smtClean="0">
                <a:solidFill>
                  <a:srgbClr val="0070C0"/>
                </a:solidFill>
              </a:rPr>
              <a:t>()) {</a:t>
            </a:r>
          </a:p>
          <a:p>
            <a:pPr>
              <a:buNone/>
            </a:pPr>
            <a:r>
              <a:rPr lang="en-IN" b="1" dirty="0" smtClean="0">
                <a:solidFill>
                  <a:srgbClr val="0070C0"/>
                </a:solidFill>
              </a:rPr>
              <a:t>	  case 0:</a:t>
            </a:r>
          </a:p>
          <a:p>
            <a:pPr>
              <a:buNone/>
            </a:pPr>
            <a:r>
              <a:rPr lang="en-IN" b="1" dirty="0" smtClean="0">
                <a:solidFill>
                  <a:srgbClr val="0070C0"/>
                </a:solidFill>
              </a:rPr>
              <a:t>	    day = "Sunday";</a:t>
            </a:r>
          </a:p>
          <a:p>
            <a:pPr>
              <a:buNone/>
            </a:pPr>
            <a:r>
              <a:rPr lang="en-IN" b="1" dirty="0" smtClean="0">
                <a:solidFill>
                  <a:srgbClr val="0070C0"/>
                </a:solidFill>
              </a:rPr>
              <a:t>	    break;</a:t>
            </a:r>
          </a:p>
          <a:p>
            <a:pPr>
              <a:buNone/>
            </a:pPr>
            <a:r>
              <a:rPr lang="en-IN" b="1" dirty="0" smtClean="0">
                <a:solidFill>
                  <a:srgbClr val="0070C0"/>
                </a:solidFill>
              </a:rPr>
              <a:t>	  case 1:</a:t>
            </a:r>
          </a:p>
          <a:p>
            <a:pPr>
              <a:buNone/>
            </a:pPr>
            <a:r>
              <a:rPr lang="en-IN" b="1" dirty="0" smtClean="0">
                <a:solidFill>
                  <a:srgbClr val="0070C0"/>
                </a:solidFill>
              </a:rPr>
              <a:t>	    day = "Monday";</a:t>
            </a:r>
          </a:p>
          <a:p>
            <a:pPr>
              <a:buNone/>
            </a:pPr>
            <a:r>
              <a:rPr lang="en-IN" b="1" dirty="0" smtClean="0">
                <a:solidFill>
                  <a:srgbClr val="0070C0"/>
                </a:solidFill>
              </a:rPr>
              <a:t>	    break;</a:t>
            </a:r>
          </a:p>
          <a:p>
            <a:pPr>
              <a:buNone/>
            </a:pPr>
            <a:r>
              <a:rPr lang="en-IN" b="1" dirty="0" smtClean="0">
                <a:solidFill>
                  <a:srgbClr val="0070C0"/>
                </a:solidFill>
              </a:rPr>
              <a:t>	  case 2:</a:t>
            </a:r>
          </a:p>
          <a:p>
            <a:pPr>
              <a:buNone/>
            </a:pPr>
            <a:r>
              <a:rPr lang="en-IN" b="1" dirty="0" smtClean="0">
                <a:solidFill>
                  <a:srgbClr val="0070C0"/>
                </a:solidFill>
              </a:rPr>
              <a:t>	    day = "Tuesday";</a:t>
            </a:r>
          </a:p>
          <a:p>
            <a:pPr>
              <a:buNone/>
            </a:pPr>
            <a:r>
              <a:rPr lang="en-IN" b="1" dirty="0" smtClean="0">
                <a:solidFill>
                  <a:srgbClr val="0070C0"/>
                </a:solidFill>
              </a:rPr>
              <a:t>	    break; </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62500" lnSpcReduction="20000"/>
          </a:bodyPr>
          <a:lstStyle/>
          <a:p>
            <a:pPr>
              <a:buNone/>
            </a:pPr>
            <a:r>
              <a:rPr lang="en-IN" b="1" dirty="0" smtClean="0">
                <a:solidFill>
                  <a:srgbClr val="0070C0"/>
                </a:solidFill>
              </a:rPr>
              <a:t>	case 3:</a:t>
            </a:r>
          </a:p>
          <a:p>
            <a:pPr>
              <a:buNone/>
            </a:pPr>
            <a:r>
              <a:rPr lang="en-IN" b="1" dirty="0" smtClean="0">
                <a:solidFill>
                  <a:srgbClr val="0070C0"/>
                </a:solidFill>
              </a:rPr>
              <a:t>	    day = "Wednesday";</a:t>
            </a:r>
          </a:p>
          <a:p>
            <a:pPr>
              <a:buNone/>
            </a:pPr>
            <a:r>
              <a:rPr lang="en-IN" b="1" dirty="0" smtClean="0">
                <a:solidFill>
                  <a:srgbClr val="0070C0"/>
                </a:solidFill>
              </a:rPr>
              <a:t>	    break;</a:t>
            </a:r>
          </a:p>
          <a:p>
            <a:pPr lvl="1">
              <a:buNone/>
            </a:pPr>
            <a:r>
              <a:rPr lang="en-IN" b="1" dirty="0" smtClean="0">
                <a:solidFill>
                  <a:srgbClr val="0070C0"/>
                </a:solidFill>
              </a:rPr>
              <a:t>case 4:</a:t>
            </a:r>
          </a:p>
          <a:p>
            <a:pPr>
              <a:buNone/>
            </a:pPr>
            <a:r>
              <a:rPr lang="en-IN" b="1" dirty="0" smtClean="0">
                <a:solidFill>
                  <a:srgbClr val="0070C0"/>
                </a:solidFill>
              </a:rPr>
              <a:t>	   day = "Thursday";</a:t>
            </a:r>
          </a:p>
          <a:p>
            <a:pPr>
              <a:buNone/>
            </a:pPr>
            <a:r>
              <a:rPr lang="en-IN" b="1" dirty="0" smtClean="0">
                <a:solidFill>
                  <a:srgbClr val="0070C0"/>
                </a:solidFill>
              </a:rPr>
              <a:t>	    break;</a:t>
            </a:r>
          </a:p>
          <a:p>
            <a:pPr>
              <a:buNone/>
            </a:pPr>
            <a:r>
              <a:rPr lang="en-IN" b="1" dirty="0" smtClean="0">
                <a:solidFill>
                  <a:srgbClr val="0070C0"/>
                </a:solidFill>
              </a:rPr>
              <a:t>	  case 5:</a:t>
            </a:r>
          </a:p>
          <a:p>
            <a:pPr>
              <a:buNone/>
            </a:pPr>
            <a:r>
              <a:rPr lang="en-IN" b="1" dirty="0" smtClean="0">
                <a:solidFill>
                  <a:srgbClr val="0070C0"/>
                </a:solidFill>
              </a:rPr>
              <a:t>	    day = "Friday";</a:t>
            </a:r>
          </a:p>
          <a:p>
            <a:pPr>
              <a:buNone/>
            </a:pPr>
            <a:r>
              <a:rPr lang="en-IN" b="1" dirty="0" smtClean="0">
                <a:solidFill>
                  <a:srgbClr val="0070C0"/>
                </a:solidFill>
              </a:rPr>
              <a:t>	    break;</a:t>
            </a:r>
          </a:p>
          <a:p>
            <a:pPr>
              <a:buNone/>
            </a:pPr>
            <a:r>
              <a:rPr lang="en-IN" b="1" dirty="0" smtClean="0">
                <a:solidFill>
                  <a:srgbClr val="0070C0"/>
                </a:solidFill>
              </a:rPr>
              <a:t>	  case  6:</a:t>
            </a:r>
          </a:p>
          <a:p>
            <a:pPr>
              <a:buNone/>
            </a:pPr>
            <a:r>
              <a:rPr lang="en-IN" b="1" dirty="0" smtClean="0">
                <a:solidFill>
                  <a:srgbClr val="0070C0"/>
                </a:solidFill>
              </a:rPr>
              <a:t>	    day = "Saturday";</a:t>
            </a:r>
          </a:p>
          <a:p>
            <a:pPr>
              <a:buNone/>
            </a:pPr>
            <a:r>
              <a:rPr lang="en-IN" b="1" dirty="0" smtClean="0">
                <a:solidFill>
                  <a:srgbClr val="0070C0"/>
                </a:solidFill>
              </a:rPr>
              <a:t>	}</a:t>
            </a:r>
          </a:p>
          <a:p>
            <a:pPr>
              <a:buNone/>
            </a:pPr>
            <a:r>
              <a:rPr lang="en-IN" b="1" dirty="0" smtClean="0">
                <a:solidFill>
                  <a:srgbClr val="0070C0"/>
                </a:solidFill>
              </a:rPr>
              <a:t>	</a:t>
            </a:r>
            <a:r>
              <a:rPr lang="en-IN" b="1" dirty="0" err="1" smtClean="0">
                <a:solidFill>
                  <a:srgbClr val="0070C0"/>
                </a:solidFill>
              </a:rPr>
              <a:t>document.write</a:t>
            </a:r>
            <a:r>
              <a:rPr lang="en-IN" b="1" dirty="0" smtClean="0">
                <a:solidFill>
                  <a:srgbClr val="0070C0"/>
                </a:solidFill>
              </a:rPr>
              <a:t>("Today is " + day);</a:t>
            </a:r>
          </a:p>
          <a:p>
            <a:pPr>
              <a:buNone/>
            </a:pPr>
            <a:r>
              <a:rPr lang="en-IN" b="1" dirty="0" smtClean="0">
                <a:solidFill>
                  <a:srgbClr val="0070C0"/>
                </a:solidFill>
              </a:rPr>
              <a:t>	&lt;/script&gt;</a:t>
            </a:r>
            <a:endParaRPr lang="en-IN" b="1" dirty="0">
              <a:solidFill>
                <a:srgbClr val="0070C0"/>
              </a:solidFill>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Strings</a:t>
            </a:r>
            <a:endParaRPr lang="en-IN" dirty="0"/>
          </a:p>
        </p:txBody>
      </p:sp>
      <p:sp>
        <p:nvSpPr>
          <p:cNvPr id="3" name="Content Placeholder 2"/>
          <p:cNvSpPr>
            <a:spLocks noGrp="1"/>
          </p:cNvSpPr>
          <p:nvPr>
            <p:ph sz="quarter" idx="1"/>
          </p:nvPr>
        </p:nvSpPr>
        <p:spPr/>
        <p:txBody>
          <a:bodyPr/>
          <a:lstStyle/>
          <a:p>
            <a:r>
              <a:rPr lang="en-IN" dirty="0" smtClean="0"/>
              <a:t>A JavaScript string is zero or more characters written inside quotes.</a:t>
            </a:r>
          </a:p>
          <a:p>
            <a:r>
              <a:rPr lang="en-IN" b="1" dirty="0" smtClean="0">
                <a:solidFill>
                  <a:srgbClr val="FF0000"/>
                </a:solidFill>
              </a:rPr>
              <a:t>let text = "John Doe";</a:t>
            </a:r>
            <a:endParaRPr lang="en-IN" b="1"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Paragraph tag:</a:t>
            </a:r>
            <a:endParaRPr lang="en-IN" b="1" dirty="0"/>
          </a:p>
        </p:txBody>
      </p:sp>
      <p:sp>
        <p:nvSpPr>
          <p:cNvPr id="3" name="Content Placeholder 2"/>
          <p:cNvSpPr>
            <a:spLocks noGrp="1"/>
          </p:cNvSpPr>
          <p:nvPr>
            <p:ph sz="quarter" idx="1"/>
          </p:nvPr>
        </p:nvSpPr>
        <p:spPr/>
        <p:txBody>
          <a:bodyPr/>
          <a:lstStyle/>
          <a:p>
            <a:r>
              <a:rPr lang="en-IN" dirty="0" smtClean="0"/>
              <a:t>It is used to define paragraph content in an HTML document.</a:t>
            </a:r>
          </a:p>
          <a:p>
            <a:pPr>
              <a:buNone/>
            </a:pPr>
            <a:r>
              <a:rPr lang="en-IN" dirty="0" smtClean="0"/>
              <a:t>	</a:t>
            </a:r>
            <a:r>
              <a:rPr lang="en-IN" b="1" dirty="0" smtClean="0">
                <a:solidFill>
                  <a:srgbClr val="FF0000"/>
                </a:solidFill>
              </a:rPr>
              <a:t>&lt;p&gt;Paragraph you want to put&lt;/p&gt;</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String Length:</a:t>
            </a:r>
            <a:endParaRPr lang="en-IN" dirty="0"/>
          </a:p>
        </p:txBody>
      </p:sp>
      <p:sp>
        <p:nvSpPr>
          <p:cNvPr id="3" name="Content Placeholder 2"/>
          <p:cNvSpPr>
            <a:spLocks noGrp="1"/>
          </p:cNvSpPr>
          <p:nvPr>
            <p:ph sz="quarter" idx="1"/>
          </p:nvPr>
        </p:nvSpPr>
        <p:spPr/>
        <p:txBody>
          <a:bodyPr>
            <a:normAutofit fontScale="92500" lnSpcReduction="20000"/>
          </a:bodyPr>
          <a:lstStyle/>
          <a:p>
            <a:pPr>
              <a:buNone/>
            </a:pPr>
            <a:r>
              <a:rPr lang="en-IN" dirty="0" smtClean="0"/>
              <a:t>	</a:t>
            </a:r>
            <a:r>
              <a:rPr lang="en-IN" b="1" dirty="0" smtClean="0">
                <a:solidFill>
                  <a:srgbClr val="FF0000"/>
                </a:solidFill>
              </a:rPr>
              <a:t>&lt;html&gt;</a:t>
            </a:r>
          </a:p>
          <a:p>
            <a:pPr>
              <a:buNone/>
            </a:pPr>
            <a:r>
              <a:rPr lang="en-IN" b="1" dirty="0" smtClean="0">
                <a:solidFill>
                  <a:srgbClr val="FF0000"/>
                </a:solidFill>
              </a:rPr>
              <a:t>	&lt;body&gt;</a:t>
            </a:r>
          </a:p>
          <a:p>
            <a:pPr>
              <a:buNone/>
            </a:pPr>
            <a:endParaRPr lang="en-IN" b="1" dirty="0" smtClean="0">
              <a:solidFill>
                <a:srgbClr val="FF0000"/>
              </a:solidFill>
            </a:endParaRPr>
          </a:p>
          <a:p>
            <a:pPr>
              <a:buNone/>
            </a:pPr>
            <a:r>
              <a:rPr lang="en-IN" b="1" dirty="0" smtClean="0">
                <a:solidFill>
                  <a:srgbClr val="FF0000"/>
                </a:solidFill>
              </a:rPr>
              <a:t>	</a:t>
            </a:r>
            <a:r>
              <a:rPr lang="en-IN" b="1" dirty="0" smtClean="0">
                <a:solidFill>
                  <a:srgbClr val="0070C0"/>
                </a:solidFill>
              </a:rPr>
              <a:t>&lt;script&gt;</a:t>
            </a:r>
          </a:p>
          <a:p>
            <a:pPr>
              <a:buNone/>
            </a:pPr>
            <a:r>
              <a:rPr lang="en-IN" b="1" dirty="0" smtClean="0">
                <a:solidFill>
                  <a:srgbClr val="0070C0"/>
                </a:solidFill>
              </a:rPr>
              <a:t>	let text = "ABCDEFGHIJKLMNOPQRSTUVWXYZ";</a:t>
            </a:r>
          </a:p>
          <a:p>
            <a:pPr>
              <a:buNone/>
            </a:pPr>
            <a:r>
              <a:rPr lang="en-IN" b="1" dirty="0" smtClean="0">
                <a:solidFill>
                  <a:srgbClr val="0070C0"/>
                </a:solidFill>
              </a:rPr>
              <a:t>	</a:t>
            </a:r>
            <a:r>
              <a:rPr lang="en-IN" b="1" dirty="0" err="1" smtClean="0">
                <a:solidFill>
                  <a:srgbClr val="0070C0"/>
                </a:solidFill>
              </a:rPr>
              <a:t>document.write</a:t>
            </a:r>
            <a:r>
              <a:rPr lang="en-IN" b="1" dirty="0" smtClean="0">
                <a:solidFill>
                  <a:srgbClr val="0070C0"/>
                </a:solidFill>
              </a:rPr>
              <a:t>(</a:t>
            </a:r>
            <a:r>
              <a:rPr lang="en-IN" b="1" dirty="0" err="1" smtClean="0">
                <a:solidFill>
                  <a:srgbClr val="0070C0"/>
                </a:solidFill>
              </a:rPr>
              <a:t>text.length</a:t>
            </a:r>
            <a:r>
              <a:rPr lang="en-IN" b="1" dirty="0" smtClean="0">
                <a:solidFill>
                  <a:srgbClr val="0070C0"/>
                </a:solidFill>
              </a:rPr>
              <a:t>);</a:t>
            </a:r>
          </a:p>
          <a:p>
            <a:pPr>
              <a:buNone/>
            </a:pPr>
            <a:r>
              <a:rPr lang="en-IN" b="1" dirty="0" smtClean="0">
                <a:solidFill>
                  <a:srgbClr val="0070C0"/>
                </a:solidFill>
              </a:rPr>
              <a:t>	&lt;/script&gt;</a:t>
            </a:r>
          </a:p>
          <a:p>
            <a:endParaRPr lang="en-IN" b="1" dirty="0" smtClean="0">
              <a:solidFill>
                <a:srgbClr val="FF0000"/>
              </a:solidFill>
            </a:endParaRPr>
          </a:p>
          <a:p>
            <a:pPr>
              <a:buNone/>
            </a:pPr>
            <a:r>
              <a:rPr lang="en-IN" b="1" dirty="0" smtClean="0">
                <a:solidFill>
                  <a:srgbClr val="FF0000"/>
                </a:solidFill>
              </a:rPr>
              <a:t>	&lt;/body&gt;</a:t>
            </a:r>
          </a:p>
          <a:p>
            <a:pPr>
              <a:buNone/>
            </a:pPr>
            <a:r>
              <a:rPr lang="en-IN" b="1" dirty="0" smtClean="0">
                <a:solidFill>
                  <a:srgbClr val="FF0000"/>
                </a:solidFill>
              </a:rPr>
              <a:t>	&lt;/html&gt;</a:t>
            </a:r>
          </a:p>
          <a:p>
            <a:endParaRPr lang="en-IN"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JavaScript Strings as Objects:</a:t>
            </a:r>
            <a:endParaRPr lang="en-IN" dirty="0"/>
          </a:p>
        </p:txBody>
      </p:sp>
      <p:sp>
        <p:nvSpPr>
          <p:cNvPr id="3" name="Content Placeholder 2"/>
          <p:cNvSpPr>
            <a:spLocks noGrp="1"/>
          </p:cNvSpPr>
          <p:nvPr>
            <p:ph sz="quarter" idx="1"/>
          </p:nvPr>
        </p:nvSpPr>
        <p:spPr/>
        <p:txBody>
          <a:bodyPr>
            <a:normAutofit fontScale="77500" lnSpcReduction="20000"/>
          </a:bodyPr>
          <a:lstStyle/>
          <a:p>
            <a:r>
              <a:rPr lang="en-IN" dirty="0" smtClean="0"/>
              <a:t>But strings can also be defined as objects with the keyword </a:t>
            </a:r>
            <a:r>
              <a:rPr lang="en-IN" b="1" dirty="0" smtClean="0"/>
              <a:t>new</a:t>
            </a:r>
            <a:r>
              <a:rPr lang="en-IN" dirty="0" smtClean="0"/>
              <a:t>:</a:t>
            </a:r>
          </a:p>
          <a:p>
            <a:pPr>
              <a:buNone/>
            </a:pPr>
            <a:r>
              <a:rPr lang="en-IN" dirty="0" smtClean="0"/>
              <a:t>	</a:t>
            </a:r>
            <a:r>
              <a:rPr lang="en-IN" b="1" dirty="0" smtClean="0">
                <a:solidFill>
                  <a:srgbClr val="FF0000"/>
                </a:solidFill>
              </a:rPr>
              <a:t>&lt;html&gt;</a:t>
            </a:r>
          </a:p>
          <a:p>
            <a:pPr>
              <a:buNone/>
            </a:pPr>
            <a:r>
              <a:rPr lang="en-IN" b="1" dirty="0" smtClean="0">
                <a:solidFill>
                  <a:srgbClr val="FF0000"/>
                </a:solidFill>
              </a:rPr>
              <a:t>	&lt;body&gt;</a:t>
            </a:r>
          </a:p>
          <a:p>
            <a:pPr>
              <a:buNone/>
            </a:pPr>
            <a:r>
              <a:rPr lang="en-IN" b="1" dirty="0" smtClean="0">
                <a:solidFill>
                  <a:srgbClr val="FF0000"/>
                </a:solidFill>
              </a:rPr>
              <a:t>	</a:t>
            </a:r>
            <a:r>
              <a:rPr lang="en-IN" b="1" dirty="0" smtClean="0">
                <a:solidFill>
                  <a:srgbClr val="0070C0"/>
                </a:solidFill>
              </a:rPr>
              <a:t>&lt;script&gt;</a:t>
            </a:r>
          </a:p>
          <a:p>
            <a:pPr>
              <a:buNone/>
            </a:pPr>
            <a:r>
              <a:rPr lang="en-IN" b="1" dirty="0" smtClean="0">
                <a:solidFill>
                  <a:srgbClr val="FF0000"/>
                </a:solidFill>
              </a:rPr>
              <a:t>	</a:t>
            </a:r>
            <a:r>
              <a:rPr lang="en-IN" b="1" dirty="0" smtClean="0">
                <a:solidFill>
                  <a:srgbClr val="00B050"/>
                </a:solidFill>
              </a:rPr>
              <a:t>// x is a string</a:t>
            </a:r>
          </a:p>
          <a:p>
            <a:pPr>
              <a:buNone/>
            </a:pPr>
            <a:r>
              <a:rPr lang="en-IN" b="1" dirty="0" smtClean="0">
                <a:solidFill>
                  <a:srgbClr val="FF0000"/>
                </a:solidFill>
              </a:rPr>
              <a:t>	</a:t>
            </a:r>
            <a:r>
              <a:rPr lang="en-IN" b="1" dirty="0" smtClean="0">
                <a:solidFill>
                  <a:srgbClr val="0070C0"/>
                </a:solidFill>
              </a:rPr>
              <a:t>let x = "John";</a:t>
            </a:r>
          </a:p>
          <a:p>
            <a:pPr>
              <a:buNone/>
            </a:pPr>
            <a:r>
              <a:rPr lang="en-IN" b="1" dirty="0" smtClean="0">
                <a:solidFill>
                  <a:srgbClr val="FF0000"/>
                </a:solidFill>
              </a:rPr>
              <a:t>	</a:t>
            </a:r>
            <a:r>
              <a:rPr lang="en-IN" b="1" dirty="0" smtClean="0">
                <a:solidFill>
                  <a:srgbClr val="00B050"/>
                </a:solidFill>
              </a:rPr>
              <a:t>// y is an object</a:t>
            </a:r>
          </a:p>
          <a:p>
            <a:pPr>
              <a:buNone/>
            </a:pPr>
            <a:r>
              <a:rPr lang="en-IN" b="1" dirty="0" smtClean="0">
                <a:solidFill>
                  <a:srgbClr val="FF0000"/>
                </a:solidFill>
              </a:rPr>
              <a:t>	</a:t>
            </a:r>
            <a:r>
              <a:rPr lang="en-IN" b="1" dirty="0" smtClean="0">
                <a:solidFill>
                  <a:srgbClr val="0070C0"/>
                </a:solidFill>
              </a:rPr>
              <a:t>let y = new String("John");</a:t>
            </a:r>
          </a:p>
          <a:p>
            <a:pPr>
              <a:buNone/>
            </a:pPr>
            <a:r>
              <a:rPr lang="en-IN" b="1" dirty="0" smtClean="0">
                <a:solidFill>
                  <a:srgbClr val="0070C0"/>
                </a:solidFill>
              </a:rPr>
              <a:t>	</a:t>
            </a:r>
            <a:r>
              <a:rPr lang="en-IN" b="1" dirty="0" err="1" smtClean="0">
                <a:solidFill>
                  <a:srgbClr val="0070C0"/>
                </a:solidFill>
              </a:rPr>
              <a:t>document.write</a:t>
            </a:r>
            <a:r>
              <a:rPr lang="en-IN" b="1" dirty="0" smtClean="0">
                <a:solidFill>
                  <a:srgbClr val="0070C0"/>
                </a:solidFill>
              </a:rPr>
              <a:t>(</a:t>
            </a:r>
            <a:r>
              <a:rPr lang="en-IN" b="1" dirty="0" err="1" smtClean="0">
                <a:solidFill>
                  <a:srgbClr val="0070C0"/>
                </a:solidFill>
              </a:rPr>
              <a:t>typeof</a:t>
            </a:r>
            <a:r>
              <a:rPr lang="en-IN" b="1" dirty="0" smtClean="0">
                <a:solidFill>
                  <a:srgbClr val="0070C0"/>
                </a:solidFill>
              </a:rPr>
              <a:t> x + "&lt;</a:t>
            </a:r>
            <a:r>
              <a:rPr lang="en-IN" b="1" dirty="0" err="1" smtClean="0">
                <a:solidFill>
                  <a:srgbClr val="0070C0"/>
                </a:solidFill>
              </a:rPr>
              <a:t>br</a:t>
            </a:r>
            <a:r>
              <a:rPr lang="en-IN" b="1" dirty="0" smtClean="0">
                <a:solidFill>
                  <a:srgbClr val="0070C0"/>
                </a:solidFill>
              </a:rPr>
              <a:t>&gt;" + </a:t>
            </a:r>
            <a:r>
              <a:rPr lang="en-IN" b="1" dirty="0" err="1" smtClean="0">
                <a:solidFill>
                  <a:srgbClr val="0070C0"/>
                </a:solidFill>
              </a:rPr>
              <a:t>typeof</a:t>
            </a:r>
            <a:r>
              <a:rPr lang="en-IN" b="1" dirty="0" smtClean="0">
                <a:solidFill>
                  <a:srgbClr val="0070C0"/>
                </a:solidFill>
              </a:rPr>
              <a:t> y);</a:t>
            </a:r>
          </a:p>
          <a:p>
            <a:pPr>
              <a:buNone/>
            </a:pPr>
            <a:r>
              <a:rPr lang="en-IN" b="1" dirty="0" smtClean="0">
                <a:solidFill>
                  <a:srgbClr val="0070C0"/>
                </a:solidFill>
              </a:rPr>
              <a:t>	&lt;/script&gt;</a:t>
            </a:r>
          </a:p>
          <a:p>
            <a:pPr>
              <a:buNone/>
            </a:pPr>
            <a:r>
              <a:rPr lang="en-IN" b="1" dirty="0" smtClean="0">
                <a:solidFill>
                  <a:srgbClr val="FF0000"/>
                </a:solidFill>
              </a:rPr>
              <a:t>	&lt;/body&gt;</a:t>
            </a:r>
          </a:p>
          <a:p>
            <a:pPr>
              <a:buNone/>
            </a:pPr>
            <a:r>
              <a:rPr lang="en-IN" b="1" dirty="0" smtClean="0">
                <a:solidFill>
                  <a:srgbClr val="FF0000"/>
                </a:solidFill>
              </a:rPr>
              <a:t>	&lt;/html&gt;</a:t>
            </a:r>
            <a:endParaRPr lang="en-IN" b="1" dirty="0">
              <a:solidFill>
                <a:srgbClr val="FF0000"/>
              </a:solidFill>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Javascript</a:t>
            </a:r>
            <a:r>
              <a:rPr lang="en-IN" dirty="0" smtClean="0"/>
              <a:t> functions:</a:t>
            </a:r>
            <a:endParaRPr lang="en-IN" dirty="0"/>
          </a:p>
        </p:txBody>
      </p:sp>
      <p:sp>
        <p:nvSpPr>
          <p:cNvPr id="3" name="Content Placeholder 2"/>
          <p:cNvSpPr>
            <a:spLocks noGrp="1"/>
          </p:cNvSpPr>
          <p:nvPr>
            <p:ph sz="quarter" idx="1"/>
          </p:nvPr>
        </p:nvSpPr>
        <p:spPr/>
        <p:txBody>
          <a:bodyPr>
            <a:normAutofit fontScale="62500" lnSpcReduction="20000"/>
          </a:bodyPr>
          <a:lstStyle/>
          <a:p>
            <a:r>
              <a:rPr lang="en-IN" dirty="0" smtClean="0"/>
              <a:t>A JavaScript function is a block of code designed to perform a particular task.</a:t>
            </a:r>
          </a:p>
          <a:p>
            <a:pPr>
              <a:buNone/>
            </a:pPr>
            <a:r>
              <a:rPr lang="en-IN" dirty="0" smtClean="0"/>
              <a:t>	</a:t>
            </a:r>
          </a:p>
          <a:p>
            <a:pPr>
              <a:buNone/>
            </a:pPr>
            <a:r>
              <a:rPr lang="en-IN" dirty="0" smtClean="0"/>
              <a:t>	</a:t>
            </a:r>
            <a:r>
              <a:rPr lang="en-IN" b="1" dirty="0" smtClean="0">
                <a:solidFill>
                  <a:srgbClr val="FF0000"/>
                </a:solidFill>
              </a:rPr>
              <a:t>&lt;html&gt;</a:t>
            </a:r>
          </a:p>
          <a:p>
            <a:pPr>
              <a:buNone/>
            </a:pPr>
            <a:r>
              <a:rPr lang="en-IN" b="1" dirty="0" smtClean="0">
                <a:solidFill>
                  <a:srgbClr val="FF0000"/>
                </a:solidFill>
              </a:rPr>
              <a:t>	&lt;body&gt;</a:t>
            </a:r>
          </a:p>
          <a:p>
            <a:endParaRPr lang="en-IN" b="1" dirty="0" smtClean="0">
              <a:solidFill>
                <a:srgbClr val="FF0000"/>
              </a:solidFill>
            </a:endParaRPr>
          </a:p>
          <a:p>
            <a:pPr>
              <a:buNone/>
            </a:pPr>
            <a:r>
              <a:rPr lang="en-IN" b="1" dirty="0" smtClean="0">
                <a:solidFill>
                  <a:srgbClr val="FF0000"/>
                </a:solidFill>
              </a:rPr>
              <a:t>	</a:t>
            </a:r>
            <a:r>
              <a:rPr lang="en-IN" b="1" dirty="0" smtClean="0">
                <a:solidFill>
                  <a:srgbClr val="0070C0"/>
                </a:solidFill>
              </a:rPr>
              <a:t>&lt;script&gt;</a:t>
            </a:r>
          </a:p>
          <a:p>
            <a:pPr>
              <a:buNone/>
            </a:pPr>
            <a:r>
              <a:rPr lang="en-IN" b="1" dirty="0" smtClean="0">
                <a:solidFill>
                  <a:srgbClr val="0070C0"/>
                </a:solidFill>
              </a:rPr>
              <a:t>	function </a:t>
            </a:r>
            <a:r>
              <a:rPr lang="en-IN" b="1" dirty="0" err="1" smtClean="0">
                <a:solidFill>
                  <a:srgbClr val="0070C0"/>
                </a:solidFill>
              </a:rPr>
              <a:t>myFunction</a:t>
            </a:r>
            <a:r>
              <a:rPr lang="en-IN" b="1" dirty="0" smtClean="0">
                <a:solidFill>
                  <a:srgbClr val="0070C0"/>
                </a:solidFill>
              </a:rPr>
              <a:t>(p1, p2) {</a:t>
            </a:r>
          </a:p>
          <a:p>
            <a:pPr>
              <a:buNone/>
            </a:pPr>
            <a:r>
              <a:rPr lang="en-IN" b="1" dirty="0" smtClean="0">
                <a:solidFill>
                  <a:srgbClr val="0070C0"/>
                </a:solidFill>
              </a:rPr>
              <a:t>	  return p1 * p2;</a:t>
            </a:r>
          </a:p>
          <a:p>
            <a:pPr>
              <a:buNone/>
            </a:pPr>
            <a:r>
              <a:rPr lang="en-IN" b="1" dirty="0" smtClean="0">
                <a:solidFill>
                  <a:srgbClr val="0070C0"/>
                </a:solidFill>
              </a:rPr>
              <a:t>	}</a:t>
            </a:r>
          </a:p>
          <a:p>
            <a:pPr>
              <a:buNone/>
            </a:pPr>
            <a:r>
              <a:rPr lang="en-IN" b="1" dirty="0" smtClean="0">
                <a:solidFill>
                  <a:srgbClr val="0070C0"/>
                </a:solidFill>
              </a:rPr>
              <a:t>	</a:t>
            </a:r>
            <a:r>
              <a:rPr lang="en-IN" b="1" dirty="0" err="1" smtClean="0">
                <a:solidFill>
                  <a:srgbClr val="0070C0"/>
                </a:solidFill>
              </a:rPr>
              <a:t>document.write</a:t>
            </a:r>
            <a:r>
              <a:rPr lang="en-IN" b="1" dirty="0" smtClean="0">
                <a:solidFill>
                  <a:srgbClr val="0070C0"/>
                </a:solidFill>
              </a:rPr>
              <a:t>(</a:t>
            </a:r>
            <a:r>
              <a:rPr lang="en-IN" b="1" dirty="0" err="1" smtClean="0">
                <a:solidFill>
                  <a:srgbClr val="0070C0"/>
                </a:solidFill>
              </a:rPr>
              <a:t>myFunction</a:t>
            </a:r>
            <a:r>
              <a:rPr lang="en-IN" b="1" dirty="0" smtClean="0">
                <a:solidFill>
                  <a:srgbClr val="0070C0"/>
                </a:solidFill>
              </a:rPr>
              <a:t>(4, 3));</a:t>
            </a:r>
          </a:p>
          <a:p>
            <a:pPr>
              <a:buNone/>
            </a:pPr>
            <a:r>
              <a:rPr lang="en-IN" b="1" dirty="0" smtClean="0">
                <a:solidFill>
                  <a:srgbClr val="0070C0"/>
                </a:solidFill>
              </a:rPr>
              <a:t>	&lt;/script&gt;</a:t>
            </a:r>
          </a:p>
          <a:p>
            <a:endParaRPr lang="en-IN" b="1" dirty="0" smtClean="0">
              <a:solidFill>
                <a:srgbClr val="FF0000"/>
              </a:solidFill>
            </a:endParaRPr>
          </a:p>
          <a:p>
            <a:pPr>
              <a:buNone/>
            </a:pPr>
            <a:r>
              <a:rPr lang="en-IN" b="1" dirty="0" smtClean="0">
                <a:solidFill>
                  <a:srgbClr val="FF0000"/>
                </a:solidFill>
              </a:rPr>
              <a:t>	&lt;/body&gt;</a:t>
            </a:r>
          </a:p>
          <a:p>
            <a:pPr>
              <a:buNone/>
            </a:pPr>
            <a:r>
              <a:rPr lang="en-IN" b="1" dirty="0" smtClean="0">
                <a:solidFill>
                  <a:srgbClr val="FF0000"/>
                </a:solidFill>
              </a:rPr>
              <a:t>	&lt;/html&gt;</a:t>
            </a:r>
            <a:endParaRPr lang="en-IN" b="1" dirty="0">
              <a:solidFill>
                <a:srgbClr val="FF0000"/>
              </a:solidFill>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Extracting String Parts:</a:t>
            </a:r>
            <a:endParaRPr lang="en-IN" dirty="0"/>
          </a:p>
        </p:txBody>
      </p:sp>
      <p:sp>
        <p:nvSpPr>
          <p:cNvPr id="3" name="Content Placeholder 2"/>
          <p:cNvSpPr>
            <a:spLocks noGrp="1"/>
          </p:cNvSpPr>
          <p:nvPr>
            <p:ph sz="quarter" idx="1"/>
          </p:nvPr>
        </p:nvSpPr>
        <p:spPr/>
        <p:txBody>
          <a:bodyPr/>
          <a:lstStyle/>
          <a:p>
            <a:r>
              <a:rPr lang="en-IN" dirty="0" smtClean="0"/>
              <a:t>There are 3 methods for extracting a part of a string:</a:t>
            </a:r>
          </a:p>
          <a:p>
            <a:pPr>
              <a:buNone/>
            </a:pPr>
            <a:r>
              <a:rPr lang="en-IN" dirty="0" smtClean="0"/>
              <a:t>		</a:t>
            </a:r>
            <a:r>
              <a:rPr lang="en-IN" b="1" dirty="0" smtClean="0"/>
              <a:t>slice(</a:t>
            </a:r>
            <a:r>
              <a:rPr lang="en-IN" b="1" i="1" dirty="0" smtClean="0"/>
              <a:t>start</a:t>
            </a:r>
            <a:r>
              <a:rPr lang="en-IN" b="1" dirty="0" smtClean="0"/>
              <a:t>, </a:t>
            </a:r>
            <a:r>
              <a:rPr lang="en-IN" b="1" i="1" dirty="0" smtClean="0"/>
              <a:t>end</a:t>
            </a:r>
            <a:r>
              <a:rPr lang="en-IN" b="1" dirty="0" smtClean="0"/>
              <a:t>)</a:t>
            </a:r>
          </a:p>
          <a:p>
            <a:pPr>
              <a:buNone/>
            </a:pPr>
            <a:r>
              <a:rPr lang="en-IN" b="1" dirty="0" smtClean="0"/>
              <a:t>		substring(</a:t>
            </a:r>
            <a:r>
              <a:rPr lang="en-IN" b="1" i="1" dirty="0" smtClean="0"/>
              <a:t>start</a:t>
            </a:r>
            <a:r>
              <a:rPr lang="en-IN" b="1" dirty="0" smtClean="0"/>
              <a:t>, </a:t>
            </a:r>
            <a:r>
              <a:rPr lang="en-IN" b="1" i="1" dirty="0" smtClean="0"/>
              <a:t>end</a:t>
            </a:r>
            <a:r>
              <a:rPr lang="en-IN" b="1" dirty="0" smtClean="0"/>
              <a:t>)</a:t>
            </a:r>
          </a:p>
          <a:p>
            <a:pPr>
              <a:buNone/>
            </a:pPr>
            <a:r>
              <a:rPr lang="en-IN" b="1" dirty="0" smtClean="0"/>
              <a:t>		</a:t>
            </a:r>
            <a:r>
              <a:rPr lang="en-IN" b="1" dirty="0" err="1" smtClean="0"/>
              <a:t>substr</a:t>
            </a:r>
            <a:r>
              <a:rPr lang="en-IN" b="1" dirty="0" smtClean="0"/>
              <a:t>(</a:t>
            </a:r>
            <a:r>
              <a:rPr lang="en-IN" b="1" i="1" dirty="0" smtClean="0"/>
              <a:t>start</a:t>
            </a:r>
            <a:r>
              <a:rPr lang="en-IN" b="1" dirty="0" smtClean="0"/>
              <a:t>, </a:t>
            </a:r>
            <a:r>
              <a:rPr lang="en-IN" b="1" i="1" dirty="0" smtClean="0"/>
              <a:t>length</a:t>
            </a:r>
            <a:r>
              <a:rPr lang="en-IN" b="1" dirty="0" smtClean="0"/>
              <a:t>)</a:t>
            </a:r>
          </a:p>
          <a:p>
            <a:endParaRPr lang="en-IN"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85000" lnSpcReduction="20000"/>
          </a:bodyPr>
          <a:lstStyle/>
          <a:p>
            <a:pPr>
              <a:buNone/>
            </a:pPr>
            <a:r>
              <a:rPr lang="en-IN" b="1" dirty="0" smtClean="0">
                <a:solidFill>
                  <a:srgbClr val="FF0000"/>
                </a:solidFill>
              </a:rPr>
              <a:t>	&lt;html&gt;</a:t>
            </a:r>
          </a:p>
          <a:p>
            <a:pPr>
              <a:buNone/>
            </a:pPr>
            <a:r>
              <a:rPr lang="en-IN" b="1" dirty="0" smtClean="0">
                <a:solidFill>
                  <a:srgbClr val="FF0000"/>
                </a:solidFill>
              </a:rPr>
              <a:t>	&lt;body&gt;</a:t>
            </a:r>
          </a:p>
          <a:p>
            <a:pPr>
              <a:buNone/>
            </a:pPr>
            <a:endParaRPr lang="en-IN" b="1" dirty="0" smtClean="0">
              <a:solidFill>
                <a:srgbClr val="FF0000"/>
              </a:solidFill>
            </a:endParaRPr>
          </a:p>
          <a:p>
            <a:pPr>
              <a:buNone/>
            </a:pPr>
            <a:r>
              <a:rPr lang="en-IN" b="1" dirty="0" smtClean="0">
                <a:solidFill>
                  <a:srgbClr val="FF0000"/>
                </a:solidFill>
              </a:rPr>
              <a:t>	</a:t>
            </a:r>
            <a:r>
              <a:rPr lang="en-IN" b="1" dirty="0" smtClean="0">
                <a:solidFill>
                  <a:srgbClr val="0070C0"/>
                </a:solidFill>
              </a:rPr>
              <a:t>&lt;script&gt;</a:t>
            </a:r>
          </a:p>
          <a:p>
            <a:pPr>
              <a:buNone/>
            </a:pPr>
            <a:r>
              <a:rPr lang="en-IN" b="1" dirty="0" smtClean="0">
                <a:solidFill>
                  <a:srgbClr val="0070C0"/>
                </a:solidFill>
              </a:rPr>
              <a:t>	let text = "Apple,Banana,Kiwi";</a:t>
            </a:r>
          </a:p>
          <a:p>
            <a:pPr>
              <a:buNone/>
            </a:pPr>
            <a:r>
              <a:rPr lang="en-IN" b="1" dirty="0" smtClean="0">
                <a:solidFill>
                  <a:srgbClr val="0070C0"/>
                </a:solidFill>
              </a:rPr>
              <a:t>	let part = </a:t>
            </a:r>
            <a:r>
              <a:rPr lang="en-IN" b="1" dirty="0" err="1" smtClean="0">
                <a:solidFill>
                  <a:srgbClr val="0070C0"/>
                </a:solidFill>
              </a:rPr>
              <a:t>text.slice</a:t>
            </a:r>
            <a:r>
              <a:rPr lang="en-IN" b="1" dirty="0" smtClean="0">
                <a:solidFill>
                  <a:srgbClr val="0070C0"/>
                </a:solidFill>
              </a:rPr>
              <a:t>(7,13);</a:t>
            </a:r>
          </a:p>
          <a:p>
            <a:pPr>
              <a:buNone/>
            </a:pPr>
            <a:r>
              <a:rPr lang="en-IN" b="1" dirty="0" smtClean="0">
                <a:solidFill>
                  <a:srgbClr val="0070C0"/>
                </a:solidFill>
              </a:rPr>
              <a:t>	</a:t>
            </a:r>
            <a:r>
              <a:rPr lang="en-IN" b="1" dirty="0" err="1" smtClean="0">
                <a:solidFill>
                  <a:srgbClr val="0070C0"/>
                </a:solidFill>
              </a:rPr>
              <a:t>document.write</a:t>
            </a:r>
            <a:r>
              <a:rPr lang="en-IN" b="1" dirty="0" smtClean="0">
                <a:solidFill>
                  <a:srgbClr val="0070C0"/>
                </a:solidFill>
              </a:rPr>
              <a:t>(part); </a:t>
            </a:r>
          </a:p>
          <a:p>
            <a:pPr>
              <a:buNone/>
            </a:pPr>
            <a:r>
              <a:rPr lang="en-IN" b="1" dirty="0" smtClean="0">
                <a:solidFill>
                  <a:srgbClr val="0070C0"/>
                </a:solidFill>
              </a:rPr>
              <a:t>	&lt;/script&gt;</a:t>
            </a:r>
          </a:p>
          <a:p>
            <a:endParaRPr lang="en-IN" b="1" dirty="0" smtClean="0">
              <a:solidFill>
                <a:srgbClr val="FF0000"/>
              </a:solidFill>
            </a:endParaRPr>
          </a:p>
          <a:p>
            <a:pPr>
              <a:buNone/>
            </a:pPr>
            <a:r>
              <a:rPr lang="en-IN" b="1" dirty="0" smtClean="0">
                <a:solidFill>
                  <a:srgbClr val="FF0000"/>
                </a:solidFill>
              </a:rPr>
              <a:t>	&lt;/body&gt;</a:t>
            </a:r>
          </a:p>
          <a:p>
            <a:pPr>
              <a:buNone/>
            </a:pPr>
            <a:r>
              <a:rPr lang="en-IN" b="1" dirty="0" smtClean="0">
                <a:solidFill>
                  <a:srgbClr val="FF0000"/>
                </a:solidFill>
              </a:rPr>
              <a:t>	&lt;/html&gt;</a:t>
            </a:r>
            <a:endParaRPr lang="en-IN" b="1" dirty="0">
              <a:solidFill>
                <a:srgbClr val="FF0000"/>
              </a:solidFill>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85000" lnSpcReduction="20000"/>
          </a:bodyPr>
          <a:lstStyle/>
          <a:p>
            <a:pPr>
              <a:buNone/>
            </a:pPr>
            <a:r>
              <a:rPr lang="en-IN" b="1" dirty="0" smtClean="0">
                <a:solidFill>
                  <a:srgbClr val="FF0000"/>
                </a:solidFill>
              </a:rPr>
              <a:t>	&lt;html&gt;</a:t>
            </a:r>
          </a:p>
          <a:p>
            <a:pPr>
              <a:buNone/>
            </a:pPr>
            <a:r>
              <a:rPr lang="en-IN" b="1" dirty="0" smtClean="0">
                <a:solidFill>
                  <a:srgbClr val="FF0000"/>
                </a:solidFill>
              </a:rPr>
              <a:t>	&lt;body&gt;</a:t>
            </a:r>
          </a:p>
          <a:p>
            <a:endParaRPr lang="en-IN" b="1" dirty="0" smtClean="0">
              <a:solidFill>
                <a:srgbClr val="FF0000"/>
              </a:solidFill>
            </a:endParaRPr>
          </a:p>
          <a:p>
            <a:pPr>
              <a:buNone/>
            </a:pPr>
            <a:r>
              <a:rPr lang="en-IN" b="1" dirty="0" smtClean="0">
                <a:solidFill>
                  <a:srgbClr val="FF0000"/>
                </a:solidFill>
              </a:rPr>
              <a:t>	</a:t>
            </a:r>
            <a:r>
              <a:rPr lang="en-IN" b="1" dirty="0" smtClean="0">
                <a:solidFill>
                  <a:srgbClr val="0070C0"/>
                </a:solidFill>
              </a:rPr>
              <a:t>&lt;script&gt;</a:t>
            </a:r>
          </a:p>
          <a:p>
            <a:pPr>
              <a:buNone/>
            </a:pPr>
            <a:r>
              <a:rPr lang="en-IN" b="1" dirty="0" smtClean="0">
                <a:solidFill>
                  <a:srgbClr val="0070C0"/>
                </a:solidFill>
              </a:rPr>
              <a:t>	let text = "Apple,Banana,Kiwi";</a:t>
            </a:r>
          </a:p>
          <a:p>
            <a:pPr>
              <a:buNone/>
            </a:pPr>
            <a:r>
              <a:rPr lang="en-IN" b="1" dirty="0" smtClean="0">
                <a:solidFill>
                  <a:srgbClr val="0070C0"/>
                </a:solidFill>
              </a:rPr>
              <a:t>	let part = </a:t>
            </a:r>
            <a:r>
              <a:rPr lang="en-IN" b="1" dirty="0" err="1" smtClean="0">
                <a:solidFill>
                  <a:srgbClr val="0070C0"/>
                </a:solidFill>
              </a:rPr>
              <a:t>text.slice</a:t>
            </a:r>
            <a:r>
              <a:rPr lang="en-IN" b="1" dirty="0" smtClean="0">
                <a:solidFill>
                  <a:srgbClr val="0070C0"/>
                </a:solidFill>
              </a:rPr>
              <a:t>(7);</a:t>
            </a:r>
          </a:p>
          <a:p>
            <a:pPr>
              <a:buNone/>
            </a:pPr>
            <a:r>
              <a:rPr lang="en-IN" b="1" dirty="0" smtClean="0">
                <a:solidFill>
                  <a:srgbClr val="0070C0"/>
                </a:solidFill>
              </a:rPr>
              <a:t>	</a:t>
            </a:r>
            <a:r>
              <a:rPr lang="en-IN" b="1" dirty="0" err="1" smtClean="0">
                <a:solidFill>
                  <a:srgbClr val="0070C0"/>
                </a:solidFill>
              </a:rPr>
              <a:t>document.write</a:t>
            </a:r>
            <a:r>
              <a:rPr lang="en-IN" b="1" dirty="0" smtClean="0">
                <a:solidFill>
                  <a:srgbClr val="0070C0"/>
                </a:solidFill>
              </a:rPr>
              <a:t>(part);</a:t>
            </a:r>
          </a:p>
          <a:p>
            <a:pPr>
              <a:buNone/>
            </a:pPr>
            <a:r>
              <a:rPr lang="en-IN" b="1" dirty="0" smtClean="0">
                <a:solidFill>
                  <a:srgbClr val="0070C0"/>
                </a:solidFill>
              </a:rPr>
              <a:t>	&lt;/script&gt;</a:t>
            </a:r>
          </a:p>
          <a:p>
            <a:endParaRPr lang="en-IN" b="1" dirty="0" smtClean="0">
              <a:solidFill>
                <a:srgbClr val="FF0000"/>
              </a:solidFill>
            </a:endParaRPr>
          </a:p>
          <a:p>
            <a:pPr>
              <a:buNone/>
            </a:pPr>
            <a:r>
              <a:rPr lang="en-IN" b="1" dirty="0" smtClean="0">
                <a:solidFill>
                  <a:srgbClr val="FF0000"/>
                </a:solidFill>
              </a:rPr>
              <a:t>	&lt;/body&gt;</a:t>
            </a:r>
          </a:p>
          <a:p>
            <a:pPr>
              <a:buNone/>
            </a:pPr>
            <a:r>
              <a:rPr lang="en-IN" b="1" dirty="0" smtClean="0">
                <a:solidFill>
                  <a:srgbClr val="FF0000"/>
                </a:solidFill>
              </a:rPr>
              <a:t>	&lt;/html&gt;</a:t>
            </a:r>
          </a:p>
          <a:p>
            <a:endParaRPr lang="en-IN" b="1" dirty="0">
              <a:solidFill>
                <a:srgbClr val="FF0000"/>
              </a:solidFil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85000" lnSpcReduction="20000"/>
          </a:bodyPr>
          <a:lstStyle/>
          <a:p>
            <a:pPr>
              <a:buNone/>
            </a:pPr>
            <a:r>
              <a:rPr lang="en-IN" dirty="0" smtClean="0"/>
              <a:t>	</a:t>
            </a:r>
            <a:r>
              <a:rPr lang="en-IN" b="1" dirty="0" smtClean="0">
                <a:solidFill>
                  <a:srgbClr val="FF0000"/>
                </a:solidFill>
              </a:rPr>
              <a:t>&lt;html&gt;</a:t>
            </a:r>
          </a:p>
          <a:p>
            <a:pPr>
              <a:buNone/>
            </a:pPr>
            <a:r>
              <a:rPr lang="en-IN" b="1" dirty="0" smtClean="0">
                <a:solidFill>
                  <a:srgbClr val="FF0000"/>
                </a:solidFill>
              </a:rPr>
              <a:t>	&lt;body&gt;</a:t>
            </a:r>
          </a:p>
          <a:p>
            <a:endParaRPr lang="en-IN" b="1" dirty="0" smtClean="0">
              <a:solidFill>
                <a:srgbClr val="0070C0"/>
              </a:solidFill>
            </a:endParaRPr>
          </a:p>
          <a:p>
            <a:pPr>
              <a:buNone/>
            </a:pPr>
            <a:r>
              <a:rPr lang="en-IN" b="1" dirty="0" smtClean="0">
                <a:solidFill>
                  <a:srgbClr val="0070C0"/>
                </a:solidFill>
              </a:rPr>
              <a:t>	&lt;script&gt;</a:t>
            </a:r>
          </a:p>
          <a:p>
            <a:pPr>
              <a:buNone/>
            </a:pPr>
            <a:r>
              <a:rPr lang="en-IN" b="1" dirty="0" smtClean="0">
                <a:solidFill>
                  <a:srgbClr val="0070C0"/>
                </a:solidFill>
              </a:rPr>
              <a:t>	let text = "Apple, Banana, Kiwi";</a:t>
            </a:r>
          </a:p>
          <a:p>
            <a:pPr>
              <a:buNone/>
            </a:pPr>
            <a:r>
              <a:rPr lang="en-IN" b="1" dirty="0" smtClean="0">
                <a:solidFill>
                  <a:srgbClr val="0070C0"/>
                </a:solidFill>
              </a:rPr>
              <a:t>	let part = </a:t>
            </a:r>
            <a:r>
              <a:rPr lang="en-IN" b="1" dirty="0" err="1" smtClean="0">
                <a:solidFill>
                  <a:srgbClr val="0070C0"/>
                </a:solidFill>
              </a:rPr>
              <a:t>text.slice</a:t>
            </a:r>
            <a:r>
              <a:rPr lang="en-IN" b="1" dirty="0" smtClean="0">
                <a:solidFill>
                  <a:srgbClr val="0070C0"/>
                </a:solidFill>
              </a:rPr>
              <a:t>(-12);</a:t>
            </a:r>
          </a:p>
          <a:p>
            <a:pPr>
              <a:buNone/>
            </a:pPr>
            <a:r>
              <a:rPr lang="en-IN" b="1" dirty="0" smtClean="0">
                <a:solidFill>
                  <a:srgbClr val="0070C0"/>
                </a:solidFill>
              </a:rPr>
              <a:t>	</a:t>
            </a:r>
            <a:r>
              <a:rPr lang="en-IN" b="1" dirty="0" err="1" smtClean="0">
                <a:solidFill>
                  <a:srgbClr val="0070C0"/>
                </a:solidFill>
              </a:rPr>
              <a:t>document.write</a:t>
            </a:r>
            <a:r>
              <a:rPr lang="en-IN" b="1" dirty="0" smtClean="0">
                <a:solidFill>
                  <a:srgbClr val="0070C0"/>
                </a:solidFill>
              </a:rPr>
              <a:t>(part);</a:t>
            </a:r>
          </a:p>
          <a:p>
            <a:pPr>
              <a:buNone/>
            </a:pPr>
            <a:r>
              <a:rPr lang="en-IN" b="1" dirty="0" smtClean="0">
                <a:solidFill>
                  <a:srgbClr val="0070C0"/>
                </a:solidFill>
              </a:rPr>
              <a:t>	&lt;/script&gt;</a:t>
            </a:r>
          </a:p>
          <a:p>
            <a:endParaRPr lang="en-IN" b="1" dirty="0" smtClean="0">
              <a:solidFill>
                <a:srgbClr val="FF0000"/>
              </a:solidFill>
            </a:endParaRPr>
          </a:p>
          <a:p>
            <a:pPr>
              <a:buNone/>
            </a:pPr>
            <a:r>
              <a:rPr lang="en-IN" b="1" dirty="0" smtClean="0">
                <a:solidFill>
                  <a:srgbClr val="FF0000"/>
                </a:solidFill>
              </a:rPr>
              <a:t>	&lt;/body&gt;</a:t>
            </a:r>
          </a:p>
          <a:p>
            <a:pPr>
              <a:buNone/>
            </a:pPr>
            <a:r>
              <a:rPr lang="en-IN" b="1" dirty="0" smtClean="0">
                <a:solidFill>
                  <a:srgbClr val="FF0000"/>
                </a:solidFill>
              </a:rPr>
              <a:t>	&lt;/html&gt;</a:t>
            </a:r>
          </a:p>
          <a:p>
            <a:endParaRPr lang="en-IN"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85000" lnSpcReduction="20000"/>
          </a:bodyPr>
          <a:lstStyle/>
          <a:p>
            <a:pPr>
              <a:buNone/>
            </a:pPr>
            <a:r>
              <a:rPr lang="en-IN" dirty="0" smtClean="0"/>
              <a:t>	</a:t>
            </a:r>
            <a:r>
              <a:rPr lang="en-IN" b="1" dirty="0" smtClean="0">
                <a:solidFill>
                  <a:srgbClr val="FF0000"/>
                </a:solidFill>
              </a:rPr>
              <a:t>&lt;html&gt;</a:t>
            </a:r>
          </a:p>
          <a:p>
            <a:pPr>
              <a:buNone/>
            </a:pPr>
            <a:r>
              <a:rPr lang="en-IN" b="1" dirty="0" smtClean="0">
                <a:solidFill>
                  <a:srgbClr val="FF0000"/>
                </a:solidFill>
              </a:rPr>
              <a:t>	&lt;body&gt;</a:t>
            </a:r>
          </a:p>
          <a:p>
            <a:endParaRPr lang="en-IN" b="1" dirty="0" smtClean="0">
              <a:solidFill>
                <a:srgbClr val="FF0000"/>
              </a:solidFill>
            </a:endParaRPr>
          </a:p>
          <a:p>
            <a:pPr>
              <a:buNone/>
            </a:pPr>
            <a:r>
              <a:rPr lang="en-IN" b="1" dirty="0" smtClean="0">
                <a:solidFill>
                  <a:srgbClr val="FF0000"/>
                </a:solidFill>
              </a:rPr>
              <a:t>	</a:t>
            </a:r>
            <a:r>
              <a:rPr lang="en-IN" b="1" dirty="0" smtClean="0">
                <a:solidFill>
                  <a:srgbClr val="0070C0"/>
                </a:solidFill>
              </a:rPr>
              <a:t>&lt;script&gt;</a:t>
            </a:r>
          </a:p>
          <a:p>
            <a:pPr>
              <a:buNone/>
            </a:pPr>
            <a:r>
              <a:rPr lang="en-IN" b="1" dirty="0" smtClean="0">
                <a:solidFill>
                  <a:srgbClr val="0070C0"/>
                </a:solidFill>
              </a:rPr>
              <a:t>	let text = "Apple, Banana, Kiwi";</a:t>
            </a:r>
          </a:p>
          <a:p>
            <a:pPr>
              <a:buNone/>
            </a:pPr>
            <a:r>
              <a:rPr lang="en-IN" b="1" dirty="0" smtClean="0">
                <a:solidFill>
                  <a:srgbClr val="0070C0"/>
                </a:solidFill>
              </a:rPr>
              <a:t>	let part = </a:t>
            </a:r>
            <a:r>
              <a:rPr lang="en-IN" b="1" dirty="0" err="1" smtClean="0">
                <a:solidFill>
                  <a:srgbClr val="0070C0"/>
                </a:solidFill>
              </a:rPr>
              <a:t>text.slice</a:t>
            </a:r>
            <a:r>
              <a:rPr lang="en-IN" b="1" dirty="0" smtClean="0">
                <a:solidFill>
                  <a:srgbClr val="0070C0"/>
                </a:solidFill>
              </a:rPr>
              <a:t>(-12,-6);</a:t>
            </a:r>
          </a:p>
          <a:p>
            <a:pPr>
              <a:buNone/>
            </a:pPr>
            <a:r>
              <a:rPr lang="en-IN" b="1" dirty="0" smtClean="0">
                <a:solidFill>
                  <a:srgbClr val="0070C0"/>
                </a:solidFill>
              </a:rPr>
              <a:t>	</a:t>
            </a:r>
            <a:r>
              <a:rPr lang="en-IN" b="1" dirty="0" err="1" smtClean="0">
                <a:solidFill>
                  <a:srgbClr val="0070C0"/>
                </a:solidFill>
              </a:rPr>
              <a:t>document.write</a:t>
            </a:r>
            <a:r>
              <a:rPr lang="en-IN" b="1" dirty="0" smtClean="0">
                <a:solidFill>
                  <a:srgbClr val="0070C0"/>
                </a:solidFill>
              </a:rPr>
              <a:t>(part);</a:t>
            </a:r>
          </a:p>
          <a:p>
            <a:pPr>
              <a:buNone/>
            </a:pPr>
            <a:r>
              <a:rPr lang="en-IN" b="1" dirty="0" smtClean="0">
                <a:solidFill>
                  <a:srgbClr val="0070C0"/>
                </a:solidFill>
              </a:rPr>
              <a:t>	&lt;/script&gt;</a:t>
            </a:r>
          </a:p>
          <a:p>
            <a:endParaRPr lang="en-IN" b="1" dirty="0" smtClean="0">
              <a:solidFill>
                <a:srgbClr val="FF0000"/>
              </a:solidFill>
            </a:endParaRPr>
          </a:p>
          <a:p>
            <a:pPr>
              <a:buNone/>
            </a:pPr>
            <a:r>
              <a:rPr lang="en-IN" b="1" dirty="0" smtClean="0">
                <a:solidFill>
                  <a:srgbClr val="FF0000"/>
                </a:solidFill>
              </a:rPr>
              <a:t>	&lt;/body&gt;</a:t>
            </a:r>
          </a:p>
          <a:p>
            <a:pPr>
              <a:buNone/>
            </a:pPr>
            <a:r>
              <a:rPr lang="en-IN" b="1" dirty="0" smtClean="0">
                <a:solidFill>
                  <a:srgbClr val="FF0000"/>
                </a:solidFill>
              </a:rPr>
              <a:t>	&lt;/html&gt;</a:t>
            </a:r>
          </a:p>
          <a:p>
            <a:endParaRPr lang="en-IN" dirty="0" smtClean="0"/>
          </a:p>
          <a:p>
            <a:endParaRPr lang="en-IN"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Replacing String Content:</a:t>
            </a:r>
            <a:endParaRPr lang="en-IN" dirty="0"/>
          </a:p>
        </p:txBody>
      </p:sp>
      <p:sp>
        <p:nvSpPr>
          <p:cNvPr id="3" name="Content Placeholder 2"/>
          <p:cNvSpPr>
            <a:spLocks noGrp="1"/>
          </p:cNvSpPr>
          <p:nvPr>
            <p:ph sz="quarter" idx="1"/>
          </p:nvPr>
        </p:nvSpPr>
        <p:spPr/>
        <p:txBody>
          <a:bodyPr>
            <a:normAutofit/>
          </a:bodyPr>
          <a:lstStyle/>
          <a:p>
            <a:pPr>
              <a:buNone/>
            </a:pPr>
            <a:r>
              <a:rPr lang="en-IN" dirty="0" smtClean="0"/>
              <a:t>	</a:t>
            </a:r>
            <a:r>
              <a:rPr lang="en-IN" b="1" dirty="0" smtClean="0">
                <a:solidFill>
                  <a:srgbClr val="FF0000"/>
                </a:solidFill>
              </a:rPr>
              <a:t>let text = "Please visit Microsoft";</a:t>
            </a:r>
            <a:br>
              <a:rPr lang="en-IN" b="1" dirty="0" smtClean="0">
                <a:solidFill>
                  <a:srgbClr val="FF0000"/>
                </a:solidFill>
              </a:rPr>
            </a:br>
            <a:r>
              <a:rPr lang="en-IN" b="1" dirty="0" smtClean="0">
                <a:solidFill>
                  <a:srgbClr val="FF0000"/>
                </a:solidFill>
              </a:rPr>
              <a:t>let </a:t>
            </a:r>
            <a:r>
              <a:rPr lang="en-IN" b="1" dirty="0" err="1" smtClean="0">
                <a:solidFill>
                  <a:srgbClr val="FF0000"/>
                </a:solidFill>
              </a:rPr>
              <a:t>newText</a:t>
            </a:r>
            <a:r>
              <a:rPr lang="en-IN" b="1" dirty="0" smtClean="0">
                <a:solidFill>
                  <a:srgbClr val="FF0000"/>
                </a:solidFill>
              </a:rPr>
              <a:t> = </a:t>
            </a:r>
            <a:r>
              <a:rPr lang="en-IN" b="1" dirty="0" err="1" smtClean="0">
                <a:solidFill>
                  <a:srgbClr val="FF0000"/>
                </a:solidFill>
              </a:rPr>
              <a:t>text.replace</a:t>
            </a:r>
            <a:r>
              <a:rPr lang="en-IN" b="1" dirty="0" smtClean="0">
                <a:solidFill>
                  <a:srgbClr val="FF0000"/>
                </a:solidFill>
              </a:rPr>
              <a:t>("Microsoft", "W3Schools");</a:t>
            </a:r>
          </a:p>
          <a:p>
            <a:pPr>
              <a:buNone/>
            </a:pPr>
            <a:endParaRPr lang="en-IN" b="1" dirty="0" smtClean="0">
              <a:solidFill>
                <a:srgbClr val="FF0000"/>
              </a:solidFill>
            </a:endParaRPr>
          </a:p>
          <a:p>
            <a:pPr>
              <a:buNone/>
            </a:pPr>
            <a:endParaRPr lang="en-IN" b="1" dirty="0" smtClean="0">
              <a:solidFill>
                <a:srgbClr val="FF0000"/>
              </a:solidFill>
            </a:endParaRPr>
          </a:p>
          <a:p>
            <a:pPr>
              <a:buNone/>
            </a:pPr>
            <a:endParaRPr lang="en-IN" b="1" dirty="0" smtClean="0">
              <a:solidFill>
                <a:srgbClr val="FF0000"/>
              </a:solidFill>
            </a:endParaRPr>
          </a:p>
          <a:p>
            <a:pPr>
              <a:buNone/>
            </a:pPr>
            <a:r>
              <a:rPr lang="en-IN" dirty="0" smtClean="0"/>
              <a:t>	</a:t>
            </a:r>
            <a:r>
              <a:rPr lang="en-IN" b="1" dirty="0" smtClean="0">
                <a:solidFill>
                  <a:srgbClr val="FF0000"/>
                </a:solidFill>
              </a:rPr>
              <a:t>text = </a:t>
            </a:r>
            <a:r>
              <a:rPr lang="en-IN" b="1" dirty="0" err="1" smtClean="0">
                <a:solidFill>
                  <a:srgbClr val="FF0000"/>
                </a:solidFill>
              </a:rPr>
              <a:t>text.replaceAll</a:t>
            </a:r>
            <a:r>
              <a:rPr lang="en-IN" b="1" dirty="0" smtClean="0">
                <a:solidFill>
                  <a:srgbClr val="FF0000"/>
                </a:solidFill>
              </a:rPr>
              <a:t>("</a:t>
            </a:r>
            <a:r>
              <a:rPr lang="en-IN" b="1" dirty="0" err="1" smtClean="0">
                <a:solidFill>
                  <a:srgbClr val="FF0000"/>
                </a:solidFill>
              </a:rPr>
              <a:t>cats","dogs</a:t>
            </a:r>
            <a:r>
              <a:rPr lang="en-IN" b="1" dirty="0" smtClean="0">
                <a:solidFill>
                  <a:srgbClr val="FF0000"/>
                </a:solidFill>
              </a:rPr>
              <a:t>");</a:t>
            </a:r>
            <a:endParaRPr lang="en-IN" b="1" dirty="0">
              <a:solidFill>
                <a:srgbClr val="FF0000"/>
              </a:solidFill>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b="1" dirty="0" smtClean="0">
                <a:solidFill>
                  <a:srgbClr val="FF0000"/>
                </a:solidFill>
              </a:rPr>
              <a:t>let text1 = "Hello World!";</a:t>
            </a:r>
            <a:br>
              <a:rPr lang="en-IN" b="1" dirty="0" smtClean="0">
                <a:solidFill>
                  <a:srgbClr val="FF0000"/>
                </a:solidFill>
              </a:rPr>
            </a:br>
            <a:r>
              <a:rPr lang="en-IN" b="1" dirty="0" smtClean="0">
                <a:solidFill>
                  <a:srgbClr val="FF0000"/>
                </a:solidFill>
              </a:rPr>
              <a:t>let text2 = text1.toUpperCase();</a:t>
            </a:r>
          </a:p>
          <a:p>
            <a:endParaRPr lang="en-IN" dirty="0" smtClean="0"/>
          </a:p>
          <a:p>
            <a:endParaRPr lang="en-IN" dirty="0" smtClean="0"/>
          </a:p>
          <a:p>
            <a:endParaRPr lang="en-IN" dirty="0" smtClean="0"/>
          </a:p>
          <a:p>
            <a:r>
              <a:rPr lang="en-IN" b="1" dirty="0" smtClean="0">
                <a:solidFill>
                  <a:srgbClr val="FF0000"/>
                </a:solidFill>
              </a:rPr>
              <a:t>let text1 = "Hello World!";       </a:t>
            </a:r>
            <a:r>
              <a:rPr lang="en-IN" dirty="0" smtClean="0">
                <a:solidFill>
                  <a:srgbClr val="FF0000"/>
                </a:solidFill>
              </a:rPr>
              <a:t>// String</a:t>
            </a:r>
            <a:r>
              <a:rPr lang="en-IN" b="1" dirty="0" smtClean="0">
                <a:solidFill>
                  <a:srgbClr val="FF0000"/>
                </a:solidFill>
              </a:rPr>
              <a:t/>
            </a:r>
            <a:br>
              <a:rPr lang="en-IN" b="1" dirty="0" smtClean="0">
                <a:solidFill>
                  <a:srgbClr val="FF0000"/>
                </a:solidFill>
              </a:rPr>
            </a:br>
            <a:r>
              <a:rPr lang="en-IN" b="1" dirty="0" smtClean="0">
                <a:solidFill>
                  <a:srgbClr val="FF0000"/>
                </a:solidFill>
              </a:rPr>
              <a:t>let text2 = text1.toLowerCase();  </a:t>
            </a:r>
            <a:r>
              <a:rPr lang="en-IN" dirty="0" smtClean="0">
                <a:solidFill>
                  <a:srgbClr val="FF0000"/>
                </a:solidFill>
              </a:rPr>
              <a:t>// text2 is text1 </a:t>
            </a:r>
            <a:r>
              <a:rPr lang="en-IN" b="1" dirty="0" smtClean="0">
                <a:solidFill>
                  <a:srgbClr val="FF0000"/>
                </a:solidFill>
              </a:rPr>
              <a:t>converted to lower</a:t>
            </a:r>
            <a:endParaRPr lang="en-IN" b="1"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HTML tags:</a:t>
            </a:r>
            <a:endParaRPr lang="en-IN" b="1" dirty="0"/>
          </a:p>
        </p:txBody>
      </p:sp>
      <p:sp>
        <p:nvSpPr>
          <p:cNvPr id="3" name="Content Placeholder 2"/>
          <p:cNvSpPr>
            <a:spLocks noGrp="1"/>
          </p:cNvSpPr>
          <p:nvPr>
            <p:ph sz="quarter" idx="1"/>
          </p:nvPr>
        </p:nvSpPr>
        <p:spPr/>
        <p:txBody>
          <a:bodyPr>
            <a:normAutofit/>
          </a:bodyPr>
          <a:lstStyle/>
          <a:p>
            <a:pPr fontAlgn="base"/>
            <a:r>
              <a:rPr lang="en-IN" b="1" dirty="0" smtClean="0"/>
              <a:t>Bold tag:</a:t>
            </a:r>
            <a:r>
              <a:rPr lang="en-IN" dirty="0" smtClean="0"/>
              <a:t> It is used to specify bold content in an HTML document.</a:t>
            </a:r>
          </a:p>
          <a:p>
            <a:pPr fontAlgn="base">
              <a:buNone/>
            </a:pPr>
            <a:r>
              <a:rPr lang="en-IN" b="1" dirty="0" smtClean="0"/>
              <a:t>	</a:t>
            </a:r>
            <a:r>
              <a:rPr lang="en-IN" b="1" dirty="0" smtClean="0">
                <a:solidFill>
                  <a:srgbClr val="FF0000"/>
                </a:solidFill>
              </a:rPr>
              <a:t>&lt;b&gt; Statements... &lt;/b&gt;</a:t>
            </a:r>
          </a:p>
          <a:p>
            <a:pPr fontAlgn="base"/>
            <a:r>
              <a:rPr lang="en-IN" b="1" dirty="0" smtClean="0"/>
              <a:t>Italic tag:</a:t>
            </a:r>
            <a:r>
              <a:rPr lang="en-IN" dirty="0" smtClean="0"/>
              <a:t> It is used to write the content in italic format.</a:t>
            </a:r>
          </a:p>
          <a:p>
            <a:pPr lvl="1" fontAlgn="base">
              <a:buNone/>
            </a:pPr>
            <a:r>
              <a:rPr lang="en-IN" b="1" dirty="0" smtClean="0">
                <a:solidFill>
                  <a:srgbClr val="FF0000"/>
                </a:solidFill>
              </a:rPr>
              <a:t>&lt;</a:t>
            </a:r>
            <a:r>
              <a:rPr lang="en-IN" b="1" dirty="0" err="1" smtClean="0">
                <a:solidFill>
                  <a:srgbClr val="FF0000"/>
                </a:solidFill>
              </a:rPr>
              <a:t>i</a:t>
            </a:r>
            <a:r>
              <a:rPr lang="en-IN" b="1" dirty="0" smtClean="0">
                <a:solidFill>
                  <a:srgbClr val="FF0000"/>
                </a:solidFill>
              </a:rPr>
              <a:t>&gt; Statements... &lt;/</a:t>
            </a:r>
            <a:r>
              <a:rPr lang="en-IN" b="1" dirty="0" err="1" smtClean="0">
                <a:solidFill>
                  <a:srgbClr val="FF0000"/>
                </a:solidFill>
              </a:rPr>
              <a:t>i</a:t>
            </a:r>
            <a:r>
              <a:rPr lang="en-IN" b="1" dirty="0" smtClean="0">
                <a:solidFill>
                  <a:srgbClr val="FF0000"/>
                </a:solidFill>
              </a:rPr>
              <a:t>&gt;</a:t>
            </a:r>
          </a:p>
          <a:p>
            <a:pPr fontAlgn="base"/>
            <a:r>
              <a:rPr lang="en-IN" b="1" dirty="0" smtClean="0"/>
              <a:t>Underline tag:</a:t>
            </a:r>
            <a:r>
              <a:rPr lang="en-IN" dirty="0" smtClean="0"/>
              <a:t> It is used to set the content underline.</a:t>
            </a:r>
          </a:p>
          <a:p>
            <a:pPr fontAlgn="base">
              <a:buNone/>
            </a:pPr>
            <a:r>
              <a:rPr lang="en-IN" b="1" dirty="0" smtClean="0"/>
              <a:t>	</a:t>
            </a:r>
            <a:r>
              <a:rPr lang="en-IN" b="1" dirty="0" smtClean="0">
                <a:solidFill>
                  <a:srgbClr val="FF0000"/>
                </a:solidFill>
              </a:rPr>
              <a:t>&lt;u&gt; Statements... &lt;/u&gt;</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JavaScript String </a:t>
            </a:r>
            <a:r>
              <a:rPr lang="en-IN" dirty="0" err="1" smtClean="0"/>
              <a:t>concat</a:t>
            </a:r>
            <a:r>
              <a:rPr lang="en-IN" dirty="0" smtClean="0"/>
              <a:t>()</a:t>
            </a:r>
            <a:endParaRPr lang="en-IN" dirty="0"/>
          </a:p>
        </p:txBody>
      </p:sp>
      <p:sp>
        <p:nvSpPr>
          <p:cNvPr id="3" name="Content Placeholder 2"/>
          <p:cNvSpPr>
            <a:spLocks noGrp="1"/>
          </p:cNvSpPr>
          <p:nvPr>
            <p:ph sz="quarter" idx="1"/>
          </p:nvPr>
        </p:nvSpPr>
        <p:spPr/>
        <p:txBody>
          <a:bodyPr>
            <a:normAutofit fontScale="77500" lnSpcReduction="20000"/>
          </a:bodyPr>
          <a:lstStyle/>
          <a:p>
            <a:pPr>
              <a:buNone/>
            </a:pPr>
            <a:r>
              <a:rPr lang="en-IN" b="1" dirty="0" smtClean="0">
                <a:solidFill>
                  <a:srgbClr val="FF0000"/>
                </a:solidFill>
              </a:rPr>
              <a:t>	&lt;html&gt;</a:t>
            </a:r>
          </a:p>
          <a:p>
            <a:pPr>
              <a:buNone/>
            </a:pPr>
            <a:r>
              <a:rPr lang="en-IN" b="1" dirty="0" smtClean="0">
                <a:solidFill>
                  <a:srgbClr val="FF0000"/>
                </a:solidFill>
              </a:rPr>
              <a:t>	&lt;body&gt;</a:t>
            </a:r>
          </a:p>
          <a:p>
            <a:endParaRPr lang="en-IN" b="1" dirty="0" smtClean="0">
              <a:solidFill>
                <a:srgbClr val="FF0000"/>
              </a:solidFill>
            </a:endParaRPr>
          </a:p>
          <a:p>
            <a:pPr>
              <a:buNone/>
            </a:pPr>
            <a:r>
              <a:rPr lang="en-IN" b="1" dirty="0" smtClean="0">
                <a:solidFill>
                  <a:srgbClr val="FF0000"/>
                </a:solidFill>
              </a:rPr>
              <a:t>	</a:t>
            </a:r>
            <a:r>
              <a:rPr lang="en-IN" b="1" dirty="0" smtClean="0">
                <a:solidFill>
                  <a:srgbClr val="0070C0"/>
                </a:solidFill>
              </a:rPr>
              <a:t>&lt;script&gt;</a:t>
            </a:r>
          </a:p>
          <a:p>
            <a:pPr>
              <a:buNone/>
            </a:pPr>
            <a:r>
              <a:rPr lang="en-IN" b="1" dirty="0" smtClean="0">
                <a:solidFill>
                  <a:srgbClr val="0070C0"/>
                </a:solidFill>
              </a:rPr>
              <a:t>	let text1 = "Hello";</a:t>
            </a:r>
          </a:p>
          <a:p>
            <a:pPr>
              <a:buNone/>
            </a:pPr>
            <a:r>
              <a:rPr lang="en-IN" b="1" dirty="0" smtClean="0">
                <a:solidFill>
                  <a:srgbClr val="0070C0"/>
                </a:solidFill>
              </a:rPr>
              <a:t>	let text2 = "World!";</a:t>
            </a:r>
          </a:p>
          <a:p>
            <a:pPr>
              <a:buNone/>
            </a:pPr>
            <a:r>
              <a:rPr lang="en-IN" b="1" dirty="0" smtClean="0">
                <a:solidFill>
                  <a:srgbClr val="0070C0"/>
                </a:solidFill>
              </a:rPr>
              <a:t>	let text3 = text1.concat(" ",text2);</a:t>
            </a:r>
          </a:p>
          <a:p>
            <a:pPr>
              <a:buNone/>
            </a:pPr>
            <a:r>
              <a:rPr lang="en-IN" b="1" dirty="0" smtClean="0">
                <a:solidFill>
                  <a:srgbClr val="0070C0"/>
                </a:solidFill>
              </a:rPr>
              <a:t>	</a:t>
            </a:r>
            <a:r>
              <a:rPr lang="en-IN" b="1" dirty="0" err="1" smtClean="0">
                <a:solidFill>
                  <a:srgbClr val="0070C0"/>
                </a:solidFill>
              </a:rPr>
              <a:t>document.write</a:t>
            </a:r>
            <a:r>
              <a:rPr lang="en-IN" b="1" dirty="0" smtClean="0">
                <a:solidFill>
                  <a:srgbClr val="0070C0"/>
                </a:solidFill>
              </a:rPr>
              <a:t>(text3);</a:t>
            </a:r>
          </a:p>
          <a:p>
            <a:pPr>
              <a:buNone/>
            </a:pPr>
            <a:r>
              <a:rPr lang="en-IN" b="1" dirty="0" smtClean="0">
                <a:solidFill>
                  <a:srgbClr val="0070C0"/>
                </a:solidFill>
              </a:rPr>
              <a:t>	&lt;/script&gt;</a:t>
            </a:r>
          </a:p>
          <a:p>
            <a:endParaRPr lang="en-IN" b="1" dirty="0" smtClean="0">
              <a:solidFill>
                <a:srgbClr val="FF0000"/>
              </a:solidFill>
            </a:endParaRPr>
          </a:p>
          <a:p>
            <a:pPr>
              <a:buNone/>
            </a:pPr>
            <a:r>
              <a:rPr lang="en-IN" b="1" dirty="0" smtClean="0">
                <a:solidFill>
                  <a:srgbClr val="FF0000"/>
                </a:solidFill>
              </a:rPr>
              <a:t>	&lt;/body&gt;</a:t>
            </a:r>
          </a:p>
          <a:p>
            <a:pPr>
              <a:buNone/>
            </a:pPr>
            <a:r>
              <a:rPr lang="en-IN" b="1" dirty="0" smtClean="0">
                <a:solidFill>
                  <a:srgbClr val="FF0000"/>
                </a:solidFill>
              </a:rPr>
              <a:t>	&lt;/html&gt;</a:t>
            </a:r>
            <a:endParaRPr lang="en-IN" b="1" dirty="0">
              <a:solidFill>
                <a:srgbClr val="FF0000"/>
              </a:solidFil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Adding JavaScript Strings</a:t>
            </a:r>
            <a:endParaRPr lang="en-IN" dirty="0"/>
          </a:p>
        </p:txBody>
      </p:sp>
      <p:sp>
        <p:nvSpPr>
          <p:cNvPr id="3" name="Content Placeholder 2"/>
          <p:cNvSpPr>
            <a:spLocks noGrp="1"/>
          </p:cNvSpPr>
          <p:nvPr>
            <p:ph sz="quarter" idx="1"/>
          </p:nvPr>
        </p:nvSpPr>
        <p:spPr/>
        <p:txBody>
          <a:bodyPr/>
          <a:lstStyle/>
          <a:p>
            <a:r>
              <a:rPr lang="en-IN" dirty="0" smtClean="0">
                <a:solidFill>
                  <a:srgbClr val="0070C0"/>
                </a:solidFill>
              </a:rPr>
              <a:t>let text1 = "John";</a:t>
            </a:r>
            <a:br>
              <a:rPr lang="en-IN" dirty="0" smtClean="0">
                <a:solidFill>
                  <a:srgbClr val="0070C0"/>
                </a:solidFill>
              </a:rPr>
            </a:br>
            <a:r>
              <a:rPr lang="en-IN" dirty="0" smtClean="0">
                <a:solidFill>
                  <a:srgbClr val="0070C0"/>
                </a:solidFill>
              </a:rPr>
              <a:t>let text2 = "Doe";</a:t>
            </a:r>
            <a:br>
              <a:rPr lang="en-IN" dirty="0" smtClean="0">
                <a:solidFill>
                  <a:srgbClr val="0070C0"/>
                </a:solidFill>
              </a:rPr>
            </a:br>
            <a:r>
              <a:rPr lang="en-IN" dirty="0" smtClean="0">
                <a:solidFill>
                  <a:srgbClr val="0070C0"/>
                </a:solidFill>
              </a:rPr>
              <a:t>let text3 = text1 + " " + text2;</a:t>
            </a:r>
          </a:p>
          <a:p>
            <a:endParaRPr lang="en-IN" dirty="0" smtClean="0">
              <a:solidFill>
                <a:srgbClr val="0070C0"/>
              </a:solidFill>
            </a:endParaRPr>
          </a:p>
          <a:p>
            <a:r>
              <a:rPr lang="en-IN" dirty="0" smtClean="0">
                <a:solidFill>
                  <a:srgbClr val="0070C0"/>
                </a:solidFill>
              </a:rPr>
              <a:t>let text1 = "What a very ";</a:t>
            </a:r>
            <a:br>
              <a:rPr lang="en-IN" dirty="0" smtClean="0">
                <a:solidFill>
                  <a:srgbClr val="0070C0"/>
                </a:solidFill>
              </a:rPr>
            </a:br>
            <a:r>
              <a:rPr lang="en-IN" dirty="0" smtClean="0">
                <a:solidFill>
                  <a:srgbClr val="0070C0"/>
                </a:solidFill>
              </a:rPr>
              <a:t>text1 = text1+  "nice day";</a:t>
            </a:r>
            <a:endParaRPr lang="en-IN" dirty="0">
              <a:solidFill>
                <a:srgbClr val="0070C0"/>
              </a:solidFill>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Arrays:</a:t>
            </a:r>
            <a:endParaRPr lang="en-IN" dirty="0"/>
          </a:p>
        </p:txBody>
      </p:sp>
      <p:sp>
        <p:nvSpPr>
          <p:cNvPr id="3" name="Content Placeholder 2"/>
          <p:cNvSpPr>
            <a:spLocks noGrp="1"/>
          </p:cNvSpPr>
          <p:nvPr>
            <p:ph sz="quarter" idx="1"/>
          </p:nvPr>
        </p:nvSpPr>
        <p:spPr/>
        <p:txBody>
          <a:bodyPr/>
          <a:lstStyle/>
          <a:p>
            <a:r>
              <a:rPr lang="en-IN" dirty="0" smtClean="0"/>
              <a:t>An array is a special variable, which can hold more than one value:</a:t>
            </a:r>
          </a:p>
          <a:p>
            <a:pPr>
              <a:buNone/>
            </a:pPr>
            <a:r>
              <a:rPr lang="en-IN" dirty="0" smtClean="0"/>
              <a:t>	</a:t>
            </a:r>
            <a:r>
              <a:rPr lang="en-IN" b="1" dirty="0" smtClean="0">
                <a:solidFill>
                  <a:srgbClr val="FF0000"/>
                </a:solidFill>
              </a:rPr>
              <a:t>const cars = ["Saab", "Volvo", "BMW"];</a:t>
            </a:r>
          </a:p>
          <a:p>
            <a:endParaRPr lang="en-IN" b="1" dirty="0" smtClean="0">
              <a:solidFill>
                <a:srgbClr val="FF0000"/>
              </a:solidFill>
            </a:endParaRPr>
          </a:p>
          <a:p>
            <a:endParaRPr lang="en-IN"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85000" lnSpcReduction="20000"/>
          </a:bodyPr>
          <a:lstStyle/>
          <a:p>
            <a:pPr>
              <a:buNone/>
            </a:pPr>
            <a:r>
              <a:rPr lang="en-IN" dirty="0" smtClean="0"/>
              <a:t>	</a:t>
            </a:r>
            <a:r>
              <a:rPr lang="en-IN" b="1" dirty="0" smtClean="0">
                <a:solidFill>
                  <a:srgbClr val="FF0000"/>
                </a:solidFill>
              </a:rPr>
              <a:t>&lt;html&gt;</a:t>
            </a:r>
          </a:p>
          <a:p>
            <a:pPr>
              <a:buNone/>
            </a:pPr>
            <a:r>
              <a:rPr lang="en-IN" b="1" dirty="0" smtClean="0">
                <a:solidFill>
                  <a:srgbClr val="FF0000"/>
                </a:solidFill>
              </a:rPr>
              <a:t>	&lt;body&gt;</a:t>
            </a:r>
          </a:p>
          <a:p>
            <a:pPr>
              <a:buNone/>
            </a:pPr>
            <a:r>
              <a:rPr lang="en-IN" b="1" dirty="0" smtClean="0">
                <a:solidFill>
                  <a:srgbClr val="FF0000"/>
                </a:solidFill>
              </a:rPr>
              <a:t>	&lt;h2&gt;JavaScript Arrays&lt;/h2&gt;</a:t>
            </a:r>
          </a:p>
          <a:p>
            <a:endParaRPr lang="en-IN" b="1" dirty="0" smtClean="0">
              <a:solidFill>
                <a:srgbClr val="FF0000"/>
              </a:solidFill>
            </a:endParaRPr>
          </a:p>
          <a:p>
            <a:pPr>
              <a:buNone/>
            </a:pPr>
            <a:r>
              <a:rPr lang="en-IN" b="1" dirty="0" smtClean="0">
                <a:solidFill>
                  <a:srgbClr val="FF0000"/>
                </a:solidFill>
              </a:rPr>
              <a:t>	</a:t>
            </a:r>
            <a:r>
              <a:rPr lang="en-IN" b="1" dirty="0" smtClean="0">
                <a:solidFill>
                  <a:srgbClr val="0070C0"/>
                </a:solidFill>
              </a:rPr>
              <a:t>&lt;script&gt;</a:t>
            </a:r>
          </a:p>
          <a:p>
            <a:pPr>
              <a:buNone/>
            </a:pPr>
            <a:r>
              <a:rPr lang="en-IN" b="1" dirty="0" smtClean="0">
                <a:solidFill>
                  <a:srgbClr val="0070C0"/>
                </a:solidFill>
              </a:rPr>
              <a:t>	const cars = ["Saab", "Volvo", "BMW"];</a:t>
            </a:r>
          </a:p>
          <a:p>
            <a:pPr>
              <a:buNone/>
            </a:pPr>
            <a:r>
              <a:rPr lang="en-IN" b="1" dirty="0" smtClean="0">
                <a:solidFill>
                  <a:srgbClr val="0070C0"/>
                </a:solidFill>
              </a:rPr>
              <a:t>	</a:t>
            </a:r>
            <a:r>
              <a:rPr lang="en-IN" b="1" dirty="0" err="1" smtClean="0">
                <a:solidFill>
                  <a:srgbClr val="0070C0"/>
                </a:solidFill>
              </a:rPr>
              <a:t>document.write</a:t>
            </a:r>
            <a:r>
              <a:rPr lang="en-IN" b="1" dirty="0" smtClean="0">
                <a:solidFill>
                  <a:srgbClr val="0070C0"/>
                </a:solidFill>
              </a:rPr>
              <a:t>(cars);</a:t>
            </a:r>
          </a:p>
          <a:p>
            <a:pPr>
              <a:buNone/>
            </a:pPr>
            <a:r>
              <a:rPr lang="en-IN" b="1" dirty="0" smtClean="0">
                <a:solidFill>
                  <a:srgbClr val="0070C0"/>
                </a:solidFill>
              </a:rPr>
              <a:t>	&lt;/script&gt;</a:t>
            </a:r>
          </a:p>
          <a:p>
            <a:endParaRPr lang="en-IN" b="1" dirty="0" smtClean="0">
              <a:solidFill>
                <a:srgbClr val="FF0000"/>
              </a:solidFill>
            </a:endParaRPr>
          </a:p>
          <a:p>
            <a:pPr>
              <a:buNone/>
            </a:pPr>
            <a:r>
              <a:rPr lang="en-IN" b="1" dirty="0" smtClean="0">
                <a:solidFill>
                  <a:srgbClr val="FF0000"/>
                </a:solidFill>
              </a:rPr>
              <a:t>	&lt;/body&gt;</a:t>
            </a:r>
          </a:p>
          <a:p>
            <a:pPr>
              <a:buNone/>
            </a:pPr>
            <a:r>
              <a:rPr lang="en-IN" b="1" dirty="0" smtClean="0">
                <a:solidFill>
                  <a:srgbClr val="FF0000"/>
                </a:solidFill>
              </a:rPr>
              <a:t>	&lt;/html&gt;</a:t>
            </a:r>
          </a:p>
          <a:p>
            <a:endParaRPr lang="en-IN" b="1" dirty="0" smtClean="0">
              <a:solidFill>
                <a:srgbClr val="FF0000"/>
              </a:solidFill>
            </a:endParaRPr>
          </a:p>
          <a:p>
            <a:endParaRPr lang="en-IN"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Assigning values using index number:</a:t>
            </a:r>
            <a:endParaRPr lang="en-IN" dirty="0"/>
          </a:p>
        </p:txBody>
      </p:sp>
      <p:sp>
        <p:nvSpPr>
          <p:cNvPr id="3" name="Content Placeholder 2"/>
          <p:cNvSpPr>
            <a:spLocks noGrp="1"/>
          </p:cNvSpPr>
          <p:nvPr>
            <p:ph sz="quarter" idx="1"/>
          </p:nvPr>
        </p:nvSpPr>
        <p:spPr/>
        <p:txBody>
          <a:bodyPr>
            <a:normAutofit fontScale="70000" lnSpcReduction="20000"/>
          </a:bodyPr>
          <a:lstStyle/>
          <a:p>
            <a:pPr>
              <a:buNone/>
            </a:pPr>
            <a:r>
              <a:rPr lang="en-IN" dirty="0" smtClean="0"/>
              <a:t>	</a:t>
            </a:r>
            <a:r>
              <a:rPr lang="en-IN" b="1" dirty="0" smtClean="0">
                <a:solidFill>
                  <a:srgbClr val="FF0000"/>
                </a:solidFill>
              </a:rPr>
              <a:t>&lt;html&gt;</a:t>
            </a:r>
          </a:p>
          <a:p>
            <a:pPr>
              <a:buNone/>
            </a:pPr>
            <a:r>
              <a:rPr lang="en-IN" b="1" dirty="0" smtClean="0">
                <a:solidFill>
                  <a:srgbClr val="FF0000"/>
                </a:solidFill>
              </a:rPr>
              <a:t>	&lt;body&gt;</a:t>
            </a:r>
          </a:p>
          <a:p>
            <a:pPr>
              <a:buNone/>
            </a:pPr>
            <a:r>
              <a:rPr lang="en-IN" b="1" dirty="0" smtClean="0">
                <a:solidFill>
                  <a:srgbClr val="FF0000"/>
                </a:solidFill>
              </a:rPr>
              <a:t>	&lt;h2&gt;JavaScript Arrays&lt;/h2&gt;</a:t>
            </a:r>
          </a:p>
          <a:p>
            <a:pPr>
              <a:buNone/>
            </a:pPr>
            <a:r>
              <a:rPr lang="en-IN" b="1" dirty="0" smtClean="0">
                <a:solidFill>
                  <a:srgbClr val="FF0000"/>
                </a:solidFill>
              </a:rPr>
              <a:t>	</a:t>
            </a:r>
            <a:r>
              <a:rPr lang="en-IN" b="1" dirty="0" smtClean="0">
                <a:solidFill>
                  <a:srgbClr val="0070C0"/>
                </a:solidFill>
              </a:rPr>
              <a:t>&lt;script&gt;</a:t>
            </a:r>
          </a:p>
          <a:p>
            <a:pPr>
              <a:buNone/>
            </a:pPr>
            <a:r>
              <a:rPr lang="en-IN" b="1" dirty="0" smtClean="0">
                <a:solidFill>
                  <a:srgbClr val="0070C0"/>
                </a:solidFill>
              </a:rPr>
              <a:t>	const cars = [];</a:t>
            </a:r>
          </a:p>
          <a:p>
            <a:pPr>
              <a:buNone/>
            </a:pPr>
            <a:r>
              <a:rPr lang="en-IN" b="1" dirty="0" smtClean="0">
                <a:solidFill>
                  <a:srgbClr val="0070C0"/>
                </a:solidFill>
              </a:rPr>
              <a:t>	cars[0]= "Saab";</a:t>
            </a:r>
          </a:p>
          <a:p>
            <a:pPr>
              <a:buNone/>
            </a:pPr>
            <a:r>
              <a:rPr lang="en-IN" b="1" dirty="0" smtClean="0">
                <a:solidFill>
                  <a:srgbClr val="0070C0"/>
                </a:solidFill>
              </a:rPr>
              <a:t>	cars[1]= "Volvo";</a:t>
            </a:r>
          </a:p>
          <a:p>
            <a:pPr>
              <a:buNone/>
            </a:pPr>
            <a:r>
              <a:rPr lang="en-IN" b="1" dirty="0" smtClean="0">
                <a:solidFill>
                  <a:srgbClr val="0070C0"/>
                </a:solidFill>
              </a:rPr>
              <a:t>	cars[2]= "BMW";</a:t>
            </a:r>
          </a:p>
          <a:p>
            <a:pPr>
              <a:buNone/>
            </a:pPr>
            <a:r>
              <a:rPr lang="en-IN" b="1" dirty="0" smtClean="0">
                <a:solidFill>
                  <a:srgbClr val="0070C0"/>
                </a:solidFill>
              </a:rPr>
              <a:t>	</a:t>
            </a:r>
            <a:r>
              <a:rPr lang="en-IN" b="1" dirty="0" err="1" smtClean="0">
                <a:solidFill>
                  <a:srgbClr val="0070C0"/>
                </a:solidFill>
              </a:rPr>
              <a:t>document.write</a:t>
            </a:r>
            <a:r>
              <a:rPr lang="en-IN" b="1" dirty="0" smtClean="0">
                <a:solidFill>
                  <a:srgbClr val="0070C0"/>
                </a:solidFill>
              </a:rPr>
              <a:t>(cars);</a:t>
            </a:r>
          </a:p>
          <a:p>
            <a:pPr>
              <a:buNone/>
            </a:pPr>
            <a:r>
              <a:rPr lang="en-IN" b="1" dirty="0" smtClean="0">
                <a:solidFill>
                  <a:srgbClr val="0070C0"/>
                </a:solidFill>
              </a:rPr>
              <a:t>	&lt;/script&gt;</a:t>
            </a:r>
          </a:p>
          <a:p>
            <a:endParaRPr lang="en-IN" b="1" dirty="0" smtClean="0">
              <a:solidFill>
                <a:srgbClr val="FF0000"/>
              </a:solidFill>
            </a:endParaRPr>
          </a:p>
          <a:p>
            <a:pPr>
              <a:buNone/>
            </a:pPr>
            <a:r>
              <a:rPr lang="en-IN" b="1" dirty="0" smtClean="0">
                <a:solidFill>
                  <a:srgbClr val="FF0000"/>
                </a:solidFill>
              </a:rPr>
              <a:t>	&lt;/body&gt;</a:t>
            </a:r>
          </a:p>
          <a:p>
            <a:pPr>
              <a:buNone/>
            </a:pPr>
            <a:r>
              <a:rPr lang="en-IN" b="1" dirty="0" smtClean="0">
                <a:solidFill>
                  <a:srgbClr val="FF0000"/>
                </a:solidFill>
              </a:rPr>
              <a:t>	&lt;/html&gt;</a:t>
            </a:r>
          </a:p>
          <a:p>
            <a:endParaRPr lang="en-IN"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Using the JavaScript Keyword new:</a:t>
            </a:r>
            <a:endParaRPr lang="en-IN" dirty="0"/>
          </a:p>
        </p:txBody>
      </p:sp>
      <p:sp>
        <p:nvSpPr>
          <p:cNvPr id="3" name="Content Placeholder 2"/>
          <p:cNvSpPr>
            <a:spLocks noGrp="1"/>
          </p:cNvSpPr>
          <p:nvPr>
            <p:ph sz="quarter" idx="1"/>
          </p:nvPr>
        </p:nvSpPr>
        <p:spPr/>
        <p:txBody>
          <a:bodyPr>
            <a:normAutofit fontScale="92500" lnSpcReduction="20000"/>
          </a:bodyPr>
          <a:lstStyle/>
          <a:p>
            <a:r>
              <a:rPr lang="en-IN" b="1" dirty="0" smtClean="0">
                <a:solidFill>
                  <a:srgbClr val="FF0000"/>
                </a:solidFill>
              </a:rPr>
              <a:t>&lt;html&gt;</a:t>
            </a:r>
          </a:p>
          <a:p>
            <a:pPr>
              <a:buNone/>
            </a:pPr>
            <a:r>
              <a:rPr lang="en-IN" b="1" dirty="0" smtClean="0">
                <a:solidFill>
                  <a:srgbClr val="FF0000"/>
                </a:solidFill>
              </a:rPr>
              <a:t>	&lt;body&gt;</a:t>
            </a:r>
          </a:p>
          <a:p>
            <a:pPr>
              <a:buNone/>
            </a:pPr>
            <a:endParaRPr lang="en-IN" b="1" dirty="0" smtClean="0">
              <a:solidFill>
                <a:srgbClr val="FF0000"/>
              </a:solidFill>
            </a:endParaRPr>
          </a:p>
          <a:p>
            <a:pPr>
              <a:buNone/>
            </a:pPr>
            <a:r>
              <a:rPr lang="en-IN" b="1" dirty="0" smtClean="0">
                <a:solidFill>
                  <a:srgbClr val="FF0000"/>
                </a:solidFill>
              </a:rPr>
              <a:t>	</a:t>
            </a:r>
            <a:r>
              <a:rPr lang="en-IN" b="1" dirty="0" smtClean="0">
                <a:solidFill>
                  <a:srgbClr val="0070C0"/>
                </a:solidFill>
              </a:rPr>
              <a:t>&lt;script&gt;</a:t>
            </a:r>
          </a:p>
          <a:p>
            <a:pPr>
              <a:buNone/>
            </a:pPr>
            <a:r>
              <a:rPr lang="en-IN" b="1" dirty="0" smtClean="0">
                <a:solidFill>
                  <a:srgbClr val="0070C0"/>
                </a:solidFill>
              </a:rPr>
              <a:t>	const cars = new Array("Saab", "Volvo", "BMW");</a:t>
            </a:r>
          </a:p>
          <a:p>
            <a:pPr>
              <a:buNone/>
            </a:pPr>
            <a:r>
              <a:rPr lang="en-IN" b="1" dirty="0" smtClean="0">
                <a:solidFill>
                  <a:srgbClr val="0070C0"/>
                </a:solidFill>
              </a:rPr>
              <a:t>	</a:t>
            </a:r>
            <a:r>
              <a:rPr lang="en-IN" b="1" dirty="0" err="1" smtClean="0">
                <a:solidFill>
                  <a:srgbClr val="0070C0"/>
                </a:solidFill>
              </a:rPr>
              <a:t>document.write</a:t>
            </a:r>
            <a:r>
              <a:rPr lang="en-IN" b="1" dirty="0" smtClean="0">
                <a:solidFill>
                  <a:srgbClr val="0070C0"/>
                </a:solidFill>
              </a:rPr>
              <a:t>(cars);</a:t>
            </a:r>
          </a:p>
          <a:p>
            <a:pPr>
              <a:buNone/>
            </a:pPr>
            <a:r>
              <a:rPr lang="en-IN" b="1" dirty="0" smtClean="0">
                <a:solidFill>
                  <a:srgbClr val="0070C0"/>
                </a:solidFill>
              </a:rPr>
              <a:t>	&lt;/script&gt;</a:t>
            </a:r>
          </a:p>
          <a:p>
            <a:endParaRPr lang="en-IN" b="1" dirty="0" smtClean="0">
              <a:solidFill>
                <a:srgbClr val="FF0000"/>
              </a:solidFill>
            </a:endParaRPr>
          </a:p>
          <a:p>
            <a:pPr>
              <a:buNone/>
            </a:pPr>
            <a:r>
              <a:rPr lang="en-IN" b="1" dirty="0" smtClean="0">
                <a:solidFill>
                  <a:srgbClr val="FF0000"/>
                </a:solidFill>
              </a:rPr>
              <a:t>	&lt;/body&gt;</a:t>
            </a:r>
          </a:p>
          <a:p>
            <a:pPr>
              <a:buNone/>
            </a:pPr>
            <a:r>
              <a:rPr lang="en-IN" b="1" dirty="0" smtClean="0">
                <a:solidFill>
                  <a:srgbClr val="FF0000"/>
                </a:solidFill>
              </a:rPr>
              <a:t>	&lt;/html&gt;</a:t>
            </a:r>
          </a:p>
          <a:p>
            <a:endParaRPr lang="en-IN" dirty="0"/>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Accessing Array Elements:</a:t>
            </a:r>
            <a:endParaRPr lang="en-IN" dirty="0"/>
          </a:p>
        </p:txBody>
      </p:sp>
      <p:sp>
        <p:nvSpPr>
          <p:cNvPr id="3" name="Content Placeholder 2"/>
          <p:cNvSpPr>
            <a:spLocks noGrp="1"/>
          </p:cNvSpPr>
          <p:nvPr>
            <p:ph sz="quarter" idx="1"/>
          </p:nvPr>
        </p:nvSpPr>
        <p:spPr/>
        <p:txBody>
          <a:bodyPr>
            <a:normAutofit fontScale="92500" lnSpcReduction="20000"/>
          </a:bodyPr>
          <a:lstStyle/>
          <a:p>
            <a:pPr>
              <a:buNone/>
            </a:pPr>
            <a:r>
              <a:rPr lang="en-IN" dirty="0" smtClean="0"/>
              <a:t>	</a:t>
            </a:r>
            <a:r>
              <a:rPr lang="en-IN" b="1" dirty="0" smtClean="0">
                <a:solidFill>
                  <a:srgbClr val="FF0000"/>
                </a:solidFill>
              </a:rPr>
              <a:t>&lt;html&gt;</a:t>
            </a:r>
          </a:p>
          <a:p>
            <a:pPr>
              <a:buNone/>
            </a:pPr>
            <a:r>
              <a:rPr lang="en-IN" b="1" dirty="0" smtClean="0">
                <a:solidFill>
                  <a:srgbClr val="FF0000"/>
                </a:solidFill>
              </a:rPr>
              <a:t>	&lt;body&gt;</a:t>
            </a:r>
          </a:p>
          <a:p>
            <a:pPr>
              <a:buNone/>
            </a:pPr>
            <a:endParaRPr lang="en-IN" b="1" dirty="0" smtClean="0">
              <a:solidFill>
                <a:srgbClr val="FF0000"/>
              </a:solidFill>
            </a:endParaRPr>
          </a:p>
          <a:p>
            <a:pPr>
              <a:buNone/>
            </a:pPr>
            <a:r>
              <a:rPr lang="en-IN" b="1" dirty="0" smtClean="0">
                <a:solidFill>
                  <a:srgbClr val="FF0000"/>
                </a:solidFill>
              </a:rPr>
              <a:t>	</a:t>
            </a:r>
            <a:r>
              <a:rPr lang="en-IN" b="1" dirty="0" smtClean="0">
                <a:solidFill>
                  <a:srgbClr val="0070C0"/>
                </a:solidFill>
              </a:rPr>
              <a:t>&lt;script&gt;</a:t>
            </a:r>
          </a:p>
          <a:p>
            <a:pPr>
              <a:buNone/>
            </a:pPr>
            <a:r>
              <a:rPr lang="en-IN" b="1" dirty="0" smtClean="0">
                <a:solidFill>
                  <a:srgbClr val="0070C0"/>
                </a:solidFill>
              </a:rPr>
              <a:t>	const cars = ["Saab", "Volvo", "BMW"];</a:t>
            </a:r>
          </a:p>
          <a:p>
            <a:pPr>
              <a:buNone/>
            </a:pPr>
            <a:r>
              <a:rPr lang="en-IN" b="1" dirty="0" smtClean="0">
                <a:solidFill>
                  <a:srgbClr val="0070C0"/>
                </a:solidFill>
              </a:rPr>
              <a:t>	</a:t>
            </a:r>
            <a:r>
              <a:rPr lang="en-IN" b="1" dirty="0" err="1" smtClean="0">
                <a:solidFill>
                  <a:srgbClr val="0070C0"/>
                </a:solidFill>
              </a:rPr>
              <a:t>document.write</a:t>
            </a:r>
            <a:r>
              <a:rPr lang="en-IN" b="1" dirty="0" smtClean="0">
                <a:solidFill>
                  <a:srgbClr val="0070C0"/>
                </a:solidFill>
              </a:rPr>
              <a:t>(cars[0]);</a:t>
            </a:r>
          </a:p>
          <a:p>
            <a:pPr>
              <a:buNone/>
            </a:pPr>
            <a:r>
              <a:rPr lang="en-IN" b="1" dirty="0" smtClean="0">
                <a:solidFill>
                  <a:srgbClr val="0070C0"/>
                </a:solidFill>
              </a:rPr>
              <a:t>	&lt;/script&gt;</a:t>
            </a:r>
          </a:p>
          <a:p>
            <a:endParaRPr lang="en-IN" b="1" dirty="0" smtClean="0">
              <a:solidFill>
                <a:srgbClr val="FF0000"/>
              </a:solidFill>
            </a:endParaRPr>
          </a:p>
          <a:p>
            <a:pPr>
              <a:buNone/>
            </a:pPr>
            <a:r>
              <a:rPr lang="en-IN" b="1" dirty="0" smtClean="0">
                <a:solidFill>
                  <a:srgbClr val="FF0000"/>
                </a:solidFill>
              </a:rPr>
              <a:t>	&lt;/body&gt;</a:t>
            </a:r>
          </a:p>
          <a:p>
            <a:pPr>
              <a:buNone/>
            </a:pPr>
            <a:r>
              <a:rPr lang="en-IN" b="1" dirty="0" smtClean="0">
                <a:solidFill>
                  <a:srgbClr val="FF0000"/>
                </a:solidFill>
              </a:rPr>
              <a:t>	&lt;/html&gt;</a:t>
            </a:r>
          </a:p>
          <a:p>
            <a:endParaRPr lang="en-IN" dirty="0"/>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Changing an Array Element:</a:t>
            </a:r>
            <a:endParaRPr lang="en-IN" dirty="0"/>
          </a:p>
        </p:txBody>
      </p:sp>
      <p:sp>
        <p:nvSpPr>
          <p:cNvPr id="3" name="Content Placeholder 2"/>
          <p:cNvSpPr>
            <a:spLocks noGrp="1"/>
          </p:cNvSpPr>
          <p:nvPr>
            <p:ph sz="quarter" idx="1"/>
          </p:nvPr>
        </p:nvSpPr>
        <p:spPr/>
        <p:txBody>
          <a:bodyPr>
            <a:normAutofit fontScale="85000" lnSpcReduction="20000"/>
          </a:bodyPr>
          <a:lstStyle/>
          <a:p>
            <a:pPr>
              <a:buNone/>
            </a:pPr>
            <a:r>
              <a:rPr lang="en-IN" dirty="0" smtClean="0"/>
              <a:t>	</a:t>
            </a:r>
            <a:r>
              <a:rPr lang="en-IN" b="1" dirty="0" smtClean="0">
                <a:solidFill>
                  <a:srgbClr val="FF0000"/>
                </a:solidFill>
              </a:rPr>
              <a:t>&lt;html&gt;</a:t>
            </a:r>
          </a:p>
          <a:p>
            <a:pPr>
              <a:buNone/>
            </a:pPr>
            <a:r>
              <a:rPr lang="en-IN" b="1" dirty="0" smtClean="0">
                <a:solidFill>
                  <a:srgbClr val="FF0000"/>
                </a:solidFill>
              </a:rPr>
              <a:t>	&lt;body&gt;</a:t>
            </a:r>
          </a:p>
          <a:p>
            <a:endParaRPr lang="en-IN" b="1" dirty="0" smtClean="0">
              <a:solidFill>
                <a:srgbClr val="FF0000"/>
              </a:solidFill>
            </a:endParaRPr>
          </a:p>
          <a:p>
            <a:pPr>
              <a:buNone/>
            </a:pPr>
            <a:r>
              <a:rPr lang="en-IN" b="1" dirty="0" smtClean="0">
                <a:solidFill>
                  <a:srgbClr val="FF0000"/>
                </a:solidFill>
              </a:rPr>
              <a:t>	</a:t>
            </a:r>
            <a:r>
              <a:rPr lang="en-IN" b="1" dirty="0" smtClean="0">
                <a:solidFill>
                  <a:srgbClr val="0070C0"/>
                </a:solidFill>
              </a:rPr>
              <a:t>&lt;script&gt;</a:t>
            </a:r>
          </a:p>
          <a:p>
            <a:pPr>
              <a:buNone/>
            </a:pPr>
            <a:r>
              <a:rPr lang="en-IN" b="1" dirty="0" smtClean="0">
                <a:solidFill>
                  <a:srgbClr val="0070C0"/>
                </a:solidFill>
              </a:rPr>
              <a:t>	const cars = ["Saab", "Volvo", "BMW"];</a:t>
            </a:r>
          </a:p>
          <a:p>
            <a:pPr>
              <a:buNone/>
            </a:pPr>
            <a:r>
              <a:rPr lang="en-IN" b="1" dirty="0" smtClean="0">
                <a:solidFill>
                  <a:srgbClr val="0070C0"/>
                </a:solidFill>
              </a:rPr>
              <a:t>	cars[0] = "Opel";</a:t>
            </a:r>
          </a:p>
          <a:p>
            <a:pPr>
              <a:buNone/>
            </a:pPr>
            <a:r>
              <a:rPr lang="en-IN" b="1" dirty="0" smtClean="0">
                <a:solidFill>
                  <a:srgbClr val="0070C0"/>
                </a:solidFill>
              </a:rPr>
              <a:t>	</a:t>
            </a:r>
            <a:r>
              <a:rPr lang="en-IN" b="1" dirty="0" err="1" smtClean="0">
                <a:solidFill>
                  <a:srgbClr val="0070C0"/>
                </a:solidFill>
              </a:rPr>
              <a:t>document.write</a:t>
            </a:r>
            <a:r>
              <a:rPr lang="en-IN" b="1" dirty="0" smtClean="0">
                <a:solidFill>
                  <a:srgbClr val="0070C0"/>
                </a:solidFill>
              </a:rPr>
              <a:t>(cars);</a:t>
            </a:r>
          </a:p>
          <a:p>
            <a:pPr>
              <a:buNone/>
            </a:pPr>
            <a:r>
              <a:rPr lang="en-IN" b="1" dirty="0" smtClean="0">
                <a:solidFill>
                  <a:srgbClr val="0070C0"/>
                </a:solidFill>
              </a:rPr>
              <a:t>	&lt;/script&gt;</a:t>
            </a:r>
          </a:p>
          <a:p>
            <a:endParaRPr lang="en-IN" b="1" dirty="0" smtClean="0">
              <a:solidFill>
                <a:srgbClr val="FF0000"/>
              </a:solidFill>
            </a:endParaRPr>
          </a:p>
          <a:p>
            <a:pPr>
              <a:buNone/>
            </a:pPr>
            <a:r>
              <a:rPr lang="en-IN" b="1" dirty="0" smtClean="0">
                <a:solidFill>
                  <a:srgbClr val="FF0000"/>
                </a:solidFill>
              </a:rPr>
              <a:t>	&lt;/body&gt;</a:t>
            </a:r>
          </a:p>
          <a:p>
            <a:pPr>
              <a:buNone/>
            </a:pPr>
            <a:r>
              <a:rPr lang="en-IN" b="1" dirty="0" smtClean="0">
                <a:solidFill>
                  <a:srgbClr val="FF0000"/>
                </a:solidFill>
              </a:rPr>
              <a:t>	&lt;/html&gt;</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Arrays are Objects:</a:t>
            </a:r>
            <a:endParaRPr lang="en-IN" dirty="0"/>
          </a:p>
        </p:txBody>
      </p:sp>
      <p:sp>
        <p:nvSpPr>
          <p:cNvPr id="3" name="Content Placeholder 2"/>
          <p:cNvSpPr>
            <a:spLocks noGrp="1"/>
          </p:cNvSpPr>
          <p:nvPr>
            <p:ph sz="quarter" idx="1"/>
          </p:nvPr>
        </p:nvSpPr>
        <p:spPr/>
        <p:txBody>
          <a:bodyPr>
            <a:normAutofit fontScale="77500" lnSpcReduction="20000"/>
          </a:bodyPr>
          <a:lstStyle/>
          <a:p>
            <a:r>
              <a:rPr lang="en-IN" dirty="0" smtClean="0"/>
              <a:t>Objects use </a:t>
            </a:r>
            <a:r>
              <a:rPr lang="en-IN" b="1" dirty="0" smtClean="0"/>
              <a:t>names</a:t>
            </a:r>
            <a:r>
              <a:rPr lang="en-IN" dirty="0" smtClean="0"/>
              <a:t> to access its "members".</a:t>
            </a:r>
          </a:p>
          <a:p>
            <a:pPr>
              <a:buNone/>
            </a:pPr>
            <a:endParaRPr lang="en-IN" dirty="0" smtClean="0"/>
          </a:p>
          <a:p>
            <a:pPr>
              <a:buNone/>
            </a:pPr>
            <a:r>
              <a:rPr lang="en-IN" dirty="0" smtClean="0"/>
              <a:t>	</a:t>
            </a:r>
            <a:r>
              <a:rPr lang="en-IN" b="1" dirty="0" smtClean="0">
                <a:solidFill>
                  <a:srgbClr val="FF0000"/>
                </a:solidFill>
              </a:rPr>
              <a:t>&lt;html&gt;</a:t>
            </a:r>
          </a:p>
          <a:p>
            <a:pPr>
              <a:buNone/>
            </a:pPr>
            <a:r>
              <a:rPr lang="en-IN" b="1" dirty="0" smtClean="0">
                <a:solidFill>
                  <a:srgbClr val="FF0000"/>
                </a:solidFill>
              </a:rPr>
              <a:t>	&lt;body&gt;</a:t>
            </a:r>
          </a:p>
          <a:p>
            <a:pPr>
              <a:buNone/>
            </a:pPr>
            <a:endParaRPr lang="en-IN" b="1" dirty="0" smtClean="0">
              <a:solidFill>
                <a:srgbClr val="FF0000"/>
              </a:solidFill>
            </a:endParaRPr>
          </a:p>
          <a:p>
            <a:pPr>
              <a:buNone/>
            </a:pPr>
            <a:r>
              <a:rPr lang="en-IN" b="1" dirty="0" smtClean="0">
                <a:solidFill>
                  <a:srgbClr val="FF0000"/>
                </a:solidFill>
              </a:rPr>
              <a:t>	</a:t>
            </a:r>
            <a:r>
              <a:rPr lang="en-IN" b="1" dirty="0" smtClean="0">
                <a:solidFill>
                  <a:srgbClr val="0070C0"/>
                </a:solidFill>
              </a:rPr>
              <a:t>&lt;script&gt;</a:t>
            </a:r>
          </a:p>
          <a:p>
            <a:pPr>
              <a:buNone/>
            </a:pPr>
            <a:r>
              <a:rPr lang="en-IN" b="1" dirty="0" smtClean="0">
                <a:solidFill>
                  <a:srgbClr val="0070C0"/>
                </a:solidFill>
              </a:rPr>
              <a:t>	const person = {</a:t>
            </a:r>
            <a:r>
              <a:rPr lang="en-IN" b="1" dirty="0" err="1" smtClean="0">
                <a:solidFill>
                  <a:srgbClr val="0070C0"/>
                </a:solidFill>
              </a:rPr>
              <a:t>firstName</a:t>
            </a:r>
            <a:r>
              <a:rPr lang="en-IN" b="1" dirty="0" smtClean="0">
                <a:solidFill>
                  <a:srgbClr val="0070C0"/>
                </a:solidFill>
              </a:rPr>
              <a:t>:"John", </a:t>
            </a:r>
            <a:r>
              <a:rPr lang="en-IN" b="1" dirty="0" err="1" smtClean="0">
                <a:solidFill>
                  <a:srgbClr val="0070C0"/>
                </a:solidFill>
              </a:rPr>
              <a:t>lastName</a:t>
            </a:r>
            <a:r>
              <a:rPr lang="en-IN" b="1" dirty="0" smtClean="0">
                <a:solidFill>
                  <a:srgbClr val="0070C0"/>
                </a:solidFill>
              </a:rPr>
              <a:t>:"Doe", age:46};</a:t>
            </a:r>
          </a:p>
          <a:p>
            <a:pPr>
              <a:buNone/>
            </a:pPr>
            <a:r>
              <a:rPr lang="en-IN" b="1" dirty="0" smtClean="0">
                <a:solidFill>
                  <a:srgbClr val="0070C0"/>
                </a:solidFill>
              </a:rPr>
              <a:t>	</a:t>
            </a:r>
            <a:r>
              <a:rPr lang="en-IN" b="1" dirty="0" err="1" smtClean="0">
                <a:solidFill>
                  <a:srgbClr val="0070C0"/>
                </a:solidFill>
              </a:rPr>
              <a:t>document.write</a:t>
            </a:r>
            <a:r>
              <a:rPr lang="en-IN" b="1" dirty="0" smtClean="0">
                <a:solidFill>
                  <a:srgbClr val="0070C0"/>
                </a:solidFill>
              </a:rPr>
              <a:t>(</a:t>
            </a:r>
            <a:r>
              <a:rPr lang="en-IN" b="1" dirty="0" err="1" smtClean="0">
                <a:solidFill>
                  <a:srgbClr val="0070C0"/>
                </a:solidFill>
              </a:rPr>
              <a:t>person.firstName</a:t>
            </a:r>
            <a:r>
              <a:rPr lang="en-IN" b="1" dirty="0" smtClean="0">
                <a:solidFill>
                  <a:srgbClr val="0070C0"/>
                </a:solidFill>
              </a:rPr>
              <a:t>);</a:t>
            </a:r>
          </a:p>
          <a:p>
            <a:pPr>
              <a:buNone/>
            </a:pPr>
            <a:r>
              <a:rPr lang="en-IN" b="1" dirty="0" smtClean="0">
                <a:solidFill>
                  <a:srgbClr val="0070C0"/>
                </a:solidFill>
              </a:rPr>
              <a:t>	&lt;/script&gt;</a:t>
            </a:r>
          </a:p>
          <a:p>
            <a:endParaRPr lang="en-IN" b="1" dirty="0" smtClean="0">
              <a:solidFill>
                <a:srgbClr val="FF0000"/>
              </a:solidFill>
            </a:endParaRPr>
          </a:p>
          <a:p>
            <a:pPr>
              <a:buNone/>
            </a:pPr>
            <a:r>
              <a:rPr lang="en-IN" b="1" dirty="0" smtClean="0">
                <a:solidFill>
                  <a:srgbClr val="FF0000"/>
                </a:solidFill>
              </a:rPr>
              <a:t>	&lt;/body&gt;</a:t>
            </a:r>
          </a:p>
          <a:p>
            <a:pPr>
              <a:buNone/>
            </a:pPr>
            <a:r>
              <a:rPr lang="en-IN" b="1" dirty="0" smtClean="0">
                <a:solidFill>
                  <a:srgbClr val="FF0000"/>
                </a:solidFill>
              </a:rPr>
              <a:t>	&lt;/html&gt;</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Array Properties and Methods:</a:t>
            </a:r>
            <a:endParaRPr lang="en-IN" dirty="0"/>
          </a:p>
        </p:txBody>
      </p:sp>
      <p:sp>
        <p:nvSpPr>
          <p:cNvPr id="3" name="Content Placeholder 2"/>
          <p:cNvSpPr>
            <a:spLocks noGrp="1"/>
          </p:cNvSpPr>
          <p:nvPr>
            <p:ph sz="quarter" idx="1"/>
          </p:nvPr>
        </p:nvSpPr>
        <p:spPr/>
        <p:txBody>
          <a:bodyPr>
            <a:normAutofit fontScale="77500" lnSpcReduction="20000"/>
          </a:bodyPr>
          <a:lstStyle/>
          <a:p>
            <a:r>
              <a:rPr lang="en-IN" b="1" dirty="0" smtClean="0"/>
              <a:t>The length Property</a:t>
            </a:r>
          </a:p>
          <a:p>
            <a:pPr>
              <a:buNone/>
            </a:pPr>
            <a:r>
              <a:rPr lang="en-IN" dirty="0" smtClean="0"/>
              <a:t>	</a:t>
            </a:r>
          </a:p>
          <a:p>
            <a:pPr>
              <a:buNone/>
            </a:pPr>
            <a:r>
              <a:rPr lang="en-IN" dirty="0" smtClean="0"/>
              <a:t>	</a:t>
            </a:r>
            <a:r>
              <a:rPr lang="en-IN" b="1" dirty="0" smtClean="0">
                <a:solidFill>
                  <a:srgbClr val="FF0000"/>
                </a:solidFill>
              </a:rPr>
              <a:t>&lt;html&gt;</a:t>
            </a:r>
          </a:p>
          <a:p>
            <a:pPr>
              <a:buNone/>
            </a:pPr>
            <a:r>
              <a:rPr lang="en-IN" b="1" dirty="0" smtClean="0">
                <a:solidFill>
                  <a:srgbClr val="FF0000"/>
                </a:solidFill>
              </a:rPr>
              <a:t>	&lt;body&gt;</a:t>
            </a:r>
          </a:p>
          <a:p>
            <a:pPr>
              <a:buNone/>
            </a:pPr>
            <a:endParaRPr lang="en-IN" b="1" dirty="0" smtClean="0">
              <a:solidFill>
                <a:srgbClr val="FF0000"/>
              </a:solidFill>
            </a:endParaRPr>
          </a:p>
          <a:p>
            <a:pPr>
              <a:buNone/>
            </a:pPr>
            <a:r>
              <a:rPr lang="en-IN" b="1" dirty="0" smtClean="0">
                <a:solidFill>
                  <a:srgbClr val="FF0000"/>
                </a:solidFill>
              </a:rPr>
              <a:t>	</a:t>
            </a:r>
            <a:r>
              <a:rPr lang="en-IN" b="1" dirty="0" smtClean="0">
                <a:solidFill>
                  <a:srgbClr val="0070C0"/>
                </a:solidFill>
              </a:rPr>
              <a:t>&lt;script&gt;</a:t>
            </a:r>
          </a:p>
          <a:p>
            <a:pPr>
              <a:buNone/>
            </a:pPr>
            <a:r>
              <a:rPr lang="en-IN" b="1" dirty="0" smtClean="0">
                <a:solidFill>
                  <a:srgbClr val="0070C0"/>
                </a:solidFill>
              </a:rPr>
              <a:t>	const fruits = ["Banana", "Orange", "Apple", "Mango"];</a:t>
            </a:r>
          </a:p>
          <a:p>
            <a:pPr>
              <a:buNone/>
            </a:pPr>
            <a:r>
              <a:rPr lang="en-IN" b="1" dirty="0" smtClean="0">
                <a:solidFill>
                  <a:srgbClr val="0070C0"/>
                </a:solidFill>
              </a:rPr>
              <a:t>	</a:t>
            </a:r>
            <a:r>
              <a:rPr lang="en-IN" b="1" dirty="0" err="1" smtClean="0">
                <a:solidFill>
                  <a:srgbClr val="0070C0"/>
                </a:solidFill>
              </a:rPr>
              <a:t>document.write</a:t>
            </a:r>
            <a:r>
              <a:rPr lang="en-IN" b="1" dirty="0" smtClean="0">
                <a:solidFill>
                  <a:srgbClr val="0070C0"/>
                </a:solidFill>
              </a:rPr>
              <a:t>(</a:t>
            </a:r>
            <a:r>
              <a:rPr lang="en-IN" b="1" dirty="0" err="1" smtClean="0">
                <a:solidFill>
                  <a:srgbClr val="0070C0"/>
                </a:solidFill>
              </a:rPr>
              <a:t>fruits.length</a:t>
            </a:r>
            <a:r>
              <a:rPr lang="en-IN" b="1" dirty="0" smtClean="0">
                <a:solidFill>
                  <a:srgbClr val="0070C0"/>
                </a:solidFill>
              </a:rPr>
              <a:t>);</a:t>
            </a:r>
          </a:p>
          <a:p>
            <a:pPr>
              <a:buNone/>
            </a:pPr>
            <a:r>
              <a:rPr lang="en-IN" b="1" dirty="0" smtClean="0">
                <a:solidFill>
                  <a:srgbClr val="0070C0"/>
                </a:solidFill>
              </a:rPr>
              <a:t>	&lt;/script&gt;</a:t>
            </a:r>
          </a:p>
          <a:p>
            <a:endParaRPr lang="en-IN" b="1" dirty="0" smtClean="0">
              <a:solidFill>
                <a:srgbClr val="FF0000"/>
              </a:solidFill>
            </a:endParaRPr>
          </a:p>
          <a:p>
            <a:pPr>
              <a:buNone/>
            </a:pPr>
            <a:r>
              <a:rPr lang="en-IN" b="1" dirty="0" smtClean="0">
                <a:solidFill>
                  <a:srgbClr val="FF0000"/>
                </a:solidFill>
              </a:rPr>
              <a:t>	&lt;/body&gt;</a:t>
            </a:r>
          </a:p>
          <a:p>
            <a:pPr>
              <a:buNone/>
            </a:pPr>
            <a:r>
              <a:rPr lang="en-IN" b="1" dirty="0" smtClean="0">
                <a:solidFill>
                  <a:srgbClr val="FF0000"/>
                </a:solidFill>
              </a:rPr>
              <a:t>	&lt;/html&gt;</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fontAlgn="base"/>
            <a:r>
              <a:rPr lang="en-IN" b="1" dirty="0" smtClean="0"/>
              <a:t>Deleted text tag:</a:t>
            </a:r>
            <a:r>
              <a:rPr lang="en-IN" dirty="0" smtClean="0"/>
              <a:t> It is used to represent deleted text. It crosses the text content.</a:t>
            </a:r>
          </a:p>
          <a:p>
            <a:pPr fontAlgn="base">
              <a:buNone/>
            </a:pPr>
            <a:r>
              <a:rPr lang="en-IN" b="1" dirty="0" smtClean="0"/>
              <a:t>	</a:t>
            </a:r>
            <a:r>
              <a:rPr lang="en-IN" b="1" dirty="0" smtClean="0">
                <a:solidFill>
                  <a:srgbClr val="FF0000"/>
                </a:solidFill>
              </a:rPr>
              <a:t>&lt;strike&gt;</a:t>
            </a:r>
            <a:r>
              <a:rPr lang="en-IN" b="1" dirty="0" err="1" smtClean="0">
                <a:solidFill>
                  <a:srgbClr val="FF0000"/>
                </a:solidFill>
              </a:rPr>
              <a:t>Trese</a:t>
            </a:r>
            <a:r>
              <a:rPr lang="en-IN" b="1" dirty="0" smtClean="0">
                <a:solidFill>
                  <a:srgbClr val="FF0000"/>
                </a:solidFill>
              </a:rPr>
              <a:t>&lt;/strike&gt;Trees</a:t>
            </a:r>
          </a:p>
          <a:p>
            <a:pPr fontAlgn="base"/>
            <a:r>
              <a:rPr lang="en-IN" b="1" dirty="0" smtClean="0"/>
              <a:t>Anchor tag:</a:t>
            </a:r>
            <a:r>
              <a:rPr lang="en-IN" dirty="0" smtClean="0"/>
              <a:t> It is used to link one page to another page.</a:t>
            </a:r>
          </a:p>
          <a:p>
            <a:pPr fontAlgn="base">
              <a:buNone/>
            </a:pPr>
            <a:r>
              <a:rPr lang="en-IN" b="1" dirty="0" smtClean="0"/>
              <a:t>	</a:t>
            </a:r>
            <a:r>
              <a:rPr lang="en-IN" b="1" dirty="0" smtClean="0">
                <a:solidFill>
                  <a:srgbClr val="FF0000"/>
                </a:solidFill>
              </a:rPr>
              <a:t>&lt;a </a:t>
            </a:r>
            <a:r>
              <a:rPr lang="en-IN" b="1" dirty="0" err="1" smtClean="0">
                <a:solidFill>
                  <a:srgbClr val="FF0000"/>
                </a:solidFill>
              </a:rPr>
              <a:t>href</a:t>
            </a:r>
            <a:r>
              <a:rPr lang="en-IN" b="1" dirty="0" smtClean="0">
                <a:solidFill>
                  <a:srgbClr val="FF0000"/>
                </a:solidFill>
              </a:rPr>
              <a:t>="..."&gt; Statements... &lt;/a&gt;</a:t>
            </a:r>
          </a:p>
          <a:p>
            <a:pPr fontAlgn="base">
              <a:buNone/>
            </a:pPr>
            <a:endParaRPr lang="en-IN" dirty="0" smtClean="0"/>
          </a:p>
          <a:p>
            <a:pPr fontAlgn="base">
              <a:buNone/>
            </a:pPr>
            <a:r>
              <a:rPr lang="en-IN" dirty="0" smtClean="0"/>
              <a:t>	Visit &lt;a </a:t>
            </a:r>
            <a:r>
              <a:rPr lang="en-IN" dirty="0" err="1" smtClean="0"/>
              <a:t>href</a:t>
            </a:r>
            <a:r>
              <a:rPr lang="en-IN" dirty="0" smtClean="0"/>
              <a:t>="</a:t>
            </a:r>
            <a:r>
              <a:rPr lang="en-IN" u="sng" dirty="0" smtClean="0">
                <a:hlinkClick r:id="rId2"/>
              </a:rPr>
              <a:t>https://www.geeksforgeeks.org/</a:t>
            </a:r>
            <a:r>
              <a:rPr lang="en-IN" dirty="0" smtClean="0"/>
              <a:t>"&gt; GeeksforGeeks&lt;/a&gt; for better experience.</a:t>
            </a:r>
          </a:p>
          <a:p>
            <a:pPr fontAlgn="base">
              <a:buNone/>
            </a:pPr>
            <a:endParaRPr lang="en-IN"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Accessing the Last Array Element:</a:t>
            </a:r>
            <a:endParaRPr lang="en-IN" dirty="0"/>
          </a:p>
        </p:txBody>
      </p:sp>
      <p:sp>
        <p:nvSpPr>
          <p:cNvPr id="3" name="Content Placeholder 2"/>
          <p:cNvSpPr>
            <a:spLocks noGrp="1"/>
          </p:cNvSpPr>
          <p:nvPr>
            <p:ph sz="quarter" idx="1"/>
          </p:nvPr>
        </p:nvSpPr>
        <p:spPr/>
        <p:txBody>
          <a:bodyPr>
            <a:normAutofit fontScale="85000" lnSpcReduction="10000"/>
          </a:bodyPr>
          <a:lstStyle/>
          <a:p>
            <a:pPr>
              <a:buNone/>
            </a:pPr>
            <a:r>
              <a:rPr lang="en-IN" dirty="0" smtClean="0"/>
              <a:t>	</a:t>
            </a:r>
            <a:r>
              <a:rPr lang="en-IN" b="1" dirty="0" smtClean="0">
                <a:solidFill>
                  <a:srgbClr val="FF0000"/>
                </a:solidFill>
              </a:rPr>
              <a:t>&lt;html&gt;</a:t>
            </a:r>
          </a:p>
          <a:p>
            <a:pPr>
              <a:buNone/>
            </a:pPr>
            <a:r>
              <a:rPr lang="en-IN" b="1" dirty="0" smtClean="0">
                <a:solidFill>
                  <a:srgbClr val="FF0000"/>
                </a:solidFill>
              </a:rPr>
              <a:t>	&lt;body&gt;</a:t>
            </a:r>
          </a:p>
          <a:p>
            <a:endParaRPr lang="en-IN" b="1" dirty="0" smtClean="0">
              <a:solidFill>
                <a:srgbClr val="FF0000"/>
              </a:solidFill>
            </a:endParaRPr>
          </a:p>
          <a:p>
            <a:pPr>
              <a:buNone/>
            </a:pPr>
            <a:r>
              <a:rPr lang="en-IN" b="1" dirty="0" smtClean="0">
                <a:solidFill>
                  <a:srgbClr val="FF0000"/>
                </a:solidFill>
              </a:rPr>
              <a:t>	</a:t>
            </a:r>
            <a:r>
              <a:rPr lang="en-IN" b="1" dirty="0" smtClean="0">
                <a:solidFill>
                  <a:srgbClr val="0070C0"/>
                </a:solidFill>
              </a:rPr>
              <a:t>&lt;script&gt;</a:t>
            </a:r>
          </a:p>
          <a:p>
            <a:pPr>
              <a:buNone/>
            </a:pPr>
            <a:r>
              <a:rPr lang="en-IN" b="1" dirty="0" smtClean="0">
                <a:solidFill>
                  <a:srgbClr val="0070C0"/>
                </a:solidFill>
              </a:rPr>
              <a:t>	</a:t>
            </a:r>
            <a:r>
              <a:rPr lang="en-IN" b="1" dirty="0" err="1" smtClean="0">
                <a:solidFill>
                  <a:srgbClr val="0070C0"/>
                </a:solidFill>
              </a:rPr>
              <a:t>var</a:t>
            </a:r>
            <a:r>
              <a:rPr lang="en-IN" b="1" dirty="0" smtClean="0">
                <a:solidFill>
                  <a:srgbClr val="0070C0"/>
                </a:solidFill>
              </a:rPr>
              <a:t> fruits = ["Banana", "Orange", "Apple", "Mango"];</a:t>
            </a:r>
          </a:p>
          <a:p>
            <a:pPr>
              <a:buNone/>
            </a:pPr>
            <a:r>
              <a:rPr lang="en-IN" b="1" dirty="0" smtClean="0">
                <a:solidFill>
                  <a:srgbClr val="0070C0"/>
                </a:solidFill>
              </a:rPr>
              <a:t>	</a:t>
            </a:r>
            <a:r>
              <a:rPr lang="en-IN" b="1" dirty="0" err="1" smtClean="0">
                <a:solidFill>
                  <a:srgbClr val="0070C0"/>
                </a:solidFill>
              </a:rPr>
              <a:t>document.write</a:t>
            </a:r>
            <a:r>
              <a:rPr lang="en-IN" b="1" dirty="0" smtClean="0">
                <a:solidFill>
                  <a:srgbClr val="0070C0"/>
                </a:solidFill>
              </a:rPr>
              <a:t>(fruits[fruits.length-1]);</a:t>
            </a:r>
          </a:p>
          <a:p>
            <a:pPr>
              <a:buNone/>
            </a:pPr>
            <a:r>
              <a:rPr lang="en-IN" b="1" dirty="0" smtClean="0">
                <a:solidFill>
                  <a:srgbClr val="0070C0"/>
                </a:solidFill>
              </a:rPr>
              <a:t>	&lt;/script&gt;</a:t>
            </a:r>
          </a:p>
          <a:p>
            <a:endParaRPr lang="en-IN" b="1" dirty="0" smtClean="0">
              <a:solidFill>
                <a:srgbClr val="FF0000"/>
              </a:solidFill>
            </a:endParaRPr>
          </a:p>
          <a:p>
            <a:pPr>
              <a:buNone/>
            </a:pPr>
            <a:r>
              <a:rPr lang="en-IN" b="1" dirty="0" smtClean="0">
                <a:solidFill>
                  <a:srgbClr val="FF0000"/>
                </a:solidFill>
              </a:rPr>
              <a:t>	&lt;/body&gt;</a:t>
            </a:r>
          </a:p>
          <a:p>
            <a:pPr>
              <a:buNone/>
            </a:pPr>
            <a:r>
              <a:rPr lang="en-IN" b="1" dirty="0" smtClean="0">
                <a:solidFill>
                  <a:srgbClr val="FF0000"/>
                </a:solidFill>
              </a:rPr>
              <a:t>	&lt;/html&gt;</a:t>
            </a:r>
          </a:p>
          <a:p>
            <a:endParaRPr lang="en-IN"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Looping Array Elements:</a:t>
            </a:r>
            <a:endParaRPr lang="en-IN" dirty="0"/>
          </a:p>
        </p:txBody>
      </p:sp>
      <p:sp>
        <p:nvSpPr>
          <p:cNvPr id="3" name="Content Placeholder 2"/>
          <p:cNvSpPr>
            <a:spLocks noGrp="1"/>
          </p:cNvSpPr>
          <p:nvPr>
            <p:ph sz="quarter" idx="1"/>
          </p:nvPr>
        </p:nvSpPr>
        <p:spPr/>
        <p:txBody>
          <a:bodyPr>
            <a:normAutofit fontScale="62500" lnSpcReduction="20000"/>
          </a:bodyPr>
          <a:lstStyle/>
          <a:p>
            <a:pPr>
              <a:buNone/>
            </a:pPr>
            <a:r>
              <a:rPr lang="en-IN" b="1" dirty="0" smtClean="0">
                <a:solidFill>
                  <a:srgbClr val="FF0000"/>
                </a:solidFill>
              </a:rPr>
              <a:t>	&lt;html&gt;</a:t>
            </a:r>
          </a:p>
          <a:p>
            <a:pPr>
              <a:buNone/>
            </a:pPr>
            <a:r>
              <a:rPr lang="en-IN" b="1" dirty="0" smtClean="0">
                <a:solidFill>
                  <a:srgbClr val="FF0000"/>
                </a:solidFill>
              </a:rPr>
              <a:t>	&lt;body&gt;</a:t>
            </a:r>
          </a:p>
          <a:p>
            <a:pPr>
              <a:buNone/>
            </a:pPr>
            <a:r>
              <a:rPr lang="en-IN" b="1" dirty="0" smtClean="0">
                <a:solidFill>
                  <a:srgbClr val="FF0000"/>
                </a:solidFill>
              </a:rPr>
              <a:t>	</a:t>
            </a:r>
            <a:r>
              <a:rPr lang="en-IN" b="1" dirty="0" smtClean="0">
                <a:solidFill>
                  <a:srgbClr val="0070C0"/>
                </a:solidFill>
              </a:rPr>
              <a:t>&lt;script&gt;</a:t>
            </a:r>
          </a:p>
          <a:p>
            <a:pPr>
              <a:buNone/>
            </a:pPr>
            <a:r>
              <a:rPr lang="en-IN" b="1" dirty="0" smtClean="0">
                <a:solidFill>
                  <a:srgbClr val="0070C0"/>
                </a:solidFill>
              </a:rPr>
              <a:t>	const fruits = ["Banana", "Orange", "Apple", "Mango"];</a:t>
            </a:r>
          </a:p>
          <a:p>
            <a:pPr>
              <a:buNone/>
            </a:pPr>
            <a:r>
              <a:rPr lang="en-IN" b="1" dirty="0" smtClean="0">
                <a:solidFill>
                  <a:srgbClr val="0070C0"/>
                </a:solidFill>
              </a:rPr>
              <a:t>	let </a:t>
            </a:r>
            <a:r>
              <a:rPr lang="en-IN" b="1" dirty="0" err="1" smtClean="0">
                <a:solidFill>
                  <a:srgbClr val="0070C0"/>
                </a:solidFill>
              </a:rPr>
              <a:t>fLen</a:t>
            </a:r>
            <a:r>
              <a:rPr lang="en-IN" b="1" dirty="0" smtClean="0">
                <a:solidFill>
                  <a:srgbClr val="0070C0"/>
                </a:solidFill>
              </a:rPr>
              <a:t> = </a:t>
            </a:r>
            <a:r>
              <a:rPr lang="en-IN" b="1" dirty="0" err="1" smtClean="0">
                <a:solidFill>
                  <a:srgbClr val="0070C0"/>
                </a:solidFill>
              </a:rPr>
              <a:t>fruits.length</a:t>
            </a:r>
            <a:r>
              <a:rPr lang="en-IN" b="1" dirty="0" smtClean="0">
                <a:solidFill>
                  <a:srgbClr val="0070C0"/>
                </a:solidFill>
              </a:rPr>
              <a:t>;</a:t>
            </a:r>
          </a:p>
          <a:p>
            <a:pPr>
              <a:buNone/>
            </a:pPr>
            <a:r>
              <a:rPr lang="en-IN" b="1" dirty="0" smtClean="0">
                <a:solidFill>
                  <a:srgbClr val="0070C0"/>
                </a:solidFill>
              </a:rPr>
              <a:t>	let text = "&lt;</a:t>
            </a:r>
            <a:r>
              <a:rPr lang="en-IN" b="1" dirty="0" err="1" smtClean="0">
                <a:solidFill>
                  <a:srgbClr val="0070C0"/>
                </a:solidFill>
              </a:rPr>
              <a:t>ul</a:t>
            </a:r>
            <a:r>
              <a:rPr lang="en-IN" b="1" dirty="0" smtClean="0">
                <a:solidFill>
                  <a:srgbClr val="0070C0"/>
                </a:solidFill>
              </a:rPr>
              <a:t>&gt;";</a:t>
            </a:r>
          </a:p>
          <a:p>
            <a:pPr>
              <a:buNone/>
            </a:pPr>
            <a:r>
              <a:rPr lang="en-IN" b="1" dirty="0" smtClean="0">
                <a:solidFill>
                  <a:srgbClr val="0070C0"/>
                </a:solidFill>
              </a:rPr>
              <a:t>	for (let </a:t>
            </a:r>
            <a:r>
              <a:rPr lang="en-IN" b="1" dirty="0" err="1" smtClean="0">
                <a:solidFill>
                  <a:srgbClr val="0070C0"/>
                </a:solidFill>
              </a:rPr>
              <a:t>i</a:t>
            </a:r>
            <a:r>
              <a:rPr lang="en-IN" b="1" dirty="0" smtClean="0">
                <a:solidFill>
                  <a:srgbClr val="0070C0"/>
                </a:solidFill>
              </a:rPr>
              <a:t> = 0; </a:t>
            </a:r>
            <a:r>
              <a:rPr lang="en-IN" b="1" dirty="0" err="1" smtClean="0">
                <a:solidFill>
                  <a:srgbClr val="0070C0"/>
                </a:solidFill>
              </a:rPr>
              <a:t>i</a:t>
            </a:r>
            <a:r>
              <a:rPr lang="en-IN" b="1" dirty="0" smtClean="0">
                <a:solidFill>
                  <a:srgbClr val="0070C0"/>
                </a:solidFill>
              </a:rPr>
              <a:t> &lt; </a:t>
            </a:r>
            <a:r>
              <a:rPr lang="en-IN" b="1" dirty="0" err="1" smtClean="0">
                <a:solidFill>
                  <a:srgbClr val="0070C0"/>
                </a:solidFill>
              </a:rPr>
              <a:t>fLen</a:t>
            </a:r>
            <a:r>
              <a:rPr lang="en-IN" b="1" dirty="0" smtClean="0">
                <a:solidFill>
                  <a:srgbClr val="0070C0"/>
                </a:solidFill>
              </a:rPr>
              <a:t>; </a:t>
            </a:r>
            <a:r>
              <a:rPr lang="en-IN" b="1" dirty="0" err="1" smtClean="0">
                <a:solidFill>
                  <a:srgbClr val="0070C0"/>
                </a:solidFill>
              </a:rPr>
              <a:t>i</a:t>
            </a:r>
            <a:r>
              <a:rPr lang="en-IN" b="1" dirty="0" smtClean="0">
                <a:solidFill>
                  <a:srgbClr val="0070C0"/>
                </a:solidFill>
              </a:rPr>
              <a:t>++) {</a:t>
            </a:r>
          </a:p>
          <a:p>
            <a:pPr>
              <a:buNone/>
            </a:pPr>
            <a:r>
              <a:rPr lang="en-IN" b="1" dirty="0" smtClean="0">
                <a:solidFill>
                  <a:srgbClr val="0070C0"/>
                </a:solidFill>
              </a:rPr>
              <a:t>	  text += "&lt;</a:t>
            </a:r>
            <a:r>
              <a:rPr lang="en-IN" b="1" dirty="0" err="1" smtClean="0">
                <a:solidFill>
                  <a:srgbClr val="0070C0"/>
                </a:solidFill>
              </a:rPr>
              <a:t>li</a:t>
            </a:r>
            <a:r>
              <a:rPr lang="en-IN" b="1" dirty="0" smtClean="0">
                <a:solidFill>
                  <a:srgbClr val="0070C0"/>
                </a:solidFill>
              </a:rPr>
              <a:t>&gt;" + fruits[</a:t>
            </a:r>
            <a:r>
              <a:rPr lang="en-IN" b="1" dirty="0" err="1" smtClean="0">
                <a:solidFill>
                  <a:srgbClr val="0070C0"/>
                </a:solidFill>
              </a:rPr>
              <a:t>i</a:t>
            </a:r>
            <a:r>
              <a:rPr lang="en-IN" b="1" dirty="0" smtClean="0">
                <a:solidFill>
                  <a:srgbClr val="0070C0"/>
                </a:solidFill>
              </a:rPr>
              <a:t>] + "&lt;/</a:t>
            </a:r>
            <a:r>
              <a:rPr lang="en-IN" b="1" dirty="0" err="1" smtClean="0">
                <a:solidFill>
                  <a:srgbClr val="0070C0"/>
                </a:solidFill>
              </a:rPr>
              <a:t>li</a:t>
            </a:r>
            <a:r>
              <a:rPr lang="en-IN" b="1" dirty="0" smtClean="0">
                <a:solidFill>
                  <a:srgbClr val="0070C0"/>
                </a:solidFill>
              </a:rPr>
              <a:t>&gt;";</a:t>
            </a:r>
          </a:p>
          <a:p>
            <a:pPr>
              <a:buNone/>
            </a:pPr>
            <a:r>
              <a:rPr lang="en-IN" b="1" dirty="0" smtClean="0">
                <a:solidFill>
                  <a:srgbClr val="0070C0"/>
                </a:solidFill>
              </a:rPr>
              <a:t>	}</a:t>
            </a:r>
          </a:p>
          <a:p>
            <a:pPr>
              <a:buNone/>
            </a:pPr>
            <a:r>
              <a:rPr lang="en-IN" b="1" dirty="0" smtClean="0">
                <a:solidFill>
                  <a:srgbClr val="0070C0"/>
                </a:solidFill>
              </a:rPr>
              <a:t>	text += "&lt;/</a:t>
            </a:r>
            <a:r>
              <a:rPr lang="en-IN" b="1" dirty="0" err="1" smtClean="0">
                <a:solidFill>
                  <a:srgbClr val="0070C0"/>
                </a:solidFill>
              </a:rPr>
              <a:t>ul</a:t>
            </a:r>
            <a:r>
              <a:rPr lang="en-IN" b="1" dirty="0" smtClean="0">
                <a:solidFill>
                  <a:srgbClr val="0070C0"/>
                </a:solidFill>
              </a:rPr>
              <a:t>&gt;";</a:t>
            </a:r>
          </a:p>
          <a:p>
            <a:pPr>
              <a:buNone/>
            </a:pPr>
            <a:r>
              <a:rPr lang="en-IN" b="1" dirty="0" smtClean="0">
                <a:solidFill>
                  <a:srgbClr val="0070C0"/>
                </a:solidFill>
              </a:rPr>
              <a:t>	</a:t>
            </a:r>
            <a:r>
              <a:rPr lang="en-IN" b="1" dirty="0" err="1" smtClean="0">
                <a:solidFill>
                  <a:srgbClr val="0070C0"/>
                </a:solidFill>
              </a:rPr>
              <a:t>document.write</a:t>
            </a:r>
            <a:r>
              <a:rPr lang="en-IN" b="1" dirty="0" smtClean="0">
                <a:solidFill>
                  <a:srgbClr val="0070C0"/>
                </a:solidFill>
              </a:rPr>
              <a:t>(text);</a:t>
            </a:r>
          </a:p>
          <a:p>
            <a:pPr>
              <a:buNone/>
            </a:pPr>
            <a:r>
              <a:rPr lang="en-IN" b="1" dirty="0" smtClean="0">
                <a:solidFill>
                  <a:srgbClr val="0070C0"/>
                </a:solidFill>
              </a:rPr>
              <a:t>	&lt;/script&gt;</a:t>
            </a:r>
          </a:p>
          <a:p>
            <a:pPr>
              <a:buNone/>
            </a:pPr>
            <a:r>
              <a:rPr lang="en-IN" b="1" dirty="0" smtClean="0">
                <a:solidFill>
                  <a:srgbClr val="FF0000"/>
                </a:solidFill>
              </a:rPr>
              <a:t>	&lt;/body&gt;</a:t>
            </a:r>
          </a:p>
          <a:p>
            <a:pPr>
              <a:buNone/>
            </a:pPr>
            <a:r>
              <a:rPr lang="en-IN" b="1" dirty="0" smtClean="0">
                <a:solidFill>
                  <a:srgbClr val="FF0000"/>
                </a:solidFill>
              </a:rPr>
              <a:t>	&lt;/html&gt;</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JavaScript Events</a:t>
            </a:r>
            <a:endParaRPr lang="en-IN" dirty="0"/>
          </a:p>
        </p:txBody>
      </p:sp>
      <p:sp>
        <p:nvSpPr>
          <p:cNvPr id="3" name="Content Placeholder 2"/>
          <p:cNvSpPr>
            <a:spLocks noGrp="1"/>
          </p:cNvSpPr>
          <p:nvPr>
            <p:ph sz="quarter" idx="1"/>
          </p:nvPr>
        </p:nvSpPr>
        <p:spPr/>
        <p:txBody>
          <a:bodyPr/>
          <a:lstStyle/>
          <a:p>
            <a:r>
              <a:rPr lang="en-IN" dirty="0" smtClean="0"/>
              <a:t>HTML events are </a:t>
            </a:r>
            <a:r>
              <a:rPr lang="en-IN" b="1" dirty="0" smtClean="0"/>
              <a:t>"things"</a:t>
            </a:r>
            <a:r>
              <a:rPr lang="en-IN" dirty="0" smtClean="0"/>
              <a:t> that happen to HTML elements.</a:t>
            </a:r>
          </a:p>
          <a:p>
            <a:r>
              <a:rPr lang="en-IN" dirty="0" smtClean="0"/>
              <a:t>When JavaScript is used in HTML pages, JavaScript can </a:t>
            </a:r>
            <a:r>
              <a:rPr lang="en-IN" b="1" dirty="0" smtClean="0"/>
              <a:t>"react"</a:t>
            </a:r>
            <a:r>
              <a:rPr lang="en-IN" dirty="0" smtClean="0"/>
              <a:t> on these events.</a:t>
            </a:r>
          </a:p>
          <a:p>
            <a:endParaRPr lang="en-IN"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IN" b="1" dirty="0" smtClean="0"/>
              <a:t>HTML Events</a:t>
            </a:r>
          </a:p>
          <a:p>
            <a:r>
              <a:rPr lang="en-IN" dirty="0" smtClean="0"/>
              <a:t>An HTML event can be something the browser does, or something a user does.</a:t>
            </a:r>
          </a:p>
          <a:p>
            <a:r>
              <a:rPr lang="en-IN" dirty="0" smtClean="0"/>
              <a:t>Here are some examples of HTML events:</a:t>
            </a:r>
          </a:p>
          <a:p>
            <a:pPr lvl="1"/>
            <a:r>
              <a:rPr lang="en-IN" dirty="0" smtClean="0"/>
              <a:t>An HTML web page has finished loading</a:t>
            </a:r>
          </a:p>
          <a:p>
            <a:pPr lvl="1"/>
            <a:r>
              <a:rPr lang="en-IN" dirty="0" smtClean="0"/>
              <a:t>An HTML input field was changed</a:t>
            </a:r>
          </a:p>
          <a:p>
            <a:pPr lvl="1"/>
            <a:r>
              <a:rPr lang="en-IN" dirty="0" smtClean="0"/>
              <a:t>An HTML button was clicked</a:t>
            </a:r>
          </a:p>
          <a:p>
            <a:endParaRPr lang="en-IN"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smtClean="0"/>
              <a:t>&lt;</a:t>
            </a:r>
            <a:r>
              <a:rPr lang="en-IN" i="1" dirty="0" smtClean="0"/>
              <a:t>element</a:t>
            </a:r>
            <a:r>
              <a:rPr lang="en-IN" dirty="0" smtClean="0"/>
              <a:t> </a:t>
            </a:r>
            <a:r>
              <a:rPr lang="en-IN" i="1" dirty="0" smtClean="0"/>
              <a:t>event</a:t>
            </a:r>
            <a:r>
              <a:rPr lang="en-IN" dirty="0" smtClean="0"/>
              <a:t>=</a:t>
            </a:r>
            <a:r>
              <a:rPr lang="en-IN" b="1" dirty="0" smtClean="0"/>
              <a:t>'</a:t>
            </a:r>
            <a:r>
              <a:rPr lang="en-IN" b="1" i="1" dirty="0" smtClean="0"/>
              <a:t>some JavaScript</a:t>
            </a:r>
            <a:r>
              <a:rPr lang="en-IN" b="1" dirty="0" smtClean="0"/>
              <a:t>'</a:t>
            </a:r>
            <a:r>
              <a:rPr lang="en-IN" dirty="0" smtClean="0"/>
              <a:t>&gt;</a:t>
            </a:r>
          </a:p>
          <a:p>
            <a:endParaRPr lang="en-IN" dirty="0" smtClean="0"/>
          </a:p>
          <a:p>
            <a:r>
              <a:rPr lang="en-IN" dirty="0" smtClean="0"/>
              <a:t>&lt;</a:t>
            </a:r>
            <a:r>
              <a:rPr lang="en-IN" i="1" dirty="0" smtClean="0"/>
              <a:t>element</a:t>
            </a:r>
            <a:r>
              <a:rPr lang="en-IN" dirty="0" smtClean="0"/>
              <a:t> </a:t>
            </a:r>
            <a:r>
              <a:rPr lang="en-IN" i="1" dirty="0" smtClean="0"/>
              <a:t>event</a:t>
            </a:r>
            <a:r>
              <a:rPr lang="en-IN" dirty="0" smtClean="0"/>
              <a:t>=</a:t>
            </a:r>
            <a:r>
              <a:rPr lang="en-IN" b="1" dirty="0" smtClean="0"/>
              <a:t>"</a:t>
            </a:r>
            <a:r>
              <a:rPr lang="en-IN" b="1" i="1" dirty="0" smtClean="0"/>
              <a:t>some JavaScript</a:t>
            </a:r>
            <a:r>
              <a:rPr lang="en-IN" b="1" dirty="0" smtClean="0"/>
              <a:t>"</a:t>
            </a:r>
            <a:r>
              <a:rPr lang="en-IN" dirty="0" smtClean="0"/>
              <a:t>&gt;</a:t>
            </a:r>
          </a:p>
          <a:p>
            <a:endParaRPr lang="en-IN" dirty="0" smtClean="0"/>
          </a:p>
          <a:p>
            <a:pPr>
              <a:buNone/>
            </a:pPr>
            <a:endParaRPr lang="en-IN"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Events and description</a:t>
            </a:r>
            <a:endParaRPr lang="en-IN" dirty="0"/>
          </a:p>
        </p:txBody>
      </p:sp>
      <p:sp>
        <p:nvSpPr>
          <p:cNvPr id="3" name="Content Placeholder 2"/>
          <p:cNvSpPr>
            <a:spLocks noGrp="1"/>
          </p:cNvSpPr>
          <p:nvPr>
            <p:ph sz="quarter" idx="1"/>
          </p:nvPr>
        </p:nvSpPr>
        <p:spPr/>
        <p:txBody>
          <a:bodyPr/>
          <a:lstStyle/>
          <a:p>
            <a:r>
              <a:rPr lang="en-IN" b="1" dirty="0" err="1" smtClean="0"/>
              <a:t>onclick</a:t>
            </a:r>
            <a:r>
              <a:rPr lang="en-IN" dirty="0" err="1" smtClean="0"/>
              <a:t>:The</a:t>
            </a:r>
            <a:r>
              <a:rPr lang="en-IN" dirty="0" smtClean="0"/>
              <a:t> user clicks an HTML element</a:t>
            </a:r>
          </a:p>
          <a:p>
            <a:r>
              <a:rPr lang="en-IN" b="1" dirty="0" err="1" smtClean="0"/>
              <a:t>onmouseover</a:t>
            </a:r>
            <a:r>
              <a:rPr lang="en-IN" dirty="0" smtClean="0"/>
              <a:t>: The user moves the mouse over an HTML element</a:t>
            </a:r>
          </a:p>
          <a:p>
            <a:r>
              <a:rPr lang="en-IN" b="1" dirty="0" err="1" smtClean="0"/>
              <a:t>onmouseout</a:t>
            </a:r>
            <a:r>
              <a:rPr lang="en-IN" dirty="0" err="1" smtClean="0"/>
              <a:t>:The</a:t>
            </a:r>
            <a:r>
              <a:rPr lang="en-IN" dirty="0" smtClean="0"/>
              <a:t> user moves the mouse away from an HTML element</a:t>
            </a:r>
          </a:p>
          <a:p>
            <a:r>
              <a:rPr lang="en-IN" b="1" dirty="0" err="1" smtClean="0"/>
              <a:t>onkeydown</a:t>
            </a:r>
            <a:r>
              <a:rPr lang="en-IN" dirty="0" err="1" smtClean="0"/>
              <a:t>:The</a:t>
            </a:r>
            <a:r>
              <a:rPr lang="en-IN" dirty="0" smtClean="0"/>
              <a:t> user pushes a keyboard key</a:t>
            </a:r>
            <a:endParaRPr lang="en-IN"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a:buNone/>
            </a:pPr>
            <a:r>
              <a:rPr lang="en-IN" dirty="0" smtClean="0"/>
              <a:t>	</a:t>
            </a:r>
            <a:r>
              <a:rPr lang="en-IN" b="1" dirty="0" smtClean="0">
                <a:solidFill>
                  <a:srgbClr val="FF0000"/>
                </a:solidFill>
              </a:rPr>
              <a:t>&lt;html&gt;</a:t>
            </a:r>
          </a:p>
          <a:p>
            <a:pPr>
              <a:buNone/>
            </a:pPr>
            <a:r>
              <a:rPr lang="en-IN" b="1" dirty="0" smtClean="0">
                <a:solidFill>
                  <a:srgbClr val="FF0000"/>
                </a:solidFill>
              </a:rPr>
              <a:t>	&lt;body&gt;</a:t>
            </a:r>
          </a:p>
          <a:p>
            <a:endParaRPr lang="en-IN" b="1" dirty="0" smtClean="0">
              <a:solidFill>
                <a:srgbClr val="FF0000"/>
              </a:solidFill>
            </a:endParaRPr>
          </a:p>
          <a:p>
            <a:pPr>
              <a:buNone/>
            </a:pPr>
            <a:r>
              <a:rPr lang="en-IN" b="1" dirty="0" smtClean="0">
                <a:solidFill>
                  <a:srgbClr val="FF0000"/>
                </a:solidFill>
              </a:rPr>
              <a:t>	&lt;button </a:t>
            </a:r>
            <a:r>
              <a:rPr lang="en-IN" b="1" dirty="0" err="1" smtClean="0">
                <a:solidFill>
                  <a:srgbClr val="FF0000"/>
                </a:solidFill>
              </a:rPr>
              <a:t>onclick</a:t>
            </a:r>
            <a:r>
              <a:rPr lang="en-IN" b="1" dirty="0" smtClean="0">
                <a:solidFill>
                  <a:srgbClr val="FF0000"/>
                </a:solidFill>
              </a:rPr>
              <a:t>="</a:t>
            </a:r>
            <a:r>
              <a:rPr lang="en-IN" b="1" dirty="0" err="1" smtClean="0">
                <a:solidFill>
                  <a:srgbClr val="FF0000"/>
                </a:solidFill>
              </a:rPr>
              <a:t>document.write</a:t>
            </a:r>
            <a:r>
              <a:rPr lang="en-IN" b="1" dirty="0" smtClean="0">
                <a:solidFill>
                  <a:srgbClr val="FF0000"/>
                </a:solidFill>
              </a:rPr>
              <a:t>(Date())"&gt;</a:t>
            </a:r>
          </a:p>
          <a:p>
            <a:pPr>
              <a:buNone/>
            </a:pPr>
            <a:r>
              <a:rPr lang="en-IN" b="1" dirty="0" smtClean="0">
                <a:solidFill>
                  <a:srgbClr val="FF0000"/>
                </a:solidFill>
              </a:rPr>
              <a:t>	The time is?&lt;/button&gt;</a:t>
            </a:r>
          </a:p>
          <a:p>
            <a:pPr>
              <a:buNone/>
            </a:pPr>
            <a:r>
              <a:rPr lang="en-IN" b="1" dirty="0" smtClean="0">
                <a:solidFill>
                  <a:srgbClr val="FF0000"/>
                </a:solidFill>
              </a:rPr>
              <a:t>	&lt;/body&gt;</a:t>
            </a:r>
          </a:p>
          <a:p>
            <a:pPr>
              <a:buNone/>
            </a:pPr>
            <a:r>
              <a:rPr lang="en-IN" b="1" dirty="0" smtClean="0">
                <a:solidFill>
                  <a:srgbClr val="FF0000"/>
                </a:solidFill>
              </a:rPr>
              <a:t>	&lt;/html&gt;</a:t>
            </a:r>
            <a:endParaRPr lang="en-IN" b="1" dirty="0">
              <a:solidFill>
                <a:srgbClr val="FF0000"/>
              </a:solidFill>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Adding two numbers:</a:t>
            </a:r>
            <a:endParaRPr lang="en-IN" dirty="0"/>
          </a:p>
        </p:txBody>
      </p:sp>
      <p:sp>
        <p:nvSpPr>
          <p:cNvPr id="3" name="Content Placeholder 2"/>
          <p:cNvSpPr>
            <a:spLocks noGrp="1"/>
          </p:cNvSpPr>
          <p:nvPr>
            <p:ph sz="quarter" idx="1"/>
          </p:nvPr>
        </p:nvSpPr>
        <p:spPr/>
        <p:txBody>
          <a:bodyPr>
            <a:normAutofit fontScale="92500" lnSpcReduction="20000"/>
          </a:bodyPr>
          <a:lstStyle/>
          <a:p>
            <a:pPr>
              <a:buNone/>
            </a:pPr>
            <a:r>
              <a:rPr lang="en-IN" dirty="0" smtClean="0"/>
              <a:t>	</a:t>
            </a:r>
            <a:r>
              <a:rPr lang="en-IN" b="1" dirty="0" smtClean="0">
                <a:solidFill>
                  <a:srgbClr val="FF0000"/>
                </a:solidFill>
              </a:rPr>
              <a:t>&lt;html&gt;&lt;body&gt;</a:t>
            </a:r>
          </a:p>
          <a:p>
            <a:pPr>
              <a:buNone/>
            </a:pPr>
            <a:r>
              <a:rPr lang="en-IN" b="1" dirty="0" smtClean="0">
                <a:solidFill>
                  <a:srgbClr val="FF0000"/>
                </a:solidFill>
              </a:rPr>
              <a:t>	&lt;h2&gt;JavaScript HTML Events&lt;/h2&gt;</a:t>
            </a:r>
          </a:p>
          <a:p>
            <a:pPr>
              <a:buNone/>
            </a:pPr>
            <a:r>
              <a:rPr lang="en-IN" b="1" dirty="0" smtClean="0">
                <a:solidFill>
                  <a:srgbClr val="FF0000"/>
                </a:solidFill>
              </a:rPr>
              <a:t>	&lt;button </a:t>
            </a:r>
            <a:r>
              <a:rPr lang="en-IN" b="1" dirty="0" err="1" smtClean="0">
                <a:solidFill>
                  <a:srgbClr val="FF0000"/>
                </a:solidFill>
              </a:rPr>
              <a:t>onclick</a:t>
            </a:r>
            <a:r>
              <a:rPr lang="en-IN" b="1" dirty="0" smtClean="0">
                <a:solidFill>
                  <a:srgbClr val="FF0000"/>
                </a:solidFill>
              </a:rPr>
              <a:t>="</a:t>
            </a:r>
            <a:r>
              <a:rPr lang="en-IN" b="1" dirty="0" err="1" smtClean="0">
                <a:solidFill>
                  <a:srgbClr val="FF0000"/>
                </a:solidFill>
              </a:rPr>
              <a:t>this.innerHTML</a:t>
            </a:r>
            <a:r>
              <a:rPr lang="en-IN" b="1" dirty="0" smtClean="0">
                <a:solidFill>
                  <a:srgbClr val="FF0000"/>
                </a:solidFill>
              </a:rPr>
              <a:t>=num3"&gt;Sum 	is&lt;/button&gt;</a:t>
            </a:r>
          </a:p>
          <a:p>
            <a:pPr>
              <a:buNone/>
            </a:pPr>
            <a:r>
              <a:rPr lang="en-IN" dirty="0" smtClean="0"/>
              <a:t>	</a:t>
            </a:r>
            <a:r>
              <a:rPr lang="en-IN" b="1" dirty="0" smtClean="0">
                <a:solidFill>
                  <a:srgbClr val="7030A0"/>
                </a:solidFill>
              </a:rPr>
              <a:t>&lt;script&gt;</a:t>
            </a:r>
          </a:p>
          <a:p>
            <a:pPr>
              <a:buNone/>
            </a:pPr>
            <a:r>
              <a:rPr lang="en-IN" b="1" dirty="0" smtClean="0">
                <a:solidFill>
                  <a:srgbClr val="7030A0"/>
                </a:solidFill>
              </a:rPr>
              <a:t>	let num1 = prompt("Please enter your num1");</a:t>
            </a:r>
          </a:p>
          <a:p>
            <a:pPr>
              <a:buNone/>
            </a:pPr>
            <a:r>
              <a:rPr lang="en-IN" b="1" dirty="0" smtClean="0">
                <a:solidFill>
                  <a:srgbClr val="7030A0"/>
                </a:solidFill>
              </a:rPr>
              <a:t>	let num2 = prompt("Please enter your num2");</a:t>
            </a:r>
          </a:p>
          <a:p>
            <a:pPr>
              <a:buNone/>
            </a:pPr>
            <a:r>
              <a:rPr lang="en-IN" b="1" dirty="0" smtClean="0">
                <a:solidFill>
                  <a:srgbClr val="7030A0"/>
                </a:solidFill>
              </a:rPr>
              <a:t>	let num3 = </a:t>
            </a:r>
            <a:r>
              <a:rPr lang="en-IN" b="1" dirty="0" err="1" smtClean="0">
                <a:solidFill>
                  <a:srgbClr val="7030A0"/>
                </a:solidFill>
              </a:rPr>
              <a:t>parseInt</a:t>
            </a:r>
            <a:r>
              <a:rPr lang="en-IN" b="1" dirty="0" smtClean="0">
                <a:solidFill>
                  <a:srgbClr val="7030A0"/>
                </a:solidFill>
              </a:rPr>
              <a:t>(num1) + </a:t>
            </a:r>
            <a:r>
              <a:rPr lang="en-IN" b="1" dirty="0" err="1" smtClean="0">
                <a:solidFill>
                  <a:srgbClr val="7030A0"/>
                </a:solidFill>
              </a:rPr>
              <a:t>parseInt</a:t>
            </a:r>
            <a:r>
              <a:rPr lang="en-IN" b="1" dirty="0" smtClean="0">
                <a:solidFill>
                  <a:srgbClr val="7030A0"/>
                </a:solidFill>
              </a:rPr>
              <a:t>(num2);</a:t>
            </a:r>
          </a:p>
          <a:p>
            <a:pPr>
              <a:buNone/>
            </a:pPr>
            <a:r>
              <a:rPr lang="en-IN" b="1" dirty="0" smtClean="0">
                <a:solidFill>
                  <a:srgbClr val="7030A0"/>
                </a:solidFill>
              </a:rPr>
              <a:t>	&lt;/script&gt;</a:t>
            </a:r>
          </a:p>
          <a:p>
            <a:pPr>
              <a:buNone/>
            </a:pPr>
            <a:r>
              <a:rPr lang="en-IN" b="1" dirty="0" smtClean="0">
                <a:solidFill>
                  <a:srgbClr val="FF0000"/>
                </a:solidFill>
              </a:rPr>
              <a:t>	&lt;/body&gt;&lt;/html&gt;</a:t>
            </a:r>
          </a:p>
          <a:p>
            <a:endParaRPr lang="en-IN"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algn="ctr"/>
            <a:r>
              <a:rPr lang="en-IN" sz="5400" dirty="0" smtClean="0"/>
              <a:t>Hypertext pre-processor</a:t>
            </a:r>
            <a:endParaRPr lang="en-IN" sz="5400" dirty="0"/>
          </a:p>
        </p:txBody>
      </p:sp>
      <p:sp>
        <p:nvSpPr>
          <p:cNvPr id="3" name="Title 2"/>
          <p:cNvSpPr>
            <a:spLocks noGrp="1"/>
          </p:cNvSpPr>
          <p:nvPr>
            <p:ph type="title"/>
          </p:nvPr>
        </p:nvSpPr>
        <p:spPr/>
        <p:txBody>
          <a:bodyPr/>
          <a:lstStyle/>
          <a:p>
            <a:pPr algn="ctr"/>
            <a:r>
              <a:rPr lang="en-IN" dirty="0" smtClean="0"/>
              <a:t>PHP</a:t>
            </a:r>
            <a:endParaRPr lang="en-IN" dirty="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sz="quarter" idx="1"/>
          </p:nvPr>
        </p:nvSpPr>
        <p:spPr/>
        <p:txBody>
          <a:bodyPr/>
          <a:lstStyle/>
          <a:p>
            <a:r>
              <a:rPr lang="en-IN" dirty="0" smtClean="0"/>
              <a:t>PHP is an acronym for "PHP: Hypertext </a:t>
            </a:r>
            <a:r>
              <a:rPr lang="en-IN" dirty="0" err="1" smtClean="0"/>
              <a:t>Preprocessor</a:t>
            </a:r>
            <a:r>
              <a:rPr lang="en-IN" dirty="0" smtClean="0"/>
              <a:t>"</a:t>
            </a:r>
          </a:p>
          <a:p>
            <a:r>
              <a:rPr lang="en-IN" dirty="0" smtClean="0"/>
              <a:t>PHP is a widely-used, open source scripting language</a:t>
            </a:r>
          </a:p>
          <a:p>
            <a:r>
              <a:rPr lang="en-IN" dirty="0" smtClean="0"/>
              <a:t>PHP scripts are executed on the server</a:t>
            </a:r>
          </a:p>
          <a:p>
            <a:r>
              <a:rPr lang="en-IN" dirty="0" smtClean="0"/>
              <a:t>PHP is free to download and use</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HTML elements:</a:t>
            </a:r>
            <a:endParaRPr lang="en-IN" b="1" dirty="0"/>
          </a:p>
        </p:txBody>
      </p:sp>
      <p:sp>
        <p:nvSpPr>
          <p:cNvPr id="3" name="Content Placeholder 2"/>
          <p:cNvSpPr>
            <a:spLocks noGrp="1"/>
          </p:cNvSpPr>
          <p:nvPr>
            <p:ph sz="quarter" idx="1"/>
          </p:nvPr>
        </p:nvSpPr>
        <p:spPr/>
        <p:txBody>
          <a:bodyPr>
            <a:normAutofit fontScale="92500"/>
          </a:bodyPr>
          <a:lstStyle/>
          <a:p>
            <a:r>
              <a:rPr lang="en-IN" dirty="0"/>
              <a:t>An HTML element is defined by a start tag, some content, and an end tag.</a:t>
            </a:r>
          </a:p>
          <a:p>
            <a:r>
              <a:rPr lang="en-IN" dirty="0"/>
              <a:t>The HTML element is everything from the start tag to the end tag:</a:t>
            </a:r>
          </a:p>
          <a:p>
            <a:pPr marL="0" indent="0">
              <a:buNone/>
            </a:pPr>
            <a:r>
              <a:rPr lang="en-IN" dirty="0"/>
              <a:t>	</a:t>
            </a:r>
            <a:r>
              <a:rPr lang="en-IN" b="1" dirty="0">
                <a:solidFill>
                  <a:srgbClr val="FF0000"/>
                </a:solidFill>
              </a:rPr>
              <a:t>&lt;</a:t>
            </a:r>
            <a:r>
              <a:rPr lang="en-IN" b="1" dirty="0" err="1">
                <a:solidFill>
                  <a:srgbClr val="FF0000"/>
                </a:solidFill>
              </a:rPr>
              <a:t>tagname</a:t>
            </a:r>
            <a:r>
              <a:rPr lang="en-IN" b="1" dirty="0">
                <a:solidFill>
                  <a:srgbClr val="FF0000"/>
                </a:solidFill>
              </a:rPr>
              <a:t>&gt;Content goes here...&lt;/</a:t>
            </a:r>
            <a:r>
              <a:rPr lang="en-IN" b="1" dirty="0" err="1">
                <a:solidFill>
                  <a:srgbClr val="FF0000"/>
                </a:solidFill>
              </a:rPr>
              <a:t>tagname</a:t>
            </a:r>
            <a:r>
              <a:rPr lang="en-IN" b="1" dirty="0" smtClean="0">
                <a:solidFill>
                  <a:srgbClr val="FF0000"/>
                </a:solidFill>
              </a:rPr>
              <a:t>&gt;</a:t>
            </a:r>
          </a:p>
          <a:p>
            <a:r>
              <a:rPr lang="en-IN" dirty="0" smtClean="0"/>
              <a:t>HTML elements can be nested (this means that elements can contain other elements).</a:t>
            </a:r>
          </a:p>
          <a:p>
            <a:r>
              <a:rPr lang="en-IN" dirty="0" smtClean="0"/>
              <a:t>All HTML documents consist of nested HTML elements.</a:t>
            </a:r>
          </a:p>
          <a:p>
            <a:r>
              <a:rPr lang="en-IN" dirty="0" smtClean="0"/>
              <a:t>The following example contains: Basic HTML structure</a:t>
            </a:r>
          </a:p>
          <a:p>
            <a:pPr marL="0" indent="0">
              <a:buFont typeface="Wingdings" panose="05000000000000000000" pitchFamily="2" charset="2"/>
              <a:buChar char="q"/>
            </a:pPr>
            <a:endParaRPr lang="en-IN" b="1" dirty="0">
              <a:solidFill>
                <a:srgbClr val="FF0000"/>
              </a:solidFill>
            </a:endParaRP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What is a PHP File?</a:t>
            </a:r>
            <a:endParaRPr lang="en-IN" dirty="0"/>
          </a:p>
        </p:txBody>
      </p:sp>
      <p:sp>
        <p:nvSpPr>
          <p:cNvPr id="3" name="Content Placeholder 2"/>
          <p:cNvSpPr>
            <a:spLocks noGrp="1"/>
          </p:cNvSpPr>
          <p:nvPr>
            <p:ph sz="quarter" idx="1"/>
          </p:nvPr>
        </p:nvSpPr>
        <p:spPr/>
        <p:txBody>
          <a:bodyPr/>
          <a:lstStyle/>
          <a:p>
            <a:r>
              <a:rPr lang="en-IN" dirty="0" smtClean="0"/>
              <a:t>PHP files can contain text, HTML, CSS, JavaScript, and PHP code</a:t>
            </a:r>
          </a:p>
          <a:p>
            <a:r>
              <a:rPr lang="en-IN" dirty="0" smtClean="0"/>
              <a:t>PHP code is executed on the server, and the result is returned to the browser as plain HTML</a:t>
            </a:r>
          </a:p>
          <a:p>
            <a:r>
              <a:rPr lang="en-IN" dirty="0" smtClean="0"/>
              <a:t>PHP files have extension ".</a:t>
            </a:r>
            <a:r>
              <a:rPr lang="en-IN" dirty="0" err="1" smtClean="0"/>
              <a:t>php</a:t>
            </a:r>
            <a:r>
              <a:rPr lang="en-IN" dirty="0" smtClean="0"/>
              <a:t>"</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Why PHP ?</a:t>
            </a:r>
            <a:endParaRPr lang="en-IN" dirty="0"/>
          </a:p>
        </p:txBody>
      </p:sp>
      <p:sp>
        <p:nvSpPr>
          <p:cNvPr id="3" name="Content Placeholder 2"/>
          <p:cNvSpPr>
            <a:spLocks noGrp="1"/>
          </p:cNvSpPr>
          <p:nvPr>
            <p:ph sz="quarter" idx="1"/>
          </p:nvPr>
        </p:nvSpPr>
        <p:spPr/>
        <p:txBody>
          <a:bodyPr/>
          <a:lstStyle/>
          <a:p>
            <a:r>
              <a:rPr lang="en-IN" dirty="0" smtClean="0"/>
              <a:t>PHP runs on various platforms (Windows, Linux, Unix, Mac OS X, etc.)</a:t>
            </a:r>
          </a:p>
          <a:p>
            <a:r>
              <a:rPr lang="en-IN" dirty="0" smtClean="0"/>
              <a:t>PHP is compatible with almost all servers used today (Apache, IIS, etc.)</a:t>
            </a:r>
          </a:p>
          <a:p>
            <a:r>
              <a:rPr lang="en-IN" dirty="0" smtClean="0"/>
              <a:t>PHP supports a wide range of databases</a:t>
            </a:r>
          </a:p>
          <a:p>
            <a:r>
              <a:rPr lang="en-IN" dirty="0" smtClean="0"/>
              <a:t>PHP is easy to learn and runs efficiently on the server side</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PHP Syntax</a:t>
            </a:r>
            <a:endParaRPr lang="en-IN" dirty="0"/>
          </a:p>
        </p:txBody>
      </p:sp>
      <p:sp>
        <p:nvSpPr>
          <p:cNvPr id="3" name="Content Placeholder 2"/>
          <p:cNvSpPr>
            <a:spLocks noGrp="1"/>
          </p:cNvSpPr>
          <p:nvPr>
            <p:ph sz="quarter" idx="1"/>
          </p:nvPr>
        </p:nvSpPr>
        <p:spPr/>
        <p:txBody>
          <a:bodyPr>
            <a:normAutofit/>
          </a:bodyPr>
          <a:lstStyle/>
          <a:p>
            <a:r>
              <a:rPr lang="en-IN" b="1" dirty="0" smtClean="0">
                <a:solidFill>
                  <a:srgbClr val="FF0000"/>
                </a:solidFill>
              </a:rPr>
              <a:t>&lt;!DOCTYPE html&gt;</a:t>
            </a:r>
            <a:br>
              <a:rPr lang="en-IN" b="1" dirty="0" smtClean="0">
                <a:solidFill>
                  <a:srgbClr val="FF0000"/>
                </a:solidFill>
              </a:rPr>
            </a:br>
            <a:r>
              <a:rPr lang="en-IN" b="1" dirty="0" smtClean="0">
                <a:solidFill>
                  <a:srgbClr val="FF0000"/>
                </a:solidFill>
              </a:rPr>
              <a:t>&lt;html&gt;</a:t>
            </a:r>
            <a:br>
              <a:rPr lang="en-IN" b="1" dirty="0" smtClean="0">
                <a:solidFill>
                  <a:srgbClr val="FF0000"/>
                </a:solidFill>
              </a:rPr>
            </a:br>
            <a:r>
              <a:rPr lang="en-IN" b="1" dirty="0" smtClean="0">
                <a:solidFill>
                  <a:srgbClr val="FF0000"/>
                </a:solidFill>
              </a:rPr>
              <a:t>&lt;body&gt;</a:t>
            </a:r>
            <a:br>
              <a:rPr lang="en-IN" b="1" dirty="0" smtClean="0">
                <a:solidFill>
                  <a:srgbClr val="FF0000"/>
                </a:solidFill>
              </a:rPr>
            </a:br>
            <a:r>
              <a:rPr lang="en-IN" b="1" dirty="0" smtClean="0">
                <a:solidFill>
                  <a:srgbClr val="FF0000"/>
                </a:solidFill>
              </a:rPr>
              <a:t>&lt;h1&gt;My first PHP page&lt;/h1&gt;</a:t>
            </a:r>
            <a:br>
              <a:rPr lang="en-IN" b="1" dirty="0" smtClean="0">
                <a:solidFill>
                  <a:srgbClr val="FF0000"/>
                </a:solidFill>
              </a:rPr>
            </a:br>
            <a:r>
              <a:rPr lang="en-IN" b="1" dirty="0" smtClean="0">
                <a:solidFill>
                  <a:srgbClr val="0070C0"/>
                </a:solidFill>
              </a:rPr>
              <a:t>&lt;?</a:t>
            </a:r>
            <a:r>
              <a:rPr lang="en-IN" b="1" dirty="0" err="1" smtClean="0">
                <a:solidFill>
                  <a:srgbClr val="0070C0"/>
                </a:solidFill>
              </a:rPr>
              <a:t>php</a:t>
            </a:r>
            <a:r>
              <a:rPr lang="en-IN" b="1" dirty="0" smtClean="0">
                <a:solidFill>
                  <a:srgbClr val="0070C0"/>
                </a:solidFill>
              </a:rPr>
              <a:t/>
            </a:r>
            <a:br>
              <a:rPr lang="en-IN" b="1" dirty="0" smtClean="0">
                <a:solidFill>
                  <a:srgbClr val="0070C0"/>
                </a:solidFill>
              </a:rPr>
            </a:br>
            <a:r>
              <a:rPr lang="en-IN" b="1" dirty="0" smtClean="0">
                <a:solidFill>
                  <a:srgbClr val="0070C0"/>
                </a:solidFill>
              </a:rPr>
              <a:t>echo "Hello World!";</a:t>
            </a:r>
            <a:br>
              <a:rPr lang="en-IN" b="1" dirty="0" smtClean="0">
                <a:solidFill>
                  <a:srgbClr val="0070C0"/>
                </a:solidFill>
              </a:rPr>
            </a:br>
            <a:r>
              <a:rPr lang="en-IN" b="1" dirty="0" smtClean="0">
                <a:solidFill>
                  <a:srgbClr val="0070C0"/>
                </a:solidFill>
              </a:rPr>
              <a:t>?&gt;</a:t>
            </a:r>
            <a:r>
              <a:rPr lang="en-IN" b="1" dirty="0" smtClean="0">
                <a:solidFill>
                  <a:srgbClr val="FF0000"/>
                </a:solidFill>
              </a:rPr>
              <a:t/>
            </a:r>
            <a:br>
              <a:rPr lang="en-IN" b="1" dirty="0" smtClean="0">
                <a:solidFill>
                  <a:srgbClr val="FF0000"/>
                </a:solidFill>
              </a:rPr>
            </a:br>
            <a:r>
              <a:rPr lang="en-IN" b="1" dirty="0" smtClean="0">
                <a:solidFill>
                  <a:srgbClr val="FF0000"/>
                </a:solidFill>
              </a:rPr>
              <a:t>&lt;/body&gt;</a:t>
            </a:r>
            <a:br>
              <a:rPr lang="en-IN" b="1" dirty="0" smtClean="0">
                <a:solidFill>
                  <a:srgbClr val="FF0000"/>
                </a:solidFill>
              </a:rPr>
            </a:br>
            <a:r>
              <a:rPr lang="en-IN" b="1" dirty="0" smtClean="0">
                <a:solidFill>
                  <a:srgbClr val="FF0000"/>
                </a:solidFill>
              </a:rPr>
              <a:t>&lt;/html&gt;</a:t>
            </a:r>
            <a:endParaRPr lang="en-IN" b="1" dirty="0">
              <a:solidFill>
                <a:srgbClr val="FF0000"/>
              </a:solidFill>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Declaring variables:</a:t>
            </a:r>
            <a:endParaRPr lang="en-IN" dirty="0"/>
          </a:p>
        </p:txBody>
      </p:sp>
      <p:sp>
        <p:nvSpPr>
          <p:cNvPr id="3" name="Content Placeholder 2"/>
          <p:cNvSpPr>
            <a:spLocks noGrp="1"/>
          </p:cNvSpPr>
          <p:nvPr>
            <p:ph sz="quarter" idx="1"/>
          </p:nvPr>
        </p:nvSpPr>
        <p:spPr/>
        <p:txBody>
          <a:bodyPr>
            <a:normAutofit fontScale="85000" lnSpcReduction="20000"/>
          </a:bodyPr>
          <a:lstStyle/>
          <a:p>
            <a:r>
              <a:rPr lang="es-ES" b="1" dirty="0" smtClean="0">
                <a:solidFill>
                  <a:srgbClr val="0070C0"/>
                </a:solidFill>
              </a:rPr>
              <a:t>&lt;?</a:t>
            </a:r>
            <a:r>
              <a:rPr lang="es-ES" b="1" dirty="0" err="1" smtClean="0">
                <a:solidFill>
                  <a:srgbClr val="0070C0"/>
                </a:solidFill>
              </a:rPr>
              <a:t>php</a:t>
            </a:r>
            <a:endParaRPr lang="es-ES" b="1" dirty="0" smtClean="0">
              <a:solidFill>
                <a:srgbClr val="0070C0"/>
              </a:solidFill>
            </a:endParaRPr>
          </a:p>
          <a:p>
            <a:pPr>
              <a:buNone/>
            </a:pPr>
            <a:r>
              <a:rPr lang="es-ES" b="1" dirty="0" smtClean="0">
                <a:solidFill>
                  <a:srgbClr val="0070C0"/>
                </a:solidFill>
              </a:rPr>
              <a:t>	$</a:t>
            </a:r>
            <a:r>
              <a:rPr lang="es-ES" b="1" dirty="0" err="1" smtClean="0">
                <a:solidFill>
                  <a:srgbClr val="0070C0"/>
                </a:solidFill>
              </a:rPr>
              <a:t>txt</a:t>
            </a:r>
            <a:r>
              <a:rPr lang="es-ES" b="1" dirty="0" smtClean="0">
                <a:solidFill>
                  <a:srgbClr val="0070C0"/>
                </a:solidFill>
              </a:rPr>
              <a:t> = "</a:t>
            </a:r>
            <a:r>
              <a:rPr lang="es-ES" b="1" dirty="0" err="1" smtClean="0">
                <a:solidFill>
                  <a:srgbClr val="0070C0"/>
                </a:solidFill>
              </a:rPr>
              <a:t>Hello</a:t>
            </a:r>
            <a:r>
              <a:rPr lang="es-ES" b="1" dirty="0" smtClean="0">
                <a:solidFill>
                  <a:srgbClr val="0070C0"/>
                </a:solidFill>
              </a:rPr>
              <a:t> </a:t>
            </a:r>
            <a:r>
              <a:rPr lang="es-ES" b="1" dirty="0" err="1" smtClean="0">
                <a:solidFill>
                  <a:srgbClr val="0070C0"/>
                </a:solidFill>
              </a:rPr>
              <a:t>world</a:t>
            </a:r>
            <a:r>
              <a:rPr lang="es-ES" b="1" dirty="0" smtClean="0">
                <a:solidFill>
                  <a:srgbClr val="0070C0"/>
                </a:solidFill>
              </a:rPr>
              <a:t>!";</a:t>
            </a:r>
          </a:p>
          <a:p>
            <a:pPr>
              <a:buNone/>
            </a:pPr>
            <a:r>
              <a:rPr lang="es-ES" b="1" dirty="0" smtClean="0">
                <a:solidFill>
                  <a:srgbClr val="0070C0"/>
                </a:solidFill>
              </a:rPr>
              <a:t>	$x = 5;</a:t>
            </a:r>
          </a:p>
          <a:p>
            <a:pPr>
              <a:buNone/>
            </a:pPr>
            <a:r>
              <a:rPr lang="es-ES" b="1" dirty="0" smtClean="0">
                <a:solidFill>
                  <a:srgbClr val="0070C0"/>
                </a:solidFill>
              </a:rPr>
              <a:t>	$y = 10.5;</a:t>
            </a:r>
          </a:p>
          <a:p>
            <a:endParaRPr lang="es-ES" b="1" dirty="0" smtClean="0">
              <a:solidFill>
                <a:srgbClr val="0070C0"/>
              </a:solidFill>
            </a:endParaRPr>
          </a:p>
          <a:p>
            <a:pPr>
              <a:buNone/>
            </a:pPr>
            <a:r>
              <a:rPr lang="es-ES" b="1" dirty="0" smtClean="0">
                <a:solidFill>
                  <a:srgbClr val="0070C0"/>
                </a:solidFill>
              </a:rPr>
              <a:t>	echo $</a:t>
            </a:r>
            <a:r>
              <a:rPr lang="es-ES" b="1" dirty="0" err="1" smtClean="0">
                <a:solidFill>
                  <a:srgbClr val="0070C0"/>
                </a:solidFill>
              </a:rPr>
              <a:t>txt</a:t>
            </a:r>
            <a:r>
              <a:rPr lang="es-ES" b="1" dirty="0" smtClean="0">
                <a:solidFill>
                  <a:srgbClr val="0070C0"/>
                </a:solidFill>
              </a:rPr>
              <a:t>;</a:t>
            </a:r>
          </a:p>
          <a:p>
            <a:pPr>
              <a:buNone/>
            </a:pPr>
            <a:r>
              <a:rPr lang="es-ES" b="1" dirty="0" smtClean="0">
                <a:solidFill>
                  <a:srgbClr val="0070C0"/>
                </a:solidFill>
              </a:rPr>
              <a:t>	echo "&lt;</a:t>
            </a:r>
            <a:r>
              <a:rPr lang="es-ES" b="1" dirty="0" err="1" smtClean="0">
                <a:solidFill>
                  <a:srgbClr val="0070C0"/>
                </a:solidFill>
              </a:rPr>
              <a:t>br</a:t>
            </a:r>
            <a:r>
              <a:rPr lang="es-ES" b="1" dirty="0" smtClean="0">
                <a:solidFill>
                  <a:srgbClr val="0070C0"/>
                </a:solidFill>
              </a:rPr>
              <a:t>&gt;";</a:t>
            </a:r>
          </a:p>
          <a:p>
            <a:pPr>
              <a:buNone/>
            </a:pPr>
            <a:r>
              <a:rPr lang="es-ES" b="1" dirty="0" smtClean="0">
                <a:solidFill>
                  <a:srgbClr val="0070C0"/>
                </a:solidFill>
              </a:rPr>
              <a:t>	echo $x;</a:t>
            </a:r>
          </a:p>
          <a:p>
            <a:pPr>
              <a:buNone/>
            </a:pPr>
            <a:r>
              <a:rPr lang="es-ES" b="1" dirty="0" smtClean="0">
                <a:solidFill>
                  <a:srgbClr val="0070C0"/>
                </a:solidFill>
              </a:rPr>
              <a:t>	echo "&lt;</a:t>
            </a:r>
            <a:r>
              <a:rPr lang="es-ES" b="1" dirty="0" err="1" smtClean="0">
                <a:solidFill>
                  <a:srgbClr val="0070C0"/>
                </a:solidFill>
              </a:rPr>
              <a:t>br</a:t>
            </a:r>
            <a:r>
              <a:rPr lang="es-ES" b="1" dirty="0" smtClean="0">
                <a:solidFill>
                  <a:srgbClr val="0070C0"/>
                </a:solidFill>
              </a:rPr>
              <a:t>&gt;";</a:t>
            </a:r>
          </a:p>
          <a:p>
            <a:pPr>
              <a:buNone/>
            </a:pPr>
            <a:r>
              <a:rPr lang="es-ES" b="1" dirty="0" smtClean="0">
                <a:solidFill>
                  <a:srgbClr val="0070C0"/>
                </a:solidFill>
              </a:rPr>
              <a:t>	echo $y;</a:t>
            </a:r>
          </a:p>
          <a:p>
            <a:pPr>
              <a:buNone/>
            </a:pPr>
            <a:r>
              <a:rPr lang="es-ES" b="1" dirty="0" smtClean="0">
                <a:solidFill>
                  <a:srgbClr val="0070C0"/>
                </a:solidFill>
              </a:rPr>
              <a:t>	?&gt;</a:t>
            </a:r>
            <a:endParaRPr lang="en-IN" b="1" dirty="0">
              <a:solidFill>
                <a:srgbClr val="0070C0"/>
              </a:solidFill>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Decisions :</a:t>
            </a:r>
            <a:endParaRPr lang="en-IN" dirty="0"/>
          </a:p>
        </p:txBody>
      </p:sp>
      <p:sp>
        <p:nvSpPr>
          <p:cNvPr id="3" name="Content Placeholder 2"/>
          <p:cNvSpPr>
            <a:spLocks noGrp="1"/>
          </p:cNvSpPr>
          <p:nvPr>
            <p:ph sz="quarter" idx="1"/>
          </p:nvPr>
        </p:nvSpPr>
        <p:spPr/>
        <p:txBody>
          <a:bodyPr>
            <a:normAutofit lnSpcReduction="10000"/>
          </a:bodyPr>
          <a:lstStyle/>
          <a:p>
            <a:r>
              <a:rPr lang="en-IN" b="1" dirty="0" smtClean="0">
                <a:solidFill>
                  <a:srgbClr val="0070C0"/>
                </a:solidFill>
              </a:rPr>
              <a:t>&lt;?</a:t>
            </a:r>
            <a:r>
              <a:rPr lang="en-IN" b="1" dirty="0" err="1" smtClean="0">
                <a:solidFill>
                  <a:srgbClr val="0070C0"/>
                </a:solidFill>
              </a:rPr>
              <a:t>php</a:t>
            </a:r>
            <a:r>
              <a:rPr lang="en-IN" b="1" dirty="0" smtClean="0">
                <a:solidFill>
                  <a:srgbClr val="0070C0"/>
                </a:solidFill>
              </a:rPr>
              <a:t/>
            </a:r>
            <a:br>
              <a:rPr lang="en-IN" b="1" dirty="0" smtClean="0">
                <a:solidFill>
                  <a:srgbClr val="0070C0"/>
                </a:solidFill>
              </a:rPr>
            </a:br>
            <a:r>
              <a:rPr lang="en-IN" b="1" dirty="0" smtClean="0">
                <a:solidFill>
                  <a:srgbClr val="0070C0"/>
                </a:solidFill>
              </a:rPr>
              <a:t>$t = 25;</a:t>
            </a:r>
            <a:br>
              <a:rPr lang="en-IN" b="1" dirty="0" smtClean="0">
                <a:solidFill>
                  <a:srgbClr val="0070C0"/>
                </a:solidFill>
              </a:rPr>
            </a:br>
            <a:r>
              <a:rPr lang="en-IN" b="1" dirty="0" smtClean="0">
                <a:solidFill>
                  <a:srgbClr val="0070C0"/>
                </a:solidFill>
              </a:rPr>
              <a:t/>
            </a:r>
            <a:br>
              <a:rPr lang="en-IN" b="1" dirty="0" smtClean="0">
                <a:solidFill>
                  <a:srgbClr val="0070C0"/>
                </a:solidFill>
              </a:rPr>
            </a:br>
            <a:r>
              <a:rPr lang="en-IN" b="1" dirty="0" smtClean="0">
                <a:solidFill>
                  <a:srgbClr val="0070C0"/>
                </a:solidFill>
              </a:rPr>
              <a:t>if ($t &lt; "10") {</a:t>
            </a:r>
            <a:br>
              <a:rPr lang="en-IN" b="1" dirty="0" smtClean="0">
                <a:solidFill>
                  <a:srgbClr val="0070C0"/>
                </a:solidFill>
              </a:rPr>
            </a:br>
            <a:r>
              <a:rPr lang="en-IN" b="1" dirty="0" smtClean="0">
                <a:solidFill>
                  <a:srgbClr val="0070C0"/>
                </a:solidFill>
              </a:rPr>
              <a:t>  echo "Have a good morning!";</a:t>
            </a:r>
            <a:br>
              <a:rPr lang="en-IN" b="1" dirty="0" smtClean="0">
                <a:solidFill>
                  <a:srgbClr val="0070C0"/>
                </a:solidFill>
              </a:rPr>
            </a:br>
            <a:r>
              <a:rPr lang="en-IN" b="1" dirty="0" smtClean="0">
                <a:solidFill>
                  <a:srgbClr val="0070C0"/>
                </a:solidFill>
              </a:rPr>
              <a:t>} </a:t>
            </a:r>
            <a:r>
              <a:rPr lang="en-IN" b="1" dirty="0" err="1" smtClean="0">
                <a:solidFill>
                  <a:srgbClr val="0070C0"/>
                </a:solidFill>
              </a:rPr>
              <a:t>elseif</a:t>
            </a:r>
            <a:r>
              <a:rPr lang="en-IN" b="1" dirty="0" smtClean="0">
                <a:solidFill>
                  <a:srgbClr val="0070C0"/>
                </a:solidFill>
              </a:rPr>
              <a:t> ($t &lt; "20") {</a:t>
            </a:r>
            <a:br>
              <a:rPr lang="en-IN" b="1" dirty="0" smtClean="0">
                <a:solidFill>
                  <a:srgbClr val="0070C0"/>
                </a:solidFill>
              </a:rPr>
            </a:br>
            <a:r>
              <a:rPr lang="en-IN" b="1" dirty="0" smtClean="0">
                <a:solidFill>
                  <a:srgbClr val="0070C0"/>
                </a:solidFill>
              </a:rPr>
              <a:t>  echo "Have a good day!";</a:t>
            </a:r>
            <a:br>
              <a:rPr lang="en-IN" b="1" dirty="0" smtClean="0">
                <a:solidFill>
                  <a:srgbClr val="0070C0"/>
                </a:solidFill>
              </a:rPr>
            </a:br>
            <a:r>
              <a:rPr lang="en-IN" b="1" dirty="0" smtClean="0">
                <a:solidFill>
                  <a:srgbClr val="0070C0"/>
                </a:solidFill>
              </a:rPr>
              <a:t>} else {</a:t>
            </a:r>
            <a:br>
              <a:rPr lang="en-IN" b="1" dirty="0" smtClean="0">
                <a:solidFill>
                  <a:srgbClr val="0070C0"/>
                </a:solidFill>
              </a:rPr>
            </a:br>
            <a:r>
              <a:rPr lang="en-IN" b="1" dirty="0" smtClean="0">
                <a:solidFill>
                  <a:srgbClr val="0070C0"/>
                </a:solidFill>
              </a:rPr>
              <a:t>  echo "Have a good night!";</a:t>
            </a:r>
            <a:br>
              <a:rPr lang="en-IN" b="1" dirty="0" smtClean="0">
                <a:solidFill>
                  <a:srgbClr val="0070C0"/>
                </a:solidFill>
              </a:rPr>
            </a:br>
            <a:r>
              <a:rPr lang="en-IN" b="1" dirty="0" smtClean="0">
                <a:solidFill>
                  <a:srgbClr val="0070C0"/>
                </a:solidFill>
              </a:rPr>
              <a:t>}</a:t>
            </a:r>
            <a:br>
              <a:rPr lang="en-IN" b="1" dirty="0" smtClean="0">
                <a:solidFill>
                  <a:srgbClr val="0070C0"/>
                </a:solidFill>
              </a:rPr>
            </a:br>
            <a:r>
              <a:rPr lang="en-IN" b="1" dirty="0" smtClean="0">
                <a:solidFill>
                  <a:srgbClr val="0070C0"/>
                </a:solidFill>
              </a:rPr>
              <a:t>?&gt;</a:t>
            </a:r>
            <a:endParaRPr lang="en-IN" b="1" dirty="0">
              <a:solidFill>
                <a:srgbClr val="0070C0"/>
              </a:solidFill>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Switch case:</a:t>
            </a:r>
            <a:endParaRPr lang="en-IN" dirty="0"/>
          </a:p>
        </p:txBody>
      </p:sp>
      <p:sp>
        <p:nvSpPr>
          <p:cNvPr id="3" name="Content Placeholder 2"/>
          <p:cNvSpPr>
            <a:spLocks noGrp="1"/>
          </p:cNvSpPr>
          <p:nvPr>
            <p:ph sz="quarter" idx="1"/>
          </p:nvPr>
        </p:nvSpPr>
        <p:spPr>
          <a:xfrm>
            <a:off x="612648" y="1600200"/>
            <a:ext cx="8153400" cy="5114948"/>
          </a:xfrm>
        </p:spPr>
        <p:txBody>
          <a:bodyPr>
            <a:normAutofit fontScale="77500" lnSpcReduction="20000"/>
          </a:bodyPr>
          <a:lstStyle/>
          <a:p>
            <a:r>
              <a:rPr lang="en-IN" b="1" dirty="0" smtClean="0">
                <a:solidFill>
                  <a:srgbClr val="0070C0"/>
                </a:solidFill>
              </a:rPr>
              <a:t>&lt;?</a:t>
            </a:r>
            <a:r>
              <a:rPr lang="en-IN" b="1" dirty="0" err="1" smtClean="0">
                <a:solidFill>
                  <a:srgbClr val="0070C0"/>
                </a:solidFill>
              </a:rPr>
              <a:t>php</a:t>
            </a:r>
            <a:r>
              <a:rPr lang="en-IN" b="1" dirty="0" smtClean="0">
                <a:solidFill>
                  <a:srgbClr val="0070C0"/>
                </a:solidFill>
              </a:rPr>
              <a:t/>
            </a:r>
            <a:br>
              <a:rPr lang="en-IN" b="1" dirty="0" smtClean="0">
                <a:solidFill>
                  <a:srgbClr val="0070C0"/>
                </a:solidFill>
              </a:rPr>
            </a:br>
            <a:r>
              <a:rPr lang="en-IN" b="1" dirty="0" smtClean="0">
                <a:solidFill>
                  <a:srgbClr val="0070C0"/>
                </a:solidFill>
              </a:rPr>
              <a:t>$</a:t>
            </a:r>
            <a:r>
              <a:rPr lang="en-IN" b="1" dirty="0" err="1" smtClean="0">
                <a:solidFill>
                  <a:srgbClr val="0070C0"/>
                </a:solidFill>
              </a:rPr>
              <a:t>favcolor</a:t>
            </a:r>
            <a:r>
              <a:rPr lang="en-IN" b="1" dirty="0" smtClean="0">
                <a:solidFill>
                  <a:srgbClr val="0070C0"/>
                </a:solidFill>
              </a:rPr>
              <a:t> = "red";</a:t>
            </a:r>
            <a:br>
              <a:rPr lang="en-IN" b="1" dirty="0" smtClean="0">
                <a:solidFill>
                  <a:srgbClr val="0070C0"/>
                </a:solidFill>
              </a:rPr>
            </a:br>
            <a:r>
              <a:rPr lang="en-IN" b="1" dirty="0" smtClean="0">
                <a:solidFill>
                  <a:srgbClr val="0070C0"/>
                </a:solidFill>
              </a:rPr>
              <a:t/>
            </a:r>
            <a:br>
              <a:rPr lang="en-IN" b="1" dirty="0" smtClean="0">
                <a:solidFill>
                  <a:srgbClr val="0070C0"/>
                </a:solidFill>
              </a:rPr>
            </a:br>
            <a:r>
              <a:rPr lang="en-IN" b="1" dirty="0" smtClean="0">
                <a:solidFill>
                  <a:srgbClr val="0070C0"/>
                </a:solidFill>
              </a:rPr>
              <a:t>switch ($</a:t>
            </a:r>
            <a:r>
              <a:rPr lang="en-IN" b="1" dirty="0" err="1" smtClean="0">
                <a:solidFill>
                  <a:srgbClr val="0070C0"/>
                </a:solidFill>
              </a:rPr>
              <a:t>favcolor</a:t>
            </a:r>
            <a:r>
              <a:rPr lang="en-IN" b="1" dirty="0" smtClean="0">
                <a:solidFill>
                  <a:srgbClr val="0070C0"/>
                </a:solidFill>
              </a:rPr>
              <a:t>) {</a:t>
            </a:r>
            <a:br>
              <a:rPr lang="en-IN" b="1" dirty="0" smtClean="0">
                <a:solidFill>
                  <a:srgbClr val="0070C0"/>
                </a:solidFill>
              </a:rPr>
            </a:br>
            <a:r>
              <a:rPr lang="en-IN" b="1" dirty="0" smtClean="0">
                <a:solidFill>
                  <a:srgbClr val="0070C0"/>
                </a:solidFill>
              </a:rPr>
              <a:t>  case "red":</a:t>
            </a:r>
            <a:br>
              <a:rPr lang="en-IN" b="1" dirty="0" smtClean="0">
                <a:solidFill>
                  <a:srgbClr val="0070C0"/>
                </a:solidFill>
              </a:rPr>
            </a:br>
            <a:r>
              <a:rPr lang="en-IN" b="1" dirty="0" smtClean="0">
                <a:solidFill>
                  <a:srgbClr val="0070C0"/>
                </a:solidFill>
              </a:rPr>
              <a:t>    echo "Your </a:t>
            </a:r>
            <a:r>
              <a:rPr lang="en-IN" b="1" dirty="0" err="1" smtClean="0">
                <a:solidFill>
                  <a:srgbClr val="0070C0"/>
                </a:solidFill>
              </a:rPr>
              <a:t>favorite</a:t>
            </a:r>
            <a:r>
              <a:rPr lang="en-IN" b="1" dirty="0" smtClean="0">
                <a:solidFill>
                  <a:srgbClr val="0070C0"/>
                </a:solidFill>
              </a:rPr>
              <a:t> </a:t>
            </a:r>
            <a:r>
              <a:rPr lang="en-IN" b="1" dirty="0" err="1" smtClean="0">
                <a:solidFill>
                  <a:srgbClr val="0070C0"/>
                </a:solidFill>
              </a:rPr>
              <a:t>color</a:t>
            </a:r>
            <a:r>
              <a:rPr lang="en-IN" b="1" dirty="0" smtClean="0">
                <a:solidFill>
                  <a:srgbClr val="0070C0"/>
                </a:solidFill>
              </a:rPr>
              <a:t> is red!";</a:t>
            </a:r>
            <a:br>
              <a:rPr lang="en-IN" b="1" dirty="0" smtClean="0">
                <a:solidFill>
                  <a:srgbClr val="0070C0"/>
                </a:solidFill>
              </a:rPr>
            </a:br>
            <a:r>
              <a:rPr lang="en-IN" b="1" dirty="0" smtClean="0">
                <a:solidFill>
                  <a:srgbClr val="0070C0"/>
                </a:solidFill>
              </a:rPr>
              <a:t>    break;</a:t>
            </a:r>
            <a:br>
              <a:rPr lang="en-IN" b="1" dirty="0" smtClean="0">
                <a:solidFill>
                  <a:srgbClr val="0070C0"/>
                </a:solidFill>
              </a:rPr>
            </a:br>
            <a:r>
              <a:rPr lang="en-IN" b="1" dirty="0" smtClean="0">
                <a:solidFill>
                  <a:srgbClr val="0070C0"/>
                </a:solidFill>
              </a:rPr>
              <a:t>  case "blue":</a:t>
            </a:r>
            <a:br>
              <a:rPr lang="en-IN" b="1" dirty="0" smtClean="0">
                <a:solidFill>
                  <a:srgbClr val="0070C0"/>
                </a:solidFill>
              </a:rPr>
            </a:br>
            <a:r>
              <a:rPr lang="en-IN" b="1" dirty="0" smtClean="0">
                <a:solidFill>
                  <a:srgbClr val="0070C0"/>
                </a:solidFill>
              </a:rPr>
              <a:t>    echo "Your </a:t>
            </a:r>
            <a:r>
              <a:rPr lang="en-IN" b="1" dirty="0" err="1" smtClean="0">
                <a:solidFill>
                  <a:srgbClr val="0070C0"/>
                </a:solidFill>
              </a:rPr>
              <a:t>favorite</a:t>
            </a:r>
            <a:r>
              <a:rPr lang="en-IN" b="1" dirty="0" smtClean="0">
                <a:solidFill>
                  <a:srgbClr val="0070C0"/>
                </a:solidFill>
              </a:rPr>
              <a:t> </a:t>
            </a:r>
            <a:r>
              <a:rPr lang="en-IN" b="1" dirty="0" err="1" smtClean="0">
                <a:solidFill>
                  <a:srgbClr val="0070C0"/>
                </a:solidFill>
              </a:rPr>
              <a:t>color</a:t>
            </a:r>
            <a:r>
              <a:rPr lang="en-IN" b="1" dirty="0" smtClean="0">
                <a:solidFill>
                  <a:srgbClr val="0070C0"/>
                </a:solidFill>
              </a:rPr>
              <a:t> is blue!";</a:t>
            </a:r>
            <a:br>
              <a:rPr lang="en-IN" b="1" dirty="0" smtClean="0">
                <a:solidFill>
                  <a:srgbClr val="0070C0"/>
                </a:solidFill>
              </a:rPr>
            </a:br>
            <a:r>
              <a:rPr lang="en-IN" b="1" dirty="0" smtClean="0">
                <a:solidFill>
                  <a:srgbClr val="0070C0"/>
                </a:solidFill>
              </a:rPr>
              <a:t>    break;</a:t>
            </a:r>
            <a:br>
              <a:rPr lang="en-IN" b="1" dirty="0" smtClean="0">
                <a:solidFill>
                  <a:srgbClr val="0070C0"/>
                </a:solidFill>
              </a:rPr>
            </a:br>
            <a:r>
              <a:rPr lang="en-IN" b="1" dirty="0" smtClean="0">
                <a:solidFill>
                  <a:srgbClr val="0070C0"/>
                </a:solidFill>
              </a:rPr>
              <a:t>  case "green":</a:t>
            </a:r>
            <a:br>
              <a:rPr lang="en-IN" b="1" dirty="0" smtClean="0">
                <a:solidFill>
                  <a:srgbClr val="0070C0"/>
                </a:solidFill>
              </a:rPr>
            </a:br>
            <a:r>
              <a:rPr lang="en-IN" b="1" dirty="0" smtClean="0">
                <a:solidFill>
                  <a:srgbClr val="0070C0"/>
                </a:solidFill>
              </a:rPr>
              <a:t>    echo "Your </a:t>
            </a:r>
            <a:r>
              <a:rPr lang="en-IN" b="1" dirty="0" err="1" smtClean="0">
                <a:solidFill>
                  <a:srgbClr val="0070C0"/>
                </a:solidFill>
              </a:rPr>
              <a:t>favorite</a:t>
            </a:r>
            <a:r>
              <a:rPr lang="en-IN" b="1" dirty="0" smtClean="0">
                <a:solidFill>
                  <a:srgbClr val="0070C0"/>
                </a:solidFill>
              </a:rPr>
              <a:t> </a:t>
            </a:r>
            <a:r>
              <a:rPr lang="en-IN" b="1" dirty="0" err="1" smtClean="0">
                <a:solidFill>
                  <a:srgbClr val="0070C0"/>
                </a:solidFill>
              </a:rPr>
              <a:t>color</a:t>
            </a:r>
            <a:r>
              <a:rPr lang="en-IN" b="1" dirty="0" smtClean="0">
                <a:solidFill>
                  <a:srgbClr val="0070C0"/>
                </a:solidFill>
              </a:rPr>
              <a:t> is green!";</a:t>
            </a:r>
            <a:br>
              <a:rPr lang="en-IN" b="1" dirty="0" smtClean="0">
                <a:solidFill>
                  <a:srgbClr val="0070C0"/>
                </a:solidFill>
              </a:rPr>
            </a:br>
            <a:r>
              <a:rPr lang="en-IN" b="1" dirty="0" smtClean="0">
                <a:solidFill>
                  <a:srgbClr val="0070C0"/>
                </a:solidFill>
              </a:rPr>
              <a:t>    break;</a:t>
            </a:r>
            <a:br>
              <a:rPr lang="en-IN" b="1" dirty="0" smtClean="0">
                <a:solidFill>
                  <a:srgbClr val="0070C0"/>
                </a:solidFill>
              </a:rPr>
            </a:br>
            <a:r>
              <a:rPr lang="en-IN" b="1" dirty="0" smtClean="0">
                <a:solidFill>
                  <a:srgbClr val="0070C0"/>
                </a:solidFill>
              </a:rPr>
              <a:t>  default:</a:t>
            </a:r>
            <a:br>
              <a:rPr lang="en-IN" b="1" dirty="0" smtClean="0">
                <a:solidFill>
                  <a:srgbClr val="0070C0"/>
                </a:solidFill>
              </a:rPr>
            </a:br>
            <a:r>
              <a:rPr lang="en-IN" b="1" dirty="0" smtClean="0">
                <a:solidFill>
                  <a:srgbClr val="0070C0"/>
                </a:solidFill>
              </a:rPr>
              <a:t>    echo "Your </a:t>
            </a:r>
            <a:r>
              <a:rPr lang="en-IN" b="1" dirty="0" err="1" smtClean="0">
                <a:solidFill>
                  <a:srgbClr val="0070C0"/>
                </a:solidFill>
              </a:rPr>
              <a:t>favorite</a:t>
            </a:r>
            <a:r>
              <a:rPr lang="en-IN" b="1" dirty="0" smtClean="0">
                <a:solidFill>
                  <a:srgbClr val="0070C0"/>
                </a:solidFill>
              </a:rPr>
              <a:t> </a:t>
            </a:r>
            <a:r>
              <a:rPr lang="en-IN" b="1" dirty="0" err="1" smtClean="0">
                <a:solidFill>
                  <a:srgbClr val="0070C0"/>
                </a:solidFill>
              </a:rPr>
              <a:t>color</a:t>
            </a:r>
            <a:r>
              <a:rPr lang="en-IN" b="1" dirty="0" smtClean="0">
                <a:solidFill>
                  <a:srgbClr val="0070C0"/>
                </a:solidFill>
              </a:rPr>
              <a:t> is neither red, blue, nor green!";</a:t>
            </a:r>
            <a:br>
              <a:rPr lang="en-IN" b="1" dirty="0" smtClean="0">
                <a:solidFill>
                  <a:srgbClr val="0070C0"/>
                </a:solidFill>
              </a:rPr>
            </a:br>
            <a:r>
              <a:rPr lang="en-IN" b="1" dirty="0" smtClean="0">
                <a:solidFill>
                  <a:srgbClr val="0070C0"/>
                </a:solidFill>
              </a:rPr>
              <a:t>}</a:t>
            </a:r>
            <a:br>
              <a:rPr lang="en-IN" b="1" dirty="0" smtClean="0">
                <a:solidFill>
                  <a:srgbClr val="0070C0"/>
                </a:solidFill>
              </a:rPr>
            </a:br>
            <a:r>
              <a:rPr lang="en-IN" b="1" dirty="0" smtClean="0">
                <a:solidFill>
                  <a:srgbClr val="0070C0"/>
                </a:solidFill>
              </a:rPr>
              <a:t>?&gt;</a:t>
            </a:r>
            <a:endParaRPr lang="en-IN" b="1" dirty="0">
              <a:solidFill>
                <a:srgbClr val="0070C0"/>
              </a:solidFill>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Loops:</a:t>
            </a:r>
            <a:endParaRPr lang="en-IN" dirty="0"/>
          </a:p>
        </p:txBody>
      </p:sp>
      <p:sp>
        <p:nvSpPr>
          <p:cNvPr id="3" name="Content Placeholder 2"/>
          <p:cNvSpPr>
            <a:spLocks noGrp="1"/>
          </p:cNvSpPr>
          <p:nvPr>
            <p:ph sz="quarter" idx="1"/>
          </p:nvPr>
        </p:nvSpPr>
        <p:spPr/>
        <p:txBody>
          <a:bodyPr/>
          <a:lstStyle/>
          <a:p>
            <a:r>
              <a:rPr lang="en-IN" b="1" dirty="0" smtClean="0"/>
              <a:t>while</a:t>
            </a:r>
            <a:r>
              <a:rPr lang="en-IN" dirty="0" smtClean="0"/>
              <a:t> - loops through a block of code as long as the specified condition is true</a:t>
            </a:r>
          </a:p>
          <a:p>
            <a:r>
              <a:rPr lang="en-IN" b="1" dirty="0" smtClean="0"/>
              <a:t>do...while</a:t>
            </a:r>
            <a:r>
              <a:rPr lang="en-IN" dirty="0" smtClean="0"/>
              <a:t> - loops through a block of code once, and then repeats the loop as long as the specified condition is true</a:t>
            </a:r>
          </a:p>
          <a:p>
            <a:r>
              <a:rPr lang="en-IN" b="1" dirty="0" smtClean="0"/>
              <a:t>for</a:t>
            </a:r>
            <a:r>
              <a:rPr lang="en-IN" dirty="0" smtClean="0"/>
              <a:t> - loops through a block of code a specified number of times</a:t>
            </a:r>
          </a:p>
          <a:p>
            <a:r>
              <a:rPr lang="en-IN" b="1" dirty="0" err="1" smtClean="0"/>
              <a:t>foreach</a:t>
            </a:r>
            <a:r>
              <a:rPr lang="en-IN" dirty="0" smtClean="0"/>
              <a:t> - loops through a block of code for each element in an array</a:t>
            </a:r>
          </a:p>
          <a:p>
            <a:endParaRPr lang="en-IN"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r>
              <a:rPr lang="en-IN" dirty="0" smtClean="0"/>
              <a:t>The </a:t>
            </a:r>
            <a:r>
              <a:rPr lang="en-IN" b="1" dirty="0" err="1" smtClean="0"/>
              <a:t>foreach</a:t>
            </a:r>
            <a:r>
              <a:rPr lang="en-IN" dirty="0" smtClean="0"/>
              <a:t> loop works only on arrays, and is used to loop through each key/value pair in an array.</a:t>
            </a:r>
          </a:p>
          <a:p>
            <a:r>
              <a:rPr lang="en-IN" b="1" dirty="0" smtClean="0">
                <a:solidFill>
                  <a:srgbClr val="0070C0"/>
                </a:solidFill>
              </a:rPr>
              <a:t>&lt;?</a:t>
            </a:r>
            <a:r>
              <a:rPr lang="en-IN" b="1" dirty="0" err="1" smtClean="0">
                <a:solidFill>
                  <a:srgbClr val="0070C0"/>
                </a:solidFill>
              </a:rPr>
              <a:t>php</a:t>
            </a:r>
            <a:r>
              <a:rPr lang="en-IN" b="1" dirty="0" smtClean="0">
                <a:solidFill>
                  <a:srgbClr val="0070C0"/>
                </a:solidFill>
              </a:rPr>
              <a:t/>
            </a:r>
            <a:br>
              <a:rPr lang="en-IN" b="1" dirty="0" smtClean="0">
                <a:solidFill>
                  <a:srgbClr val="0070C0"/>
                </a:solidFill>
              </a:rPr>
            </a:br>
            <a:r>
              <a:rPr lang="en-IN" b="1" dirty="0" smtClean="0">
                <a:solidFill>
                  <a:srgbClr val="0070C0"/>
                </a:solidFill>
              </a:rPr>
              <a:t>$</a:t>
            </a:r>
            <a:r>
              <a:rPr lang="en-IN" b="1" dirty="0" err="1" smtClean="0">
                <a:solidFill>
                  <a:srgbClr val="0070C0"/>
                </a:solidFill>
              </a:rPr>
              <a:t>colors</a:t>
            </a:r>
            <a:r>
              <a:rPr lang="en-IN" b="1" dirty="0" smtClean="0">
                <a:solidFill>
                  <a:srgbClr val="0070C0"/>
                </a:solidFill>
              </a:rPr>
              <a:t> = array("red", "green", "blue", "yellow");</a:t>
            </a:r>
            <a:br>
              <a:rPr lang="en-IN" b="1" dirty="0" smtClean="0">
                <a:solidFill>
                  <a:srgbClr val="0070C0"/>
                </a:solidFill>
              </a:rPr>
            </a:br>
            <a:r>
              <a:rPr lang="en-IN" b="1" dirty="0" smtClean="0">
                <a:solidFill>
                  <a:srgbClr val="0070C0"/>
                </a:solidFill>
              </a:rPr>
              <a:t/>
            </a:r>
            <a:br>
              <a:rPr lang="en-IN" b="1" dirty="0" smtClean="0">
                <a:solidFill>
                  <a:srgbClr val="0070C0"/>
                </a:solidFill>
              </a:rPr>
            </a:br>
            <a:r>
              <a:rPr lang="en-IN" b="1" dirty="0" err="1" smtClean="0">
                <a:solidFill>
                  <a:srgbClr val="0070C0"/>
                </a:solidFill>
              </a:rPr>
              <a:t>foreach</a:t>
            </a:r>
            <a:r>
              <a:rPr lang="en-IN" b="1" dirty="0" smtClean="0">
                <a:solidFill>
                  <a:srgbClr val="0070C0"/>
                </a:solidFill>
              </a:rPr>
              <a:t> ($</a:t>
            </a:r>
            <a:r>
              <a:rPr lang="en-IN" b="1" dirty="0" err="1" smtClean="0">
                <a:solidFill>
                  <a:srgbClr val="0070C0"/>
                </a:solidFill>
              </a:rPr>
              <a:t>colors</a:t>
            </a:r>
            <a:r>
              <a:rPr lang="en-IN" b="1" dirty="0" smtClean="0">
                <a:solidFill>
                  <a:srgbClr val="0070C0"/>
                </a:solidFill>
              </a:rPr>
              <a:t> as $value) {</a:t>
            </a:r>
            <a:br>
              <a:rPr lang="en-IN" b="1" dirty="0" smtClean="0">
                <a:solidFill>
                  <a:srgbClr val="0070C0"/>
                </a:solidFill>
              </a:rPr>
            </a:br>
            <a:r>
              <a:rPr lang="en-IN" b="1" dirty="0" smtClean="0">
                <a:solidFill>
                  <a:srgbClr val="0070C0"/>
                </a:solidFill>
              </a:rPr>
              <a:t>  echo "$value &lt;</a:t>
            </a:r>
            <a:r>
              <a:rPr lang="en-IN" b="1" dirty="0" err="1" smtClean="0">
                <a:solidFill>
                  <a:srgbClr val="0070C0"/>
                </a:solidFill>
              </a:rPr>
              <a:t>br</a:t>
            </a:r>
            <a:r>
              <a:rPr lang="en-IN" b="1" dirty="0" smtClean="0">
                <a:solidFill>
                  <a:srgbClr val="0070C0"/>
                </a:solidFill>
              </a:rPr>
              <a:t>&gt;";</a:t>
            </a:r>
            <a:br>
              <a:rPr lang="en-IN" b="1" dirty="0" smtClean="0">
                <a:solidFill>
                  <a:srgbClr val="0070C0"/>
                </a:solidFill>
              </a:rPr>
            </a:br>
            <a:r>
              <a:rPr lang="en-IN" b="1" dirty="0" smtClean="0">
                <a:solidFill>
                  <a:srgbClr val="0070C0"/>
                </a:solidFill>
              </a:rPr>
              <a:t>}</a:t>
            </a:r>
            <a:br>
              <a:rPr lang="en-IN" b="1" dirty="0" smtClean="0">
                <a:solidFill>
                  <a:srgbClr val="0070C0"/>
                </a:solidFill>
              </a:rPr>
            </a:br>
            <a:r>
              <a:rPr lang="en-IN" b="1" dirty="0" smtClean="0">
                <a:solidFill>
                  <a:srgbClr val="0070C0"/>
                </a:solidFill>
              </a:rPr>
              <a:t>?&gt;</a:t>
            </a:r>
            <a:endParaRPr lang="en-IN" b="1" dirty="0">
              <a:solidFill>
                <a:srgbClr val="0070C0"/>
              </a:solidFill>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a:t>
            </a:r>
            <a:endParaRPr lang="en-IN" dirty="0"/>
          </a:p>
        </p:txBody>
      </p:sp>
      <p:sp>
        <p:nvSpPr>
          <p:cNvPr id="3" name="Content Placeholder 2"/>
          <p:cNvSpPr>
            <a:spLocks noGrp="1"/>
          </p:cNvSpPr>
          <p:nvPr>
            <p:ph sz="quarter" idx="1"/>
          </p:nvPr>
        </p:nvSpPr>
        <p:spPr/>
        <p:txBody>
          <a:bodyPr>
            <a:normAutofit fontScale="70000" lnSpcReduction="20000"/>
          </a:bodyPr>
          <a:lstStyle/>
          <a:p>
            <a:pPr>
              <a:buNone/>
            </a:pPr>
            <a:r>
              <a:rPr lang="en-IN" dirty="0" smtClean="0"/>
              <a:t>	</a:t>
            </a:r>
            <a:r>
              <a:rPr lang="en-IN" b="1" dirty="0" smtClean="0">
                <a:solidFill>
                  <a:srgbClr val="FF0000"/>
                </a:solidFill>
              </a:rPr>
              <a:t>&lt;!DOCTYPE html&gt;</a:t>
            </a:r>
          </a:p>
          <a:p>
            <a:pPr>
              <a:buNone/>
            </a:pPr>
            <a:r>
              <a:rPr lang="en-IN" b="1" dirty="0" smtClean="0">
                <a:solidFill>
                  <a:srgbClr val="FF0000"/>
                </a:solidFill>
              </a:rPr>
              <a:t>	&lt;html&gt;</a:t>
            </a:r>
          </a:p>
          <a:p>
            <a:pPr>
              <a:buNone/>
            </a:pPr>
            <a:r>
              <a:rPr lang="en-IN" b="1" dirty="0" smtClean="0">
                <a:solidFill>
                  <a:srgbClr val="FF0000"/>
                </a:solidFill>
              </a:rPr>
              <a:t>	&lt;body&gt;</a:t>
            </a:r>
          </a:p>
          <a:p>
            <a:pPr>
              <a:buNone/>
            </a:pPr>
            <a:r>
              <a:rPr lang="en-IN" b="1" dirty="0" smtClean="0">
                <a:solidFill>
                  <a:srgbClr val="FF0000"/>
                </a:solidFill>
              </a:rPr>
              <a:t>	</a:t>
            </a:r>
          </a:p>
          <a:p>
            <a:pPr>
              <a:buNone/>
            </a:pPr>
            <a:r>
              <a:rPr lang="en-IN" b="1" dirty="0" smtClean="0">
                <a:solidFill>
                  <a:srgbClr val="FF0000"/>
                </a:solidFill>
              </a:rPr>
              <a:t>	</a:t>
            </a:r>
            <a:r>
              <a:rPr lang="en-IN" b="1" dirty="0" smtClean="0">
                <a:solidFill>
                  <a:srgbClr val="0070C0"/>
                </a:solidFill>
              </a:rPr>
              <a:t>&lt;?</a:t>
            </a:r>
            <a:r>
              <a:rPr lang="en-IN" b="1" dirty="0" err="1" smtClean="0">
                <a:solidFill>
                  <a:srgbClr val="0070C0"/>
                </a:solidFill>
              </a:rPr>
              <a:t>php</a:t>
            </a:r>
            <a:endParaRPr lang="en-IN" b="1" dirty="0" smtClean="0">
              <a:solidFill>
                <a:srgbClr val="0070C0"/>
              </a:solidFill>
            </a:endParaRPr>
          </a:p>
          <a:p>
            <a:pPr>
              <a:buNone/>
            </a:pPr>
            <a:r>
              <a:rPr lang="en-IN" b="1" dirty="0" smtClean="0">
                <a:solidFill>
                  <a:srgbClr val="0070C0"/>
                </a:solidFill>
              </a:rPr>
              <a:t>	function </a:t>
            </a:r>
            <a:r>
              <a:rPr lang="en-IN" b="1" dirty="0" err="1" smtClean="0">
                <a:solidFill>
                  <a:srgbClr val="0070C0"/>
                </a:solidFill>
              </a:rPr>
              <a:t>writeMsg</a:t>
            </a:r>
            <a:r>
              <a:rPr lang="en-IN" b="1" dirty="0" smtClean="0">
                <a:solidFill>
                  <a:srgbClr val="0070C0"/>
                </a:solidFill>
              </a:rPr>
              <a:t>() {</a:t>
            </a:r>
          </a:p>
          <a:p>
            <a:pPr>
              <a:buNone/>
            </a:pPr>
            <a:r>
              <a:rPr lang="en-IN" b="1" dirty="0" smtClean="0">
                <a:solidFill>
                  <a:srgbClr val="0070C0"/>
                </a:solidFill>
              </a:rPr>
              <a:t>	echo "Hello world!";</a:t>
            </a:r>
          </a:p>
          <a:p>
            <a:pPr>
              <a:buNone/>
            </a:pPr>
            <a:r>
              <a:rPr lang="en-IN" b="1" dirty="0" smtClean="0">
                <a:solidFill>
                  <a:srgbClr val="0070C0"/>
                </a:solidFill>
              </a:rPr>
              <a:t>	}</a:t>
            </a:r>
          </a:p>
          <a:p>
            <a:pPr>
              <a:buNone/>
            </a:pPr>
            <a:r>
              <a:rPr lang="en-IN" b="1" dirty="0" smtClean="0">
                <a:solidFill>
                  <a:srgbClr val="0070C0"/>
                </a:solidFill>
              </a:rPr>
              <a:t>	</a:t>
            </a:r>
            <a:r>
              <a:rPr lang="en-IN" b="1" dirty="0" err="1" smtClean="0">
                <a:solidFill>
                  <a:srgbClr val="0070C0"/>
                </a:solidFill>
              </a:rPr>
              <a:t>writeMsg</a:t>
            </a:r>
            <a:r>
              <a:rPr lang="en-IN" b="1" dirty="0" smtClean="0">
                <a:solidFill>
                  <a:srgbClr val="0070C0"/>
                </a:solidFill>
              </a:rPr>
              <a:t>();</a:t>
            </a:r>
          </a:p>
          <a:p>
            <a:pPr>
              <a:buNone/>
            </a:pPr>
            <a:r>
              <a:rPr lang="en-IN" b="1" dirty="0" smtClean="0">
                <a:solidFill>
                  <a:srgbClr val="0070C0"/>
                </a:solidFill>
              </a:rPr>
              <a:t>	?&gt;</a:t>
            </a:r>
          </a:p>
          <a:p>
            <a:pPr>
              <a:buNone/>
            </a:pPr>
            <a:endParaRPr lang="en-IN" b="1" dirty="0" smtClean="0">
              <a:solidFill>
                <a:srgbClr val="FF0000"/>
              </a:solidFill>
            </a:endParaRPr>
          </a:p>
          <a:p>
            <a:pPr>
              <a:buNone/>
            </a:pPr>
            <a:r>
              <a:rPr lang="en-IN" b="1" dirty="0" smtClean="0">
                <a:solidFill>
                  <a:srgbClr val="FF0000"/>
                </a:solidFill>
              </a:rPr>
              <a:t>	&lt;/body&gt;</a:t>
            </a:r>
          </a:p>
          <a:p>
            <a:pPr>
              <a:buNone/>
            </a:pPr>
            <a:r>
              <a:rPr lang="en-IN" b="1" dirty="0" smtClean="0">
                <a:solidFill>
                  <a:srgbClr val="FF0000"/>
                </a:solidFill>
              </a:rPr>
              <a:t>	&lt;/html&gt;</a:t>
            </a:r>
          </a:p>
          <a:p>
            <a:endParaRPr lang="en-IN"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Functions with arguments:</a:t>
            </a:r>
            <a:endParaRPr lang="en-IN" dirty="0"/>
          </a:p>
        </p:txBody>
      </p:sp>
      <p:sp>
        <p:nvSpPr>
          <p:cNvPr id="3" name="Content Placeholder 2"/>
          <p:cNvSpPr>
            <a:spLocks noGrp="1"/>
          </p:cNvSpPr>
          <p:nvPr>
            <p:ph sz="quarter" idx="1"/>
          </p:nvPr>
        </p:nvSpPr>
        <p:spPr/>
        <p:txBody>
          <a:bodyPr/>
          <a:lstStyle/>
          <a:p>
            <a:r>
              <a:rPr lang="en-IN" b="1" dirty="0" smtClean="0">
                <a:solidFill>
                  <a:srgbClr val="0070C0"/>
                </a:solidFill>
              </a:rPr>
              <a:t>&lt;?</a:t>
            </a:r>
            <a:r>
              <a:rPr lang="en-IN" b="1" dirty="0" err="1" smtClean="0">
                <a:solidFill>
                  <a:srgbClr val="0070C0"/>
                </a:solidFill>
              </a:rPr>
              <a:t>php</a:t>
            </a:r>
            <a:r>
              <a:rPr lang="en-IN" b="1" dirty="0" smtClean="0">
                <a:solidFill>
                  <a:srgbClr val="0070C0"/>
                </a:solidFill>
              </a:rPr>
              <a:t/>
            </a:r>
            <a:br>
              <a:rPr lang="en-IN" b="1" dirty="0" smtClean="0">
                <a:solidFill>
                  <a:srgbClr val="0070C0"/>
                </a:solidFill>
              </a:rPr>
            </a:br>
            <a:r>
              <a:rPr lang="en-IN" b="1" dirty="0" smtClean="0">
                <a:solidFill>
                  <a:srgbClr val="0070C0"/>
                </a:solidFill>
              </a:rPr>
              <a:t>function </a:t>
            </a:r>
            <a:r>
              <a:rPr lang="en-IN" b="1" dirty="0" err="1" smtClean="0">
                <a:solidFill>
                  <a:srgbClr val="0070C0"/>
                </a:solidFill>
              </a:rPr>
              <a:t>familyName</a:t>
            </a:r>
            <a:r>
              <a:rPr lang="en-IN" b="1" dirty="0" smtClean="0">
                <a:solidFill>
                  <a:srgbClr val="0070C0"/>
                </a:solidFill>
              </a:rPr>
              <a:t>($</a:t>
            </a:r>
            <a:r>
              <a:rPr lang="en-IN" b="1" dirty="0" err="1" smtClean="0">
                <a:solidFill>
                  <a:srgbClr val="0070C0"/>
                </a:solidFill>
              </a:rPr>
              <a:t>fname</a:t>
            </a:r>
            <a:r>
              <a:rPr lang="en-IN" b="1" dirty="0" smtClean="0">
                <a:solidFill>
                  <a:srgbClr val="0070C0"/>
                </a:solidFill>
              </a:rPr>
              <a:t>, $year) {</a:t>
            </a:r>
            <a:br>
              <a:rPr lang="en-IN" b="1" dirty="0" smtClean="0">
                <a:solidFill>
                  <a:srgbClr val="0070C0"/>
                </a:solidFill>
              </a:rPr>
            </a:br>
            <a:r>
              <a:rPr lang="en-IN" b="1" dirty="0" smtClean="0">
                <a:solidFill>
                  <a:srgbClr val="0070C0"/>
                </a:solidFill>
              </a:rPr>
              <a:t>  echo "$</a:t>
            </a:r>
            <a:r>
              <a:rPr lang="en-IN" b="1" dirty="0" err="1" smtClean="0">
                <a:solidFill>
                  <a:srgbClr val="0070C0"/>
                </a:solidFill>
              </a:rPr>
              <a:t>fname</a:t>
            </a:r>
            <a:r>
              <a:rPr lang="en-IN" b="1" dirty="0" smtClean="0">
                <a:solidFill>
                  <a:srgbClr val="0070C0"/>
                </a:solidFill>
              </a:rPr>
              <a:t> </a:t>
            </a:r>
            <a:r>
              <a:rPr lang="en-IN" b="1" dirty="0" err="1" smtClean="0">
                <a:solidFill>
                  <a:srgbClr val="0070C0"/>
                </a:solidFill>
              </a:rPr>
              <a:t>Refsnes</a:t>
            </a:r>
            <a:r>
              <a:rPr lang="en-IN" b="1" dirty="0" smtClean="0">
                <a:solidFill>
                  <a:srgbClr val="0070C0"/>
                </a:solidFill>
              </a:rPr>
              <a:t>. Born in $year &lt;</a:t>
            </a:r>
            <a:r>
              <a:rPr lang="en-IN" b="1" dirty="0" err="1" smtClean="0">
                <a:solidFill>
                  <a:srgbClr val="0070C0"/>
                </a:solidFill>
              </a:rPr>
              <a:t>br</a:t>
            </a:r>
            <a:r>
              <a:rPr lang="en-IN" b="1" dirty="0" smtClean="0">
                <a:solidFill>
                  <a:srgbClr val="0070C0"/>
                </a:solidFill>
              </a:rPr>
              <a:t>&gt;";</a:t>
            </a:r>
            <a:br>
              <a:rPr lang="en-IN" b="1" dirty="0" smtClean="0">
                <a:solidFill>
                  <a:srgbClr val="0070C0"/>
                </a:solidFill>
              </a:rPr>
            </a:br>
            <a:r>
              <a:rPr lang="en-IN" b="1" dirty="0" smtClean="0">
                <a:solidFill>
                  <a:srgbClr val="0070C0"/>
                </a:solidFill>
              </a:rPr>
              <a:t>}</a:t>
            </a:r>
            <a:br>
              <a:rPr lang="en-IN" b="1" dirty="0" smtClean="0">
                <a:solidFill>
                  <a:srgbClr val="0070C0"/>
                </a:solidFill>
              </a:rPr>
            </a:br>
            <a:r>
              <a:rPr lang="en-IN" b="1" dirty="0" smtClean="0">
                <a:solidFill>
                  <a:srgbClr val="0070C0"/>
                </a:solidFill>
              </a:rPr>
              <a:t/>
            </a:r>
            <a:br>
              <a:rPr lang="en-IN" b="1" dirty="0" smtClean="0">
                <a:solidFill>
                  <a:srgbClr val="0070C0"/>
                </a:solidFill>
              </a:rPr>
            </a:br>
            <a:r>
              <a:rPr lang="en-IN" b="1" dirty="0" err="1" smtClean="0">
                <a:solidFill>
                  <a:srgbClr val="0070C0"/>
                </a:solidFill>
              </a:rPr>
              <a:t>familyName</a:t>
            </a:r>
            <a:r>
              <a:rPr lang="en-IN" b="1" dirty="0" smtClean="0">
                <a:solidFill>
                  <a:srgbClr val="0070C0"/>
                </a:solidFill>
              </a:rPr>
              <a:t>("</a:t>
            </a:r>
            <a:r>
              <a:rPr lang="en-IN" b="1" dirty="0" err="1" smtClean="0">
                <a:solidFill>
                  <a:srgbClr val="0070C0"/>
                </a:solidFill>
              </a:rPr>
              <a:t>Hege</a:t>
            </a:r>
            <a:r>
              <a:rPr lang="en-IN" b="1" dirty="0" smtClean="0">
                <a:solidFill>
                  <a:srgbClr val="0070C0"/>
                </a:solidFill>
              </a:rPr>
              <a:t>", "1975");</a:t>
            </a:r>
            <a:br>
              <a:rPr lang="en-IN" b="1" dirty="0" smtClean="0">
                <a:solidFill>
                  <a:srgbClr val="0070C0"/>
                </a:solidFill>
              </a:rPr>
            </a:br>
            <a:r>
              <a:rPr lang="en-IN" b="1" dirty="0" err="1" smtClean="0">
                <a:solidFill>
                  <a:srgbClr val="0070C0"/>
                </a:solidFill>
              </a:rPr>
              <a:t>familyName</a:t>
            </a:r>
            <a:r>
              <a:rPr lang="en-IN" b="1" dirty="0" smtClean="0">
                <a:solidFill>
                  <a:srgbClr val="0070C0"/>
                </a:solidFill>
              </a:rPr>
              <a:t>("Stale", "1978");</a:t>
            </a:r>
            <a:br>
              <a:rPr lang="en-IN" b="1" dirty="0" smtClean="0">
                <a:solidFill>
                  <a:srgbClr val="0070C0"/>
                </a:solidFill>
              </a:rPr>
            </a:br>
            <a:r>
              <a:rPr lang="en-IN" b="1" dirty="0" err="1" smtClean="0">
                <a:solidFill>
                  <a:srgbClr val="0070C0"/>
                </a:solidFill>
              </a:rPr>
              <a:t>familyName</a:t>
            </a:r>
            <a:r>
              <a:rPr lang="en-IN" b="1" dirty="0" smtClean="0">
                <a:solidFill>
                  <a:srgbClr val="0070C0"/>
                </a:solidFill>
              </a:rPr>
              <a:t>("Kai Jim", "1983");</a:t>
            </a:r>
            <a:br>
              <a:rPr lang="en-IN" b="1" dirty="0" smtClean="0">
                <a:solidFill>
                  <a:srgbClr val="0070C0"/>
                </a:solidFill>
              </a:rPr>
            </a:br>
            <a:r>
              <a:rPr lang="en-IN" b="1" dirty="0" smtClean="0">
                <a:solidFill>
                  <a:srgbClr val="0070C0"/>
                </a:solidFill>
              </a:rPr>
              <a:t>?&gt;</a:t>
            </a:r>
            <a:endParaRPr lang="en-IN" b="1"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Syllabus :</a:t>
            </a:r>
            <a:endParaRPr lang="en-IN" b="1" dirty="0"/>
          </a:p>
        </p:txBody>
      </p:sp>
      <p:sp>
        <p:nvSpPr>
          <p:cNvPr id="3" name="Content Placeholder 2"/>
          <p:cNvSpPr>
            <a:spLocks noGrp="1"/>
          </p:cNvSpPr>
          <p:nvPr>
            <p:ph sz="quarter" idx="1"/>
          </p:nvPr>
        </p:nvSpPr>
        <p:spPr/>
        <p:txBody>
          <a:bodyPr>
            <a:normAutofit fontScale="77500" lnSpcReduction="20000"/>
          </a:bodyPr>
          <a:lstStyle/>
          <a:p>
            <a:r>
              <a:rPr lang="en-IN" b="1" dirty="0" smtClean="0"/>
              <a:t>Unit-I</a:t>
            </a:r>
            <a:endParaRPr lang="en-IN" dirty="0" smtClean="0"/>
          </a:p>
          <a:p>
            <a:pPr>
              <a:buNone/>
            </a:pPr>
            <a:r>
              <a:rPr lang="en-IN" dirty="0" smtClean="0"/>
              <a:t>	</a:t>
            </a:r>
            <a:r>
              <a:rPr lang="en-IN" dirty="0" smtClean="0">
                <a:solidFill>
                  <a:srgbClr val="7030A0"/>
                </a:solidFill>
              </a:rPr>
              <a:t>HTML Over view, HTML Document Structure, HTML Tags, HTML Elements, HTML Attributes,  HTML Formatting, Grouping Content, HTML Fonts, HTML </a:t>
            </a:r>
            <a:r>
              <a:rPr lang="en-IN" dirty="0" err="1" smtClean="0">
                <a:solidFill>
                  <a:srgbClr val="7030A0"/>
                </a:solidFill>
              </a:rPr>
              <a:t>Color</a:t>
            </a:r>
            <a:r>
              <a:rPr lang="en-IN" dirty="0" smtClean="0">
                <a:solidFill>
                  <a:srgbClr val="7030A0"/>
                </a:solidFill>
              </a:rPr>
              <a:t>, HTML Images, HTML Tables, HTML List, HTML Text Link, HTML Frames, HTML </a:t>
            </a:r>
            <a:r>
              <a:rPr lang="en-IN" dirty="0" err="1" smtClean="0">
                <a:solidFill>
                  <a:srgbClr val="7030A0"/>
                </a:solidFill>
              </a:rPr>
              <a:t>IFrames</a:t>
            </a:r>
            <a:r>
              <a:rPr lang="en-IN" dirty="0" smtClean="0">
                <a:solidFill>
                  <a:srgbClr val="7030A0"/>
                </a:solidFill>
              </a:rPr>
              <a:t>, HTML Header, tag, The &lt;marquee&gt; Tag Attributes</a:t>
            </a:r>
          </a:p>
          <a:p>
            <a:r>
              <a:rPr lang="en-IN" b="1" dirty="0" smtClean="0"/>
              <a:t>Unit-II</a:t>
            </a:r>
            <a:endParaRPr lang="en-IN" dirty="0" smtClean="0"/>
          </a:p>
          <a:p>
            <a:pPr>
              <a:buNone/>
            </a:pPr>
            <a:r>
              <a:rPr lang="en-IN" dirty="0" smtClean="0"/>
              <a:t>	</a:t>
            </a:r>
            <a:r>
              <a:rPr lang="en-IN" dirty="0" smtClean="0">
                <a:solidFill>
                  <a:srgbClr val="7030A0"/>
                </a:solidFill>
              </a:rPr>
              <a:t>HTML Backgrounds, HTML Layout, HTML Forms, Form Attributes, HTML Form Controls, Text Input Controls, Single-line text input controls, CSS introduction, CSS Syntax, Concept of CSS: Creating Style Sheet, CSS Properties, CSS Styling, Working with Lists and Tables, CSS Id and Class, Creating page Layout and Site Designs CSS style sheet: External Style Sheets, Internal Style Sheets, Inline Style, </a:t>
            </a:r>
            <a:r>
              <a:rPr lang="en-IN" dirty="0" smtClean="0"/>
              <a:t>The class selector: div &amp; span tag. DOM HTML DOM, inner HTML, Dynamic HTML (DHTML), DHTML form, XML DOM</a:t>
            </a:r>
          </a:p>
          <a:p>
            <a:endParaRPr lang="en-IN" dirty="0"/>
          </a:p>
        </p:txBody>
      </p:sp>
      <p:sp>
        <p:nvSpPr>
          <p:cNvPr id="4" name="Text Box 3"/>
          <p:cNvSpPr txBox="1"/>
          <p:nvPr/>
        </p:nvSpPr>
        <p:spPr>
          <a:xfrm>
            <a:off x="-1612265" y="1377315"/>
            <a:ext cx="309880" cy="368300"/>
          </a:xfrm>
          <a:prstGeom prst="rect">
            <a:avLst/>
          </a:prstGeom>
          <a:noFill/>
        </p:spPr>
        <p:txBody>
          <a:bodyPr wrap="none" rtlCol="0">
            <a:spAutoFit/>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HTML attributes:</a:t>
            </a:r>
            <a:endParaRPr lang="en-IN" b="1" dirty="0"/>
          </a:p>
        </p:txBody>
      </p:sp>
      <p:sp>
        <p:nvSpPr>
          <p:cNvPr id="3" name="Content Placeholder 2"/>
          <p:cNvSpPr>
            <a:spLocks noGrp="1"/>
          </p:cNvSpPr>
          <p:nvPr>
            <p:ph sz="quarter" idx="1"/>
          </p:nvPr>
        </p:nvSpPr>
        <p:spPr/>
        <p:txBody>
          <a:bodyPr/>
          <a:lstStyle/>
          <a:p>
            <a:r>
              <a:rPr lang="en-IN" dirty="0" smtClean="0"/>
              <a:t>HTML attributes provide additional information about HTML elements.</a:t>
            </a:r>
          </a:p>
          <a:p>
            <a:r>
              <a:rPr lang="en-IN" dirty="0" smtClean="0"/>
              <a:t>All HTML elements can have </a:t>
            </a:r>
            <a:r>
              <a:rPr lang="en-IN" b="1" dirty="0" smtClean="0"/>
              <a:t>attributes</a:t>
            </a:r>
            <a:endParaRPr lang="en-IN" dirty="0" smtClean="0"/>
          </a:p>
          <a:p>
            <a:r>
              <a:rPr lang="en-IN" dirty="0" smtClean="0"/>
              <a:t>Attributes are always specified in </a:t>
            </a:r>
            <a:r>
              <a:rPr lang="en-IN" b="1" dirty="0" smtClean="0"/>
              <a:t>the start tag</a:t>
            </a:r>
            <a:endParaRPr lang="en-IN" dirty="0" smtClean="0"/>
          </a:p>
          <a:p>
            <a:r>
              <a:rPr lang="en-IN" dirty="0" smtClean="0"/>
              <a:t>Attributes usually come in name/value pairs like: </a:t>
            </a:r>
            <a:r>
              <a:rPr lang="en-IN" b="1" dirty="0" smtClean="0"/>
              <a:t>name="value"</a:t>
            </a:r>
            <a:endParaRPr lang="en-IN" dirty="0" smtClean="0"/>
          </a:p>
          <a:p>
            <a:pPr>
              <a:buNone/>
            </a:pPr>
            <a:r>
              <a:rPr lang="en-IN" dirty="0" smtClean="0"/>
              <a:t>	</a:t>
            </a:r>
            <a:r>
              <a:rPr lang="en-IN" b="1" dirty="0" smtClean="0">
                <a:solidFill>
                  <a:srgbClr val="FF0000"/>
                </a:solidFill>
              </a:rPr>
              <a:t>&lt;a </a:t>
            </a:r>
            <a:r>
              <a:rPr lang="en-IN" b="1" dirty="0" err="1" smtClean="0">
                <a:solidFill>
                  <a:srgbClr val="FF0000"/>
                </a:solidFill>
              </a:rPr>
              <a:t>href</a:t>
            </a:r>
            <a:r>
              <a:rPr lang="en-IN" b="1" dirty="0" smtClean="0">
                <a:solidFill>
                  <a:srgbClr val="FF0000"/>
                </a:solidFill>
              </a:rPr>
              <a:t>="https://www.w3schools.com"&gt;Visit W3Schools&lt;/a&gt;</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Strings:</a:t>
            </a:r>
            <a:endParaRPr lang="en-IN" dirty="0"/>
          </a:p>
        </p:txBody>
      </p:sp>
      <p:sp>
        <p:nvSpPr>
          <p:cNvPr id="3" name="Content Placeholder 2"/>
          <p:cNvSpPr>
            <a:spLocks noGrp="1"/>
          </p:cNvSpPr>
          <p:nvPr>
            <p:ph sz="quarter" idx="1"/>
          </p:nvPr>
        </p:nvSpPr>
        <p:spPr/>
        <p:txBody>
          <a:bodyPr/>
          <a:lstStyle/>
          <a:p>
            <a:r>
              <a:rPr lang="en-IN" dirty="0" smtClean="0"/>
              <a:t>The PHP </a:t>
            </a:r>
            <a:r>
              <a:rPr lang="en-IN" b="1" dirty="0" err="1" smtClean="0"/>
              <a:t>strlen</a:t>
            </a:r>
            <a:r>
              <a:rPr lang="en-IN" b="1" dirty="0" smtClean="0"/>
              <a:t>()</a:t>
            </a:r>
            <a:r>
              <a:rPr lang="en-IN" dirty="0" smtClean="0"/>
              <a:t> function returns the length of a string.</a:t>
            </a:r>
          </a:p>
          <a:p>
            <a:pPr lvl="1"/>
            <a:r>
              <a:rPr lang="en-IN" b="1" dirty="0" smtClean="0">
                <a:solidFill>
                  <a:srgbClr val="0070C0"/>
                </a:solidFill>
              </a:rPr>
              <a:t>&lt;?</a:t>
            </a:r>
            <a:r>
              <a:rPr lang="en-IN" b="1" dirty="0" err="1" smtClean="0">
                <a:solidFill>
                  <a:srgbClr val="0070C0"/>
                </a:solidFill>
              </a:rPr>
              <a:t>php</a:t>
            </a:r>
            <a:r>
              <a:rPr lang="en-IN" b="1" dirty="0" smtClean="0">
                <a:solidFill>
                  <a:srgbClr val="0070C0"/>
                </a:solidFill>
              </a:rPr>
              <a:t/>
            </a:r>
            <a:br>
              <a:rPr lang="en-IN" b="1" dirty="0" smtClean="0">
                <a:solidFill>
                  <a:srgbClr val="0070C0"/>
                </a:solidFill>
              </a:rPr>
            </a:br>
            <a:r>
              <a:rPr lang="en-IN" b="1" dirty="0" smtClean="0">
                <a:solidFill>
                  <a:srgbClr val="0070C0"/>
                </a:solidFill>
              </a:rPr>
              <a:t>echo </a:t>
            </a:r>
            <a:r>
              <a:rPr lang="en-IN" b="1" dirty="0" err="1" smtClean="0">
                <a:solidFill>
                  <a:srgbClr val="0070C0"/>
                </a:solidFill>
              </a:rPr>
              <a:t>strlen</a:t>
            </a:r>
            <a:r>
              <a:rPr lang="en-IN" b="1" dirty="0" smtClean="0">
                <a:solidFill>
                  <a:srgbClr val="0070C0"/>
                </a:solidFill>
              </a:rPr>
              <a:t>("Hello world!"); // outputs 12</a:t>
            </a:r>
            <a:br>
              <a:rPr lang="en-IN" b="1" dirty="0" smtClean="0">
                <a:solidFill>
                  <a:srgbClr val="0070C0"/>
                </a:solidFill>
              </a:rPr>
            </a:br>
            <a:r>
              <a:rPr lang="en-IN" b="1" dirty="0" smtClean="0">
                <a:solidFill>
                  <a:srgbClr val="0070C0"/>
                </a:solidFill>
              </a:rPr>
              <a:t>?&gt;</a:t>
            </a:r>
          </a:p>
          <a:p>
            <a:r>
              <a:rPr lang="en-IN" dirty="0" smtClean="0"/>
              <a:t>The PHP </a:t>
            </a:r>
            <a:r>
              <a:rPr lang="en-IN" b="1" dirty="0" err="1" smtClean="0"/>
              <a:t>str_word_count</a:t>
            </a:r>
            <a:r>
              <a:rPr lang="en-IN" b="1" dirty="0" smtClean="0"/>
              <a:t>()</a:t>
            </a:r>
            <a:r>
              <a:rPr lang="en-IN" dirty="0" smtClean="0"/>
              <a:t> function counts the number of words in a string.</a:t>
            </a:r>
          </a:p>
          <a:p>
            <a:pPr lvl="1"/>
            <a:r>
              <a:rPr lang="en-IN" b="1" dirty="0" smtClean="0">
                <a:solidFill>
                  <a:srgbClr val="0070C0"/>
                </a:solidFill>
              </a:rPr>
              <a:t>&lt;?</a:t>
            </a:r>
            <a:r>
              <a:rPr lang="en-IN" b="1" dirty="0" err="1" smtClean="0">
                <a:solidFill>
                  <a:srgbClr val="0070C0"/>
                </a:solidFill>
              </a:rPr>
              <a:t>php</a:t>
            </a:r>
            <a:r>
              <a:rPr lang="en-IN" b="1" dirty="0" smtClean="0">
                <a:solidFill>
                  <a:srgbClr val="0070C0"/>
                </a:solidFill>
              </a:rPr>
              <a:t/>
            </a:r>
            <a:br>
              <a:rPr lang="en-IN" b="1" dirty="0" smtClean="0">
                <a:solidFill>
                  <a:srgbClr val="0070C0"/>
                </a:solidFill>
              </a:rPr>
            </a:br>
            <a:r>
              <a:rPr lang="en-IN" b="1" dirty="0" smtClean="0">
                <a:solidFill>
                  <a:srgbClr val="0070C0"/>
                </a:solidFill>
              </a:rPr>
              <a:t>echo </a:t>
            </a:r>
            <a:r>
              <a:rPr lang="en-IN" b="1" dirty="0" err="1" smtClean="0">
                <a:solidFill>
                  <a:srgbClr val="0070C0"/>
                </a:solidFill>
              </a:rPr>
              <a:t>str_word_count</a:t>
            </a:r>
            <a:r>
              <a:rPr lang="en-IN" b="1" dirty="0" smtClean="0">
                <a:solidFill>
                  <a:srgbClr val="0070C0"/>
                </a:solidFill>
              </a:rPr>
              <a:t>("Hello world!"); // outputs 2</a:t>
            </a:r>
            <a:br>
              <a:rPr lang="en-IN" b="1" dirty="0" smtClean="0">
                <a:solidFill>
                  <a:srgbClr val="0070C0"/>
                </a:solidFill>
              </a:rPr>
            </a:br>
            <a:r>
              <a:rPr lang="en-IN" b="1" dirty="0" smtClean="0">
                <a:solidFill>
                  <a:srgbClr val="0070C0"/>
                </a:solidFill>
              </a:rPr>
              <a:t>?&gt;</a:t>
            </a:r>
          </a:p>
          <a:p>
            <a:pPr lvl="1"/>
            <a:endParaRPr lang="en-IN"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smtClean="0"/>
              <a:t>The PHP </a:t>
            </a:r>
            <a:r>
              <a:rPr lang="en-IN" b="1" dirty="0" err="1" smtClean="0"/>
              <a:t>strrev</a:t>
            </a:r>
            <a:r>
              <a:rPr lang="en-IN" b="1" dirty="0" smtClean="0"/>
              <a:t>()</a:t>
            </a:r>
            <a:r>
              <a:rPr lang="en-IN" dirty="0" smtClean="0"/>
              <a:t> function reverses a string.</a:t>
            </a:r>
          </a:p>
          <a:p>
            <a:pPr lvl="1"/>
            <a:r>
              <a:rPr lang="en-IN" b="1" dirty="0" smtClean="0">
                <a:solidFill>
                  <a:srgbClr val="0070C0"/>
                </a:solidFill>
              </a:rPr>
              <a:t>&lt;?</a:t>
            </a:r>
            <a:r>
              <a:rPr lang="en-IN" b="1" dirty="0" err="1" smtClean="0">
                <a:solidFill>
                  <a:srgbClr val="0070C0"/>
                </a:solidFill>
              </a:rPr>
              <a:t>php</a:t>
            </a:r>
            <a:r>
              <a:rPr lang="en-IN" b="1" dirty="0" smtClean="0">
                <a:solidFill>
                  <a:srgbClr val="0070C0"/>
                </a:solidFill>
              </a:rPr>
              <a:t/>
            </a:r>
            <a:br>
              <a:rPr lang="en-IN" b="1" dirty="0" smtClean="0">
                <a:solidFill>
                  <a:srgbClr val="0070C0"/>
                </a:solidFill>
              </a:rPr>
            </a:br>
            <a:r>
              <a:rPr lang="en-IN" b="1" dirty="0" smtClean="0">
                <a:solidFill>
                  <a:srgbClr val="0070C0"/>
                </a:solidFill>
              </a:rPr>
              <a:t>echo </a:t>
            </a:r>
            <a:r>
              <a:rPr lang="en-IN" b="1" dirty="0" err="1" smtClean="0">
                <a:solidFill>
                  <a:srgbClr val="0070C0"/>
                </a:solidFill>
              </a:rPr>
              <a:t>strrev</a:t>
            </a:r>
            <a:r>
              <a:rPr lang="en-IN" b="1" dirty="0" smtClean="0">
                <a:solidFill>
                  <a:srgbClr val="0070C0"/>
                </a:solidFill>
              </a:rPr>
              <a:t>("Hello world!"); // outputs !</a:t>
            </a:r>
            <a:r>
              <a:rPr lang="en-IN" b="1" dirty="0" err="1" smtClean="0">
                <a:solidFill>
                  <a:srgbClr val="0070C0"/>
                </a:solidFill>
              </a:rPr>
              <a:t>dlrow</a:t>
            </a:r>
            <a:r>
              <a:rPr lang="en-IN" b="1" dirty="0" smtClean="0">
                <a:solidFill>
                  <a:srgbClr val="0070C0"/>
                </a:solidFill>
              </a:rPr>
              <a:t> </a:t>
            </a:r>
            <a:r>
              <a:rPr lang="en-IN" b="1" dirty="0" err="1" smtClean="0">
                <a:solidFill>
                  <a:srgbClr val="0070C0"/>
                </a:solidFill>
              </a:rPr>
              <a:t>olleH</a:t>
            </a:r>
            <a:r>
              <a:rPr lang="en-IN" b="1" dirty="0" smtClean="0">
                <a:solidFill>
                  <a:srgbClr val="0070C0"/>
                </a:solidFill>
              </a:rPr>
              <a:t/>
            </a:r>
            <a:br>
              <a:rPr lang="en-IN" b="1" dirty="0" smtClean="0">
                <a:solidFill>
                  <a:srgbClr val="0070C0"/>
                </a:solidFill>
              </a:rPr>
            </a:br>
            <a:r>
              <a:rPr lang="en-IN" b="1" dirty="0" smtClean="0">
                <a:solidFill>
                  <a:srgbClr val="0070C0"/>
                </a:solidFill>
              </a:rPr>
              <a:t>?&gt;</a:t>
            </a:r>
          </a:p>
          <a:p>
            <a:r>
              <a:rPr lang="en-IN" dirty="0" smtClean="0"/>
              <a:t>The PHP </a:t>
            </a:r>
            <a:r>
              <a:rPr lang="en-IN" dirty="0" err="1" smtClean="0"/>
              <a:t>str_replace</a:t>
            </a:r>
            <a:r>
              <a:rPr lang="en-IN" dirty="0" smtClean="0"/>
              <a:t>() function replaces some characters with some other characters in a string.</a:t>
            </a:r>
          </a:p>
          <a:p>
            <a:pPr lvl="1"/>
            <a:r>
              <a:rPr lang="en-IN" b="1" dirty="0" smtClean="0">
                <a:solidFill>
                  <a:srgbClr val="0070C0"/>
                </a:solidFill>
              </a:rPr>
              <a:t>&lt;?</a:t>
            </a:r>
            <a:r>
              <a:rPr lang="en-IN" b="1" dirty="0" err="1" smtClean="0">
                <a:solidFill>
                  <a:srgbClr val="0070C0"/>
                </a:solidFill>
              </a:rPr>
              <a:t>php</a:t>
            </a:r>
            <a:r>
              <a:rPr lang="en-IN" b="1" dirty="0" smtClean="0">
                <a:solidFill>
                  <a:srgbClr val="0070C0"/>
                </a:solidFill>
              </a:rPr>
              <a:t/>
            </a:r>
            <a:br>
              <a:rPr lang="en-IN" b="1" dirty="0" smtClean="0">
                <a:solidFill>
                  <a:srgbClr val="0070C0"/>
                </a:solidFill>
              </a:rPr>
            </a:br>
            <a:r>
              <a:rPr lang="en-IN" b="1" dirty="0" smtClean="0">
                <a:solidFill>
                  <a:srgbClr val="0070C0"/>
                </a:solidFill>
              </a:rPr>
              <a:t>echo </a:t>
            </a:r>
            <a:r>
              <a:rPr lang="en-IN" b="1" dirty="0" err="1" smtClean="0">
                <a:solidFill>
                  <a:srgbClr val="0070C0"/>
                </a:solidFill>
              </a:rPr>
              <a:t>str_replace</a:t>
            </a:r>
            <a:r>
              <a:rPr lang="en-IN" b="1" dirty="0" smtClean="0">
                <a:solidFill>
                  <a:srgbClr val="0070C0"/>
                </a:solidFill>
              </a:rPr>
              <a:t>("world", "Dolly", "Hello world!"); // outputs Hello Dolly!</a:t>
            </a:r>
            <a:br>
              <a:rPr lang="en-IN" b="1" dirty="0" smtClean="0">
                <a:solidFill>
                  <a:srgbClr val="0070C0"/>
                </a:solidFill>
              </a:rPr>
            </a:br>
            <a:r>
              <a:rPr lang="en-IN" b="1" dirty="0" smtClean="0">
                <a:solidFill>
                  <a:srgbClr val="0070C0"/>
                </a:solidFill>
              </a:rPr>
              <a:t>?&gt;</a:t>
            </a:r>
            <a:endParaRPr lang="en-IN" b="1" dirty="0">
              <a:solidFill>
                <a:srgbClr val="0070C0"/>
              </a:solidFill>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Arrays:</a:t>
            </a:r>
            <a:endParaRPr lang="en-IN" dirty="0"/>
          </a:p>
        </p:txBody>
      </p:sp>
      <p:sp>
        <p:nvSpPr>
          <p:cNvPr id="3" name="Content Placeholder 2"/>
          <p:cNvSpPr>
            <a:spLocks noGrp="1"/>
          </p:cNvSpPr>
          <p:nvPr>
            <p:ph sz="quarter" idx="1"/>
          </p:nvPr>
        </p:nvSpPr>
        <p:spPr/>
        <p:txBody>
          <a:bodyPr/>
          <a:lstStyle/>
          <a:p>
            <a:r>
              <a:rPr lang="en-IN" dirty="0" smtClean="0"/>
              <a:t>In PHP, there are three types of arrays:</a:t>
            </a:r>
          </a:p>
          <a:p>
            <a:pPr>
              <a:buNone/>
            </a:pPr>
            <a:r>
              <a:rPr lang="en-IN" b="1" dirty="0" smtClean="0"/>
              <a:t>	Indexed arrays</a:t>
            </a:r>
            <a:r>
              <a:rPr lang="en-IN" dirty="0" smtClean="0"/>
              <a:t> - Arrays with a numeric index</a:t>
            </a:r>
          </a:p>
          <a:p>
            <a:pPr>
              <a:buNone/>
            </a:pPr>
            <a:r>
              <a:rPr lang="en-IN" b="1" dirty="0" smtClean="0"/>
              <a:t>	Associative arrays</a:t>
            </a:r>
            <a:r>
              <a:rPr lang="en-IN" dirty="0" smtClean="0"/>
              <a:t> - Arrays with named keys</a:t>
            </a:r>
          </a:p>
          <a:p>
            <a:pPr>
              <a:buNone/>
            </a:pPr>
            <a:r>
              <a:rPr lang="en-IN" b="1" dirty="0" smtClean="0"/>
              <a:t>	Multidimensional arrays</a:t>
            </a:r>
            <a:r>
              <a:rPr lang="en-IN" dirty="0" smtClean="0"/>
              <a:t> - Arrays containing one or more arrays</a:t>
            </a:r>
          </a:p>
          <a:p>
            <a:pPr>
              <a:buNone/>
            </a:pPr>
            <a:endParaRPr lang="en-IN"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Indexed arrays:</a:t>
            </a:r>
            <a:endParaRPr lang="en-IN" dirty="0"/>
          </a:p>
        </p:txBody>
      </p:sp>
      <p:sp>
        <p:nvSpPr>
          <p:cNvPr id="3" name="Content Placeholder 2"/>
          <p:cNvSpPr>
            <a:spLocks noGrp="1"/>
          </p:cNvSpPr>
          <p:nvPr>
            <p:ph sz="quarter" idx="1"/>
          </p:nvPr>
        </p:nvSpPr>
        <p:spPr/>
        <p:txBody>
          <a:bodyPr/>
          <a:lstStyle/>
          <a:p>
            <a:r>
              <a:rPr lang="en-IN" dirty="0" smtClean="0"/>
              <a:t>$cars = array("Volvo", "BMW", "Toyota");</a:t>
            </a:r>
          </a:p>
          <a:p>
            <a:r>
              <a:rPr lang="en-IN" dirty="0" smtClean="0"/>
              <a:t>$cars[0] = "Volvo";</a:t>
            </a:r>
            <a:br>
              <a:rPr lang="en-IN" dirty="0" smtClean="0"/>
            </a:br>
            <a:r>
              <a:rPr lang="en-IN" dirty="0" smtClean="0"/>
              <a:t>$cars[1] = "BMW";</a:t>
            </a:r>
            <a:br>
              <a:rPr lang="en-IN" dirty="0" smtClean="0"/>
            </a:br>
            <a:r>
              <a:rPr lang="en-IN" dirty="0" smtClean="0"/>
              <a:t>$cars[2] = "Toyota";</a:t>
            </a:r>
          </a:p>
          <a:p>
            <a:r>
              <a:rPr lang="en-IN" b="1" dirty="0" smtClean="0">
                <a:solidFill>
                  <a:srgbClr val="0070C0"/>
                </a:solidFill>
              </a:rPr>
              <a:t>&lt;?</a:t>
            </a:r>
            <a:r>
              <a:rPr lang="en-IN" b="1" dirty="0" err="1" smtClean="0">
                <a:solidFill>
                  <a:srgbClr val="0070C0"/>
                </a:solidFill>
              </a:rPr>
              <a:t>php</a:t>
            </a:r>
            <a:r>
              <a:rPr lang="en-IN" b="1" dirty="0" smtClean="0">
                <a:solidFill>
                  <a:srgbClr val="0070C0"/>
                </a:solidFill>
              </a:rPr>
              <a:t/>
            </a:r>
            <a:br>
              <a:rPr lang="en-IN" b="1" dirty="0" smtClean="0">
                <a:solidFill>
                  <a:srgbClr val="0070C0"/>
                </a:solidFill>
              </a:rPr>
            </a:br>
            <a:r>
              <a:rPr lang="en-IN" b="1" dirty="0" smtClean="0">
                <a:solidFill>
                  <a:srgbClr val="0070C0"/>
                </a:solidFill>
              </a:rPr>
              <a:t>$cars = array("Volvo", "BMW", "Toyota");</a:t>
            </a:r>
            <a:br>
              <a:rPr lang="en-IN" b="1" dirty="0" smtClean="0">
                <a:solidFill>
                  <a:srgbClr val="0070C0"/>
                </a:solidFill>
              </a:rPr>
            </a:br>
            <a:r>
              <a:rPr lang="en-IN" b="1" dirty="0" smtClean="0">
                <a:solidFill>
                  <a:srgbClr val="0070C0"/>
                </a:solidFill>
              </a:rPr>
              <a:t>echo "I like " . $cars[0] . ", " . $cars[1] . " and " . $cars[2] . ".";</a:t>
            </a:r>
            <a:br>
              <a:rPr lang="en-IN" b="1" dirty="0" smtClean="0">
                <a:solidFill>
                  <a:srgbClr val="0070C0"/>
                </a:solidFill>
              </a:rPr>
            </a:br>
            <a:r>
              <a:rPr lang="en-IN" b="1" dirty="0" smtClean="0">
                <a:solidFill>
                  <a:srgbClr val="0070C0"/>
                </a:solidFill>
              </a:rPr>
              <a:t>?&gt;</a:t>
            </a:r>
          </a:p>
          <a:p>
            <a:endParaRPr lang="en-IN" dirty="0" smtClean="0"/>
          </a:p>
          <a:p>
            <a:endParaRPr lang="en-IN" b="1" dirty="0" smtClean="0">
              <a:solidFill>
                <a:srgbClr val="FF0000"/>
              </a:solidFill>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Associative array:</a:t>
            </a:r>
            <a:endParaRPr lang="en-IN" dirty="0"/>
          </a:p>
        </p:txBody>
      </p:sp>
      <p:sp>
        <p:nvSpPr>
          <p:cNvPr id="3" name="Content Placeholder 2"/>
          <p:cNvSpPr>
            <a:spLocks noGrp="1"/>
          </p:cNvSpPr>
          <p:nvPr>
            <p:ph sz="quarter" idx="1"/>
          </p:nvPr>
        </p:nvSpPr>
        <p:spPr/>
        <p:txBody>
          <a:bodyPr/>
          <a:lstStyle/>
          <a:p>
            <a:r>
              <a:rPr lang="en-IN" dirty="0" smtClean="0"/>
              <a:t>Associative arrays are arrays that use named keys that you assign to them.</a:t>
            </a:r>
          </a:p>
          <a:p>
            <a:pPr>
              <a:buNone/>
            </a:pPr>
            <a:r>
              <a:rPr lang="en-IN" dirty="0" smtClean="0"/>
              <a:t>	</a:t>
            </a:r>
            <a:r>
              <a:rPr lang="en-IN" b="1" dirty="0" smtClean="0">
                <a:solidFill>
                  <a:srgbClr val="0070C0"/>
                </a:solidFill>
              </a:rPr>
              <a:t>&lt;?</a:t>
            </a:r>
            <a:r>
              <a:rPr lang="en-IN" b="1" dirty="0" err="1" smtClean="0">
                <a:solidFill>
                  <a:srgbClr val="0070C0"/>
                </a:solidFill>
              </a:rPr>
              <a:t>php</a:t>
            </a:r>
            <a:r>
              <a:rPr lang="en-IN" b="1" dirty="0" smtClean="0">
                <a:solidFill>
                  <a:srgbClr val="0070C0"/>
                </a:solidFill>
              </a:rPr>
              <a:t/>
            </a:r>
            <a:br>
              <a:rPr lang="en-IN" b="1" dirty="0" smtClean="0">
                <a:solidFill>
                  <a:srgbClr val="0070C0"/>
                </a:solidFill>
              </a:rPr>
            </a:br>
            <a:r>
              <a:rPr lang="en-IN" b="1" dirty="0" smtClean="0">
                <a:solidFill>
                  <a:srgbClr val="0070C0"/>
                </a:solidFill>
              </a:rPr>
              <a:t>$age = array("Peter"=&gt;"35", "Ben"=&gt;"37", "Joe"=&gt;"43");</a:t>
            </a:r>
            <a:br>
              <a:rPr lang="en-IN" b="1" dirty="0" smtClean="0">
                <a:solidFill>
                  <a:srgbClr val="0070C0"/>
                </a:solidFill>
              </a:rPr>
            </a:br>
            <a:r>
              <a:rPr lang="en-IN" b="1" dirty="0" smtClean="0">
                <a:solidFill>
                  <a:srgbClr val="0070C0"/>
                </a:solidFill>
              </a:rPr>
              <a:t>echo "Peter is " . $age['Peter'] . " years old.";</a:t>
            </a:r>
            <a:br>
              <a:rPr lang="en-IN" b="1" dirty="0" smtClean="0">
                <a:solidFill>
                  <a:srgbClr val="0070C0"/>
                </a:solidFill>
              </a:rPr>
            </a:br>
            <a:r>
              <a:rPr lang="en-IN" b="1" dirty="0" smtClean="0">
                <a:solidFill>
                  <a:srgbClr val="0070C0"/>
                </a:solidFill>
              </a:rPr>
              <a:t>?&gt;</a:t>
            </a:r>
            <a:endParaRPr lang="en-IN" b="1" dirty="0">
              <a:solidFill>
                <a:srgbClr val="0070C0"/>
              </a:solidFill>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Multidimensional array:</a:t>
            </a:r>
            <a:endParaRPr lang="en-IN" dirty="0"/>
          </a:p>
        </p:txBody>
      </p:sp>
      <p:sp>
        <p:nvSpPr>
          <p:cNvPr id="3" name="Content Placeholder 2"/>
          <p:cNvSpPr>
            <a:spLocks noGrp="1"/>
          </p:cNvSpPr>
          <p:nvPr>
            <p:ph sz="quarter" idx="1"/>
          </p:nvPr>
        </p:nvSpPr>
        <p:spPr/>
        <p:txBody>
          <a:bodyPr>
            <a:normAutofit fontScale="70000" lnSpcReduction="20000"/>
          </a:bodyPr>
          <a:lstStyle/>
          <a:p>
            <a:r>
              <a:rPr lang="en-IN" b="1" dirty="0" smtClean="0">
                <a:solidFill>
                  <a:srgbClr val="0070C0"/>
                </a:solidFill>
              </a:rPr>
              <a:t>&lt;?</a:t>
            </a:r>
            <a:r>
              <a:rPr lang="en-IN" b="1" dirty="0" err="1" smtClean="0">
                <a:solidFill>
                  <a:srgbClr val="0070C0"/>
                </a:solidFill>
              </a:rPr>
              <a:t>php</a:t>
            </a:r>
            <a:endParaRPr lang="en-IN" b="1" dirty="0" smtClean="0">
              <a:solidFill>
                <a:srgbClr val="0070C0"/>
              </a:solidFill>
            </a:endParaRPr>
          </a:p>
          <a:p>
            <a:pPr>
              <a:buNone/>
            </a:pPr>
            <a:r>
              <a:rPr lang="en-IN" b="1" dirty="0" smtClean="0">
                <a:solidFill>
                  <a:srgbClr val="0070C0"/>
                </a:solidFill>
              </a:rPr>
              <a:t>	$cars = array (</a:t>
            </a:r>
          </a:p>
          <a:p>
            <a:pPr>
              <a:buNone/>
            </a:pPr>
            <a:r>
              <a:rPr lang="en-IN" b="1" dirty="0" smtClean="0">
                <a:solidFill>
                  <a:srgbClr val="0070C0"/>
                </a:solidFill>
              </a:rPr>
              <a:t>	  array("Volvo",22,18),</a:t>
            </a:r>
          </a:p>
          <a:p>
            <a:pPr>
              <a:buNone/>
            </a:pPr>
            <a:r>
              <a:rPr lang="en-IN" b="1" dirty="0" smtClean="0">
                <a:solidFill>
                  <a:srgbClr val="0070C0"/>
                </a:solidFill>
              </a:rPr>
              <a:t>	  array("BMW",15,13),</a:t>
            </a:r>
          </a:p>
          <a:p>
            <a:pPr>
              <a:buNone/>
            </a:pPr>
            <a:r>
              <a:rPr lang="en-IN" b="1" dirty="0" smtClean="0">
                <a:solidFill>
                  <a:srgbClr val="0070C0"/>
                </a:solidFill>
              </a:rPr>
              <a:t>	  array("Saab",5,2),</a:t>
            </a:r>
          </a:p>
          <a:p>
            <a:pPr>
              <a:buNone/>
            </a:pPr>
            <a:r>
              <a:rPr lang="en-IN" b="1" dirty="0" smtClean="0">
                <a:solidFill>
                  <a:srgbClr val="0070C0"/>
                </a:solidFill>
              </a:rPr>
              <a:t>	  array("Land Rover",17,15)</a:t>
            </a:r>
          </a:p>
          <a:p>
            <a:pPr>
              <a:buNone/>
            </a:pPr>
            <a:r>
              <a:rPr lang="en-IN" b="1" dirty="0" smtClean="0">
                <a:solidFill>
                  <a:srgbClr val="0070C0"/>
                </a:solidFill>
              </a:rPr>
              <a:t>	);</a:t>
            </a:r>
          </a:p>
          <a:p>
            <a:pPr>
              <a:buNone/>
            </a:pPr>
            <a:r>
              <a:rPr lang="en-IN" b="1" dirty="0" smtClean="0">
                <a:solidFill>
                  <a:srgbClr val="0070C0"/>
                </a:solidFill>
              </a:rPr>
              <a:t>	  </a:t>
            </a:r>
          </a:p>
          <a:p>
            <a:pPr>
              <a:buNone/>
            </a:pPr>
            <a:r>
              <a:rPr lang="en-IN" b="1" dirty="0" smtClean="0">
                <a:solidFill>
                  <a:srgbClr val="0070C0"/>
                </a:solidFill>
              </a:rPr>
              <a:t>	echo $cars[0][0].": In stock: ".$cars[0][1].", sold: ".$cars[0][2].".&lt;</a:t>
            </a:r>
            <a:r>
              <a:rPr lang="en-IN" b="1" dirty="0" err="1" smtClean="0">
                <a:solidFill>
                  <a:srgbClr val="0070C0"/>
                </a:solidFill>
              </a:rPr>
              <a:t>br</a:t>
            </a:r>
            <a:r>
              <a:rPr lang="en-IN" b="1" dirty="0" smtClean="0">
                <a:solidFill>
                  <a:srgbClr val="0070C0"/>
                </a:solidFill>
              </a:rPr>
              <a:t>&gt;";</a:t>
            </a:r>
          </a:p>
          <a:p>
            <a:pPr>
              <a:buNone/>
            </a:pPr>
            <a:r>
              <a:rPr lang="en-IN" b="1" dirty="0" smtClean="0">
                <a:solidFill>
                  <a:srgbClr val="0070C0"/>
                </a:solidFill>
              </a:rPr>
              <a:t>	echo $cars[1][0].": In stock: ".$cars[1][1].", sold: ".$cars[1][2].".&lt;</a:t>
            </a:r>
            <a:r>
              <a:rPr lang="en-IN" b="1" dirty="0" err="1" smtClean="0">
                <a:solidFill>
                  <a:srgbClr val="0070C0"/>
                </a:solidFill>
              </a:rPr>
              <a:t>br</a:t>
            </a:r>
            <a:r>
              <a:rPr lang="en-IN" b="1" dirty="0" smtClean="0">
                <a:solidFill>
                  <a:srgbClr val="0070C0"/>
                </a:solidFill>
              </a:rPr>
              <a:t>&gt;";</a:t>
            </a:r>
          </a:p>
          <a:p>
            <a:pPr>
              <a:buNone/>
            </a:pPr>
            <a:r>
              <a:rPr lang="en-IN" b="1" dirty="0" smtClean="0">
                <a:solidFill>
                  <a:srgbClr val="0070C0"/>
                </a:solidFill>
              </a:rPr>
              <a:t>	echo $cars[2][0].": In stock: ".$cars[2][1].", sold: ".$cars[2][2].".&lt;</a:t>
            </a:r>
            <a:r>
              <a:rPr lang="en-IN" b="1" dirty="0" err="1" smtClean="0">
                <a:solidFill>
                  <a:srgbClr val="0070C0"/>
                </a:solidFill>
              </a:rPr>
              <a:t>br</a:t>
            </a:r>
            <a:r>
              <a:rPr lang="en-IN" b="1" dirty="0" smtClean="0">
                <a:solidFill>
                  <a:srgbClr val="0070C0"/>
                </a:solidFill>
              </a:rPr>
              <a:t>&gt;";</a:t>
            </a:r>
          </a:p>
          <a:p>
            <a:pPr>
              <a:buNone/>
            </a:pPr>
            <a:r>
              <a:rPr lang="en-IN" b="1" dirty="0" smtClean="0">
                <a:solidFill>
                  <a:srgbClr val="0070C0"/>
                </a:solidFill>
              </a:rPr>
              <a:t>	echo $cars[3][0].": In stock: ".$cars[3][1].", sold: ".$cars[3][2].".&lt;</a:t>
            </a:r>
            <a:r>
              <a:rPr lang="en-IN" b="1" dirty="0" err="1" smtClean="0">
                <a:solidFill>
                  <a:srgbClr val="0070C0"/>
                </a:solidFill>
              </a:rPr>
              <a:t>br</a:t>
            </a:r>
            <a:r>
              <a:rPr lang="en-IN" b="1" dirty="0" smtClean="0">
                <a:solidFill>
                  <a:srgbClr val="0070C0"/>
                </a:solidFill>
              </a:rPr>
              <a:t>&gt;";</a:t>
            </a:r>
          </a:p>
          <a:p>
            <a:pPr>
              <a:buNone/>
            </a:pPr>
            <a:r>
              <a:rPr lang="en-IN" b="1" dirty="0" smtClean="0">
                <a:solidFill>
                  <a:srgbClr val="0070C0"/>
                </a:solidFill>
              </a:rPr>
              <a:t>	?&gt;</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HTML formatting:</a:t>
            </a:r>
            <a:endParaRPr lang="en-IN" b="1" dirty="0"/>
          </a:p>
        </p:txBody>
      </p:sp>
      <p:sp>
        <p:nvSpPr>
          <p:cNvPr id="3" name="Content Placeholder 2"/>
          <p:cNvSpPr>
            <a:spLocks noGrp="1"/>
          </p:cNvSpPr>
          <p:nvPr>
            <p:ph sz="quarter" idx="1"/>
          </p:nvPr>
        </p:nvSpPr>
        <p:spPr>
          <a:xfrm>
            <a:off x="612648" y="1600200"/>
            <a:ext cx="8388508" cy="5043510"/>
          </a:xfrm>
        </p:spPr>
        <p:txBody>
          <a:bodyPr>
            <a:normAutofit fontScale="55000" lnSpcReduction="20000"/>
          </a:bodyPr>
          <a:lstStyle/>
          <a:p>
            <a:pPr>
              <a:buNone/>
            </a:pPr>
            <a:r>
              <a:rPr lang="en-IN" sz="4200" dirty="0" smtClean="0"/>
              <a:t>Formatting elements were designed to display special types of text:</a:t>
            </a:r>
          </a:p>
          <a:p>
            <a:r>
              <a:rPr lang="en-IN" sz="4200" dirty="0" smtClean="0"/>
              <a:t>&lt;b&gt;  &lt;/b&gt;- Bold text</a:t>
            </a:r>
          </a:p>
          <a:p>
            <a:r>
              <a:rPr lang="en-IN" sz="4200" dirty="0" smtClean="0"/>
              <a:t>&lt;strong&gt; &lt;/strong&gt; - Important text</a:t>
            </a:r>
          </a:p>
          <a:p>
            <a:r>
              <a:rPr lang="en-IN" sz="4200" dirty="0" smtClean="0"/>
              <a:t>&lt;</a:t>
            </a:r>
            <a:r>
              <a:rPr lang="en-IN" sz="4200" dirty="0" err="1" smtClean="0"/>
              <a:t>i</a:t>
            </a:r>
            <a:r>
              <a:rPr lang="en-IN" sz="4200" dirty="0" smtClean="0"/>
              <a:t>&gt;  &lt;/</a:t>
            </a:r>
            <a:r>
              <a:rPr lang="en-IN" sz="4200" dirty="0" err="1" smtClean="0"/>
              <a:t>i</a:t>
            </a:r>
            <a:r>
              <a:rPr lang="en-IN" sz="4200" dirty="0" smtClean="0"/>
              <a:t>&gt;- Italic text</a:t>
            </a:r>
          </a:p>
          <a:p>
            <a:r>
              <a:rPr lang="en-IN" sz="4200" dirty="0" smtClean="0"/>
              <a:t>&lt;</a:t>
            </a:r>
            <a:r>
              <a:rPr lang="en-IN" sz="4200" dirty="0" err="1" smtClean="0"/>
              <a:t>em</a:t>
            </a:r>
            <a:r>
              <a:rPr lang="en-IN" sz="4200" dirty="0" smtClean="0"/>
              <a:t>&gt; &lt;/</a:t>
            </a:r>
            <a:r>
              <a:rPr lang="en-IN" sz="4200" dirty="0" err="1" smtClean="0"/>
              <a:t>em</a:t>
            </a:r>
            <a:r>
              <a:rPr lang="en-IN" sz="4200" dirty="0" smtClean="0"/>
              <a:t>&gt; - Emphasized text (typically displayed in Italic)</a:t>
            </a:r>
          </a:p>
          <a:p>
            <a:r>
              <a:rPr lang="en-IN" sz="4200" dirty="0" smtClean="0"/>
              <a:t>&lt;mark&gt;  &lt;/mark&gt;- Marked text (marked or highlighted)</a:t>
            </a:r>
          </a:p>
          <a:p>
            <a:r>
              <a:rPr lang="en-IN" sz="4200" dirty="0" smtClean="0"/>
              <a:t>&lt;small&gt; &lt;/small&gt; - Smaller text (smaller text size)</a:t>
            </a:r>
          </a:p>
          <a:p>
            <a:r>
              <a:rPr lang="en-IN" sz="4200" dirty="0" smtClean="0"/>
              <a:t>&lt;del&gt; &lt;/del&gt;- Deleted text (crossed line over text)</a:t>
            </a:r>
          </a:p>
          <a:p>
            <a:r>
              <a:rPr lang="en-IN" sz="4200" dirty="0" smtClean="0"/>
              <a:t>&lt;ins&gt; &lt;/ins&gt;- Inserted text (text inserted into document)</a:t>
            </a:r>
          </a:p>
          <a:p>
            <a:r>
              <a:rPr lang="en-IN" sz="4200" dirty="0" smtClean="0"/>
              <a:t>&lt;sub&gt; &lt;/sub&gt;- Subscript text </a:t>
            </a:r>
          </a:p>
          <a:p>
            <a:r>
              <a:rPr lang="en-IN" sz="4200" dirty="0" smtClean="0"/>
              <a:t>&lt;sup&gt; &lt;/sup&gt;- Superscript text</a:t>
            </a: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Grouping content:</a:t>
            </a:r>
            <a:endParaRPr lang="en-IN" b="1" dirty="0"/>
          </a:p>
        </p:txBody>
      </p:sp>
      <p:sp>
        <p:nvSpPr>
          <p:cNvPr id="3" name="Content Placeholder 2"/>
          <p:cNvSpPr>
            <a:spLocks noGrp="1"/>
          </p:cNvSpPr>
          <p:nvPr>
            <p:ph sz="quarter" idx="1"/>
          </p:nvPr>
        </p:nvSpPr>
        <p:spPr/>
        <p:txBody>
          <a:bodyPr/>
          <a:lstStyle/>
          <a:p>
            <a:r>
              <a:rPr lang="en-IN" dirty="0" smtClean="0"/>
              <a:t>Grouping plays a vital role in our web page because it helps the developer to target specific classes and id which makes it easier to position, style, or manipulate the web page with the help of HTML.</a:t>
            </a:r>
          </a:p>
          <a:p>
            <a:pPr>
              <a:buNone/>
            </a:pP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1560" y="1700808"/>
            <a:ext cx="8153400" cy="4495800"/>
          </a:xfrm>
        </p:spPr>
        <p:txBody>
          <a:bodyPr>
            <a:noAutofit/>
          </a:bodyPr>
          <a:lstStyle/>
          <a:p>
            <a:pPr fontAlgn="base"/>
            <a:r>
              <a:rPr lang="en-IN" sz="2200" b="1" dirty="0" smtClean="0"/>
              <a:t>&lt;div&gt;</a:t>
            </a:r>
            <a:r>
              <a:rPr lang="en-IN" sz="2200" dirty="0" smtClean="0"/>
              <a:t>: It is a block-level tag that groups various HTML tags into a single block.</a:t>
            </a:r>
            <a:endParaRPr lang="en-IN" sz="2200" b="1" dirty="0" smtClean="0">
              <a:solidFill>
                <a:srgbClr val="FF0000"/>
              </a:solidFill>
            </a:endParaRPr>
          </a:p>
          <a:p>
            <a:pPr fontAlgn="base">
              <a:buNone/>
            </a:pPr>
            <a:r>
              <a:rPr lang="en-IN" sz="2200" b="1" dirty="0" smtClean="0">
                <a:solidFill>
                  <a:srgbClr val="FF0000"/>
                </a:solidFill>
              </a:rPr>
              <a:t>	&lt;html&gt;</a:t>
            </a:r>
          </a:p>
          <a:p>
            <a:pPr fontAlgn="base">
              <a:buNone/>
            </a:pPr>
            <a:r>
              <a:rPr lang="en-IN" sz="2200" b="1" dirty="0" smtClean="0">
                <a:solidFill>
                  <a:srgbClr val="FF0000"/>
                </a:solidFill>
              </a:rPr>
              <a:t>	&lt;head&gt;    &lt;/head&gt;  </a:t>
            </a:r>
          </a:p>
          <a:p>
            <a:pPr fontAlgn="base">
              <a:buNone/>
            </a:pPr>
            <a:r>
              <a:rPr lang="en-IN" sz="2200" b="1" dirty="0" smtClean="0">
                <a:solidFill>
                  <a:srgbClr val="FF0000"/>
                </a:solidFill>
              </a:rPr>
              <a:t>	&lt;body&gt;</a:t>
            </a:r>
          </a:p>
          <a:p>
            <a:pPr fontAlgn="base">
              <a:buNone/>
            </a:pPr>
            <a:r>
              <a:rPr lang="en-IN" sz="2200" b="1" dirty="0" smtClean="0">
                <a:solidFill>
                  <a:srgbClr val="FF0000"/>
                </a:solidFill>
              </a:rPr>
              <a:t>	&lt;div class="div1"&gt;</a:t>
            </a:r>
          </a:p>
          <a:p>
            <a:pPr fontAlgn="base">
              <a:buNone/>
            </a:pPr>
            <a:r>
              <a:rPr lang="en-IN" sz="2200" b="1" dirty="0" smtClean="0">
                <a:solidFill>
                  <a:srgbClr val="FF0000"/>
                </a:solidFill>
              </a:rPr>
              <a:t>    &lt;h1&gt;In Div1&lt;/h1&gt;</a:t>
            </a:r>
          </a:p>
          <a:p>
            <a:pPr fontAlgn="base">
              <a:buNone/>
            </a:pPr>
            <a:r>
              <a:rPr lang="en-IN" sz="2200" b="1" dirty="0" smtClean="0">
                <a:solidFill>
                  <a:srgbClr val="FF0000"/>
                </a:solidFill>
              </a:rPr>
              <a:t>	&lt;/div&gt;</a:t>
            </a:r>
          </a:p>
          <a:p>
            <a:pPr fontAlgn="base">
              <a:buNone/>
            </a:pPr>
            <a:r>
              <a:rPr lang="en-IN" sz="2200" b="1" dirty="0" smtClean="0">
                <a:solidFill>
                  <a:srgbClr val="FF0000"/>
                </a:solidFill>
              </a:rPr>
              <a:t>   &lt;div class="div2"&gt;</a:t>
            </a:r>
          </a:p>
          <a:p>
            <a:pPr fontAlgn="base">
              <a:buNone/>
            </a:pPr>
            <a:r>
              <a:rPr lang="en-IN" sz="2200" b="1" dirty="0" smtClean="0">
                <a:solidFill>
                  <a:srgbClr val="FF0000"/>
                </a:solidFill>
              </a:rPr>
              <a:t>   &lt;h1&gt;In Div2&lt;/h1&gt;</a:t>
            </a:r>
          </a:p>
          <a:p>
            <a:pPr fontAlgn="base">
              <a:buNone/>
            </a:pPr>
            <a:r>
              <a:rPr lang="en-IN" sz="2200" b="1" dirty="0" smtClean="0">
                <a:solidFill>
                  <a:srgbClr val="FF0000"/>
                </a:solidFill>
              </a:rPr>
              <a:t>	&lt;/div&gt; &lt;/body&gt; &lt;/html&gt;</a:t>
            </a:r>
          </a:p>
          <a:p>
            <a:endParaRPr lang="en-IN" sz="2000" dirty="0"/>
          </a:p>
        </p:txBody>
      </p:sp>
      <p:sp>
        <p:nvSpPr>
          <p:cNvPr id="4" name="TextBox 3"/>
          <p:cNvSpPr txBox="1"/>
          <p:nvPr/>
        </p:nvSpPr>
        <p:spPr>
          <a:xfrm>
            <a:off x="4355976" y="3717032"/>
            <a:ext cx="2643206" cy="1754326"/>
          </a:xfrm>
          <a:prstGeom prst="rect">
            <a:avLst/>
          </a:prstGeom>
          <a:noFill/>
        </p:spPr>
        <p:txBody>
          <a:bodyPr wrap="square" rtlCol="0">
            <a:spAutoFit/>
          </a:bodyPr>
          <a:lstStyle/>
          <a:p>
            <a:r>
              <a:rPr lang="en-IN" b="1" dirty="0" smtClean="0"/>
              <a:t>In DIV1</a:t>
            </a:r>
          </a:p>
          <a:p>
            <a:endParaRPr lang="en-IN" b="1" dirty="0"/>
          </a:p>
          <a:p>
            <a:endParaRPr lang="en-IN" b="1" dirty="0" smtClean="0"/>
          </a:p>
          <a:p>
            <a:endParaRPr lang="en-IN" b="1" dirty="0" smtClean="0"/>
          </a:p>
          <a:p>
            <a:endParaRPr lang="en-IN" b="1" dirty="0" smtClean="0"/>
          </a:p>
          <a:p>
            <a:r>
              <a:rPr lang="en-IN" b="1" dirty="0" smtClean="0"/>
              <a:t>In DIV2</a:t>
            </a:r>
            <a:endParaRPr lang="en-IN"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IN" b="1" dirty="0" smtClean="0"/>
              <a:t>&lt;header&gt; :</a:t>
            </a:r>
            <a:r>
              <a:rPr lang="en-IN" dirty="0" smtClean="0"/>
              <a:t>This tag contains the tagline or we can say it contains the main heading or the navigation links of our web page and is placed at the top of our web page.   (written inside body)</a:t>
            </a:r>
          </a:p>
          <a:p>
            <a:pPr fontAlgn="base">
              <a:buNone/>
            </a:pPr>
            <a:r>
              <a:rPr lang="en-IN" dirty="0" smtClean="0"/>
              <a:t>		</a:t>
            </a:r>
            <a:r>
              <a:rPr lang="en-IN" b="1" dirty="0" smtClean="0">
                <a:solidFill>
                  <a:srgbClr val="FF0000"/>
                </a:solidFill>
              </a:rPr>
              <a:t>&lt;header&gt;</a:t>
            </a:r>
          </a:p>
          <a:p>
            <a:pPr fontAlgn="base">
              <a:buNone/>
            </a:pPr>
            <a:r>
              <a:rPr lang="en-IN" b="1" dirty="0" smtClean="0">
                <a:solidFill>
                  <a:srgbClr val="FF0000"/>
                </a:solidFill>
              </a:rPr>
              <a:t>		&lt;h1&gt;This is Heading..&lt;/h1&gt;  </a:t>
            </a:r>
          </a:p>
          <a:p>
            <a:pPr fontAlgn="base">
              <a:buNone/>
            </a:pPr>
            <a:r>
              <a:rPr lang="en-IN" b="1" dirty="0" smtClean="0">
                <a:solidFill>
                  <a:srgbClr val="FF0000"/>
                </a:solidFill>
              </a:rPr>
              <a:t>        	&lt;p&gt;This is paragraph in the header 	group&lt;/p&gt;</a:t>
            </a:r>
          </a:p>
          <a:p>
            <a:pPr fontAlgn="base">
              <a:buNone/>
            </a:pPr>
            <a:r>
              <a:rPr lang="en-IN" b="1" dirty="0" smtClean="0">
                <a:solidFill>
                  <a:srgbClr val="FF0000"/>
                </a:solidFill>
              </a:rPr>
              <a:t>		&lt;/header&gt;</a:t>
            </a:r>
          </a:p>
          <a:p>
            <a:pPr>
              <a:buNone/>
            </a:pPr>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b="1" dirty="0" smtClean="0"/>
              <a:t>&lt;footer&gt; </a:t>
            </a:r>
            <a:r>
              <a:rPr lang="en-IN" dirty="0" smtClean="0"/>
              <a:t>: This tag contains copyright information, contact information, back-to-top link, and several other related documents and is placed at the bottom of our web page.</a:t>
            </a:r>
          </a:p>
          <a:p>
            <a:pPr fontAlgn="base">
              <a:buNone/>
            </a:pPr>
            <a:r>
              <a:rPr lang="en-IN" b="1" dirty="0" smtClean="0">
                <a:solidFill>
                  <a:srgbClr val="FF0000"/>
                </a:solidFill>
              </a:rPr>
              <a:t>		&lt;footer&gt;</a:t>
            </a:r>
          </a:p>
          <a:p>
            <a:pPr fontAlgn="base">
              <a:buNone/>
            </a:pPr>
            <a:r>
              <a:rPr lang="en-IN" b="1" dirty="0" smtClean="0">
                <a:solidFill>
                  <a:srgbClr val="FF0000"/>
                </a:solidFill>
              </a:rPr>
              <a:t>		&lt;h1&gt;Thank you&lt;/h1&gt;  </a:t>
            </a:r>
          </a:p>
          <a:p>
            <a:pPr fontAlgn="base">
              <a:buNone/>
            </a:pPr>
            <a:r>
              <a:rPr lang="en-IN" b="1" dirty="0" smtClean="0">
                <a:solidFill>
                  <a:srgbClr val="FF0000"/>
                </a:solidFill>
              </a:rPr>
              <a:t>        	&lt;p&gt;You </a:t>
            </a:r>
            <a:r>
              <a:rPr lang="en-IN" b="1" dirty="0" err="1" smtClean="0">
                <a:solidFill>
                  <a:srgbClr val="FF0000"/>
                </a:solidFill>
              </a:rPr>
              <a:t>rechaed</a:t>
            </a:r>
            <a:r>
              <a:rPr lang="en-IN" b="1" dirty="0" smtClean="0">
                <a:solidFill>
                  <a:srgbClr val="FF0000"/>
                </a:solidFill>
              </a:rPr>
              <a:t> to the last page&lt;/p&gt;</a:t>
            </a:r>
          </a:p>
          <a:p>
            <a:pPr fontAlgn="base">
              <a:buNone/>
            </a:pPr>
            <a:r>
              <a:rPr lang="en-IN" b="1" dirty="0" smtClean="0">
                <a:solidFill>
                  <a:srgbClr val="FF0000"/>
                </a:solidFill>
              </a:rPr>
              <a:t>		&lt;/footer&gt;</a:t>
            </a:r>
            <a:endParaRPr lang="en-IN" dirty="0" smtClean="0"/>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IN" b="1" dirty="0" smtClean="0"/>
              <a:t>&lt;section&gt; </a:t>
            </a:r>
            <a:r>
              <a:rPr lang="en-IN" dirty="0" smtClean="0"/>
              <a:t>: This tag is used to define the section in the document.</a:t>
            </a:r>
          </a:p>
          <a:p>
            <a:pPr fontAlgn="base">
              <a:buNone/>
            </a:pPr>
            <a:r>
              <a:rPr lang="en-IN" dirty="0" smtClean="0"/>
              <a:t>	</a:t>
            </a:r>
            <a:r>
              <a:rPr lang="en-IN" b="1" dirty="0" smtClean="0">
                <a:solidFill>
                  <a:srgbClr val="FF0000"/>
                </a:solidFill>
              </a:rPr>
              <a:t>&lt;section id="</a:t>
            </a:r>
            <a:r>
              <a:rPr lang="en-IN" b="1" dirty="0" err="1" smtClean="0">
                <a:solidFill>
                  <a:srgbClr val="FF0000"/>
                </a:solidFill>
              </a:rPr>
              <a:t>sectionID</a:t>
            </a:r>
            <a:r>
              <a:rPr lang="en-IN" b="1" dirty="0" smtClean="0">
                <a:solidFill>
                  <a:srgbClr val="FF0000"/>
                </a:solidFill>
              </a:rPr>
              <a:t>"&gt;</a:t>
            </a:r>
          </a:p>
          <a:p>
            <a:pPr fontAlgn="base">
              <a:buNone/>
            </a:pPr>
            <a:r>
              <a:rPr lang="en-IN" b="1" dirty="0" smtClean="0">
                <a:solidFill>
                  <a:srgbClr val="FF0000"/>
                </a:solidFill>
              </a:rPr>
              <a:t>	&lt;p&gt;This content belongs to section group.&lt;/p&gt;</a:t>
            </a:r>
          </a:p>
          <a:p>
            <a:pPr fontAlgn="base">
              <a:buNone/>
            </a:pPr>
            <a:r>
              <a:rPr lang="en-IN" b="1" dirty="0" smtClean="0">
                <a:solidFill>
                  <a:srgbClr val="FF0000"/>
                </a:solidFill>
              </a:rPr>
              <a:t>	&lt;p&gt;HTML is a hypertext </a:t>
            </a:r>
            <a:r>
              <a:rPr lang="en-IN" b="1" dirty="0" err="1" smtClean="0">
                <a:solidFill>
                  <a:srgbClr val="FF0000"/>
                </a:solidFill>
              </a:rPr>
              <a:t>markup</a:t>
            </a:r>
            <a:r>
              <a:rPr lang="en-IN" b="1" dirty="0" smtClean="0">
                <a:solidFill>
                  <a:srgbClr val="FF0000"/>
                </a:solidFill>
              </a:rPr>
              <a:t> language which is used to design the web pages&lt;/p&gt;</a:t>
            </a:r>
          </a:p>
          <a:p>
            <a:pPr fontAlgn="base">
              <a:buNone/>
            </a:pPr>
            <a:r>
              <a:rPr lang="en-IN" b="1" dirty="0" smtClean="0">
                <a:solidFill>
                  <a:srgbClr val="FF0000"/>
                </a:solidFill>
              </a:rPr>
              <a:t>	&lt;/section&gt;</a:t>
            </a:r>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4" name="Content Placeholder 3" descr="section.png"/>
          <p:cNvPicPr>
            <a:picLocks noGrp="1" noChangeAspect="1"/>
          </p:cNvPicPr>
          <p:nvPr>
            <p:ph sz="quarter" idx="1"/>
          </p:nvPr>
        </p:nvPicPr>
        <p:blipFill>
          <a:blip r:embed="rId2"/>
          <a:stretch>
            <a:fillRect/>
          </a:stretch>
        </p:blipFill>
        <p:spPr>
          <a:xfrm>
            <a:off x="857224" y="2071678"/>
            <a:ext cx="7215238" cy="4500593"/>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HTML fonts:</a:t>
            </a:r>
            <a:endParaRPr lang="en-IN" b="1" dirty="0"/>
          </a:p>
        </p:txBody>
      </p:sp>
      <p:sp>
        <p:nvSpPr>
          <p:cNvPr id="3" name="Content Placeholder 2"/>
          <p:cNvSpPr>
            <a:spLocks noGrp="1"/>
          </p:cNvSpPr>
          <p:nvPr>
            <p:ph sz="quarter" idx="1"/>
          </p:nvPr>
        </p:nvSpPr>
        <p:spPr/>
        <p:txBody>
          <a:bodyPr/>
          <a:lstStyle/>
          <a:p>
            <a:pPr fontAlgn="base">
              <a:buFont typeface="Wingdings" panose="05000000000000000000" pitchFamily="2" charset="2"/>
              <a:buChar char="q"/>
            </a:pPr>
            <a:r>
              <a:rPr lang="en-IN" b="1" dirty="0" smtClean="0"/>
              <a:t>Font tag:</a:t>
            </a:r>
            <a:r>
              <a:rPr lang="en-IN" dirty="0" smtClean="0"/>
              <a:t> It is used to specify the font size, font </a:t>
            </a:r>
            <a:r>
              <a:rPr lang="en-IN" dirty="0" err="1" smtClean="0"/>
              <a:t>color</a:t>
            </a:r>
            <a:r>
              <a:rPr lang="en-IN" dirty="0" smtClean="0"/>
              <a:t>, and font family in an HTML document.</a:t>
            </a:r>
          </a:p>
          <a:p>
            <a:pPr fontAlgn="base">
              <a:buNone/>
            </a:pPr>
            <a:r>
              <a:rPr lang="en-IN" dirty="0" smtClean="0"/>
              <a:t>	</a:t>
            </a:r>
            <a:r>
              <a:rPr lang="fr-FR" dirty="0" smtClean="0"/>
              <a:t> </a:t>
            </a:r>
            <a:r>
              <a:rPr lang="fr-FR" b="1" dirty="0" smtClean="0">
                <a:solidFill>
                  <a:srgbClr val="FF0000"/>
                </a:solidFill>
              </a:rPr>
              <a:t>&lt;font face="Times New Roman"&gt;</a:t>
            </a:r>
            <a:r>
              <a:rPr lang="fr-FR" b="1" dirty="0" err="1" smtClean="0">
                <a:solidFill>
                  <a:srgbClr val="FF0000"/>
                </a:solidFill>
              </a:rPr>
              <a:t>Example</a:t>
            </a:r>
            <a:r>
              <a:rPr lang="fr-FR" b="1" dirty="0" smtClean="0">
                <a:solidFill>
                  <a:srgbClr val="FF0000"/>
                </a:solidFill>
              </a:rPr>
              <a:t>&lt;/font&gt;</a:t>
            </a:r>
            <a:endParaRPr lang="en-IN" b="1" dirty="0" smtClean="0">
              <a:solidFill>
                <a:srgbClr val="FF0000"/>
              </a:solidFill>
            </a:endParaRPr>
          </a:p>
          <a:p>
            <a:pPr>
              <a:buFont typeface="Wingdings" panose="05000000000000000000" pitchFamily="2" charset="2"/>
              <a:buChar char="q"/>
            </a:pPr>
            <a:endParaRPr lang="en-IN" dirty="0" smtClean="0"/>
          </a:p>
          <a:p>
            <a:pPr marL="0" indent="0">
              <a:buNone/>
            </a:pP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HTML </a:t>
            </a:r>
            <a:r>
              <a:rPr lang="en-IN" b="1" dirty="0" err="1" smtClean="0"/>
              <a:t>Colors</a:t>
            </a:r>
            <a:r>
              <a:rPr lang="en-IN" b="1" dirty="0" smtClean="0"/>
              <a:t>:</a:t>
            </a:r>
            <a:endParaRPr lang="en-IN" b="1" dirty="0"/>
          </a:p>
        </p:txBody>
      </p:sp>
      <p:sp>
        <p:nvSpPr>
          <p:cNvPr id="3" name="Content Placeholder 2"/>
          <p:cNvSpPr>
            <a:spLocks noGrp="1"/>
          </p:cNvSpPr>
          <p:nvPr>
            <p:ph sz="quarter" idx="1"/>
          </p:nvPr>
        </p:nvSpPr>
        <p:spPr/>
        <p:txBody>
          <a:bodyPr/>
          <a:lstStyle/>
          <a:p>
            <a:r>
              <a:rPr lang="en-IN" dirty="0" smtClean="0"/>
              <a:t>HTML </a:t>
            </a:r>
            <a:r>
              <a:rPr lang="en-IN" dirty="0" err="1" smtClean="0"/>
              <a:t>colors</a:t>
            </a:r>
            <a:r>
              <a:rPr lang="en-IN" dirty="0" smtClean="0"/>
              <a:t> are specified with predefined </a:t>
            </a:r>
            <a:r>
              <a:rPr lang="en-IN" dirty="0" err="1" smtClean="0"/>
              <a:t>color</a:t>
            </a:r>
            <a:r>
              <a:rPr lang="en-IN" dirty="0" smtClean="0"/>
              <a:t> names.</a:t>
            </a:r>
          </a:p>
          <a:p>
            <a:pPr>
              <a:buNone/>
            </a:pPr>
            <a:endParaRPr lang="en-IN" dirty="0" smtClean="0"/>
          </a:p>
          <a:p>
            <a:r>
              <a:rPr lang="en-IN" b="1" dirty="0" smtClean="0"/>
              <a:t>Background </a:t>
            </a:r>
            <a:r>
              <a:rPr lang="en-IN" b="1" dirty="0" err="1" smtClean="0"/>
              <a:t>color</a:t>
            </a:r>
            <a:r>
              <a:rPr lang="en-IN" b="1" dirty="0" smtClean="0"/>
              <a:t>:</a:t>
            </a:r>
          </a:p>
          <a:p>
            <a:pPr lvl="1">
              <a:buNone/>
            </a:pPr>
            <a:r>
              <a:rPr lang="en-IN" b="1" dirty="0" smtClean="0">
                <a:solidFill>
                  <a:srgbClr val="FF0000"/>
                </a:solidFill>
              </a:rPr>
              <a:t>	&lt;h1 style="</a:t>
            </a:r>
            <a:r>
              <a:rPr lang="en-IN" b="1" dirty="0" err="1" smtClean="0">
                <a:solidFill>
                  <a:srgbClr val="FF0000"/>
                </a:solidFill>
              </a:rPr>
              <a:t>background-color:DodgerBlue</a:t>
            </a:r>
            <a:r>
              <a:rPr lang="en-IN" b="1" dirty="0" smtClean="0">
                <a:solidFill>
                  <a:srgbClr val="FF0000"/>
                </a:solidFill>
              </a:rPr>
              <a:t>;"&gt;SEC G&lt;/h1&gt;</a:t>
            </a:r>
            <a:br>
              <a:rPr lang="en-IN" b="1" dirty="0" smtClean="0">
                <a:solidFill>
                  <a:srgbClr val="FF0000"/>
                </a:solidFill>
              </a:rPr>
            </a:br>
            <a:r>
              <a:rPr lang="en-IN" b="1" dirty="0" smtClean="0">
                <a:solidFill>
                  <a:srgbClr val="FF0000"/>
                </a:solidFill>
              </a:rPr>
              <a:t>&lt;p style="</a:t>
            </a:r>
            <a:r>
              <a:rPr lang="en-IN" b="1" dirty="0" err="1" smtClean="0">
                <a:solidFill>
                  <a:srgbClr val="FF0000"/>
                </a:solidFill>
              </a:rPr>
              <a:t>background-color:Tomato</a:t>
            </a:r>
            <a:r>
              <a:rPr lang="en-IN" b="1" dirty="0" smtClean="0">
                <a:solidFill>
                  <a:srgbClr val="FF0000"/>
                </a:solidFill>
              </a:rPr>
              <a:t>;"&gt;Having FWT subject&lt;/p&gt;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70000" lnSpcReduction="20000"/>
          </a:bodyPr>
          <a:lstStyle/>
          <a:p>
            <a:r>
              <a:rPr lang="en-IN" b="1" dirty="0" smtClean="0"/>
              <a:t>Unit-III</a:t>
            </a:r>
            <a:endParaRPr lang="en-IN" dirty="0" smtClean="0"/>
          </a:p>
          <a:p>
            <a:pPr>
              <a:buNone/>
            </a:pPr>
            <a:r>
              <a:rPr lang="en-IN" dirty="0" smtClean="0"/>
              <a:t>	 </a:t>
            </a:r>
            <a:r>
              <a:rPr lang="en-IN" dirty="0" smtClean="0">
                <a:solidFill>
                  <a:srgbClr val="7030A0"/>
                </a:solidFill>
              </a:rPr>
              <a:t>Java Script Overview, Syntax, Enabling Using Web browser, Placement, Java Script Variables, Operators, control structure, Function, Events Handling</a:t>
            </a:r>
            <a:r>
              <a:rPr lang="en-IN" dirty="0" smtClean="0"/>
              <a:t>, DOM (Document Object Model), </a:t>
            </a:r>
            <a:r>
              <a:rPr lang="en-IN" dirty="0" smtClean="0">
                <a:solidFill>
                  <a:srgbClr val="7030A0"/>
                </a:solidFill>
              </a:rPr>
              <a:t>Array, String</a:t>
            </a:r>
            <a:r>
              <a:rPr lang="en-IN" dirty="0" smtClean="0"/>
              <a:t>, Errors and Exceptions, Form </a:t>
            </a:r>
            <a:r>
              <a:rPr lang="en-IN" dirty="0" err="1" smtClean="0"/>
              <a:t>Validation.Bootstrap</a:t>
            </a:r>
            <a:r>
              <a:rPr lang="en-IN" dirty="0" smtClean="0"/>
              <a:t> Get Started, Basic Bootstrap Pages, Bootstrap Grids, Table, Responsive Images, </a:t>
            </a:r>
            <a:r>
              <a:rPr lang="en-IN" dirty="0" err="1" smtClean="0"/>
              <a:t>Jumbotron</a:t>
            </a:r>
            <a:r>
              <a:rPr lang="en-IN" dirty="0" smtClean="0"/>
              <a:t> and Page Header, Bootstrap Buttons, Button Groups, Dropdown Menus, Badges, Labels, List, Dropdowns Menus, Navigation Bar, Forms, Input</a:t>
            </a:r>
          </a:p>
          <a:p>
            <a:r>
              <a:rPr lang="en-IN" b="1" dirty="0" smtClean="0"/>
              <a:t>Unit-IV</a:t>
            </a:r>
          </a:p>
          <a:p>
            <a:pPr>
              <a:buNone/>
            </a:pPr>
            <a:r>
              <a:rPr lang="en-IN" b="1" dirty="0" smtClean="0"/>
              <a:t>	</a:t>
            </a:r>
            <a:r>
              <a:rPr lang="en-IN" dirty="0" smtClean="0">
                <a:solidFill>
                  <a:srgbClr val="7030A0"/>
                </a:solidFill>
              </a:rPr>
              <a:t>Introduction to PHP, Decisions and loop</a:t>
            </a:r>
            <a:r>
              <a:rPr lang="en-IN" dirty="0" smtClean="0"/>
              <a:t>. Function, String, Array, Looping with Index based array, Looping with associative array using each () and </a:t>
            </a:r>
            <a:r>
              <a:rPr lang="en-IN" dirty="0" err="1" smtClean="0"/>
              <a:t>foreach</a:t>
            </a:r>
            <a:r>
              <a:rPr lang="en-IN" dirty="0" smtClean="0"/>
              <a:t>(), Some useful Library function. Handling Html Form with </a:t>
            </a:r>
            <a:r>
              <a:rPr lang="en-IN" dirty="0" err="1" smtClean="0"/>
              <a:t>Php</a:t>
            </a:r>
            <a:r>
              <a:rPr lang="en-IN" dirty="0" smtClean="0"/>
              <a:t>,  Database Connectivity with </a:t>
            </a:r>
            <a:r>
              <a:rPr lang="en-IN" dirty="0" err="1" smtClean="0"/>
              <a:t>MySql</a:t>
            </a:r>
            <a:r>
              <a:rPr lang="en-IN" dirty="0" smtClean="0"/>
              <a:t>,  Introduction to RDBMS, Connection with </a:t>
            </a:r>
            <a:r>
              <a:rPr lang="en-IN" dirty="0" err="1" smtClean="0"/>
              <a:t>MySql</a:t>
            </a:r>
            <a:r>
              <a:rPr lang="en-IN" dirty="0" smtClean="0"/>
              <a:t> Database, Performing basic database operation(DML) (Insert, Delete, Update, Select), Setting query parameter.</a:t>
            </a:r>
          </a:p>
          <a:p>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b="1" dirty="0" smtClean="0"/>
              <a:t>Text </a:t>
            </a:r>
            <a:r>
              <a:rPr lang="en-IN" b="1" dirty="0" err="1" smtClean="0"/>
              <a:t>color</a:t>
            </a:r>
            <a:r>
              <a:rPr lang="en-IN" b="1" dirty="0" smtClean="0"/>
              <a:t>:</a:t>
            </a:r>
          </a:p>
          <a:p>
            <a:pPr lvl="1">
              <a:buNone/>
            </a:pPr>
            <a:r>
              <a:rPr lang="en-IN" b="1" dirty="0" smtClean="0">
                <a:solidFill>
                  <a:srgbClr val="FF0000"/>
                </a:solidFill>
              </a:rPr>
              <a:t>	&lt;h1 style="</a:t>
            </a:r>
            <a:r>
              <a:rPr lang="en-IN" b="1" dirty="0" err="1" smtClean="0">
                <a:solidFill>
                  <a:srgbClr val="FF0000"/>
                </a:solidFill>
              </a:rPr>
              <a:t>color:DodgerBlue</a:t>
            </a:r>
            <a:r>
              <a:rPr lang="en-IN" b="1" dirty="0" smtClean="0">
                <a:solidFill>
                  <a:srgbClr val="FF0000"/>
                </a:solidFill>
              </a:rPr>
              <a:t>;"&gt;SEC G&lt;/h1&gt;</a:t>
            </a:r>
            <a:br>
              <a:rPr lang="en-IN" b="1" dirty="0" smtClean="0">
                <a:solidFill>
                  <a:srgbClr val="FF0000"/>
                </a:solidFill>
              </a:rPr>
            </a:br>
            <a:r>
              <a:rPr lang="en-IN" b="1" dirty="0" smtClean="0">
                <a:solidFill>
                  <a:srgbClr val="FF0000"/>
                </a:solidFill>
              </a:rPr>
              <a:t>&lt;p style="</a:t>
            </a:r>
            <a:r>
              <a:rPr lang="en-IN" b="1" dirty="0" err="1" smtClean="0">
                <a:solidFill>
                  <a:srgbClr val="FF0000"/>
                </a:solidFill>
              </a:rPr>
              <a:t>color:Tomato</a:t>
            </a:r>
            <a:r>
              <a:rPr lang="en-IN" b="1" dirty="0" smtClean="0">
                <a:solidFill>
                  <a:srgbClr val="FF0000"/>
                </a:solidFill>
              </a:rPr>
              <a:t>;"&gt;Having FWT subject&lt;/p&gt;</a:t>
            </a:r>
            <a:endParaRPr lang="en-IN" dirty="0" smtClean="0"/>
          </a:p>
          <a:p>
            <a:r>
              <a:rPr lang="en-IN" b="1" dirty="0" smtClean="0"/>
              <a:t>Border </a:t>
            </a:r>
            <a:r>
              <a:rPr lang="en-IN" b="1" dirty="0" err="1" smtClean="0"/>
              <a:t>color</a:t>
            </a:r>
            <a:r>
              <a:rPr lang="en-IN" b="1" dirty="0" smtClean="0"/>
              <a:t>:</a:t>
            </a:r>
          </a:p>
          <a:p>
            <a:pPr lvl="1">
              <a:buNone/>
            </a:pPr>
            <a:r>
              <a:rPr lang="en-IN" dirty="0" smtClean="0"/>
              <a:t>	</a:t>
            </a:r>
            <a:r>
              <a:rPr lang="en-IN" b="1" dirty="0" smtClean="0">
                <a:solidFill>
                  <a:srgbClr val="FF0000"/>
                </a:solidFill>
              </a:rPr>
              <a:t>&lt;h1 style="border:2px solid Tomato;“&gt;SEC G&lt;/h1&gt;</a:t>
            </a:r>
            <a:br>
              <a:rPr lang="en-IN" b="1" dirty="0" smtClean="0">
                <a:solidFill>
                  <a:srgbClr val="FF0000"/>
                </a:solidFill>
              </a:rPr>
            </a:br>
            <a:r>
              <a:rPr lang="en-IN" b="1" dirty="0" smtClean="0">
                <a:solidFill>
                  <a:srgbClr val="FF0000"/>
                </a:solidFill>
              </a:rPr>
              <a:t>&lt;h1 style="border:2px solid Violet;"&gt;Hello World&lt;/h1&gt;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HTML image:</a:t>
            </a:r>
            <a:endParaRPr lang="en-IN" b="1" dirty="0"/>
          </a:p>
        </p:txBody>
      </p:sp>
      <p:sp>
        <p:nvSpPr>
          <p:cNvPr id="3" name="Content Placeholder 2"/>
          <p:cNvSpPr>
            <a:spLocks noGrp="1"/>
          </p:cNvSpPr>
          <p:nvPr>
            <p:ph sz="quarter" idx="1"/>
          </p:nvPr>
        </p:nvSpPr>
        <p:spPr/>
        <p:txBody>
          <a:bodyPr/>
          <a:lstStyle/>
          <a:p>
            <a:r>
              <a:rPr lang="en-IN" dirty="0" smtClean="0"/>
              <a:t>The HTML </a:t>
            </a:r>
            <a:r>
              <a:rPr lang="en-IN" b="1" dirty="0" smtClean="0"/>
              <a:t>&lt;</a:t>
            </a:r>
            <a:r>
              <a:rPr lang="en-IN" b="1" dirty="0" err="1" smtClean="0"/>
              <a:t>img</a:t>
            </a:r>
            <a:r>
              <a:rPr lang="en-IN" b="1" dirty="0" smtClean="0"/>
              <a:t>&gt;</a:t>
            </a:r>
            <a:r>
              <a:rPr lang="en-IN" dirty="0" smtClean="0"/>
              <a:t> tag is used to embed an image in a web page.</a:t>
            </a:r>
          </a:p>
          <a:p>
            <a:r>
              <a:rPr lang="en-IN" dirty="0" smtClean="0"/>
              <a:t>The </a:t>
            </a:r>
            <a:r>
              <a:rPr lang="en-IN" b="1" dirty="0" smtClean="0"/>
              <a:t>&lt;</a:t>
            </a:r>
            <a:r>
              <a:rPr lang="en-IN" b="1" dirty="0" err="1" smtClean="0"/>
              <a:t>img</a:t>
            </a:r>
            <a:r>
              <a:rPr lang="en-IN" b="1" dirty="0" smtClean="0"/>
              <a:t>&gt;</a:t>
            </a:r>
            <a:r>
              <a:rPr lang="en-IN" dirty="0" smtClean="0"/>
              <a:t> tag has two required attributes:</a:t>
            </a:r>
          </a:p>
          <a:p>
            <a:pPr>
              <a:buNone/>
            </a:pPr>
            <a:r>
              <a:rPr lang="en-IN" dirty="0" smtClean="0"/>
              <a:t>	</a:t>
            </a:r>
            <a:r>
              <a:rPr lang="en-IN" b="1" dirty="0" err="1" smtClean="0"/>
              <a:t>src</a:t>
            </a:r>
            <a:r>
              <a:rPr lang="en-IN" dirty="0" smtClean="0"/>
              <a:t> - Specifies the path to the image</a:t>
            </a:r>
          </a:p>
          <a:p>
            <a:pPr>
              <a:buNone/>
            </a:pPr>
            <a:r>
              <a:rPr lang="en-IN" dirty="0" smtClean="0"/>
              <a:t>	</a:t>
            </a:r>
            <a:r>
              <a:rPr lang="en-IN" b="1" dirty="0" smtClean="0"/>
              <a:t>alt</a:t>
            </a:r>
            <a:r>
              <a:rPr lang="en-IN" dirty="0" smtClean="0"/>
              <a:t> - Specifies an alternate text for the image</a:t>
            </a:r>
          </a:p>
          <a:p>
            <a:pPr>
              <a:buNone/>
            </a:pPr>
            <a:r>
              <a:rPr lang="en-IN" dirty="0" smtClean="0"/>
              <a:t>	</a:t>
            </a:r>
            <a:r>
              <a:rPr lang="en-IN" b="1" dirty="0" smtClean="0">
                <a:solidFill>
                  <a:srgbClr val="FF0000"/>
                </a:solidFill>
              </a:rPr>
              <a:t>&lt;</a:t>
            </a:r>
            <a:r>
              <a:rPr lang="en-IN" b="1" dirty="0" err="1" smtClean="0">
                <a:solidFill>
                  <a:srgbClr val="FF0000"/>
                </a:solidFill>
              </a:rPr>
              <a:t>img</a:t>
            </a:r>
            <a:r>
              <a:rPr lang="en-IN" b="1" dirty="0" smtClean="0">
                <a:solidFill>
                  <a:srgbClr val="FF0000"/>
                </a:solidFill>
              </a:rPr>
              <a:t> </a:t>
            </a:r>
            <a:r>
              <a:rPr lang="en-IN" b="1" dirty="0" err="1" smtClean="0">
                <a:solidFill>
                  <a:srgbClr val="FF0000"/>
                </a:solidFill>
              </a:rPr>
              <a:t>src</a:t>
            </a:r>
            <a:r>
              <a:rPr lang="en-IN" b="1" dirty="0" smtClean="0">
                <a:solidFill>
                  <a:srgbClr val="FF0000"/>
                </a:solidFill>
              </a:rPr>
              <a:t>="img_chania.jpg" alt="Flowers in </a:t>
            </a:r>
            <a:r>
              <a:rPr lang="en-IN" b="1" dirty="0" err="1" smtClean="0">
                <a:solidFill>
                  <a:srgbClr val="FF0000"/>
                </a:solidFill>
              </a:rPr>
              <a:t>Chania</a:t>
            </a:r>
            <a:r>
              <a:rPr lang="en-IN" b="1" dirty="0" smtClean="0">
                <a:solidFill>
                  <a:srgbClr val="FF0000"/>
                </a:solidFill>
              </a:rPr>
              <a:t>"&gt;</a:t>
            </a:r>
          </a:p>
          <a:p>
            <a:endParaRPr lang="en-IN" dirty="0" smtClean="0"/>
          </a:p>
          <a:p>
            <a:endParaRPr lang="en-IN"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IN" dirty="0" smtClean="0"/>
              <a:t>Image height and width</a:t>
            </a:r>
          </a:p>
          <a:p>
            <a:pPr lvl="1">
              <a:buNone/>
            </a:pPr>
            <a:r>
              <a:rPr lang="en-IN" dirty="0" smtClean="0"/>
              <a:t>	</a:t>
            </a:r>
            <a:r>
              <a:rPr lang="en-IN" b="1" dirty="0" smtClean="0">
                <a:solidFill>
                  <a:srgbClr val="FF0000"/>
                </a:solidFill>
              </a:rPr>
              <a:t>&lt;</a:t>
            </a:r>
            <a:r>
              <a:rPr lang="en-IN" b="1" dirty="0" err="1" smtClean="0">
                <a:solidFill>
                  <a:srgbClr val="FF0000"/>
                </a:solidFill>
              </a:rPr>
              <a:t>img</a:t>
            </a:r>
            <a:r>
              <a:rPr lang="en-IN" b="1" dirty="0" smtClean="0">
                <a:solidFill>
                  <a:srgbClr val="FF0000"/>
                </a:solidFill>
              </a:rPr>
              <a:t> </a:t>
            </a:r>
            <a:r>
              <a:rPr lang="en-IN" b="1" dirty="0" err="1" smtClean="0">
                <a:solidFill>
                  <a:srgbClr val="FF0000"/>
                </a:solidFill>
              </a:rPr>
              <a:t>src</a:t>
            </a:r>
            <a:r>
              <a:rPr lang="en-IN" b="1" dirty="0" smtClean="0">
                <a:solidFill>
                  <a:srgbClr val="FF0000"/>
                </a:solidFill>
              </a:rPr>
              <a:t>="img_girl.jpg" alt="Girl sitting" style="width:500px;height:600px;"&gt;</a:t>
            </a:r>
          </a:p>
          <a:p>
            <a:r>
              <a:rPr lang="en-IN" dirty="0" smtClean="0"/>
              <a:t>Image in another sub folder</a:t>
            </a:r>
          </a:p>
          <a:p>
            <a:pPr>
              <a:buNone/>
            </a:pPr>
            <a:r>
              <a:rPr lang="en-IN" dirty="0" smtClean="0"/>
              <a:t>		</a:t>
            </a:r>
            <a:r>
              <a:rPr lang="en-IN" b="1" dirty="0" smtClean="0">
                <a:solidFill>
                  <a:srgbClr val="FF0000"/>
                </a:solidFill>
              </a:rPr>
              <a:t>&lt;</a:t>
            </a:r>
            <a:r>
              <a:rPr lang="en-IN" b="1" dirty="0" err="1" smtClean="0">
                <a:solidFill>
                  <a:srgbClr val="FF0000"/>
                </a:solidFill>
              </a:rPr>
              <a:t>img</a:t>
            </a:r>
            <a:r>
              <a:rPr lang="en-IN" b="1" dirty="0" smtClean="0">
                <a:solidFill>
                  <a:srgbClr val="FF0000"/>
                </a:solidFill>
              </a:rPr>
              <a:t> </a:t>
            </a:r>
            <a:r>
              <a:rPr lang="en-IN" b="1" dirty="0" err="1" smtClean="0">
                <a:solidFill>
                  <a:srgbClr val="FF0000"/>
                </a:solidFill>
              </a:rPr>
              <a:t>src</a:t>
            </a:r>
            <a:r>
              <a:rPr lang="en-IN" b="1" dirty="0" smtClean="0">
                <a:solidFill>
                  <a:srgbClr val="FF0000"/>
                </a:solidFill>
              </a:rPr>
              <a:t>="/images/html5.gif" alt="HTML5 	Icon" style="width:128px;height:128px;"&gt;</a:t>
            </a:r>
            <a:endParaRPr lang="en-IN" dirty="0" smtClean="0"/>
          </a:p>
          <a:p>
            <a:pPr>
              <a:buNone/>
            </a:pP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IN" b="1" dirty="0" smtClean="0"/>
              <a:t>List tag:</a:t>
            </a:r>
            <a:r>
              <a:rPr lang="en-IN" dirty="0" smtClean="0"/>
              <a:t> It is used to list the content.</a:t>
            </a:r>
          </a:p>
          <a:p>
            <a:pPr lvl="1" fontAlgn="base">
              <a:buNone/>
            </a:pPr>
            <a:r>
              <a:rPr lang="it-IT" dirty="0" smtClean="0"/>
              <a:t>	</a:t>
            </a:r>
            <a:r>
              <a:rPr lang="it-IT" b="1" dirty="0" smtClean="0">
                <a:solidFill>
                  <a:srgbClr val="FF0000"/>
                </a:solidFill>
              </a:rPr>
              <a:t>&lt;li&gt;List item 1&lt;/li&gt;</a:t>
            </a:r>
          </a:p>
          <a:p>
            <a:pPr lvl="1" fontAlgn="base">
              <a:buNone/>
            </a:pPr>
            <a:r>
              <a:rPr lang="it-IT" b="1" dirty="0" smtClean="0">
                <a:solidFill>
                  <a:srgbClr val="FF0000"/>
                </a:solidFill>
              </a:rPr>
              <a:t>	&lt;li&gt;List item 2&lt;/li&gt;</a:t>
            </a:r>
          </a:p>
          <a:p>
            <a:pPr lvl="1" fontAlgn="base">
              <a:buNone/>
            </a:pPr>
            <a:endParaRPr lang="it-IT" dirty="0" smtClean="0"/>
          </a:p>
          <a:p>
            <a:pPr lvl="1" fontAlgn="base">
              <a:buFont typeface="Wingdings" panose="05000000000000000000" pitchFamily="2" charset="2"/>
              <a:buChar char="q"/>
            </a:pPr>
            <a:endParaRPr lang="it-IT" dirty="0" smtClean="0"/>
          </a:p>
          <a:p>
            <a:pPr lvl="3" fontAlgn="base">
              <a:buNone/>
            </a:pPr>
            <a:endParaRPr lang="it-IT" dirty="0" smtClean="0"/>
          </a:p>
          <a:p>
            <a:pPr lvl="1"/>
            <a:endParaRPr lang="en-IN" dirty="0" smtClean="0"/>
          </a:p>
        </p:txBody>
      </p:sp>
      <p:pic>
        <p:nvPicPr>
          <p:cNvPr id="6" name="Picture 5" descr="Capture (3).png"/>
          <p:cNvPicPr>
            <a:picLocks noChangeAspect="1"/>
          </p:cNvPicPr>
          <p:nvPr/>
        </p:nvPicPr>
        <p:blipFill>
          <a:blip r:embed="rId2"/>
          <a:stretch>
            <a:fillRect/>
          </a:stretch>
        </p:blipFill>
        <p:spPr>
          <a:xfrm>
            <a:off x="5857884" y="3071810"/>
            <a:ext cx="2357454" cy="1724032"/>
          </a:xfrm>
          <a:prstGeom prst="rect">
            <a:avLst/>
          </a:prstGeom>
        </p:spPr>
      </p:pic>
      <p:sp>
        <p:nvSpPr>
          <p:cNvPr id="7" name="TextBox 6"/>
          <p:cNvSpPr txBox="1"/>
          <p:nvPr/>
        </p:nvSpPr>
        <p:spPr>
          <a:xfrm>
            <a:off x="714348" y="357166"/>
            <a:ext cx="6643734" cy="784830"/>
          </a:xfrm>
          <a:prstGeom prst="rect">
            <a:avLst/>
          </a:prstGeom>
          <a:noFill/>
        </p:spPr>
        <p:txBody>
          <a:bodyPr wrap="square" rtlCol="0">
            <a:spAutoFit/>
          </a:bodyPr>
          <a:lstStyle/>
          <a:p>
            <a:r>
              <a:rPr lang="en-IN" sz="4500" dirty="0" smtClean="0"/>
              <a:t>HTML Lists:</a:t>
            </a:r>
            <a:endParaRPr lang="en-IN" sz="45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of Lists:</a:t>
            </a:r>
            <a:endParaRPr lang="en-IN" b="1" dirty="0"/>
          </a:p>
        </p:txBody>
      </p:sp>
      <p:sp>
        <p:nvSpPr>
          <p:cNvPr id="3" name="Content Placeholder 2"/>
          <p:cNvSpPr>
            <a:spLocks noGrp="1"/>
          </p:cNvSpPr>
          <p:nvPr>
            <p:ph sz="quarter" idx="1"/>
          </p:nvPr>
        </p:nvSpPr>
        <p:spPr/>
        <p:txBody>
          <a:bodyPr>
            <a:normAutofit lnSpcReduction="10000"/>
          </a:bodyPr>
          <a:lstStyle/>
          <a:p>
            <a:pPr lvl="2" fontAlgn="base">
              <a:buFont typeface="Wingdings" panose="05000000000000000000" pitchFamily="2" charset="2"/>
              <a:buChar char="q"/>
            </a:pPr>
            <a:r>
              <a:rPr lang="it-IT" sz="2800" b="1" dirty="0" smtClean="0"/>
              <a:t>Unordered list: </a:t>
            </a:r>
            <a:r>
              <a:rPr lang="en-IN" sz="2800" dirty="0" smtClean="0"/>
              <a:t>It is used to list the content without order.</a:t>
            </a:r>
            <a:endParaRPr lang="it-IT" sz="2800" b="1" dirty="0" smtClean="0"/>
          </a:p>
          <a:p>
            <a:pPr lvl="2" fontAlgn="base">
              <a:buNone/>
            </a:pPr>
            <a:endParaRPr lang="it-IT" b="1" dirty="0" smtClean="0"/>
          </a:p>
          <a:p>
            <a:pPr lvl="2" fontAlgn="base">
              <a:buNone/>
            </a:pPr>
            <a:r>
              <a:rPr lang="it-IT" dirty="0" smtClean="0"/>
              <a:t>	</a:t>
            </a:r>
            <a:r>
              <a:rPr lang="it-IT" sz="2900" b="1" dirty="0" smtClean="0">
                <a:solidFill>
                  <a:srgbClr val="FF0000"/>
                </a:solidFill>
              </a:rPr>
              <a:t>&lt;ul&gt;</a:t>
            </a:r>
          </a:p>
          <a:p>
            <a:pPr fontAlgn="base">
              <a:buNone/>
            </a:pPr>
            <a:r>
              <a:rPr lang="it-IT" b="1" dirty="0" smtClean="0">
                <a:solidFill>
                  <a:srgbClr val="FF0000"/>
                </a:solidFill>
              </a:rPr>
              <a:t>		&lt;li&gt;List item 1&lt;/li&gt;</a:t>
            </a:r>
          </a:p>
          <a:p>
            <a:pPr fontAlgn="base">
              <a:buNone/>
            </a:pPr>
            <a:r>
              <a:rPr lang="it-IT" b="1" dirty="0" smtClean="0">
                <a:solidFill>
                  <a:srgbClr val="FF0000"/>
                </a:solidFill>
              </a:rPr>
              <a:t>		&lt;li&gt;List item 2&lt;/li&gt;</a:t>
            </a:r>
          </a:p>
          <a:p>
            <a:pPr fontAlgn="base">
              <a:buNone/>
            </a:pPr>
            <a:r>
              <a:rPr lang="it-IT" b="1" dirty="0" smtClean="0">
                <a:solidFill>
                  <a:srgbClr val="FF0000"/>
                </a:solidFill>
              </a:rPr>
              <a:t>		&lt;li&gt;List item 3&lt;/li&gt;</a:t>
            </a:r>
          </a:p>
          <a:p>
            <a:pPr fontAlgn="base">
              <a:buNone/>
            </a:pPr>
            <a:r>
              <a:rPr lang="it-IT" b="1" dirty="0" smtClean="0">
                <a:solidFill>
                  <a:srgbClr val="FF0000"/>
                </a:solidFill>
              </a:rPr>
              <a:t>		&lt;li&gt;List item 4&lt;/li&gt;</a:t>
            </a:r>
          </a:p>
          <a:p>
            <a:pPr fontAlgn="base">
              <a:buNone/>
            </a:pPr>
            <a:r>
              <a:rPr lang="it-IT" b="1" dirty="0" smtClean="0">
                <a:solidFill>
                  <a:srgbClr val="FF0000"/>
                </a:solidFill>
              </a:rPr>
              <a:t>		&lt;/ul&gt;</a:t>
            </a:r>
            <a:endParaRPr lang="en-IN" b="1" dirty="0">
              <a:solidFill>
                <a:srgbClr val="FF0000"/>
              </a:solidFill>
            </a:endParaRPr>
          </a:p>
        </p:txBody>
      </p:sp>
      <p:pic>
        <p:nvPicPr>
          <p:cNvPr id="4" name="Picture 3" descr="Capture (1).png"/>
          <p:cNvPicPr>
            <a:picLocks noChangeAspect="1"/>
          </p:cNvPicPr>
          <p:nvPr/>
        </p:nvPicPr>
        <p:blipFill>
          <a:blip r:embed="rId2"/>
          <a:stretch>
            <a:fillRect/>
          </a:stretch>
        </p:blipFill>
        <p:spPr>
          <a:xfrm>
            <a:off x="6215074" y="2500306"/>
            <a:ext cx="2571756" cy="314327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lvl="1">
              <a:buFont typeface="Wingdings" panose="05000000000000000000" pitchFamily="2" charset="2"/>
              <a:buChar char="q"/>
            </a:pPr>
            <a:r>
              <a:rPr lang="en-IN" sz="2800" b="1" dirty="0" smtClean="0"/>
              <a:t>Ordered List tag:</a:t>
            </a:r>
            <a:r>
              <a:rPr lang="en-IN" sz="2800" dirty="0" smtClean="0"/>
              <a:t> It is used to list the content in a particular order.</a:t>
            </a:r>
          </a:p>
          <a:p>
            <a:pPr lvl="1">
              <a:buNone/>
            </a:pPr>
            <a:endParaRPr lang="en-IN" dirty="0" smtClean="0"/>
          </a:p>
          <a:p>
            <a:pPr fontAlgn="base">
              <a:buNone/>
            </a:pPr>
            <a:r>
              <a:rPr lang="en-IN" dirty="0" smtClean="0"/>
              <a:t>		</a:t>
            </a:r>
            <a:r>
              <a:rPr lang="it-IT" b="1" dirty="0" smtClean="0">
                <a:solidFill>
                  <a:srgbClr val="FF0000"/>
                </a:solidFill>
              </a:rPr>
              <a:t>&lt;ol&gt;</a:t>
            </a:r>
          </a:p>
          <a:p>
            <a:pPr fontAlgn="base">
              <a:buNone/>
            </a:pPr>
            <a:r>
              <a:rPr lang="it-IT" b="1" dirty="0" smtClean="0">
                <a:solidFill>
                  <a:srgbClr val="FF0000"/>
                </a:solidFill>
              </a:rPr>
              <a:t>		&lt;li&gt;List item 1&lt;/li&gt;</a:t>
            </a:r>
          </a:p>
          <a:p>
            <a:pPr fontAlgn="base">
              <a:buNone/>
            </a:pPr>
            <a:r>
              <a:rPr lang="it-IT" b="1" dirty="0" smtClean="0">
                <a:solidFill>
                  <a:srgbClr val="FF0000"/>
                </a:solidFill>
              </a:rPr>
              <a:t>		&lt;li&gt;List item 2&lt;/li&gt;</a:t>
            </a:r>
          </a:p>
          <a:p>
            <a:pPr fontAlgn="base">
              <a:buNone/>
            </a:pPr>
            <a:r>
              <a:rPr lang="it-IT" b="1" dirty="0" smtClean="0">
                <a:solidFill>
                  <a:srgbClr val="FF0000"/>
                </a:solidFill>
              </a:rPr>
              <a:t>		&lt;li&gt;List item 3&lt;/li&gt;</a:t>
            </a:r>
          </a:p>
          <a:p>
            <a:pPr fontAlgn="base">
              <a:buNone/>
            </a:pPr>
            <a:r>
              <a:rPr lang="it-IT" b="1" dirty="0" smtClean="0">
                <a:solidFill>
                  <a:srgbClr val="FF0000"/>
                </a:solidFill>
              </a:rPr>
              <a:t>		&lt;li&gt;List item 4&lt;/li&gt;</a:t>
            </a:r>
          </a:p>
          <a:p>
            <a:pPr fontAlgn="base">
              <a:buNone/>
            </a:pPr>
            <a:r>
              <a:rPr lang="it-IT" b="1" dirty="0" smtClean="0">
                <a:solidFill>
                  <a:srgbClr val="FF0000"/>
                </a:solidFill>
              </a:rPr>
              <a:t>		&lt;/ol&gt;</a:t>
            </a:r>
          </a:p>
          <a:p>
            <a:pPr lvl="1"/>
            <a:endParaRPr lang="en-IN" dirty="0"/>
          </a:p>
        </p:txBody>
      </p:sp>
      <p:pic>
        <p:nvPicPr>
          <p:cNvPr id="4" name="Picture 3" descr="Capture (2).png"/>
          <p:cNvPicPr>
            <a:picLocks noChangeAspect="1"/>
          </p:cNvPicPr>
          <p:nvPr/>
        </p:nvPicPr>
        <p:blipFill>
          <a:blip r:embed="rId2"/>
          <a:stretch>
            <a:fillRect/>
          </a:stretch>
        </p:blipFill>
        <p:spPr>
          <a:xfrm>
            <a:off x="6143636" y="2928934"/>
            <a:ext cx="2500330" cy="250033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IN" b="1" dirty="0" smtClean="0"/>
              <a:t>Comment tag:</a:t>
            </a:r>
            <a:r>
              <a:rPr lang="en-IN" dirty="0" smtClean="0"/>
              <a:t> It is used to set the comment in an HTML document. It is not visible on the browser.</a:t>
            </a:r>
          </a:p>
          <a:p>
            <a:pPr>
              <a:buNone/>
            </a:pPr>
            <a:r>
              <a:rPr lang="en-IN" dirty="0" smtClean="0"/>
              <a:t>	 </a:t>
            </a:r>
            <a:r>
              <a:rPr lang="en-IN" b="1" dirty="0" smtClean="0">
                <a:solidFill>
                  <a:srgbClr val="FF0000"/>
                </a:solidFill>
              </a:rPr>
              <a:t>&lt;!--Comment section--&gt;</a:t>
            </a:r>
          </a:p>
          <a:p>
            <a:pPr fontAlgn="base"/>
            <a:r>
              <a:rPr lang="en-IN" b="1" dirty="0" err="1" smtClean="0"/>
              <a:t>Center</a:t>
            </a:r>
            <a:r>
              <a:rPr lang="en-IN" b="1" dirty="0" smtClean="0"/>
              <a:t> tag:</a:t>
            </a:r>
            <a:r>
              <a:rPr lang="en-IN" dirty="0" smtClean="0"/>
              <a:t> It is used to set the content into the </a:t>
            </a:r>
            <a:r>
              <a:rPr lang="en-IN" dirty="0" err="1" smtClean="0"/>
              <a:t>center</a:t>
            </a:r>
            <a:r>
              <a:rPr lang="en-IN" dirty="0" smtClean="0"/>
              <a:t>.</a:t>
            </a:r>
          </a:p>
          <a:p>
            <a:pPr fontAlgn="base">
              <a:buNone/>
            </a:pPr>
            <a:r>
              <a:rPr lang="en-IN" b="1" dirty="0" smtClean="0"/>
              <a:t>	</a:t>
            </a:r>
            <a:r>
              <a:rPr lang="en-IN" dirty="0" smtClean="0"/>
              <a:t> </a:t>
            </a:r>
            <a:r>
              <a:rPr lang="en-IN" b="1" dirty="0" smtClean="0">
                <a:solidFill>
                  <a:srgbClr val="FF0000"/>
                </a:solidFill>
              </a:rPr>
              <a:t>&lt;</a:t>
            </a:r>
            <a:r>
              <a:rPr lang="en-IN" b="1" dirty="0" err="1" smtClean="0">
                <a:solidFill>
                  <a:srgbClr val="FF0000"/>
                </a:solidFill>
              </a:rPr>
              <a:t>center</a:t>
            </a:r>
            <a:r>
              <a:rPr lang="en-IN" b="1" dirty="0" smtClean="0">
                <a:solidFill>
                  <a:srgbClr val="FF0000"/>
                </a:solidFill>
              </a:rPr>
              <a:t>&gt;SAIKIRAN&lt;/</a:t>
            </a:r>
            <a:r>
              <a:rPr lang="en-IN" b="1" dirty="0" err="1" smtClean="0">
                <a:solidFill>
                  <a:srgbClr val="FF0000"/>
                </a:solidFill>
              </a:rPr>
              <a:t>center</a:t>
            </a:r>
            <a:r>
              <a:rPr lang="en-IN" b="1" dirty="0" smtClean="0">
                <a:solidFill>
                  <a:srgbClr val="FF0000"/>
                </a:solidFill>
              </a:rPr>
              <a:t>&gt;</a:t>
            </a:r>
          </a:p>
          <a:p>
            <a:pPr fontAlgn="base">
              <a:buFont typeface="Wingdings" panose="05000000000000000000" charset="0"/>
              <a:buChar char="o"/>
            </a:pPr>
            <a:r>
              <a:rPr lang="en-IN" b="1" dirty="0" smtClean="0">
                <a:sym typeface="+mn-ea"/>
              </a:rPr>
              <a:t>Line break tag:</a:t>
            </a:r>
            <a:r>
              <a:rPr lang="en-IN" dirty="0" smtClean="0">
                <a:sym typeface="+mn-ea"/>
              </a:rPr>
              <a:t> It is used to break the line.</a:t>
            </a:r>
            <a:endParaRPr lang="en-IN" dirty="0" smtClean="0"/>
          </a:p>
          <a:p>
            <a:pPr>
              <a:buNone/>
            </a:pPr>
            <a:r>
              <a:rPr lang="en-IN" dirty="0" smtClean="0">
                <a:sym typeface="+mn-ea"/>
              </a:rPr>
              <a:t>	 This is BSH</a:t>
            </a:r>
            <a:r>
              <a:rPr lang="en-IN" b="1" dirty="0" smtClean="0">
                <a:solidFill>
                  <a:srgbClr val="FF0000"/>
                </a:solidFill>
                <a:sym typeface="+mn-ea"/>
              </a:rPr>
              <a:t>&lt;</a:t>
            </a:r>
            <a:r>
              <a:rPr lang="en-IN" b="1" dirty="0" err="1" smtClean="0">
                <a:solidFill>
                  <a:srgbClr val="FF0000"/>
                </a:solidFill>
                <a:sym typeface="+mn-ea"/>
              </a:rPr>
              <a:t>br</a:t>
            </a:r>
            <a:r>
              <a:rPr lang="en-IN" b="1" dirty="0" smtClean="0">
                <a:solidFill>
                  <a:srgbClr val="FF0000"/>
                </a:solidFill>
                <a:sym typeface="+mn-ea"/>
              </a:rPr>
              <a:t>&gt;</a:t>
            </a:r>
            <a:r>
              <a:rPr lang="en-IN" dirty="0" smtClean="0">
                <a:sym typeface="+mn-ea"/>
              </a:rPr>
              <a:t>not</a:t>
            </a:r>
            <a:r>
              <a:rPr lang="en-IN" b="1" dirty="0" smtClean="0">
                <a:solidFill>
                  <a:srgbClr val="FF0000"/>
                </a:solidFill>
                <a:sym typeface="+mn-ea"/>
              </a:rPr>
              <a:t> </a:t>
            </a:r>
            <a:r>
              <a:rPr lang="en-IN" dirty="0" smtClean="0">
                <a:sym typeface="+mn-ea"/>
              </a:rPr>
              <a:t>CSE</a:t>
            </a:r>
            <a:endParaRPr lang="en-IN" b="1" dirty="0" smtClean="0">
              <a:solidFill>
                <a:srgbClr val="FF0000"/>
              </a:solidFill>
            </a:endParaRPr>
          </a:p>
          <a:p>
            <a:pPr fontAlgn="base">
              <a:buFont typeface="Wingdings" panose="05000000000000000000" charset="0"/>
              <a:buChar char="o"/>
            </a:pPr>
            <a:endParaRPr lang="en-IN" b="1" dirty="0" smtClean="0">
              <a:solidFill>
                <a:srgbClr val="FF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HTML Table:</a:t>
            </a:r>
            <a:endParaRPr lang="en-IN" b="1" dirty="0"/>
          </a:p>
        </p:txBody>
      </p:sp>
      <p:sp>
        <p:nvSpPr>
          <p:cNvPr id="3" name="Content Placeholder 2"/>
          <p:cNvSpPr>
            <a:spLocks noGrp="1"/>
          </p:cNvSpPr>
          <p:nvPr>
            <p:ph sz="quarter" idx="1"/>
          </p:nvPr>
        </p:nvSpPr>
        <p:spPr/>
        <p:txBody>
          <a:bodyPr/>
          <a:lstStyle/>
          <a:p>
            <a:r>
              <a:rPr lang="en-IN" b="1" dirty="0" smtClean="0"/>
              <a:t>Table tag: A table</a:t>
            </a:r>
            <a:r>
              <a:rPr lang="en-IN" dirty="0" smtClean="0"/>
              <a:t> tag is used to create a table in an HTML document. </a:t>
            </a:r>
          </a:p>
          <a:p>
            <a:r>
              <a:rPr lang="en-IN" b="1" dirty="0" smtClean="0"/>
              <a:t>td tag:</a:t>
            </a:r>
            <a:r>
              <a:rPr lang="en-IN" dirty="0" smtClean="0"/>
              <a:t> It defines the standard cell in a HTML document.</a:t>
            </a:r>
          </a:p>
          <a:p>
            <a:r>
              <a:rPr lang="en-IN" b="1" dirty="0" err="1" smtClean="0"/>
              <a:t>tr</a:t>
            </a:r>
            <a:r>
              <a:rPr lang="en-IN" b="1" dirty="0" smtClean="0"/>
              <a:t> tag:</a:t>
            </a:r>
            <a:r>
              <a:rPr lang="en-IN" dirty="0" smtClean="0"/>
              <a:t> It is used to define a row of an HTML table.</a:t>
            </a:r>
          </a:p>
          <a:p>
            <a:r>
              <a:rPr lang="en-IN" b="1" dirty="0" err="1" smtClean="0"/>
              <a:t>th</a:t>
            </a:r>
            <a:r>
              <a:rPr lang="en-IN" b="1" dirty="0" smtClean="0"/>
              <a:t> tag:</a:t>
            </a:r>
            <a:r>
              <a:rPr lang="en-IN" dirty="0" smtClean="0"/>
              <a:t> It defines the header cell in a table. By default, it set the content with the bold and </a:t>
            </a:r>
            <a:r>
              <a:rPr lang="en-IN" dirty="0" err="1" smtClean="0"/>
              <a:t>center</a:t>
            </a:r>
            <a:r>
              <a:rPr lang="en-IN" dirty="0" smtClean="0"/>
              <a:t> property.</a:t>
            </a:r>
          </a:p>
          <a:p>
            <a:endParaRPr lang="en-IN" dirty="0" smtClean="0"/>
          </a:p>
          <a:p>
            <a:endParaRPr lang="en-IN"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pPr fontAlgn="base"/>
            <a:r>
              <a:rPr lang="en-IN" b="1" dirty="0" smtClean="0">
                <a:solidFill>
                  <a:srgbClr val="FF0000"/>
                </a:solidFill>
              </a:rPr>
              <a:t>&lt;table&gt;</a:t>
            </a:r>
          </a:p>
          <a:p>
            <a:pPr fontAlgn="base">
              <a:buNone/>
            </a:pPr>
            <a:r>
              <a:rPr lang="en-IN" b="1" dirty="0" smtClean="0">
                <a:solidFill>
                  <a:srgbClr val="FF0000"/>
                </a:solidFill>
              </a:rPr>
              <a:t>	&lt;</a:t>
            </a:r>
            <a:r>
              <a:rPr lang="en-IN" b="1" dirty="0" err="1" smtClean="0">
                <a:solidFill>
                  <a:srgbClr val="FF0000"/>
                </a:solidFill>
              </a:rPr>
              <a:t>tr</a:t>
            </a:r>
            <a:r>
              <a:rPr lang="en-IN" b="1" dirty="0" smtClean="0">
                <a:solidFill>
                  <a:srgbClr val="FF0000"/>
                </a:solidFill>
              </a:rPr>
              <a:t>&gt;</a:t>
            </a:r>
          </a:p>
          <a:p>
            <a:pPr fontAlgn="base">
              <a:buNone/>
            </a:pPr>
            <a:r>
              <a:rPr lang="en-IN" b="1" dirty="0" smtClean="0">
                <a:solidFill>
                  <a:srgbClr val="FF0000"/>
                </a:solidFill>
              </a:rPr>
              <a:t>   &lt;</a:t>
            </a:r>
            <a:r>
              <a:rPr lang="en-IN" b="1" dirty="0" err="1" smtClean="0">
                <a:solidFill>
                  <a:srgbClr val="FF0000"/>
                </a:solidFill>
              </a:rPr>
              <a:t>th</a:t>
            </a:r>
            <a:r>
              <a:rPr lang="en-IN" b="1" dirty="0" smtClean="0">
                <a:solidFill>
                  <a:srgbClr val="FF0000"/>
                </a:solidFill>
              </a:rPr>
              <a:t>&gt;Month&lt;/</a:t>
            </a:r>
            <a:r>
              <a:rPr lang="en-IN" b="1" dirty="0" err="1" smtClean="0">
                <a:solidFill>
                  <a:srgbClr val="FF0000"/>
                </a:solidFill>
              </a:rPr>
              <a:t>th</a:t>
            </a:r>
            <a:r>
              <a:rPr lang="en-IN" b="1" dirty="0" smtClean="0">
                <a:solidFill>
                  <a:srgbClr val="FF0000"/>
                </a:solidFill>
              </a:rPr>
              <a:t>&gt;</a:t>
            </a:r>
          </a:p>
          <a:p>
            <a:pPr fontAlgn="base">
              <a:buNone/>
            </a:pPr>
            <a:r>
              <a:rPr lang="en-IN" b="1" dirty="0" smtClean="0">
                <a:solidFill>
                  <a:srgbClr val="FF0000"/>
                </a:solidFill>
              </a:rPr>
              <a:t>	&lt;</a:t>
            </a:r>
            <a:r>
              <a:rPr lang="en-IN" b="1" dirty="0" err="1" smtClean="0">
                <a:solidFill>
                  <a:srgbClr val="FF0000"/>
                </a:solidFill>
              </a:rPr>
              <a:t>th</a:t>
            </a:r>
            <a:r>
              <a:rPr lang="en-IN" b="1" dirty="0" smtClean="0">
                <a:solidFill>
                  <a:srgbClr val="FF0000"/>
                </a:solidFill>
              </a:rPr>
              <a:t>&gt;Savings&lt;/</a:t>
            </a:r>
            <a:r>
              <a:rPr lang="en-IN" b="1" dirty="0" err="1" smtClean="0">
                <a:solidFill>
                  <a:srgbClr val="FF0000"/>
                </a:solidFill>
              </a:rPr>
              <a:t>th</a:t>
            </a:r>
            <a:r>
              <a:rPr lang="en-IN" b="1" dirty="0" smtClean="0">
                <a:solidFill>
                  <a:srgbClr val="FF0000"/>
                </a:solidFill>
              </a:rPr>
              <a:t>&gt;</a:t>
            </a:r>
          </a:p>
          <a:p>
            <a:pPr fontAlgn="base">
              <a:buNone/>
            </a:pPr>
            <a:r>
              <a:rPr lang="en-IN" b="1" dirty="0" smtClean="0">
                <a:solidFill>
                  <a:srgbClr val="FF0000"/>
                </a:solidFill>
              </a:rPr>
              <a:t>	&lt;/</a:t>
            </a:r>
            <a:r>
              <a:rPr lang="en-IN" b="1" dirty="0" err="1" smtClean="0">
                <a:solidFill>
                  <a:srgbClr val="FF0000"/>
                </a:solidFill>
              </a:rPr>
              <a:t>tr</a:t>
            </a:r>
            <a:r>
              <a:rPr lang="en-IN" b="1" dirty="0" smtClean="0">
                <a:solidFill>
                  <a:srgbClr val="FF0000"/>
                </a:solidFill>
              </a:rPr>
              <a:t>&gt;</a:t>
            </a:r>
          </a:p>
          <a:p>
            <a:pPr fontAlgn="base">
              <a:buNone/>
            </a:pPr>
            <a:r>
              <a:rPr lang="en-IN" b="1" dirty="0" smtClean="0">
                <a:solidFill>
                  <a:srgbClr val="FF0000"/>
                </a:solidFill>
              </a:rPr>
              <a:t>	&lt;</a:t>
            </a:r>
            <a:r>
              <a:rPr lang="en-IN" b="1" dirty="0" err="1" smtClean="0">
                <a:solidFill>
                  <a:srgbClr val="FF0000"/>
                </a:solidFill>
              </a:rPr>
              <a:t>tr</a:t>
            </a:r>
            <a:r>
              <a:rPr lang="en-IN" b="1" dirty="0" smtClean="0">
                <a:solidFill>
                  <a:srgbClr val="FF0000"/>
                </a:solidFill>
              </a:rPr>
              <a:t>&gt;</a:t>
            </a:r>
          </a:p>
          <a:p>
            <a:pPr fontAlgn="base">
              <a:buNone/>
            </a:pPr>
            <a:r>
              <a:rPr lang="en-IN" b="1" dirty="0" smtClean="0">
                <a:solidFill>
                  <a:srgbClr val="FF0000"/>
                </a:solidFill>
              </a:rPr>
              <a:t>   &lt;td&gt;January&lt;/td&gt;</a:t>
            </a:r>
          </a:p>
          <a:p>
            <a:pPr fontAlgn="base">
              <a:buNone/>
            </a:pPr>
            <a:r>
              <a:rPr lang="en-IN" b="1" dirty="0" smtClean="0">
                <a:solidFill>
                  <a:srgbClr val="FF0000"/>
                </a:solidFill>
              </a:rPr>
              <a:t>   &lt;td&gt;$100&lt;/td&gt;</a:t>
            </a:r>
          </a:p>
          <a:p>
            <a:pPr fontAlgn="base">
              <a:buNone/>
            </a:pPr>
            <a:r>
              <a:rPr lang="en-IN" b="1" dirty="0" smtClean="0">
                <a:solidFill>
                  <a:srgbClr val="FF0000"/>
                </a:solidFill>
              </a:rPr>
              <a:t> 	&lt;/</a:t>
            </a:r>
            <a:r>
              <a:rPr lang="en-IN" b="1" dirty="0" err="1" smtClean="0">
                <a:solidFill>
                  <a:srgbClr val="FF0000"/>
                </a:solidFill>
              </a:rPr>
              <a:t>tr</a:t>
            </a:r>
            <a:r>
              <a:rPr lang="en-IN" b="1" dirty="0" smtClean="0">
                <a:solidFill>
                  <a:srgbClr val="FF0000"/>
                </a:solidFill>
              </a:rPr>
              <a:t>&gt;</a:t>
            </a:r>
          </a:p>
          <a:p>
            <a:pPr fontAlgn="base">
              <a:buNone/>
            </a:pPr>
            <a:r>
              <a:rPr lang="en-IN" b="1" dirty="0" smtClean="0">
                <a:solidFill>
                  <a:srgbClr val="FF0000"/>
                </a:solidFill>
              </a:rPr>
              <a:t>	&lt;/table&gt;</a:t>
            </a:r>
          </a:p>
          <a:p>
            <a:endParaRPr lang="en-IN" dirty="0"/>
          </a:p>
        </p:txBody>
      </p:sp>
      <p:pic>
        <p:nvPicPr>
          <p:cNvPr id="4" name="Picture 3" descr="Capture (4).png"/>
          <p:cNvPicPr>
            <a:picLocks noChangeAspect="1"/>
          </p:cNvPicPr>
          <p:nvPr/>
        </p:nvPicPr>
        <p:blipFill>
          <a:blip r:embed="rId2"/>
          <a:stretch>
            <a:fillRect/>
          </a:stretch>
        </p:blipFill>
        <p:spPr>
          <a:xfrm>
            <a:off x="4929190" y="3214686"/>
            <a:ext cx="2643206" cy="1141416"/>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fontAlgn="base"/>
            <a:r>
              <a:rPr lang="en-IN" sz="2800" b="1" dirty="0" smtClean="0">
                <a:solidFill>
                  <a:srgbClr val="FF0000"/>
                </a:solidFill>
              </a:rPr>
              <a:t>&lt;table border="4" </a:t>
            </a:r>
            <a:r>
              <a:rPr lang="en-IN" sz="2800" b="1" dirty="0" err="1" smtClean="0">
                <a:solidFill>
                  <a:srgbClr val="FF0000"/>
                </a:solidFill>
              </a:rPr>
              <a:t>cellpadding</a:t>
            </a:r>
            <a:r>
              <a:rPr lang="en-IN" sz="2800" b="1" dirty="0" smtClean="0">
                <a:solidFill>
                  <a:srgbClr val="FF0000"/>
                </a:solidFill>
              </a:rPr>
              <a:t>="2" </a:t>
            </a:r>
            <a:r>
              <a:rPr lang="en-IN" sz="2800" b="1" dirty="0" err="1" smtClean="0">
                <a:solidFill>
                  <a:srgbClr val="FF0000"/>
                </a:solidFill>
              </a:rPr>
              <a:t>cellspacing</a:t>
            </a:r>
            <a:r>
              <a:rPr lang="en-IN" sz="2800" b="1" dirty="0" smtClean="0">
                <a:solidFill>
                  <a:srgbClr val="FF0000"/>
                </a:solidFill>
              </a:rPr>
              <a:t>="2" width="50%"&gt;</a:t>
            </a:r>
          </a:p>
          <a:p>
            <a:pPr fontAlgn="base">
              <a:buNone/>
            </a:pPr>
            <a:r>
              <a:rPr lang="en-IN" sz="2800" b="1" dirty="0" smtClean="0">
                <a:solidFill>
                  <a:srgbClr val="FF0000"/>
                </a:solidFill>
              </a:rPr>
              <a:t>	&lt;</a:t>
            </a:r>
            <a:r>
              <a:rPr lang="en-IN" sz="2800" b="1" dirty="0" err="1" smtClean="0">
                <a:solidFill>
                  <a:srgbClr val="FF0000"/>
                </a:solidFill>
              </a:rPr>
              <a:t>tr</a:t>
            </a:r>
            <a:r>
              <a:rPr lang="en-IN" sz="2800" b="1" dirty="0" smtClean="0">
                <a:solidFill>
                  <a:srgbClr val="FF0000"/>
                </a:solidFill>
              </a:rPr>
              <a:t>&gt; &lt;td&gt;Column 1&lt;/td&gt;</a:t>
            </a:r>
          </a:p>
          <a:p>
            <a:pPr fontAlgn="base">
              <a:buNone/>
            </a:pPr>
            <a:r>
              <a:rPr lang="en-IN" sz="2800" b="1" dirty="0" smtClean="0">
                <a:solidFill>
                  <a:srgbClr val="FF0000"/>
                </a:solidFill>
              </a:rPr>
              <a:t>	&lt;td&gt;Column 2&lt;/td&gt;	</a:t>
            </a:r>
          </a:p>
          <a:p>
            <a:pPr fontAlgn="base">
              <a:buNone/>
            </a:pPr>
            <a:r>
              <a:rPr lang="en-IN" sz="2800" b="1" dirty="0" smtClean="0">
                <a:solidFill>
                  <a:srgbClr val="FF0000"/>
                </a:solidFill>
              </a:rPr>
              <a:t> 	&lt;/</a:t>
            </a:r>
            <a:r>
              <a:rPr lang="en-IN" sz="2800" b="1" dirty="0" err="1" smtClean="0">
                <a:solidFill>
                  <a:srgbClr val="FF0000"/>
                </a:solidFill>
              </a:rPr>
              <a:t>tr</a:t>
            </a:r>
            <a:r>
              <a:rPr lang="en-IN" sz="2800" b="1" dirty="0" smtClean="0">
                <a:solidFill>
                  <a:srgbClr val="FF0000"/>
                </a:solidFill>
              </a:rPr>
              <a:t>&gt;</a:t>
            </a:r>
          </a:p>
          <a:p>
            <a:pPr fontAlgn="base">
              <a:buNone/>
            </a:pPr>
            <a:r>
              <a:rPr lang="en-IN" sz="2800" b="1" dirty="0" smtClean="0">
                <a:solidFill>
                  <a:srgbClr val="FF0000"/>
                </a:solidFill>
              </a:rPr>
              <a:t>	 &lt;/table&gt;</a:t>
            </a:r>
          </a:p>
          <a:p>
            <a:endParaRPr lang="en-IN" dirty="0"/>
          </a:p>
        </p:txBody>
      </p:sp>
      <p:pic>
        <p:nvPicPr>
          <p:cNvPr id="4" name="Picture 3" descr="Capture-660x77.png"/>
          <p:cNvPicPr>
            <a:picLocks noChangeAspect="1"/>
          </p:cNvPicPr>
          <p:nvPr/>
        </p:nvPicPr>
        <p:blipFill>
          <a:blip r:embed="rId2"/>
          <a:stretch>
            <a:fillRect/>
          </a:stretch>
        </p:blipFill>
        <p:spPr>
          <a:xfrm>
            <a:off x="1571604" y="4643446"/>
            <a:ext cx="5786478" cy="106045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pPr algn="ctr"/>
            <a:r>
              <a:rPr lang="en-IN" sz="6000" b="1" dirty="0" smtClean="0"/>
              <a:t>UNIT - 1</a:t>
            </a:r>
            <a:endParaRPr lang="en-IN" sz="6000" b="1" dirty="0"/>
          </a:p>
        </p:txBody>
      </p:sp>
      <p:sp>
        <p:nvSpPr>
          <p:cNvPr id="3" name="Title 2"/>
          <p:cNvSpPr>
            <a:spLocks noGrp="1"/>
          </p:cNvSpPr>
          <p:nvPr>
            <p:ph type="title"/>
          </p:nvPr>
        </p:nvSpPr>
        <p:spPr/>
        <p:txBody>
          <a:bodyPr>
            <a:normAutofit fontScale="90000"/>
          </a:bodyPr>
          <a:lstStyle/>
          <a:p>
            <a:r>
              <a:rPr lang="en-IN" dirty="0" smtClean="0"/>
              <a:t>Fundamentals of web technologies</a:t>
            </a:r>
            <a:endParaRPr lang="en-IN"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b="1" dirty="0" smtClean="0"/>
              <a:t>Cell padding </a:t>
            </a:r>
            <a:r>
              <a:rPr lang="en-IN" dirty="0" smtClean="0"/>
              <a:t>is the space between the cell edges and the cell content.</a:t>
            </a:r>
          </a:p>
          <a:p>
            <a:r>
              <a:rPr lang="en-IN" b="1" dirty="0" smtClean="0"/>
              <a:t>Cell spacing </a:t>
            </a:r>
            <a:r>
              <a:rPr lang="en-IN" dirty="0" smtClean="0"/>
              <a:t>is the space between each cell.</a:t>
            </a:r>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r>
              <a:rPr lang="en-IN" b="1" dirty="0" smtClean="0"/>
              <a:t>Column span</a:t>
            </a:r>
          </a:p>
          <a:p>
            <a:pPr>
              <a:buNone/>
            </a:pPr>
            <a:r>
              <a:rPr lang="en-IN" dirty="0" smtClean="0"/>
              <a:t>	specifies the number of columns a cell should span. </a:t>
            </a:r>
          </a:p>
          <a:p>
            <a:pPr>
              <a:buNone/>
            </a:pPr>
            <a:r>
              <a:rPr lang="en-IN" dirty="0" smtClean="0"/>
              <a:t>	It allows the single table cell to span the width of more than one cell or column. </a:t>
            </a:r>
          </a:p>
          <a:p>
            <a:pPr>
              <a:buNone/>
            </a:pPr>
            <a:r>
              <a:rPr lang="en-IN" dirty="0" smtClean="0"/>
              <a:t>	It provides the same functionality as “merge cell” in a spreadsheet program like Excel.</a:t>
            </a:r>
          </a:p>
          <a:p>
            <a:pPr>
              <a:buNone/>
            </a:pPr>
            <a:r>
              <a:rPr lang="en-IN" dirty="0" smtClean="0"/>
              <a:t>	 It can be used with </a:t>
            </a:r>
            <a:r>
              <a:rPr lang="en-IN" b="1" dirty="0" smtClean="0"/>
              <a:t>&lt;td&gt;</a:t>
            </a:r>
            <a:r>
              <a:rPr lang="en-IN" dirty="0" smtClean="0"/>
              <a:t>and </a:t>
            </a:r>
            <a:r>
              <a:rPr lang="en-IN" b="1" dirty="0" smtClean="0"/>
              <a:t>&lt;</a:t>
            </a:r>
            <a:r>
              <a:rPr lang="en-IN" b="1" dirty="0" err="1" smtClean="0"/>
              <a:t>th</a:t>
            </a:r>
            <a:r>
              <a:rPr lang="en-IN" b="1" dirty="0" smtClean="0"/>
              <a:t>&gt;</a:t>
            </a:r>
            <a:r>
              <a:rPr lang="en-IN" dirty="0" smtClean="0"/>
              <a:t> element while creating an HTML Table.</a:t>
            </a:r>
          </a:p>
          <a:p>
            <a:pPr>
              <a:buNone/>
            </a:pPr>
            <a:r>
              <a:rPr lang="en-IN" dirty="0" smtClean="0"/>
              <a:t>	 </a:t>
            </a:r>
            <a:r>
              <a:rPr lang="en-IN" b="1" dirty="0" smtClean="0">
                <a:solidFill>
                  <a:srgbClr val="FF0000"/>
                </a:solidFill>
              </a:rPr>
              <a:t>&lt;td </a:t>
            </a:r>
            <a:r>
              <a:rPr lang="en-IN" b="1" dirty="0" err="1" smtClean="0">
                <a:solidFill>
                  <a:srgbClr val="FF0000"/>
                </a:solidFill>
              </a:rPr>
              <a:t>colspan</a:t>
            </a:r>
            <a:r>
              <a:rPr lang="en-IN" b="1" dirty="0" smtClean="0">
                <a:solidFill>
                  <a:srgbClr val="FF0000"/>
                </a:solidFill>
              </a:rPr>
              <a:t> = "value"&gt;table content...&lt;/td&gt;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r>
              <a:rPr lang="en-IN" b="1" dirty="0" smtClean="0">
                <a:solidFill>
                  <a:srgbClr val="FF0000"/>
                </a:solidFill>
              </a:rPr>
              <a:t>&lt;table&gt;</a:t>
            </a:r>
            <a:br>
              <a:rPr lang="en-IN" b="1" dirty="0" smtClean="0">
                <a:solidFill>
                  <a:srgbClr val="FF0000"/>
                </a:solidFill>
              </a:rPr>
            </a:br>
            <a:r>
              <a:rPr lang="en-IN" b="1" dirty="0" smtClean="0">
                <a:solidFill>
                  <a:srgbClr val="FF0000"/>
                </a:solidFill>
              </a:rPr>
              <a:t> &lt;</a:t>
            </a:r>
            <a:r>
              <a:rPr lang="en-IN" b="1" dirty="0" err="1" smtClean="0">
                <a:solidFill>
                  <a:srgbClr val="FF0000"/>
                </a:solidFill>
              </a:rPr>
              <a:t>tr</a:t>
            </a:r>
            <a:r>
              <a:rPr lang="en-IN" b="1" dirty="0" smtClean="0">
                <a:solidFill>
                  <a:srgbClr val="FF0000"/>
                </a:solidFill>
              </a:rPr>
              <a:t>&gt;</a:t>
            </a:r>
            <a:br>
              <a:rPr lang="en-IN" b="1" dirty="0" smtClean="0">
                <a:solidFill>
                  <a:srgbClr val="FF0000"/>
                </a:solidFill>
              </a:rPr>
            </a:br>
            <a:r>
              <a:rPr lang="en-IN" b="1" dirty="0" smtClean="0">
                <a:solidFill>
                  <a:srgbClr val="FF0000"/>
                </a:solidFill>
              </a:rPr>
              <a:t> &lt;</a:t>
            </a:r>
            <a:r>
              <a:rPr lang="en-IN" b="1" dirty="0" err="1" smtClean="0">
                <a:solidFill>
                  <a:srgbClr val="FF0000"/>
                </a:solidFill>
              </a:rPr>
              <a:t>th</a:t>
            </a:r>
            <a:r>
              <a:rPr lang="en-IN" b="1" dirty="0" smtClean="0">
                <a:solidFill>
                  <a:srgbClr val="FF0000"/>
                </a:solidFill>
              </a:rPr>
              <a:t> </a:t>
            </a:r>
            <a:r>
              <a:rPr lang="en-IN" b="1" dirty="0" err="1" smtClean="0">
                <a:solidFill>
                  <a:srgbClr val="FF0000"/>
                </a:solidFill>
              </a:rPr>
              <a:t>colspan</a:t>
            </a:r>
            <a:r>
              <a:rPr lang="en-IN" b="1" dirty="0" smtClean="0">
                <a:solidFill>
                  <a:srgbClr val="FF0000"/>
                </a:solidFill>
              </a:rPr>
              <a:t>="2"&gt;Name&lt;/</a:t>
            </a:r>
            <a:r>
              <a:rPr lang="en-IN" b="1" dirty="0" err="1" smtClean="0">
                <a:solidFill>
                  <a:srgbClr val="FF0000"/>
                </a:solidFill>
              </a:rPr>
              <a:t>th</a:t>
            </a:r>
            <a:r>
              <a:rPr lang="en-IN" b="1" dirty="0" smtClean="0">
                <a:solidFill>
                  <a:srgbClr val="FF0000"/>
                </a:solidFill>
              </a:rPr>
              <a:t>&gt;</a:t>
            </a:r>
            <a:br>
              <a:rPr lang="en-IN" b="1" dirty="0" smtClean="0">
                <a:solidFill>
                  <a:srgbClr val="FF0000"/>
                </a:solidFill>
              </a:rPr>
            </a:br>
            <a:r>
              <a:rPr lang="en-IN" b="1" dirty="0" smtClean="0">
                <a:solidFill>
                  <a:srgbClr val="FF0000"/>
                </a:solidFill>
              </a:rPr>
              <a:t> &lt;</a:t>
            </a:r>
            <a:r>
              <a:rPr lang="en-IN" b="1" dirty="0" err="1" smtClean="0">
                <a:solidFill>
                  <a:srgbClr val="FF0000"/>
                </a:solidFill>
              </a:rPr>
              <a:t>th</a:t>
            </a:r>
            <a:r>
              <a:rPr lang="en-IN" b="1" dirty="0" smtClean="0">
                <a:solidFill>
                  <a:srgbClr val="FF0000"/>
                </a:solidFill>
              </a:rPr>
              <a:t>&gt;Age&lt;/</a:t>
            </a:r>
            <a:r>
              <a:rPr lang="en-IN" b="1" dirty="0" err="1" smtClean="0">
                <a:solidFill>
                  <a:srgbClr val="FF0000"/>
                </a:solidFill>
              </a:rPr>
              <a:t>th</a:t>
            </a:r>
            <a:r>
              <a:rPr lang="en-IN" b="1" dirty="0" smtClean="0">
                <a:solidFill>
                  <a:srgbClr val="FF0000"/>
                </a:solidFill>
              </a:rPr>
              <a:t>&gt;</a:t>
            </a:r>
            <a:br>
              <a:rPr lang="en-IN" b="1" dirty="0" smtClean="0">
                <a:solidFill>
                  <a:srgbClr val="FF0000"/>
                </a:solidFill>
              </a:rPr>
            </a:br>
            <a:r>
              <a:rPr lang="en-IN" b="1" dirty="0" smtClean="0">
                <a:solidFill>
                  <a:srgbClr val="FF0000"/>
                </a:solidFill>
              </a:rPr>
              <a:t> &lt;/</a:t>
            </a:r>
            <a:r>
              <a:rPr lang="en-IN" b="1" dirty="0" err="1" smtClean="0">
                <a:solidFill>
                  <a:srgbClr val="FF0000"/>
                </a:solidFill>
              </a:rPr>
              <a:t>tr</a:t>
            </a:r>
            <a:r>
              <a:rPr lang="en-IN" b="1" dirty="0" smtClean="0">
                <a:solidFill>
                  <a:srgbClr val="FF0000"/>
                </a:solidFill>
              </a:rPr>
              <a:t>&gt;</a:t>
            </a:r>
            <a:br>
              <a:rPr lang="en-IN" b="1" dirty="0" smtClean="0">
                <a:solidFill>
                  <a:srgbClr val="FF0000"/>
                </a:solidFill>
              </a:rPr>
            </a:br>
            <a:r>
              <a:rPr lang="en-IN" b="1" dirty="0" smtClean="0">
                <a:solidFill>
                  <a:srgbClr val="FF0000"/>
                </a:solidFill>
              </a:rPr>
              <a:t> &lt;</a:t>
            </a:r>
            <a:r>
              <a:rPr lang="en-IN" b="1" dirty="0" err="1" smtClean="0">
                <a:solidFill>
                  <a:srgbClr val="FF0000"/>
                </a:solidFill>
              </a:rPr>
              <a:t>tr</a:t>
            </a:r>
            <a:r>
              <a:rPr lang="en-IN" b="1" dirty="0" smtClean="0">
                <a:solidFill>
                  <a:srgbClr val="FF0000"/>
                </a:solidFill>
              </a:rPr>
              <a:t>&gt;</a:t>
            </a:r>
            <a:br>
              <a:rPr lang="en-IN" b="1" dirty="0" smtClean="0">
                <a:solidFill>
                  <a:srgbClr val="FF0000"/>
                </a:solidFill>
              </a:rPr>
            </a:br>
            <a:r>
              <a:rPr lang="en-IN" b="1" dirty="0" smtClean="0">
                <a:solidFill>
                  <a:srgbClr val="FF0000"/>
                </a:solidFill>
              </a:rPr>
              <a:t> &lt;td&gt;Jill&lt;/td&gt;</a:t>
            </a:r>
            <a:br>
              <a:rPr lang="en-IN" b="1" dirty="0" smtClean="0">
                <a:solidFill>
                  <a:srgbClr val="FF0000"/>
                </a:solidFill>
              </a:rPr>
            </a:br>
            <a:r>
              <a:rPr lang="en-IN" b="1" dirty="0" smtClean="0">
                <a:solidFill>
                  <a:srgbClr val="FF0000"/>
                </a:solidFill>
              </a:rPr>
              <a:t> &lt;td&gt;Smith&lt;/td&gt;</a:t>
            </a:r>
            <a:br>
              <a:rPr lang="en-IN" b="1" dirty="0" smtClean="0">
                <a:solidFill>
                  <a:srgbClr val="FF0000"/>
                </a:solidFill>
              </a:rPr>
            </a:br>
            <a:r>
              <a:rPr lang="en-IN" b="1" dirty="0" smtClean="0">
                <a:solidFill>
                  <a:srgbClr val="FF0000"/>
                </a:solidFill>
              </a:rPr>
              <a:t> &lt;td&gt;43&lt;/td&gt;</a:t>
            </a:r>
            <a:br>
              <a:rPr lang="en-IN" b="1" dirty="0" smtClean="0">
                <a:solidFill>
                  <a:srgbClr val="FF0000"/>
                </a:solidFill>
              </a:rPr>
            </a:br>
            <a:r>
              <a:rPr lang="en-IN" b="1" dirty="0" smtClean="0">
                <a:solidFill>
                  <a:srgbClr val="FF0000"/>
                </a:solidFill>
              </a:rPr>
              <a:t> &lt;/</a:t>
            </a:r>
            <a:r>
              <a:rPr lang="en-IN" b="1" dirty="0" err="1" smtClean="0">
                <a:solidFill>
                  <a:srgbClr val="FF0000"/>
                </a:solidFill>
              </a:rPr>
              <a:t>tr</a:t>
            </a:r>
            <a:r>
              <a:rPr lang="en-IN" b="1" dirty="0" smtClean="0">
                <a:solidFill>
                  <a:srgbClr val="FF0000"/>
                </a:solidFill>
              </a:rPr>
              <a:t>&gt;</a:t>
            </a:r>
          </a:p>
          <a:p>
            <a:pPr>
              <a:buNone/>
            </a:pPr>
            <a:r>
              <a:rPr lang="en-IN" b="1" dirty="0" smtClean="0">
                <a:solidFill>
                  <a:srgbClr val="FF0000"/>
                </a:solidFill>
              </a:rPr>
              <a:t>	 &lt;/table&gt;</a:t>
            </a:r>
            <a:endParaRPr lang="en-IN" b="1"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85000" lnSpcReduction="20000"/>
          </a:bodyPr>
          <a:lstStyle/>
          <a:p>
            <a:r>
              <a:rPr lang="en-IN" sz="3000" b="1" dirty="0" smtClean="0"/>
              <a:t>Row span</a:t>
            </a:r>
          </a:p>
          <a:p>
            <a:pPr>
              <a:buNone/>
            </a:pPr>
            <a:r>
              <a:rPr lang="en-IN" sz="3000" dirty="0" smtClean="0"/>
              <a:t>	The </a:t>
            </a:r>
            <a:r>
              <a:rPr lang="en-IN" sz="3000" dirty="0" err="1" smtClean="0"/>
              <a:t>rowspan</a:t>
            </a:r>
            <a:r>
              <a:rPr lang="en-IN" sz="3000" dirty="0" smtClean="0"/>
              <a:t> attribute in HTML specifies the number of rows a cell should span. </a:t>
            </a:r>
          </a:p>
          <a:p>
            <a:pPr>
              <a:buNone/>
            </a:pPr>
            <a:r>
              <a:rPr lang="en-IN" sz="3000" dirty="0" smtClean="0"/>
              <a:t>	That is if a row spans two rows, it means it will take up the space of two rows in that table.</a:t>
            </a:r>
          </a:p>
          <a:p>
            <a:pPr>
              <a:buNone/>
            </a:pPr>
            <a:r>
              <a:rPr lang="en-IN" sz="3000" dirty="0" smtClean="0"/>
              <a:t>	 It allows the single table cell to span the height of more than one cell or row. </a:t>
            </a:r>
          </a:p>
          <a:p>
            <a:pPr>
              <a:buNone/>
            </a:pPr>
            <a:r>
              <a:rPr lang="en-IN" sz="3000" dirty="0" smtClean="0"/>
              <a:t>	It provides the same functionality as “merge cell” in the spreadsheet program like Excel.</a:t>
            </a:r>
          </a:p>
          <a:p>
            <a:pPr>
              <a:buNone/>
            </a:pPr>
            <a:r>
              <a:rPr lang="en-IN" sz="3000" dirty="0" smtClean="0"/>
              <a:t/>
            </a:r>
            <a:br>
              <a:rPr lang="en-IN" sz="3000" dirty="0" smtClean="0"/>
            </a:br>
            <a:r>
              <a:rPr lang="en-IN" sz="3000" dirty="0" smtClean="0"/>
              <a:t>It can be used with</a:t>
            </a:r>
            <a:r>
              <a:rPr lang="en-IN" sz="3000" b="1" dirty="0" smtClean="0"/>
              <a:t> &lt;td&gt;</a:t>
            </a:r>
            <a:r>
              <a:rPr lang="en-IN" sz="3000" dirty="0" smtClean="0"/>
              <a:t> and</a:t>
            </a:r>
            <a:r>
              <a:rPr lang="en-IN" sz="3000" b="1" dirty="0" smtClean="0"/>
              <a:t> &lt;</a:t>
            </a:r>
            <a:r>
              <a:rPr lang="en-IN" sz="3000" b="1" dirty="0" err="1" smtClean="0"/>
              <a:t>th</a:t>
            </a:r>
            <a:r>
              <a:rPr lang="en-IN" sz="3000" b="1" dirty="0" smtClean="0"/>
              <a:t>&gt;</a:t>
            </a:r>
            <a:r>
              <a:rPr lang="en-IN" sz="3000" dirty="0" smtClean="0"/>
              <a:t> element in an HTML Table.</a:t>
            </a:r>
          </a:p>
          <a:p>
            <a:endParaRPr lang="en-IN"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r>
              <a:rPr lang="en-IN" b="1" dirty="0" smtClean="0">
                <a:solidFill>
                  <a:srgbClr val="FF0000"/>
                </a:solidFill>
              </a:rPr>
              <a:t>&lt;table&gt;</a:t>
            </a:r>
            <a:br>
              <a:rPr lang="en-IN" b="1" dirty="0" smtClean="0">
                <a:solidFill>
                  <a:srgbClr val="FF0000"/>
                </a:solidFill>
              </a:rPr>
            </a:br>
            <a:r>
              <a:rPr lang="en-IN" b="1" dirty="0" smtClean="0">
                <a:solidFill>
                  <a:srgbClr val="FF0000"/>
                </a:solidFill>
              </a:rPr>
              <a:t> &lt;</a:t>
            </a:r>
            <a:r>
              <a:rPr lang="en-IN" b="1" dirty="0" err="1" smtClean="0">
                <a:solidFill>
                  <a:srgbClr val="FF0000"/>
                </a:solidFill>
              </a:rPr>
              <a:t>tr</a:t>
            </a:r>
            <a:r>
              <a:rPr lang="en-IN" b="1" dirty="0" smtClean="0">
                <a:solidFill>
                  <a:srgbClr val="FF0000"/>
                </a:solidFill>
              </a:rPr>
              <a:t>&gt;</a:t>
            </a:r>
            <a:br>
              <a:rPr lang="en-IN" b="1" dirty="0" smtClean="0">
                <a:solidFill>
                  <a:srgbClr val="FF0000"/>
                </a:solidFill>
              </a:rPr>
            </a:br>
            <a:r>
              <a:rPr lang="en-IN" b="1" dirty="0" smtClean="0">
                <a:solidFill>
                  <a:srgbClr val="FF0000"/>
                </a:solidFill>
              </a:rPr>
              <a:t> &lt;</a:t>
            </a:r>
            <a:r>
              <a:rPr lang="en-IN" b="1" dirty="0" err="1" smtClean="0">
                <a:solidFill>
                  <a:srgbClr val="FF0000"/>
                </a:solidFill>
              </a:rPr>
              <a:t>th</a:t>
            </a:r>
            <a:r>
              <a:rPr lang="en-IN" b="1" dirty="0" smtClean="0">
                <a:solidFill>
                  <a:srgbClr val="FF0000"/>
                </a:solidFill>
              </a:rPr>
              <a:t>&gt;Name&lt;/</a:t>
            </a:r>
            <a:r>
              <a:rPr lang="en-IN" b="1" dirty="0" err="1" smtClean="0">
                <a:solidFill>
                  <a:srgbClr val="FF0000"/>
                </a:solidFill>
              </a:rPr>
              <a:t>th</a:t>
            </a:r>
            <a:r>
              <a:rPr lang="en-IN" b="1" dirty="0" smtClean="0">
                <a:solidFill>
                  <a:srgbClr val="FF0000"/>
                </a:solidFill>
              </a:rPr>
              <a:t>&gt;</a:t>
            </a:r>
            <a:br>
              <a:rPr lang="en-IN" b="1" dirty="0" smtClean="0">
                <a:solidFill>
                  <a:srgbClr val="FF0000"/>
                </a:solidFill>
              </a:rPr>
            </a:br>
            <a:r>
              <a:rPr lang="en-IN" b="1" dirty="0" smtClean="0">
                <a:solidFill>
                  <a:srgbClr val="FF0000"/>
                </a:solidFill>
              </a:rPr>
              <a:t> &lt;</a:t>
            </a:r>
            <a:r>
              <a:rPr lang="en-IN" b="1" dirty="0" err="1" smtClean="0">
                <a:solidFill>
                  <a:srgbClr val="FF0000"/>
                </a:solidFill>
              </a:rPr>
              <a:t>th</a:t>
            </a:r>
            <a:r>
              <a:rPr lang="en-IN" b="1" dirty="0" smtClean="0">
                <a:solidFill>
                  <a:srgbClr val="FF0000"/>
                </a:solidFill>
              </a:rPr>
              <a:t>&gt;Group&lt;/</a:t>
            </a:r>
            <a:r>
              <a:rPr lang="en-IN" b="1" dirty="0" err="1" smtClean="0">
                <a:solidFill>
                  <a:srgbClr val="FF0000"/>
                </a:solidFill>
              </a:rPr>
              <a:t>th</a:t>
            </a:r>
            <a:r>
              <a:rPr lang="en-IN" b="1" dirty="0" smtClean="0">
                <a:solidFill>
                  <a:srgbClr val="FF0000"/>
                </a:solidFill>
              </a:rPr>
              <a:t>&gt;</a:t>
            </a:r>
          </a:p>
          <a:p>
            <a:pPr>
              <a:buNone/>
            </a:pPr>
            <a:r>
              <a:rPr lang="en-IN" b="1" dirty="0" smtClean="0">
                <a:solidFill>
                  <a:srgbClr val="FF0000"/>
                </a:solidFill>
              </a:rPr>
              <a:t>	&lt;</a:t>
            </a:r>
            <a:r>
              <a:rPr lang="en-IN" b="1" dirty="0" err="1" smtClean="0">
                <a:solidFill>
                  <a:srgbClr val="FF0000"/>
                </a:solidFill>
              </a:rPr>
              <a:t>th</a:t>
            </a:r>
            <a:r>
              <a:rPr lang="en-IN" b="1" dirty="0" smtClean="0">
                <a:solidFill>
                  <a:srgbClr val="FF0000"/>
                </a:solidFill>
              </a:rPr>
              <a:t>&gt;Section&lt;/</a:t>
            </a:r>
            <a:r>
              <a:rPr lang="en-IN" b="1" dirty="0" err="1" smtClean="0">
                <a:solidFill>
                  <a:srgbClr val="FF0000"/>
                </a:solidFill>
              </a:rPr>
              <a:t>th</a:t>
            </a:r>
            <a:r>
              <a:rPr lang="en-IN" b="1" dirty="0" smtClean="0">
                <a:solidFill>
                  <a:srgbClr val="FF0000"/>
                </a:solidFill>
              </a:rPr>
              <a:t>&gt;</a:t>
            </a:r>
            <a:br>
              <a:rPr lang="en-IN" b="1" dirty="0" smtClean="0">
                <a:solidFill>
                  <a:srgbClr val="FF0000"/>
                </a:solidFill>
              </a:rPr>
            </a:br>
            <a:r>
              <a:rPr lang="en-IN" b="1" dirty="0" smtClean="0">
                <a:solidFill>
                  <a:srgbClr val="FF0000"/>
                </a:solidFill>
              </a:rPr>
              <a:t> &lt;/</a:t>
            </a:r>
            <a:r>
              <a:rPr lang="en-IN" b="1" dirty="0" err="1" smtClean="0">
                <a:solidFill>
                  <a:srgbClr val="FF0000"/>
                </a:solidFill>
              </a:rPr>
              <a:t>tr</a:t>
            </a:r>
            <a:r>
              <a:rPr lang="en-IN" b="1" dirty="0" smtClean="0">
                <a:solidFill>
                  <a:srgbClr val="FF0000"/>
                </a:solidFill>
              </a:rPr>
              <a:t>&gt;</a:t>
            </a:r>
            <a:br>
              <a:rPr lang="en-IN" b="1" dirty="0" smtClean="0">
                <a:solidFill>
                  <a:srgbClr val="FF0000"/>
                </a:solidFill>
              </a:rPr>
            </a:br>
            <a:r>
              <a:rPr lang="en-IN" b="1" dirty="0" smtClean="0">
                <a:solidFill>
                  <a:srgbClr val="FF0000"/>
                </a:solidFill>
              </a:rPr>
              <a:t> &lt;</a:t>
            </a:r>
            <a:r>
              <a:rPr lang="en-IN" b="1" dirty="0" err="1" smtClean="0">
                <a:solidFill>
                  <a:srgbClr val="FF0000"/>
                </a:solidFill>
              </a:rPr>
              <a:t>tr</a:t>
            </a:r>
            <a:r>
              <a:rPr lang="en-IN" b="1" dirty="0" smtClean="0">
                <a:solidFill>
                  <a:srgbClr val="FF0000"/>
                </a:solidFill>
              </a:rPr>
              <a:t>&gt;</a:t>
            </a:r>
            <a:br>
              <a:rPr lang="en-IN" b="1" dirty="0" smtClean="0">
                <a:solidFill>
                  <a:srgbClr val="FF0000"/>
                </a:solidFill>
              </a:rPr>
            </a:br>
            <a:r>
              <a:rPr lang="en-IN" b="1" dirty="0" smtClean="0">
                <a:solidFill>
                  <a:srgbClr val="FF0000"/>
                </a:solidFill>
              </a:rPr>
              <a:t> &lt;td&gt;Jill&lt;/td&gt;</a:t>
            </a:r>
            <a:br>
              <a:rPr lang="en-IN" b="1" dirty="0" smtClean="0">
                <a:solidFill>
                  <a:srgbClr val="FF0000"/>
                </a:solidFill>
              </a:rPr>
            </a:br>
            <a:r>
              <a:rPr lang="en-IN" b="1" dirty="0" smtClean="0">
                <a:solidFill>
                  <a:srgbClr val="FF0000"/>
                </a:solidFill>
              </a:rPr>
              <a:t> &lt;td </a:t>
            </a:r>
            <a:r>
              <a:rPr lang="en-IN" b="1" dirty="0" err="1" smtClean="0">
                <a:solidFill>
                  <a:srgbClr val="FF0000"/>
                </a:solidFill>
              </a:rPr>
              <a:t>rowspan</a:t>
            </a:r>
            <a:r>
              <a:rPr lang="en-IN" b="1" dirty="0" smtClean="0">
                <a:solidFill>
                  <a:srgbClr val="FF0000"/>
                </a:solidFill>
              </a:rPr>
              <a:t>=“2”&gt;G&lt;/td&gt;</a:t>
            </a:r>
            <a:br>
              <a:rPr lang="en-IN" b="1" dirty="0" smtClean="0">
                <a:solidFill>
                  <a:srgbClr val="FF0000"/>
                </a:solidFill>
              </a:rPr>
            </a:br>
            <a:r>
              <a:rPr lang="en-IN" b="1" dirty="0" smtClean="0">
                <a:solidFill>
                  <a:srgbClr val="FF0000"/>
                </a:solidFill>
              </a:rPr>
              <a:t> &lt;/</a:t>
            </a:r>
            <a:r>
              <a:rPr lang="en-IN" b="1" dirty="0" err="1" smtClean="0">
                <a:solidFill>
                  <a:srgbClr val="FF0000"/>
                </a:solidFill>
              </a:rPr>
              <a:t>tr</a:t>
            </a:r>
            <a:r>
              <a:rPr lang="en-IN" b="1" dirty="0" smtClean="0">
                <a:solidFill>
                  <a:srgbClr val="FF0000"/>
                </a:solidFill>
              </a:rPr>
              <a:t>&gt;</a:t>
            </a:r>
          </a:p>
          <a:p>
            <a:pPr>
              <a:buNone/>
            </a:pPr>
            <a:r>
              <a:rPr lang="en-IN" b="1" dirty="0" smtClean="0">
                <a:solidFill>
                  <a:srgbClr val="FF0000"/>
                </a:solidFill>
              </a:rPr>
              <a:t>	 &lt;/table&gt;</a:t>
            </a:r>
          </a:p>
          <a:p>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HTML text links:</a:t>
            </a:r>
            <a:endParaRPr lang="en-IN" b="1" dirty="0"/>
          </a:p>
        </p:txBody>
      </p:sp>
      <p:sp>
        <p:nvSpPr>
          <p:cNvPr id="3" name="Content Placeholder 2"/>
          <p:cNvSpPr>
            <a:spLocks noGrp="1"/>
          </p:cNvSpPr>
          <p:nvPr>
            <p:ph sz="quarter" idx="1"/>
          </p:nvPr>
        </p:nvSpPr>
        <p:spPr/>
        <p:txBody>
          <a:bodyPr>
            <a:normAutofit lnSpcReduction="10000"/>
          </a:bodyPr>
          <a:lstStyle/>
          <a:p>
            <a:r>
              <a:rPr lang="en-IN" dirty="0" smtClean="0"/>
              <a:t>A webpage can contain various links that take you directly to other pages and even specific parts of a given page. These links are known as hyperlinks.</a:t>
            </a:r>
          </a:p>
          <a:p>
            <a:r>
              <a:rPr lang="en-IN" dirty="0" smtClean="0"/>
              <a:t>Hyperlinks allow visitors to navigate between Web sites by clicking on words, phrases, and images. Thus you can create hyperlinks using text or images available on a webpage.</a:t>
            </a:r>
          </a:p>
          <a:p>
            <a:endParaRPr lang="en-IN" dirty="0" smtClean="0"/>
          </a:p>
          <a:p>
            <a:pPr>
              <a:buNone/>
            </a:pPr>
            <a:r>
              <a:rPr lang="en-IN" b="1" dirty="0" smtClean="0">
                <a:solidFill>
                  <a:srgbClr val="FF0000"/>
                </a:solidFill>
              </a:rPr>
              <a:t>	&lt;a </a:t>
            </a:r>
            <a:r>
              <a:rPr lang="en-IN" b="1" dirty="0" err="1" smtClean="0">
                <a:solidFill>
                  <a:srgbClr val="FF0000"/>
                </a:solidFill>
              </a:rPr>
              <a:t>href</a:t>
            </a:r>
            <a:r>
              <a:rPr lang="en-IN" b="1" dirty="0" smtClean="0">
                <a:solidFill>
                  <a:srgbClr val="FF0000"/>
                </a:solidFill>
              </a:rPr>
              <a:t> = "Document URL" ... attributes-list&gt;Link Text&lt;/a&gt; </a:t>
            </a:r>
            <a:endParaRPr lang="en-IN" b="1" dirty="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sz="quarter" idx="1"/>
          </p:nvPr>
        </p:nvSpPr>
        <p:spPr/>
        <p:txBody>
          <a:bodyPr>
            <a:normAutofit lnSpcReduction="10000"/>
          </a:bodyPr>
          <a:lstStyle/>
          <a:p>
            <a:r>
              <a:rPr lang="en-IN" b="1" dirty="0" smtClean="0">
                <a:solidFill>
                  <a:srgbClr val="FF0000"/>
                </a:solidFill>
              </a:rPr>
              <a:t>&lt;html&gt; </a:t>
            </a:r>
          </a:p>
          <a:p>
            <a:pPr>
              <a:buNone/>
            </a:pPr>
            <a:r>
              <a:rPr lang="en-IN" b="1" dirty="0" smtClean="0">
                <a:solidFill>
                  <a:srgbClr val="FF0000"/>
                </a:solidFill>
              </a:rPr>
              <a:t> 	&lt;head&gt; </a:t>
            </a:r>
          </a:p>
          <a:p>
            <a:pPr>
              <a:buNone/>
            </a:pPr>
            <a:r>
              <a:rPr lang="en-IN" b="1" dirty="0" smtClean="0">
                <a:solidFill>
                  <a:srgbClr val="FF0000"/>
                </a:solidFill>
              </a:rPr>
              <a:t>	&lt;title&gt;Hyperlink Example&lt;/title&gt; &lt;/head&gt; &lt;body&gt; </a:t>
            </a:r>
          </a:p>
          <a:p>
            <a:pPr>
              <a:buNone/>
            </a:pPr>
            <a:r>
              <a:rPr lang="en-IN" b="1" dirty="0" smtClean="0">
                <a:solidFill>
                  <a:srgbClr val="FF0000"/>
                </a:solidFill>
              </a:rPr>
              <a:t>	&lt;p&gt;Click following link&lt;/p&gt; </a:t>
            </a:r>
          </a:p>
          <a:p>
            <a:pPr>
              <a:buNone/>
            </a:pPr>
            <a:r>
              <a:rPr lang="en-IN" b="1" dirty="0" smtClean="0">
                <a:solidFill>
                  <a:srgbClr val="FF0000"/>
                </a:solidFill>
              </a:rPr>
              <a:t>	&lt;a </a:t>
            </a:r>
            <a:r>
              <a:rPr lang="en-IN" b="1" dirty="0" err="1" smtClean="0">
                <a:solidFill>
                  <a:srgbClr val="FF0000"/>
                </a:solidFill>
              </a:rPr>
              <a:t>href</a:t>
            </a:r>
            <a:r>
              <a:rPr lang="en-IN" b="1" dirty="0" smtClean="0">
                <a:solidFill>
                  <a:srgbClr val="FF0000"/>
                </a:solidFill>
              </a:rPr>
              <a:t> = "https://www.tutorialspoint.com" 	target = "_self"&gt;Tutorials Point&lt;/a&gt; </a:t>
            </a:r>
          </a:p>
          <a:p>
            <a:pPr>
              <a:buNone/>
            </a:pPr>
            <a:r>
              <a:rPr lang="en-IN" b="1" dirty="0" smtClean="0">
                <a:solidFill>
                  <a:srgbClr val="FF0000"/>
                </a:solidFill>
              </a:rPr>
              <a:t>	&lt;/body&gt;</a:t>
            </a:r>
          </a:p>
          <a:p>
            <a:pPr>
              <a:buNone/>
            </a:pPr>
            <a:r>
              <a:rPr lang="en-IN" b="1" dirty="0" smtClean="0">
                <a:solidFill>
                  <a:srgbClr val="FF0000"/>
                </a:solidFill>
              </a:rPr>
              <a:t> 	&lt;/html&gt;</a:t>
            </a:r>
            <a:endParaRPr lang="en-IN" b="1" dirty="0">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pPr fontAlgn="t"/>
            <a:r>
              <a:rPr lang="en-IN" b="1" dirty="0" smtClean="0"/>
              <a:t>_blank</a:t>
            </a:r>
            <a:endParaRPr lang="en-IN" dirty="0" smtClean="0"/>
          </a:p>
          <a:p>
            <a:pPr fontAlgn="t">
              <a:buNone/>
            </a:pPr>
            <a:r>
              <a:rPr lang="en-IN" dirty="0" smtClean="0"/>
              <a:t>	Opens the linked document in a new window or tab.</a:t>
            </a:r>
          </a:p>
          <a:p>
            <a:pPr fontAlgn="t"/>
            <a:r>
              <a:rPr lang="en-IN" b="1" dirty="0" smtClean="0"/>
              <a:t>_self</a:t>
            </a:r>
            <a:endParaRPr lang="en-IN" dirty="0" smtClean="0"/>
          </a:p>
          <a:p>
            <a:pPr fontAlgn="t">
              <a:buNone/>
            </a:pPr>
            <a:r>
              <a:rPr lang="en-IN" dirty="0" smtClean="0"/>
              <a:t>	Opens the linked document in the same frame.</a:t>
            </a:r>
          </a:p>
          <a:p>
            <a:pPr fontAlgn="t"/>
            <a:r>
              <a:rPr lang="en-IN" b="1" dirty="0" smtClean="0"/>
              <a:t>_parent</a:t>
            </a:r>
            <a:endParaRPr lang="en-IN" dirty="0" smtClean="0"/>
          </a:p>
          <a:p>
            <a:pPr fontAlgn="t">
              <a:buNone/>
            </a:pPr>
            <a:r>
              <a:rPr lang="en-IN" dirty="0" smtClean="0"/>
              <a:t>	Opens the linked document in the parent frame.</a:t>
            </a:r>
          </a:p>
          <a:p>
            <a:r>
              <a:rPr lang="en-IN" b="1" dirty="0" smtClean="0"/>
              <a:t>_top</a:t>
            </a:r>
            <a:endParaRPr lang="en-IN" dirty="0" smtClean="0"/>
          </a:p>
          <a:p>
            <a:pPr>
              <a:buNone/>
            </a:pPr>
            <a:r>
              <a:rPr lang="en-IN" dirty="0" smtClean="0"/>
              <a:t>	Opens the linked document in the full body of the window.</a:t>
            </a:r>
          </a:p>
          <a:p>
            <a:pPr fontAlgn="t"/>
            <a:endParaRPr lang="en-IN" dirty="0" smtClean="0"/>
          </a:p>
          <a:p>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HTML frames:</a:t>
            </a:r>
            <a:endParaRPr lang="en-IN" b="1" dirty="0"/>
          </a:p>
        </p:txBody>
      </p:sp>
      <p:sp>
        <p:nvSpPr>
          <p:cNvPr id="3" name="Content Placeholder 2"/>
          <p:cNvSpPr>
            <a:spLocks noGrp="1"/>
          </p:cNvSpPr>
          <p:nvPr>
            <p:ph sz="quarter" idx="1"/>
          </p:nvPr>
        </p:nvSpPr>
        <p:spPr/>
        <p:txBody>
          <a:bodyPr/>
          <a:lstStyle/>
          <a:p>
            <a:r>
              <a:rPr lang="en-IN" dirty="0" smtClean="0"/>
              <a:t>HTML </a:t>
            </a:r>
            <a:r>
              <a:rPr lang="en-IN" b="1" dirty="0" smtClean="0"/>
              <a:t>&lt;frame&gt; </a:t>
            </a:r>
            <a:r>
              <a:rPr lang="en-IN" dirty="0" smtClean="0"/>
              <a:t>tag define the particular area within an HTML file where another HTML web page can be displayed.</a:t>
            </a:r>
          </a:p>
          <a:p>
            <a:pPr algn="ctr"/>
            <a:r>
              <a:rPr lang="en-IN" dirty="0" smtClean="0"/>
              <a:t>A </a:t>
            </a:r>
            <a:r>
              <a:rPr lang="en-IN" b="1" dirty="0" smtClean="0"/>
              <a:t>&lt;frame&gt; </a:t>
            </a:r>
            <a:r>
              <a:rPr lang="en-IN" dirty="0" smtClean="0"/>
              <a:t>tag is used with </a:t>
            </a:r>
            <a:r>
              <a:rPr lang="en-IN" b="1" dirty="0" smtClean="0"/>
              <a:t>&lt;frameset&gt; </a:t>
            </a:r>
            <a:r>
              <a:rPr lang="en-IN" dirty="0" smtClean="0"/>
              <a:t>, and it divides a webpage into multiple sections or frames, and each frame can contain different web pages.</a:t>
            </a:r>
          </a:p>
          <a:p>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b="1" dirty="0" smtClean="0">
                <a:solidFill>
                  <a:srgbClr val="FF0000"/>
                </a:solidFill>
              </a:rPr>
              <a:t>&lt; frame </a:t>
            </a:r>
            <a:r>
              <a:rPr lang="en-IN" b="1" dirty="0" err="1" smtClean="0">
                <a:solidFill>
                  <a:srgbClr val="FF0000"/>
                </a:solidFill>
              </a:rPr>
              <a:t>src</a:t>
            </a:r>
            <a:r>
              <a:rPr lang="en-IN" b="1" dirty="0" smtClean="0">
                <a:solidFill>
                  <a:srgbClr val="FF0000"/>
                </a:solidFill>
              </a:rPr>
              <a:t> = "URL" &gt;  </a:t>
            </a:r>
          </a:p>
          <a:p>
            <a:r>
              <a:rPr lang="en-IN" dirty="0" smtClean="0"/>
              <a:t>Two types of frames:</a:t>
            </a:r>
          </a:p>
          <a:p>
            <a:pPr lvl="1"/>
            <a:r>
              <a:rPr lang="en-IN" dirty="0" smtClean="0"/>
              <a:t>Vertical frames</a:t>
            </a:r>
          </a:p>
          <a:p>
            <a:pPr lvl="1"/>
            <a:r>
              <a:rPr lang="en-IN" dirty="0" smtClean="0"/>
              <a:t>Horizontal frames</a:t>
            </a:r>
          </a:p>
          <a:p>
            <a:pPr>
              <a:buNone/>
            </a:pPr>
            <a:endParaRPr lang="en-IN" b="1" dirty="0" smtClean="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HTML introduction:</a:t>
            </a:r>
            <a:endParaRPr lang="en-IN" b="1" dirty="0"/>
          </a:p>
        </p:txBody>
      </p:sp>
      <p:sp>
        <p:nvSpPr>
          <p:cNvPr id="3" name="Content Placeholder 2"/>
          <p:cNvSpPr>
            <a:spLocks noGrp="1"/>
          </p:cNvSpPr>
          <p:nvPr>
            <p:ph sz="quarter" idx="1"/>
          </p:nvPr>
        </p:nvSpPr>
        <p:spPr/>
        <p:txBody>
          <a:bodyPr>
            <a:normAutofit/>
          </a:bodyPr>
          <a:lstStyle/>
          <a:p>
            <a:r>
              <a:rPr lang="en-IN" b="1" dirty="0" smtClean="0"/>
              <a:t>HTML</a:t>
            </a:r>
            <a:r>
              <a:rPr lang="en-IN" dirty="0" smtClean="0"/>
              <a:t> stands for Hyper Text </a:t>
            </a:r>
            <a:r>
              <a:rPr lang="en-IN" dirty="0" err="1" smtClean="0"/>
              <a:t>Markup</a:t>
            </a:r>
            <a:r>
              <a:rPr lang="en-IN" dirty="0" smtClean="0"/>
              <a:t> Language. </a:t>
            </a:r>
          </a:p>
          <a:p>
            <a:r>
              <a:rPr lang="en-IN" dirty="0" smtClean="0"/>
              <a:t>It is used to design web pages using a </a:t>
            </a:r>
            <a:r>
              <a:rPr lang="en-IN" dirty="0" err="1" smtClean="0"/>
              <a:t>markup</a:t>
            </a:r>
            <a:r>
              <a:rPr lang="en-IN" dirty="0" smtClean="0"/>
              <a:t> language. </a:t>
            </a:r>
          </a:p>
          <a:p>
            <a:r>
              <a:rPr lang="en-IN" dirty="0" smtClean="0"/>
              <a:t>HTML is the combination of Hypertext and </a:t>
            </a:r>
            <a:r>
              <a:rPr lang="en-IN" dirty="0" err="1" smtClean="0"/>
              <a:t>Markup</a:t>
            </a:r>
            <a:r>
              <a:rPr lang="en-IN" dirty="0" smtClean="0"/>
              <a:t> language.</a:t>
            </a:r>
          </a:p>
          <a:p>
            <a:r>
              <a:rPr lang="en-IN" dirty="0" smtClean="0"/>
              <a:t> Hypertext defines the link between web pages.</a:t>
            </a:r>
          </a:p>
          <a:p>
            <a:r>
              <a:rPr lang="en-IN" dirty="0" smtClean="0"/>
              <a:t>A </a:t>
            </a:r>
            <a:r>
              <a:rPr lang="en-IN" dirty="0" err="1" smtClean="0"/>
              <a:t>markup</a:t>
            </a:r>
            <a:r>
              <a:rPr lang="en-IN" dirty="0" smtClean="0"/>
              <a:t> language is used to define the text document within the tag which defines the structure of web pages.</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Horizontal frame:</a:t>
            </a:r>
            <a:endParaRPr lang="en-IN" dirty="0"/>
          </a:p>
        </p:txBody>
      </p:sp>
      <p:sp>
        <p:nvSpPr>
          <p:cNvPr id="3" name="Content Placeholder 2"/>
          <p:cNvSpPr>
            <a:spLocks noGrp="1"/>
          </p:cNvSpPr>
          <p:nvPr>
            <p:ph sz="quarter" idx="1"/>
          </p:nvPr>
        </p:nvSpPr>
        <p:spPr/>
        <p:txBody>
          <a:bodyPr>
            <a:normAutofit fontScale="92500" lnSpcReduction="20000"/>
          </a:bodyPr>
          <a:lstStyle/>
          <a:p>
            <a:r>
              <a:rPr lang="en-IN" b="1" dirty="0" smtClean="0">
                <a:solidFill>
                  <a:srgbClr val="FF0000"/>
                </a:solidFill>
              </a:rPr>
              <a:t>&lt;html&gt;  </a:t>
            </a:r>
          </a:p>
          <a:p>
            <a:pPr>
              <a:buNone/>
            </a:pPr>
            <a:r>
              <a:rPr lang="en-IN" b="1" dirty="0" smtClean="0">
                <a:solidFill>
                  <a:srgbClr val="FF0000"/>
                </a:solidFill>
              </a:rPr>
              <a:t>	&lt;head&gt;  </a:t>
            </a:r>
          </a:p>
          <a:p>
            <a:pPr>
              <a:buNone/>
            </a:pPr>
            <a:r>
              <a:rPr lang="en-IN" b="1" dirty="0" smtClean="0">
                <a:solidFill>
                  <a:srgbClr val="FF0000"/>
                </a:solidFill>
              </a:rPr>
              <a:t>	&lt;title&gt;Frame tag&lt;/title&gt;  </a:t>
            </a:r>
          </a:p>
          <a:p>
            <a:pPr>
              <a:buNone/>
            </a:pPr>
            <a:r>
              <a:rPr lang="en-IN" b="1" dirty="0" smtClean="0">
                <a:solidFill>
                  <a:srgbClr val="FF0000"/>
                </a:solidFill>
              </a:rPr>
              <a:t>	&lt;/head&gt;  </a:t>
            </a:r>
          </a:p>
          <a:p>
            <a:pPr>
              <a:buNone/>
            </a:pPr>
            <a:r>
              <a:rPr lang="en-IN" b="1" dirty="0" smtClean="0">
                <a:solidFill>
                  <a:srgbClr val="FF0000"/>
                </a:solidFill>
              </a:rPr>
              <a:t>	&lt;frameset rows="30%, 40%, 30%"&gt;  </a:t>
            </a:r>
          </a:p>
          <a:p>
            <a:pPr>
              <a:buNone/>
            </a:pPr>
            <a:r>
              <a:rPr lang="en-IN" b="1" dirty="0" smtClean="0">
                <a:solidFill>
                  <a:srgbClr val="FF0000"/>
                </a:solidFill>
              </a:rPr>
              <a:t>	&lt;frame name="top" </a:t>
            </a:r>
            <a:r>
              <a:rPr lang="en-IN" b="1" dirty="0" err="1" smtClean="0">
                <a:solidFill>
                  <a:srgbClr val="FF0000"/>
                </a:solidFill>
              </a:rPr>
              <a:t>src</a:t>
            </a:r>
            <a:r>
              <a:rPr lang="en-IN" b="1" dirty="0" smtClean="0">
                <a:solidFill>
                  <a:srgbClr val="FF0000"/>
                </a:solidFill>
              </a:rPr>
              <a:t>="1.html" &gt;  </a:t>
            </a:r>
          </a:p>
          <a:p>
            <a:pPr>
              <a:buNone/>
            </a:pPr>
            <a:r>
              <a:rPr lang="en-IN" b="1" dirty="0" smtClean="0">
                <a:solidFill>
                  <a:srgbClr val="FF0000"/>
                </a:solidFill>
              </a:rPr>
              <a:t>	&lt;frame name="main" </a:t>
            </a:r>
            <a:r>
              <a:rPr lang="en-IN" b="1" dirty="0" err="1" smtClean="0">
                <a:solidFill>
                  <a:srgbClr val="FF0000"/>
                </a:solidFill>
              </a:rPr>
              <a:t>src</a:t>
            </a:r>
            <a:r>
              <a:rPr lang="en-IN" b="1" dirty="0" smtClean="0">
                <a:solidFill>
                  <a:srgbClr val="FF0000"/>
                </a:solidFill>
              </a:rPr>
              <a:t>="2.html"&gt;   </a:t>
            </a:r>
          </a:p>
          <a:p>
            <a:pPr>
              <a:buNone/>
            </a:pPr>
            <a:r>
              <a:rPr lang="en-IN" b="1" dirty="0" smtClean="0">
                <a:solidFill>
                  <a:srgbClr val="FF0000"/>
                </a:solidFill>
              </a:rPr>
              <a:t>	&lt;frame name="bottom" </a:t>
            </a:r>
            <a:r>
              <a:rPr lang="en-IN" b="1" dirty="0" err="1" smtClean="0">
                <a:solidFill>
                  <a:srgbClr val="FF0000"/>
                </a:solidFill>
              </a:rPr>
              <a:t>src</a:t>
            </a:r>
            <a:r>
              <a:rPr lang="en-IN" b="1" dirty="0" smtClean="0">
                <a:solidFill>
                  <a:srgbClr val="FF0000"/>
                </a:solidFill>
              </a:rPr>
              <a:t>="3.html"&gt;  </a:t>
            </a:r>
          </a:p>
          <a:p>
            <a:pPr>
              <a:buNone/>
            </a:pPr>
            <a:r>
              <a:rPr lang="en-IN" b="1" dirty="0" smtClean="0">
                <a:solidFill>
                  <a:srgbClr val="FF0000"/>
                </a:solidFill>
              </a:rPr>
              <a:t>	&lt;/frameset&gt;  </a:t>
            </a:r>
          </a:p>
          <a:p>
            <a:pPr>
              <a:buNone/>
            </a:pPr>
            <a:r>
              <a:rPr lang="en-IN" b="1" dirty="0" smtClean="0">
                <a:solidFill>
                  <a:srgbClr val="FF0000"/>
                </a:solidFill>
              </a:rPr>
              <a:t>	&lt;/html&gt; </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Vertical frames:</a:t>
            </a:r>
            <a:endParaRPr lang="en-IN" dirty="0"/>
          </a:p>
        </p:txBody>
      </p:sp>
      <p:sp>
        <p:nvSpPr>
          <p:cNvPr id="3" name="Content Placeholder 2"/>
          <p:cNvSpPr>
            <a:spLocks noGrp="1"/>
          </p:cNvSpPr>
          <p:nvPr>
            <p:ph sz="quarter" idx="1"/>
          </p:nvPr>
        </p:nvSpPr>
        <p:spPr/>
        <p:txBody>
          <a:bodyPr>
            <a:normAutofit fontScale="92500" lnSpcReduction="20000"/>
          </a:bodyPr>
          <a:lstStyle/>
          <a:p>
            <a:r>
              <a:rPr lang="en-IN" b="1" dirty="0" smtClean="0">
                <a:solidFill>
                  <a:srgbClr val="FF0000"/>
                </a:solidFill>
              </a:rPr>
              <a:t>&lt;html&gt;  </a:t>
            </a:r>
          </a:p>
          <a:p>
            <a:pPr>
              <a:buNone/>
            </a:pPr>
            <a:r>
              <a:rPr lang="en-IN" b="1" dirty="0" smtClean="0">
                <a:solidFill>
                  <a:srgbClr val="FF0000"/>
                </a:solidFill>
              </a:rPr>
              <a:t>	&lt;head&gt;  </a:t>
            </a:r>
          </a:p>
          <a:p>
            <a:pPr>
              <a:buNone/>
            </a:pPr>
            <a:r>
              <a:rPr lang="en-IN" b="1" dirty="0" smtClean="0">
                <a:solidFill>
                  <a:srgbClr val="FF0000"/>
                </a:solidFill>
              </a:rPr>
              <a:t>	&lt;title&gt;Frame tag&lt;/title&gt;  </a:t>
            </a:r>
          </a:p>
          <a:p>
            <a:pPr>
              <a:buNone/>
            </a:pPr>
            <a:r>
              <a:rPr lang="en-IN" b="1" dirty="0" smtClean="0">
                <a:solidFill>
                  <a:srgbClr val="FF0000"/>
                </a:solidFill>
              </a:rPr>
              <a:t>	&lt;/head&gt;  </a:t>
            </a:r>
          </a:p>
          <a:p>
            <a:pPr>
              <a:buNone/>
            </a:pPr>
            <a:r>
              <a:rPr lang="en-IN" b="1" dirty="0" smtClean="0">
                <a:solidFill>
                  <a:srgbClr val="FF0000"/>
                </a:solidFill>
              </a:rPr>
              <a:t>	&lt;frameset cols="25%,50%,25%"&gt;  </a:t>
            </a:r>
          </a:p>
          <a:p>
            <a:pPr>
              <a:buNone/>
            </a:pPr>
            <a:r>
              <a:rPr lang="en-IN" b="1" dirty="0" smtClean="0">
                <a:solidFill>
                  <a:srgbClr val="FF0000"/>
                </a:solidFill>
              </a:rPr>
              <a:t>	&lt;frame </a:t>
            </a:r>
            <a:r>
              <a:rPr lang="en-IN" b="1" dirty="0" err="1" smtClean="0">
                <a:solidFill>
                  <a:srgbClr val="FF0000"/>
                </a:solidFill>
              </a:rPr>
              <a:t>src</a:t>
            </a:r>
            <a:r>
              <a:rPr lang="en-IN" b="1" dirty="0" smtClean="0">
                <a:solidFill>
                  <a:srgbClr val="FF0000"/>
                </a:solidFill>
              </a:rPr>
              <a:t>="1.html" &gt;  </a:t>
            </a:r>
          </a:p>
          <a:p>
            <a:pPr>
              <a:buNone/>
            </a:pPr>
            <a:r>
              <a:rPr lang="en-IN" b="1" dirty="0" smtClean="0">
                <a:solidFill>
                  <a:srgbClr val="FF0000"/>
                </a:solidFill>
              </a:rPr>
              <a:t>	&lt;frame </a:t>
            </a:r>
            <a:r>
              <a:rPr lang="en-IN" b="1" dirty="0" err="1" smtClean="0">
                <a:solidFill>
                  <a:srgbClr val="FF0000"/>
                </a:solidFill>
              </a:rPr>
              <a:t>src</a:t>
            </a:r>
            <a:r>
              <a:rPr lang="en-IN" b="1" dirty="0" smtClean="0">
                <a:solidFill>
                  <a:srgbClr val="FF0000"/>
                </a:solidFill>
              </a:rPr>
              <a:t>="2.html"&gt;   </a:t>
            </a:r>
          </a:p>
          <a:p>
            <a:pPr>
              <a:buNone/>
            </a:pPr>
            <a:r>
              <a:rPr lang="en-IN" b="1" dirty="0" smtClean="0">
                <a:solidFill>
                  <a:srgbClr val="FF0000"/>
                </a:solidFill>
              </a:rPr>
              <a:t>	&lt;frame </a:t>
            </a:r>
            <a:r>
              <a:rPr lang="en-IN" b="1" dirty="0" err="1" smtClean="0">
                <a:solidFill>
                  <a:srgbClr val="FF0000"/>
                </a:solidFill>
              </a:rPr>
              <a:t>src</a:t>
            </a:r>
            <a:r>
              <a:rPr lang="en-IN" b="1" dirty="0" smtClean="0">
                <a:solidFill>
                  <a:srgbClr val="FF0000"/>
                </a:solidFill>
              </a:rPr>
              <a:t>="3.html"&gt;  </a:t>
            </a:r>
          </a:p>
          <a:p>
            <a:pPr>
              <a:buNone/>
            </a:pPr>
            <a:r>
              <a:rPr lang="en-IN" b="1" dirty="0" smtClean="0">
                <a:solidFill>
                  <a:srgbClr val="FF0000"/>
                </a:solidFill>
              </a:rPr>
              <a:t>	&lt;/frameset&gt;  </a:t>
            </a:r>
          </a:p>
          <a:p>
            <a:pPr>
              <a:buNone/>
            </a:pPr>
            <a:r>
              <a:rPr lang="en-IN" b="1" dirty="0" smtClean="0">
                <a:solidFill>
                  <a:srgbClr val="FF0000"/>
                </a:solidFill>
              </a:rPr>
              <a:t>	&lt;/html&gt; </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HTML </a:t>
            </a:r>
            <a:r>
              <a:rPr lang="en-IN" b="1" dirty="0" err="1" smtClean="0"/>
              <a:t>iframes</a:t>
            </a:r>
            <a:r>
              <a:rPr lang="en-IN" b="1" dirty="0" smtClean="0"/>
              <a:t>:</a:t>
            </a:r>
            <a:endParaRPr lang="en-IN" b="1" dirty="0"/>
          </a:p>
        </p:txBody>
      </p:sp>
      <p:sp>
        <p:nvSpPr>
          <p:cNvPr id="3" name="Content Placeholder 2"/>
          <p:cNvSpPr>
            <a:spLocks noGrp="1"/>
          </p:cNvSpPr>
          <p:nvPr>
            <p:ph sz="quarter" idx="1"/>
          </p:nvPr>
        </p:nvSpPr>
        <p:spPr/>
        <p:txBody>
          <a:bodyPr/>
          <a:lstStyle/>
          <a:p>
            <a:r>
              <a:rPr lang="en-IN" dirty="0" smtClean="0"/>
              <a:t>HTML </a:t>
            </a:r>
            <a:r>
              <a:rPr lang="en-IN" dirty="0" err="1" smtClean="0"/>
              <a:t>Iframe</a:t>
            </a:r>
            <a:r>
              <a:rPr lang="en-IN" dirty="0" smtClean="0"/>
              <a:t> is used to display a nested webpage (a webpage within a webpage). The HTML </a:t>
            </a:r>
            <a:r>
              <a:rPr lang="en-IN" b="1" dirty="0" smtClean="0"/>
              <a:t>&lt;</a:t>
            </a:r>
            <a:r>
              <a:rPr lang="en-IN" b="1" dirty="0" err="1" smtClean="0"/>
              <a:t>iframe</a:t>
            </a:r>
            <a:r>
              <a:rPr lang="en-IN" b="1" dirty="0" smtClean="0"/>
              <a:t>&gt; </a:t>
            </a:r>
            <a:r>
              <a:rPr lang="en-IN" dirty="0" smtClean="0"/>
              <a:t>tag defines an inline frame, hence it is also called as an Inline frame.</a:t>
            </a:r>
          </a:p>
          <a:p>
            <a:r>
              <a:rPr lang="en-IN" dirty="0" smtClean="0"/>
              <a:t>An HTML </a:t>
            </a:r>
            <a:r>
              <a:rPr lang="en-IN" dirty="0" err="1" smtClean="0"/>
              <a:t>iframe</a:t>
            </a:r>
            <a:r>
              <a:rPr lang="en-IN" dirty="0" smtClean="0"/>
              <a:t> embeds another document within the current HTML document in the rectangular region.</a:t>
            </a:r>
          </a:p>
          <a:p>
            <a:r>
              <a:rPr lang="en-IN" dirty="0" smtClean="0"/>
              <a:t>The webpage content and </a:t>
            </a:r>
            <a:r>
              <a:rPr lang="en-IN" dirty="0" err="1" smtClean="0"/>
              <a:t>iframe</a:t>
            </a:r>
            <a:r>
              <a:rPr lang="en-IN" dirty="0" smtClean="0"/>
              <a:t> contents can interact with each other using JavaScript.</a:t>
            </a:r>
          </a:p>
          <a:p>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r>
              <a:rPr lang="en-IN" b="1" dirty="0" smtClean="0">
                <a:solidFill>
                  <a:srgbClr val="FF0000"/>
                </a:solidFill>
              </a:rPr>
              <a:t>&lt;</a:t>
            </a:r>
            <a:r>
              <a:rPr lang="en-IN" b="1" dirty="0" err="1" smtClean="0">
                <a:solidFill>
                  <a:srgbClr val="FF0000"/>
                </a:solidFill>
              </a:rPr>
              <a:t>iframe</a:t>
            </a:r>
            <a:r>
              <a:rPr lang="en-IN" b="1" dirty="0" smtClean="0">
                <a:solidFill>
                  <a:srgbClr val="FF0000"/>
                </a:solidFill>
              </a:rPr>
              <a:t> </a:t>
            </a:r>
            <a:r>
              <a:rPr lang="en-IN" b="1" dirty="0" err="1" smtClean="0">
                <a:solidFill>
                  <a:srgbClr val="FF0000"/>
                </a:solidFill>
              </a:rPr>
              <a:t>src</a:t>
            </a:r>
            <a:r>
              <a:rPr lang="en-IN" b="1" dirty="0" smtClean="0">
                <a:solidFill>
                  <a:srgbClr val="FF0000"/>
                </a:solidFill>
              </a:rPr>
              <a:t>="URL"&gt;&lt;/</a:t>
            </a:r>
            <a:r>
              <a:rPr lang="en-IN" b="1" dirty="0" err="1" smtClean="0">
                <a:solidFill>
                  <a:srgbClr val="FF0000"/>
                </a:solidFill>
              </a:rPr>
              <a:t>iframe</a:t>
            </a:r>
            <a:r>
              <a:rPr lang="en-IN" b="1" dirty="0" smtClean="0">
                <a:solidFill>
                  <a:srgbClr val="FF0000"/>
                </a:solidFill>
              </a:rPr>
              <a:t>&gt;</a:t>
            </a:r>
          </a:p>
          <a:p>
            <a:pPr>
              <a:buNone/>
            </a:pPr>
            <a:endParaRPr lang="en-IN" b="1" dirty="0" smtClean="0"/>
          </a:p>
          <a:p>
            <a:r>
              <a:rPr lang="en-IN" b="1" dirty="0" smtClean="0"/>
              <a:t>&lt;</a:t>
            </a:r>
            <a:r>
              <a:rPr lang="en-IN" b="1" dirty="0" err="1" smtClean="0"/>
              <a:t>iframe</a:t>
            </a:r>
            <a:r>
              <a:rPr lang="en-IN" b="1" dirty="0" smtClean="0"/>
              <a:t> </a:t>
            </a:r>
            <a:r>
              <a:rPr lang="en-IN" b="1" dirty="0" err="1" smtClean="0"/>
              <a:t>src</a:t>
            </a:r>
            <a:r>
              <a:rPr lang="en-IN" b="1" dirty="0" smtClean="0"/>
              <a:t>="https://www.javatpoint.com/" height="300" width="400"&gt;&lt;/</a:t>
            </a:r>
            <a:r>
              <a:rPr lang="en-IN" b="1" dirty="0" err="1" smtClean="0"/>
              <a:t>iframe</a:t>
            </a:r>
            <a:r>
              <a:rPr lang="en-IN" b="1" dirty="0" smtClean="0"/>
              <a:t>&gt; </a:t>
            </a:r>
          </a:p>
          <a:p>
            <a:pPr>
              <a:buNone/>
            </a:pPr>
            <a:endParaRPr lang="en-IN" dirty="0" smtClean="0"/>
          </a:p>
          <a:p>
            <a:r>
              <a:rPr lang="en-IN" b="1" dirty="0" smtClean="0"/>
              <a:t>&lt;</a:t>
            </a:r>
            <a:r>
              <a:rPr lang="en-IN" b="1" dirty="0" err="1" smtClean="0"/>
              <a:t>iframe</a:t>
            </a:r>
            <a:r>
              <a:rPr lang="en-IN" b="1" dirty="0" smtClean="0"/>
              <a:t> </a:t>
            </a:r>
            <a:r>
              <a:rPr lang="en-IN" b="1" dirty="0" err="1" smtClean="0"/>
              <a:t>src</a:t>
            </a:r>
            <a:r>
              <a:rPr lang="en-IN" b="1" dirty="0" smtClean="0"/>
              <a:t>="https://www.javatpoint.com/" height="50%" width="70%"&gt;&lt;/</a:t>
            </a:r>
            <a:r>
              <a:rPr lang="en-IN" b="1" dirty="0" err="1" smtClean="0"/>
              <a:t>iframe</a:t>
            </a:r>
            <a:r>
              <a:rPr lang="en-IN" b="1" dirty="0" smtClean="0"/>
              <a:t>&gt;</a:t>
            </a:r>
            <a:r>
              <a:rPr lang="en-IN" dirty="0" smtClean="0"/>
              <a:t> </a:t>
            </a:r>
          </a:p>
          <a:p>
            <a:endParaRPr lang="en-IN" dirty="0" smtClean="0"/>
          </a:p>
          <a:p>
            <a:r>
              <a:rPr lang="en-IN" b="1" dirty="0" smtClean="0"/>
              <a:t>&lt;</a:t>
            </a:r>
            <a:r>
              <a:rPr lang="en-IN" b="1" dirty="0" err="1" smtClean="0"/>
              <a:t>iframe</a:t>
            </a:r>
            <a:r>
              <a:rPr lang="en-IN" b="1" dirty="0" smtClean="0"/>
              <a:t> </a:t>
            </a:r>
            <a:r>
              <a:rPr lang="en-IN" b="1" dirty="0" err="1" smtClean="0"/>
              <a:t>src</a:t>
            </a:r>
            <a:r>
              <a:rPr lang="en-IN" b="1" dirty="0" smtClean="0"/>
              <a:t>="https://www.javatpoint.com/" style="</a:t>
            </a:r>
            <a:r>
              <a:rPr lang="en-IN" b="1" dirty="0" err="1" smtClean="0"/>
              <a:t>border:none</a:t>
            </a:r>
            <a:r>
              <a:rPr lang="en-IN" b="1" dirty="0" smtClean="0"/>
              <a:t>;"&gt;&lt;/</a:t>
            </a:r>
            <a:r>
              <a:rPr lang="en-IN" b="1" dirty="0" err="1" smtClean="0"/>
              <a:t>iframe</a:t>
            </a:r>
            <a:r>
              <a:rPr lang="en-IN" b="1" dirty="0" smtClean="0"/>
              <a:t>&gt;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HTML header:</a:t>
            </a:r>
            <a:endParaRPr lang="en-IN" b="1" dirty="0"/>
          </a:p>
        </p:txBody>
      </p:sp>
      <p:sp>
        <p:nvSpPr>
          <p:cNvPr id="3" name="Content Placeholder 2"/>
          <p:cNvSpPr>
            <a:spLocks noGrp="1"/>
          </p:cNvSpPr>
          <p:nvPr>
            <p:ph sz="quarter" idx="1"/>
          </p:nvPr>
        </p:nvSpPr>
        <p:spPr/>
        <p:txBody>
          <a:bodyPr/>
          <a:lstStyle/>
          <a:p>
            <a:r>
              <a:rPr lang="en-IN" b="1" dirty="0" smtClean="0"/>
              <a:t>HTML &lt;header&gt; tag</a:t>
            </a:r>
            <a:r>
              <a:rPr lang="en-IN" dirty="0" smtClean="0"/>
              <a:t> is used as a container of introductory content or navigation links. Generally a &lt;header&gt; element contains one or more heading elements, logo or icons or author's information.</a:t>
            </a:r>
          </a:p>
          <a:p>
            <a:r>
              <a:rPr lang="en-IN" dirty="0" smtClean="0"/>
              <a:t>You can use several &lt;header&gt; elements in one document, but a &lt;header&gt; element cannot be placed within a &lt;footer&gt;, &lt;address&gt; or another &lt;header&gt; element.</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b="1" dirty="0" smtClean="0">
                <a:solidFill>
                  <a:srgbClr val="FF0000"/>
                </a:solidFill>
              </a:rPr>
              <a:t>&lt;header&gt;</a:t>
            </a:r>
            <a:r>
              <a:rPr lang="en-IN" dirty="0" smtClean="0">
                <a:solidFill>
                  <a:srgbClr val="FF0000"/>
                </a:solidFill>
              </a:rPr>
              <a:t>  </a:t>
            </a:r>
          </a:p>
          <a:p>
            <a:pPr>
              <a:buNone/>
            </a:pPr>
            <a:r>
              <a:rPr lang="en-IN" b="1" dirty="0" smtClean="0">
                <a:solidFill>
                  <a:srgbClr val="FF0000"/>
                </a:solidFill>
              </a:rPr>
              <a:t>	&lt;h2&gt;</a:t>
            </a:r>
            <a:r>
              <a:rPr lang="en-IN" dirty="0" smtClean="0">
                <a:solidFill>
                  <a:srgbClr val="FF0000"/>
                </a:solidFill>
              </a:rPr>
              <a:t>ABCOnline.com</a:t>
            </a:r>
            <a:r>
              <a:rPr lang="en-IN" b="1" dirty="0" smtClean="0">
                <a:solidFill>
                  <a:srgbClr val="FF0000"/>
                </a:solidFill>
              </a:rPr>
              <a:t>&lt;/h2&gt;</a:t>
            </a:r>
            <a:r>
              <a:rPr lang="en-IN" dirty="0" smtClean="0">
                <a:solidFill>
                  <a:srgbClr val="FF0000"/>
                </a:solidFill>
              </a:rPr>
              <a:t>  </a:t>
            </a:r>
          </a:p>
          <a:p>
            <a:pPr>
              <a:buNone/>
            </a:pPr>
            <a:r>
              <a:rPr lang="en-IN" b="1" dirty="0" smtClean="0">
                <a:solidFill>
                  <a:srgbClr val="FF0000"/>
                </a:solidFill>
              </a:rPr>
              <a:t>	&lt;p&gt;</a:t>
            </a:r>
            <a:r>
              <a:rPr lang="en-IN" dirty="0" smtClean="0">
                <a:solidFill>
                  <a:srgbClr val="FF0000"/>
                </a:solidFill>
              </a:rPr>
              <a:t> World's no.1 shopping website</a:t>
            </a:r>
            <a:r>
              <a:rPr lang="en-IN" b="1" dirty="0" smtClean="0">
                <a:solidFill>
                  <a:srgbClr val="FF0000"/>
                </a:solidFill>
              </a:rPr>
              <a:t>&lt;/p&gt;</a:t>
            </a:r>
            <a:r>
              <a:rPr lang="en-IN" dirty="0" smtClean="0">
                <a:solidFill>
                  <a:srgbClr val="FF0000"/>
                </a:solidFill>
              </a:rPr>
              <a:t>  </a:t>
            </a:r>
          </a:p>
          <a:p>
            <a:pPr>
              <a:buNone/>
            </a:pPr>
            <a:r>
              <a:rPr lang="en-IN" b="1" dirty="0" smtClean="0">
                <a:solidFill>
                  <a:srgbClr val="FF0000"/>
                </a:solidFill>
              </a:rPr>
              <a:t>	&lt;/header&gt;</a:t>
            </a:r>
            <a:r>
              <a:rPr lang="en-IN" dirty="0" smtClean="0">
                <a:solidFill>
                  <a:srgbClr val="FF0000"/>
                </a:solidFill>
              </a:rPr>
              <a:t> </a:t>
            </a:r>
          </a:p>
          <a:p>
            <a:pPr>
              <a:buNone/>
            </a:pP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Marquee tag:</a:t>
            </a:r>
            <a:endParaRPr lang="en-IN" b="1" dirty="0"/>
          </a:p>
        </p:txBody>
      </p:sp>
      <p:sp>
        <p:nvSpPr>
          <p:cNvPr id="3" name="Content Placeholder 2"/>
          <p:cNvSpPr>
            <a:spLocks noGrp="1"/>
          </p:cNvSpPr>
          <p:nvPr>
            <p:ph sz="quarter" idx="1"/>
          </p:nvPr>
        </p:nvSpPr>
        <p:spPr/>
        <p:txBody>
          <a:bodyPr/>
          <a:lstStyle/>
          <a:p>
            <a:r>
              <a:rPr lang="en-IN" dirty="0" smtClean="0"/>
              <a:t>The </a:t>
            </a:r>
            <a:r>
              <a:rPr lang="en-IN" b="1" dirty="0" smtClean="0"/>
              <a:t>Marquee HTML</a:t>
            </a:r>
            <a:r>
              <a:rPr lang="en-IN" dirty="0" smtClean="0"/>
              <a:t> tag is a non-standard HTML element which is used to scroll a image or text horizontally or vertically.</a:t>
            </a:r>
          </a:p>
          <a:p>
            <a:r>
              <a:rPr lang="en-IN" dirty="0" smtClean="0"/>
              <a:t>In simple words, you can say that it scrolls the image or text up, down, left or right automatically.</a:t>
            </a:r>
          </a:p>
          <a:p>
            <a:endParaRPr lang="en-IN"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b="1" dirty="0" smtClean="0"/>
              <a:t>&lt;marquee</a:t>
            </a:r>
            <a:r>
              <a:rPr lang="en-IN" dirty="0" smtClean="0"/>
              <a:t> width="100%" </a:t>
            </a:r>
            <a:r>
              <a:rPr lang="en-IN" dirty="0" err="1" smtClean="0"/>
              <a:t>behavior</a:t>
            </a:r>
            <a:r>
              <a:rPr lang="en-IN" dirty="0" smtClean="0"/>
              <a:t>="scroll" </a:t>
            </a:r>
            <a:r>
              <a:rPr lang="en-IN" dirty="0" err="1" smtClean="0"/>
              <a:t>bgcolor</a:t>
            </a:r>
            <a:r>
              <a:rPr lang="en-IN" dirty="0" smtClean="0"/>
              <a:t>="pink"</a:t>
            </a:r>
            <a:r>
              <a:rPr lang="en-IN" b="1" dirty="0" smtClean="0"/>
              <a:t>&gt;</a:t>
            </a:r>
            <a:r>
              <a:rPr lang="en-IN" dirty="0" smtClean="0"/>
              <a:t>  </a:t>
            </a:r>
          </a:p>
          <a:p>
            <a:pPr>
              <a:buNone/>
            </a:pPr>
            <a:r>
              <a:rPr lang="en-IN" dirty="0" smtClean="0"/>
              <a:t>	This is an example of a scroll marquee...  </a:t>
            </a:r>
          </a:p>
          <a:p>
            <a:pPr>
              <a:buNone/>
            </a:pPr>
            <a:r>
              <a:rPr lang="en-IN" b="1" dirty="0" smtClean="0"/>
              <a:t>	&lt;/marquee&gt;</a:t>
            </a:r>
            <a:r>
              <a:rPr lang="en-IN" dirty="0" smtClean="0"/>
              <a:t>  </a:t>
            </a:r>
          </a:p>
          <a:p>
            <a:r>
              <a:rPr lang="en-IN" dirty="0" smtClean="0"/>
              <a:t>Slide and alternate</a:t>
            </a:r>
          </a:p>
          <a:p>
            <a:r>
              <a:rPr lang="en-IN" b="1" dirty="0" smtClean="0"/>
              <a:t>&lt;marquee</a:t>
            </a:r>
            <a:r>
              <a:rPr lang="en-IN" dirty="0" smtClean="0"/>
              <a:t> width="100%" direction="right"</a:t>
            </a:r>
            <a:r>
              <a:rPr lang="en-IN" b="1" dirty="0" smtClean="0"/>
              <a:t>&gt;</a:t>
            </a:r>
            <a:r>
              <a:rPr lang="en-IN" dirty="0" smtClean="0"/>
              <a:t>  </a:t>
            </a:r>
          </a:p>
          <a:p>
            <a:pPr>
              <a:buNone/>
            </a:pPr>
            <a:r>
              <a:rPr lang="en-IN" dirty="0" smtClean="0"/>
              <a:t>	 This is an example of a right direction marquee...  </a:t>
            </a:r>
          </a:p>
          <a:p>
            <a:pPr>
              <a:buNone/>
            </a:pPr>
            <a:r>
              <a:rPr lang="en-IN" b="1" dirty="0" smtClean="0"/>
              <a:t>	&lt;/marquee&gt;</a:t>
            </a:r>
            <a:r>
              <a:rPr lang="en-IN" dirty="0" smtClean="0"/>
              <a:t>  </a:t>
            </a:r>
          </a:p>
          <a:p>
            <a:endParaRPr lang="en-IN" dirty="0" smtClean="0"/>
          </a:p>
          <a:p>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pPr algn="ctr"/>
            <a:r>
              <a:rPr lang="en-IN" altLang="en-US" sz="8800"/>
              <a:t>UNIT-2</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HTML background:</a:t>
            </a:r>
            <a:endParaRPr lang="en-IN" b="1" dirty="0"/>
          </a:p>
        </p:txBody>
      </p:sp>
      <p:sp>
        <p:nvSpPr>
          <p:cNvPr id="3" name="Content Placeholder 2"/>
          <p:cNvSpPr>
            <a:spLocks noGrp="1"/>
          </p:cNvSpPr>
          <p:nvPr>
            <p:ph sz="quarter" idx="1"/>
          </p:nvPr>
        </p:nvSpPr>
        <p:spPr/>
        <p:txBody>
          <a:bodyPr/>
          <a:lstStyle/>
          <a:p>
            <a:r>
              <a:rPr lang="en-IN" dirty="0" smtClean="0"/>
              <a:t>HTML Background with </a:t>
            </a:r>
            <a:r>
              <a:rPr lang="en-IN" dirty="0" err="1" smtClean="0"/>
              <a:t>Colors</a:t>
            </a:r>
            <a:endParaRPr lang="en-IN" dirty="0" smtClean="0"/>
          </a:p>
          <a:p>
            <a:r>
              <a:rPr lang="en-IN" dirty="0" smtClean="0"/>
              <a:t>HTML Background with Images</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pPr>
              <a:buNone/>
            </a:pPr>
            <a:endParaRPr lang="en-IN" dirty="0" smtClean="0"/>
          </a:p>
          <a:p>
            <a:r>
              <a:rPr lang="en-IN" dirty="0" smtClean="0"/>
              <a:t>This language is used to annotate (make notes for the computer) text so that a machine can understand it and manipulate text accordingly. </a:t>
            </a:r>
          </a:p>
          <a:p>
            <a:r>
              <a:rPr lang="en-IN" dirty="0" smtClean="0"/>
              <a:t>Most </a:t>
            </a:r>
            <a:r>
              <a:rPr lang="en-IN" dirty="0" err="1" smtClean="0"/>
              <a:t>markup</a:t>
            </a:r>
            <a:r>
              <a:rPr lang="en-IN" dirty="0" smtClean="0"/>
              <a:t> languages (e.g. HTML) are human-readable. </a:t>
            </a:r>
          </a:p>
          <a:p>
            <a:r>
              <a:rPr lang="en-IN" dirty="0" smtClean="0"/>
              <a:t>The language uses tags to define what manipulation has to be done on the text. </a:t>
            </a:r>
          </a:p>
          <a:p>
            <a:endParaRPr lang="en-IN"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Html Background with </a:t>
            </a:r>
            <a:r>
              <a:rPr lang="en-IN" b="1" dirty="0" err="1" smtClean="0"/>
              <a:t>Colors</a:t>
            </a:r>
            <a:endParaRPr lang="en-IN" b="1" dirty="0"/>
          </a:p>
        </p:txBody>
      </p:sp>
      <p:sp>
        <p:nvSpPr>
          <p:cNvPr id="3" name="Content Placeholder 2"/>
          <p:cNvSpPr>
            <a:spLocks noGrp="1"/>
          </p:cNvSpPr>
          <p:nvPr>
            <p:ph sz="quarter" idx="1"/>
          </p:nvPr>
        </p:nvSpPr>
        <p:spPr/>
        <p:txBody>
          <a:bodyPr/>
          <a:lstStyle/>
          <a:p>
            <a:r>
              <a:rPr lang="en-IN" dirty="0" smtClean="0"/>
              <a:t>The </a:t>
            </a:r>
            <a:r>
              <a:rPr lang="en-IN" b="1" dirty="0" err="1" smtClean="0">
                <a:solidFill>
                  <a:srgbClr val="FF0000"/>
                </a:solidFill>
              </a:rPr>
              <a:t>bgcolor</a:t>
            </a:r>
            <a:r>
              <a:rPr lang="en-IN" dirty="0" smtClean="0"/>
              <a:t> attribute is used to control the background of an HTML element, specifically page body and table backgrounds.</a:t>
            </a:r>
          </a:p>
          <a:p>
            <a:pPr>
              <a:buNone/>
            </a:pPr>
            <a:r>
              <a:rPr lang="en-IN" dirty="0" smtClean="0"/>
              <a:t>	</a:t>
            </a:r>
            <a:r>
              <a:rPr lang="en-IN" b="1" dirty="0" smtClean="0">
                <a:solidFill>
                  <a:srgbClr val="FF0000"/>
                </a:solidFill>
              </a:rPr>
              <a:t>&lt;</a:t>
            </a:r>
            <a:r>
              <a:rPr lang="en-IN" b="1" dirty="0" err="1" smtClean="0">
                <a:solidFill>
                  <a:srgbClr val="FF0000"/>
                </a:solidFill>
              </a:rPr>
              <a:t>tagname</a:t>
            </a:r>
            <a:r>
              <a:rPr lang="en-IN" b="1" dirty="0" smtClean="0">
                <a:solidFill>
                  <a:srgbClr val="FF0000"/>
                </a:solidFill>
              </a:rPr>
              <a:t> </a:t>
            </a:r>
            <a:r>
              <a:rPr lang="en-IN" b="1" dirty="0" err="1" smtClean="0">
                <a:solidFill>
                  <a:srgbClr val="FF0000"/>
                </a:solidFill>
              </a:rPr>
              <a:t>bgcolor</a:t>
            </a:r>
            <a:r>
              <a:rPr lang="en-IN" b="1" dirty="0" smtClean="0">
                <a:solidFill>
                  <a:srgbClr val="FF0000"/>
                </a:solidFill>
              </a:rPr>
              <a:t> = "</a:t>
            </a:r>
            <a:r>
              <a:rPr lang="en-IN" b="1" dirty="0" err="1" smtClean="0">
                <a:solidFill>
                  <a:srgbClr val="FF0000"/>
                </a:solidFill>
              </a:rPr>
              <a:t>color_value</a:t>
            </a:r>
            <a:r>
              <a:rPr lang="en-IN" b="1" dirty="0" smtClean="0">
                <a:solidFill>
                  <a:srgbClr val="FF0000"/>
                </a:solidFill>
              </a:rPr>
              <a:t>"...&gt;</a:t>
            </a:r>
          </a:p>
          <a:p>
            <a:endParaRPr lang="en-IN"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b="1" dirty="0" smtClean="0">
                <a:solidFill>
                  <a:srgbClr val="FF0000"/>
                </a:solidFill>
              </a:rPr>
              <a:t>&lt;!-- Format 1 - Use </a:t>
            </a:r>
            <a:r>
              <a:rPr lang="en-IN" b="1" dirty="0" err="1" smtClean="0">
                <a:solidFill>
                  <a:srgbClr val="FF0000"/>
                </a:solidFill>
              </a:rPr>
              <a:t>color</a:t>
            </a:r>
            <a:r>
              <a:rPr lang="en-IN" b="1" dirty="0" smtClean="0">
                <a:solidFill>
                  <a:srgbClr val="FF0000"/>
                </a:solidFill>
              </a:rPr>
              <a:t> name --&gt; </a:t>
            </a:r>
          </a:p>
          <a:p>
            <a:pPr>
              <a:buNone/>
            </a:pPr>
            <a:r>
              <a:rPr lang="en-IN" b="1" dirty="0" smtClean="0">
                <a:solidFill>
                  <a:srgbClr val="FF0000"/>
                </a:solidFill>
              </a:rPr>
              <a:t>	&lt;table </a:t>
            </a:r>
            <a:r>
              <a:rPr lang="en-IN" b="1" dirty="0" err="1" smtClean="0">
                <a:solidFill>
                  <a:srgbClr val="FF0000"/>
                </a:solidFill>
              </a:rPr>
              <a:t>bgcolor</a:t>
            </a:r>
            <a:r>
              <a:rPr lang="en-IN" b="1" dirty="0" smtClean="0">
                <a:solidFill>
                  <a:srgbClr val="FF0000"/>
                </a:solidFill>
              </a:rPr>
              <a:t> = "lime" &gt; </a:t>
            </a:r>
          </a:p>
          <a:p>
            <a:r>
              <a:rPr lang="en-IN" b="1" dirty="0" smtClean="0">
                <a:solidFill>
                  <a:srgbClr val="FF0000"/>
                </a:solidFill>
              </a:rPr>
              <a:t>&lt;!-- Format 2 - Use hex value --&gt;</a:t>
            </a:r>
          </a:p>
          <a:p>
            <a:pPr>
              <a:buNone/>
            </a:pPr>
            <a:r>
              <a:rPr lang="en-IN" b="1" dirty="0" smtClean="0">
                <a:solidFill>
                  <a:srgbClr val="FF0000"/>
                </a:solidFill>
              </a:rPr>
              <a:t>	&lt;table </a:t>
            </a:r>
            <a:r>
              <a:rPr lang="en-IN" b="1" dirty="0" err="1" smtClean="0">
                <a:solidFill>
                  <a:srgbClr val="FF0000"/>
                </a:solidFill>
              </a:rPr>
              <a:t>bgcolor</a:t>
            </a:r>
            <a:r>
              <a:rPr lang="en-IN" b="1" dirty="0" smtClean="0">
                <a:solidFill>
                  <a:srgbClr val="FF0000"/>
                </a:solidFill>
              </a:rPr>
              <a:t> = "#f1f1f1" &gt; </a:t>
            </a:r>
          </a:p>
          <a:p>
            <a:r>
              <a:rPr lang="en-IN" b="1" dirty="0" smtClean="0">
                <a:solidFill>
                  <a:srgbClr val="FF0000"/>
                </a:solidFill>
              </a:rPr>
              <a:t> &lt;!-- Format 3 - Use </a:t>
            </a:r>
            <a:r>
              <a:rPr lang="en-IN" b="1" dirty="0" err="1" smtClean="0">
                <a:solidFill>
                  <a:srgbClr val="FF0000"/>
                </a:solidFill>
              </a:rPr>
              <a:t>color</a:t>
            </a:r>
            <a:r>
              <a:rPr lang="en-IN" b="1" dirty="0" smtClean="0">
                <a:solidFill>
                  <a:srgbClr val="FF0000"/>
                </a:solidFill>
              </a:rPr>
              <a:t> value in RGB terms --&gt; &lt;table </a:t>
            </a:r>
            <a:r>
              <a:rPr lang="en-IN" b="1" dirty="0" err="1" smtClean="0">
                <a:solidFill>
                  <a:srgbClr val="FF0000"/>
                </a:solidFill>
              </a:rPr>
              <a:t>bgcolor</a:t>
            </a:r>
            <a:r>
              <a:rPr lang="en-IN" b="1" dirty="0" smtClean="0">
                <a:solidFill>
                  <a:srgbClr val="FF0000"/>
                </a:solidFill>
              </a:rPr>
              <a:t> = "</a:t>
            </a:r>
            <a:r>
              <a:rPr lang="en-IN" b="1" dirty="0" err="1" smtClean="0">
                <a:solidFill>
                  <a:srgbClr val="FF0000"/>
                </a:solidFill>
              </a:rPr>
              <a:t>rgb</a:t>
            </a:r>
            <a:r>
              <a:rPr lang="en-IN" b="1" dirty="0" smtClean="0">
                <a:solidFill>
                  <a:srgbClr val="FF0000"/>
                </a:solidFill>
              </a:rPr>
              <a:t>(0,0,120)" &gt;</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Html Background with Images</a:t>
            </a:r>
            <a:endParaRPr lang="en-IN" b="1" dirty="0"/>
          </a:p>
        </p:txBody>
      </p:sp>
      <p:sp>
        <p:nvSpPr>
          <p:cNvPr id="3" name="Content Placeholder 2"/>
          <p:cNvSpPr>
            <a:spLocks noGrp="1"/>
          </p:cNvSpPr>
          <p:nvPr>
            <p:ph sz="quarter" idx="1"/>
          </p:nvPr>
        </p:nvSpPr>
        <p:spPr/>
        <p:txBody>
          <a:bodyPr/>
          <a:lstStyle/>
          <a:p>
            <a:r>
              <a:rPr lang="en-IN" b="1" dirty="0" smtClean="0">
                <a:solidFill>
                  <a:srgbClr val="FF0000"/>
                </a:solidFill>
              </a:rPr>
              <a:t>&lt;</a:t>
            </a:r>
            <a:r>
              <a:rPr lang="en-IN" b="1" dirty="0" err="1" smtClean="0">
                <a:solidFill>
                  <a:srgbClr val="FF0000"/>
                </a:solidFill>
              </a:rPr>
              <a:t>tagname</a:t>
            </a:r>
            <a:r>
              <a:rPr lang="en-IN" b="1" dirty="0" smtClean="0">
                <a:solidFill>
                  <a:srgbClr val="FF0000"/>
                </a:solidFill>
              </a:rPr>
              <a:t> background = "Image URL"...&gt;</a:t>
            </a:r>
          </a:p>
          <a:p>
            <a:endParaRPr lang="en-IN" b="1" dirty="0">
              <a:solidFill>
                <a:srgbClr val="FF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HTML layout:</a:t>
            </a:r>
            <a:endParaRPr lang="en-IN" b="1" dirty="0"/>
          </a:p>
        </p:txBody>
      </p:sp>
      <p:sp>
        <p:nvSpPr>
          <p:cNvPr id="3" name="Content Placeholder 2"/>
          <p:cNvSpPr>
            <a:spLocks noGrp="1"/>
          </p:cNvSpPr>
          <p:nvPr>
            <p:ph sz="quarter" idx="1"/>
          </p:nvPr>
        </p:nvSpPr>
        <p:spPr/>
        <p:txBody>
          <a:bodyPr/>
          <a:lstStyle/>
          <a:p>
            <a:r>
              <a:rPr lang="en-IN" dirty="0" smtClean="0"/>
              <a:t>Page layout is the part of graphic design that deals with the arrangement of visual elements on a page. Page layout is used to make the web pages look better. It establishes the overall appearance, relative importance, and relationships between the graphic elements to achieve a smooth flow of information and eye movement for maximum effectiveness or impact.</a:t>
            </a:r>
            <a:endParaRPr lang="en-IN"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ayout.png"/>
          <p:cNvPicPr>
            <a:picLocks noGrp="1" noChangeAspect="1"/>
          </p:cNvPicPr>
          <p:nvPr>
            <p:ph sz="quarter" idx="1"/>
          </p:nvPr>
        </p:nvPicPr>
        <p:blipFill>
          <a:blip r:embed="rId2"/>
          <a:stretch>
            <a:fillRect/>
          </a:stretch>
        </p:blipFill>
        <p:spPr>
          <a:xfrm>
            <a:off x="1357290" y="1928802"/>
            <a:ext cx="6858048" cy="4071965"/>
          </a:xfr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r>
              <a:rPr lang="en-IN" b="1" dirty="0" smtClean="0"/>
              <a:t>Header:</a:t>
            </a:r>
            <a:r>
              <a:rPr lang="en-IN" dirty="0" smtClean="0"/>
              <a:t> The part of the front end which is used at the top of the page. &lt;header&gt; tag is used to add a header section on web </a:t>
            </a:r>
            <a:r>
              <a:rPr lang="en-IN" dirty="0" err="1" smtClean="0"/>
              <a:t>pages.s</a:t>
            </a:r>
            <a:endParaRPr lang="en-IN" dirty="0" smtClean="0"/>
          </a:p>
          <a:p>
            <a:r>
              <a:rPr lang="en-IN" b="1" dirty="0" smtClean="0"/>
              <a:t>Navigation bar:</a:t>
            </a:r>
            <a:r>
              <a:rPr lang="en-IN" dirty="0" smtClean="0"/>
              <a:t> The navigation bar is the same as the menu list. It is used to display the content information using hyperlinks. &lt;</a:t>
            </a:r>
            <a:r>
              <a:rPr lang="en-IN" dirty="0" err="1" smtClean="0"/>
              <a:t>nav</a:t>
            </a:r>
            <a:r>
              <a:rPr lang="en-IN" dirty="0" smtClean="0"/>
              <a:t>&gt; tag is used to add the </a:t>
            </a:r>
            <a:r>
              <a:rPr lang="en-IN" dirty="0" err="1" smtClean="0"/>
              <a:t>nav</a:t>
            </a:r>
            <a:r>
              <a:rPr lang="en-IN" dirty="0" smtClean="0"/>
              <a:t> section(</a:t>
            </a:r>
            <a:r>
              <a:rPr lang="en-IN" dirty="0" err="1" smtClean="0"/>
              <a:t>nav</a:t>
            </a:r>
            <a:r>
              <a:rPr lang="en-IN" dirty="0" smtClean="0"/>
              <a:t> elements) in web pages.</a:t>
            </a:r>
          </a:p>
          <a:p>
            <a:r>
              <a:rPr lang="en-IN" b="1" dirty="0" smtClean="0"/>
              <a:t>Index / Sidebar:</a:t>
            </a:r>
            <a:r>
              <a:rPr lang="en-IN" dirty="0" smtClean="0"/>
              <a:t> It holds additional information or advertisements and is not always necessary to be added to the page.</a:t>
            </a:r>
          </a:p>
          <a:p>
            <a:endParaRPr lang="en-IN"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lvl="1" fontAlgn="base"/>
            <a:r>
              <a:rPr lang="en-IN" b="1" dirty="0" smtClean="0"/>
              <a:t>Content Section:</a:t>
            </a:r>
            <a:r>
              <a:rPr lang="en-IN" dirty="0" smtClean="0"/>
              <a:t> The content section is the central part where content is displayed.&lt;main&gt; tag is used to add the main content of the </a:t>
            </a:r>
            <a:r>
              <a:rPr lang="en-IN" dirty="0" err="1" smtClean="0"/>
              <a:t>webpages</a:t>
            </a:r>
            <a:r>
              <a:rPr lang="en-IN" dirty="0" smtClean="0"/>
              <a:t>.</a:t>
            </a:r>
          </a:p>
          <a:p>
            <a:pPr lvl="1" fontAlgn="base"/>
            <a:r>
              <a:rPr lang="en-IN" b="1" dirty="0" smtClean="0"/>
              <a:t>Footer:</a:t>
            </a:r>
            <a:r>
              <a:rPr lang="en-IN" dirty="0" smtClean="0"/>
              <a:t> The footer section contains the contact information and other query related to web pages. The footer section is always put on the bottom of the web pages. The </a:t>
            </a:r>
            <a:r>
              <a:rPr lang="en-IN" b="1" dirty="0" smtClean="0">
                <a:solidFill>
                  <a:srgbClr val="FF0000"/>
                </a:solidFill>
              </a:rPr>
              <a:t>&lt;footer&gt; </a:t>
            </a:r>
            <a:r>
              <a:rPr lang="en-IN" dirty="0" smtClean="0"/>
              <a:t>tag sets the footer on web pages.</a:t>
            </a:r>
          </a:p>
          <a:p>
            <a:pPr lvl="1"/>
            <a:endParaRPr lang="en-IN"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Header:</a:t>
            </a:r>
            <a:endParaRPr lang="en-IN" b="1" dirty="0"/>
          </a:p>
        </p:txBody>
      </p:sp>
      <p:sp>
        <p:nvSpPr>
          <p:cNvPr id="3" name="Content Placeholder 2"/>
          <p:cNvSpPr>
            <a:spLocks noGrp="1"/>
          </p:cNvSpPr>
          <p:nvPr>
            <p:ph sz="quarter" idx="1"/>
          </p:nvPr>
        </p:nvSpPr>
        <p:spPr/>
        <p:txBody>
          <a:bodyPr>
            <a:normAutofit fontScale="77500" lnSpcReduction="20000"/>
          </a:bodyPr>
          <a:lstStyle/>
          <a:p>
            <a:pPr>
              <a:buNone/>
            </a:pPr>
            <a:endParaRPr lang="en-IN" dirty="0" smtClean="0"/>
          </a:p>
          <a:p>
            <a:r>
              <a:rPr lang="en-IN" b="1" dirty="0" smtClean="0">
                <a:solidFill>
                  <a:srgbClr val="FF0000"/>
                </a:solidFill>
              </a:rPr>
              <a:t>&lt;!DOCTYPE html&gt;</a:t>
            </a:r>
          </a:p>
          <a:p>
            <a:pPr>
              <a:buNone/>
            </a:pPr>
            <a:r>
              <a:rPr lang="en-IN" b="1" dirty="0" smtClean="0">
                <a:solidFill>
                  <a:srgbClr val="FF0000"/>
                </a:solidFill>
              </a:rPr>
              <a:t>	&lt;html&gt;</a:t>
            </a:r>
          </a:p>
          <a:p>
            <a:pPr>
              <a:buNone/>
            </a:pPr>
            <a:r>
              <a:rPr lang="en-IN" b="1" dirty="0" smtClean="0">
                <a:solidFill>
                  <a:srgbClr val="FF0000"/>
                </a:solidFill>
              </a:rPr>
              <a:t>	&lt;head&gt;</a:t>
            </a:r>
          </a:p>
          <a:p>
            <a:pPr>
              <a:buNone/>
            </a:pPr>
            <a:r>
              <a:rPr lang="en-IN" b="1" dirty="0" smtClean="0">
                <a:solidFill>
                  <a:srgbClr val="FF0000"/>
                </a:solidFill>
              </a:rPr>
              <a:t>	&lt;title&gt;Page Layout&lt;/title&gt;</a:t>
            </a:r>
          </a:p>
          <a:p>
            <a:pPr>
              <a:buNone/>
            </a:pPr>
            <a:r>
              <a:rPr lang="en-IN" b="1" dirty="0" smtClean="0">
                <a:solidFill>
                  <a:srgbClr val="FF0000"/>
                </a:solidFill>
              </a:rPr>
              <a:t>	&lt;/head&gt;  </a:t>
            </a:r>
          </a:p>
          <a:p>
            <a:pPr>
              <a:buNone/>
            </a:pPr>
            <a:r>
              <a:rPr lang="en-IN" b="1" dirty="0" smtClean="0">
                <a:solidFill>
                  <a:srgbClr val="FF0000"/>
                </a:solidFill>
              </a:rPr>
              <a:t>	&lt;body&gt;</a:t>
            </a:r>
          </a:p>
          <a:p>
            <a:pPr>
              <a:buNone/>
            </a:pPr>
            <a:r>
              <a:rPr lang="en-IN" b="1" dirty="0" smtClean="0">
                <a:solidFill>
                  <a:srgbClr val="FF0000"/>
                </a:solidFill>
              </a:rPr>
              <a:t>	&lt;!-- Header Section --&gt;</a:t>
            </a:r>
          </a:p>
          <a:p>
            <a:pPr>
              <a:buNone/>
            </a:pPr>
            <a:r>
              <a:rPr lang="en-IN" b="1" dirty="0" smtClean="0">
                <a:solidFill>
                  <a:srgbClr val="FF0000"/>
                </a:solidFill>
              </a:rPr>
              <a:t>	&lt;header style="background-</a:t>
            </a:r>
            <a:r>
              <a:rPr lang="en-IN" b="1" dirty="0" err="1" smtClean="0">
                <a:solidFill>
                  <a:srgbClr val="FF0000"/>
                </a:solidFill>
              </a:rPr>
              <a:t>color:DodgerBlue</a:t>
            </a:r>
            <a:r>
              <a:rPr lang="en-IN" b="1" dirty="0" smtClean="0">
                <a:solidFill>
                  <a:srgbClr val="FF0000"/>
                </a:solidFill>
              </a:rPr>
              <a:t>;"&gt;</a:t>
            </a:r>
          </a:p>
          <a:p>
            <a:pPr>
              <a:buNone/>
            </a:pPr>
            <a:r>
              <a:rPr lang="en-IN" b="1" dirty="0" smtClean="0">
                <a:solidFill>
                  <a:srgbClr val="FF0000"/>
                </a:solidFill>
              </a:rPr>
              <a:t>	&lt;div class="head1"&gt;GeeksforGeeks&lt;/div&gt;</a:t>
            </a:r>
          </a:p>
          <a:p>
            <a:pPr>
              <a:buNone/>
            </a:pPr>
            <a:r>
              <a:rPr lang="en-IN" b="1" dirty="0" smtClean="0">
                <a:solidFill>
                  <a:srgbClr val="FF0000"/>
                </a:solidFill>
              </a:rPr>
              <a:t>	&lt;div class="head2"&gt;A computer science portal for geeks&lt;/div&gt;</a:t>
            </a:r>
          </a:p>
          <a:p>
            <a:pPr>
              <a:buNone/>
            </a:pPr>
            <a:r>
              <a:rPr lang="en-IN" b="1" dirty="0" smtClean="0">
                <a:solidFill>
                  <a:srgbClr val="FF0000"/>
                </a:solidFill>
              </a:rPr>
              <a:t>	&lt;/header&gt;</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Navigation bar:</a:t>
            </a:r>
            <a:endParaRPr lang="en-IN" b="1" dirty="0"/>
          </a:p>
        </p:txBody>
      </p:sp>
      <p:sp>
        <p:nvSpPr>
          <p:cNvPr id="3" name="Content Placeholder 2"/>
          <p:cNvSpPr>
            <a:spLocks noGrp="1"/>
          </p:cNvSpPr>
          <p:nvPr>
            <p:ph sz="quarter" idx="1"/>
          </p:nvPr>
        </p:nvSpPr>
        <p:spPr/>
        <p:txBody>
          <a:bodyPr>
            <a:normAutofit fontScale="92500" lnSpcReduction="20000"/>
          </a:bodyPr>
          <a:lstStyle/>
          <a:p>
            <a:pPr>
              <a:buNone/>
            </a:pPr>
            <a:r>
              <a:rPr lang="en-IN" b="1" dirty="0" smtClean="0">
                <a:solidFill>
                  <a:srgbClr val="FF0000"/>
                </a:solidFill>
              </a:rPr>
              <a:t>&lt;!-- Menu Navigation Bar --&gt;</a:t>
            </a:r>
          </a:p>
          <a:p>
            <a:pPr>
              <a:buNone/>
            </a:pPr>
            <a:r>
              <a:rPr lang="en-IN" b="1" dirty="0" smtClean="0">
                <a:solidFill>
                  <a:srgbClr val="FF0000"/>
                </a:solidFill>
              </a:rPr>
              <a:t>&lt;</a:t>
            </a:r>
            <a:r>
              <a:rPr lang="en-IN" b="1" dirty="0" err="1" smtClean="0">
                <a:solidFill>
                  <a:srgbClr val="FF0000"/>
                </a:solidFill>
              </a:rPr>
              <a:t>nav</a:t>
            </a:r>
            <a:r>
              <a:rPr lang="en-IN" b="1" dirty="0" smtClean="0">
                <a:solidFill>
                  <a:srgbClr val="FF0000"/>
                </a:solidFill>
              </a:rPr>
              <a:t> class="menu" style="background-</a:t>
            </a:r>
            <a:r>
              <a:rPr lang="en-IN" b="1" dirty="0" err="1" smtClean="0">
                <a:solidFill>
                  <a:srgbClr val="FF0000"/>
                </a:solidFill>
              </a:rPr>
              <a:t>color:Red</a:t>
            </a:r>
            <a:r>
              <a:rPr lang="en-IN" b="1" dirty="0" smtClean="0">
                <a:solidFill>
                  <a:srgbClr val="FF0000"/>
                </a:solidFill>
              </a:rPr>
              <a:t>;" &gt;</a:t>
            </a:r>
          </a:p>
          <a:p>
            <a:pPr>
              <a:buNone/>
            </a:pPr>
            <a:r>
              <a:rPr lang="en-IN" b="1" dirty="0" smtClean="0">
                <a:solidFill>
                  <a:srgbClr val="FF0000"/>
                </a:solidFill>
              </a:rPr>
              <a:t>&lt;a </a:t>
            </a:r>
            <a:r>
              <a:rPr lang="en-IN" b="1" dirty="0" err="1" smtClean="0">
                <a:solidFill>
                  <a:srgbClr val="FF0000"/>
                </a:solidFill>
              </a:rPr>
              <a:t>href</a:t>
            </a:r>
            <a:r>
              <a:rPr lang="en-IN" b="1" dirty="0" smtClean="0">
                <a:solidFill>
                  <a:srgbClr val="FF0000"/>
                </a:solidFill>
              </a:rPr>
              <a:t>="#home"&gt;HOME&lt;/a&gt;</a:t>
            </a:r>
          </a:p>
          <a:p>
            <a:pPr>
              <a:buNone/>
            </a:pPr>
            <a:r>
              <a:rPr lang="en-IN" b="1" dirty="0" smtClean="0">
                <a:solidFill>
                  <a:srgbClr val="FF0000"/>
                </a:solidFill>
              </a:rPr>
              <a:t>&lt;a </a:t>
            </a:r>
            <a:r>
              <a:rPr lang="en-IN" b="1" dirty="0" err="1" smtClean="0">
                <a:solidFill>
                  <a:srgbClr val="FF0000"/>
                </a:solidFill>
              </a:rPr>
              <a:t>href</a:t>
            </a:r>
            <a:r>
              <a:rPr lang="en-IN" b="1" dirty="0" smtClean="0">
                <a:solidFill>
                  <a:srgbClr val="FF0000"/>
                </a:solidFill>
              </a:rPr>
              <a:t>="#news"&gt;NEWS&lt;/a&gt;</a:t>
            </a:r>
          </a:p>
          <a:p>
            <a:pPr>
              <a:buNone/>
            </a:pPr>
            <a:r>
              <a:rPr lang="en-IN" b="1" dirty="0" smtClean="0">
                <a:solidFill>
                  <a:srgbClr val="FF0000"/>
                </a:solidFill>
              </a:rPr>
              <a:t>&lt;a </a:t>
            </a:r>
            <a:r>
              <a:rPr lang="en-IN" b="1" dirty="0" err="1" smtClean="0">
                <a:solidFill>
                  <a:srgbClr val="FF0000"/>
                </a:solidFill>
              </a:rPr>
              <a:t>href</a:t>
            </a:r>
            <a:r>
              <a:rPr lang="en-IN" b="1" dirty="0" smtClean="0">
                <a:solidFill>
                  <a:srgbClr val="FF0000"/>
                </a:solidFill>
              </a:rPr>
              <a:t>="#notification"&gt;NOTIFICATIONS&lt;/a&gt;</a:t>
            </a:r>
          </a:p>
          <a:p>
            <a:pPr>
              <a:buNone/>
            </a:pPr>
            <a:r>
              <a:rPr lang="en-IN" b="1" dirty="0" smtClean="0">
                <a:solidFill>
                  <a:srgbClr val="FF0000"/>
                </a:solidFill>
              </a:rPr>
              <a:t>&lt;div class="menu-log"&gt;</a:t>
            </a:r>
          </a:p>
          <a:p>
            <a:pPr>
              <a:buNone/>
            </a:pPr>
            <a:r>
              <a:rPr lang="en-IN" b="1" dirty="0" smtClean="0">
                <a:solidFill>
                  <a:srgbClr val="FF0000"/>
                </a:solidFill>
              </a:rPr>
              <a:t>&lt;a </a:t>
            </a:r>
            <a:r>
              <a:rPr lang="en-IN" b="1" dirty="0" err="1" smtClean="0">
                <a:solidFill>
                  <a:srgbClr val="FF0000"/>
                </a:solidFill>
              </a:rPr>
              <a:t>href</a:t>
            </a:r>
            <a:r>
              <a:rPr lang="en-IN" b="1" dirty="0" smtClean="0">
                <a:solidFill>
                  <a:srgbClr val="FF0000"/>
                </a:solidFill>
              </a:rPr>
              <a:t>="#login"&gt;LOGIN&lt;/a&gt;</a:t>
            </a:r>
          </a:p>
          <a:p>
            <a:pPr>
              <a:buNone/>
            </a:pPr>
            <a:r>
              <a:rPr lang="en-IN" b="1" dirty="0" smtClean="0">
                <a:solidFill>
                  <a:srgbClr val="FF0000"/>
                </a:solidFill>
              </a:rPr>
              <a:t>&lt;/div&gt;</a:t>
            </a:r>
          </a:p>
          <a:p>
            <a:pPr>
              <a:buNone/>
            </a:pPr>
            <a:r>
              <a:rPr lang="en-IN" b="1" dirty="0" smtClean="0">
                <a:solidFill>
                  <a:srgbClr val="FF0000"/>
                </a:solidFill>
              </a:rPr>
              <a:t>&lt;/</a:t>
            </a:r>
            <a:r>
              <a:rPr lang="en-IN" b="1" dirty="0" err="1" smtClean="0">
                <a:solidFill>
                  <a:srgbClr val="FF0000"/>
                </a:solidFill>
              </a:rPr>
              <a:t>nav</a:t>
            </a:r>
            <a:r>
              <a:rPr lang="en-IN" b="1" dirty="0" smtClean="0">
                <a:solidFill>
                  <a:srgbClr val="FF0000"/>
                </a:solidFill>
              </a:rPr>
              <a:t>&gt;</a:t>
            </a:r>
          </a:p>
          <a:p>
            <a:pPr>
              <a:buNone/>
            </a:pPr>
            <a:r>
              <a:rPr lang="en-IN" b="1" dirty="0" smtClean="0">
                <a:solidFill>
                  <a:srgbClr val="FF0000"/>
                </a:solidFill>
              </a:rPr>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Body section:</a:t>
            </a:r>
            <a:endParaRPr lang="en-IN" b="1" dirty="0"/>
          </a:p>
        </p:txBody>
      </p:sp>
      <p:sp>
        <p:nvSpPr>
          <p:cNvPr id="3" name="Content Placeholder 2"/>
          <p:cNvSpPr>
            <a:spLocks noGrp="1"/>
          </p:cNvSpPr>
          <p:nvPr>
            <p:ph sz="quarter" idx="1"/>
          </p:nvPr>
        </p:nvSpPr>
        <p:spPr/>
        <p:txBody>
          <a:bodyPr/>
          <a:lstStyle/>
          <a:p>
            <a:pPr>
              <a:buNone/>
            </a:pPr>
            <a:r>
              <a:rPr lang="en-IN" b="1" dirty="0" smtClean="0">
                <a:solidFill>
                  <a:srgbClr val="FF0000"/>
                </a:solidFill>
              </a:rPr>
              <a:t>&lt;!-- Body section --&gt;</a:t>
            </a:r>
          </a:p>
          <a:p>
            <a:pPr>
              <a:buNone/>
            </a:pPr>
            <a:r>
              <a:rPr lang="en-IN" b="1" dirty="0" smtClean="0">
                <a:solidFill>
                  <a:srgbClr val="FF0000"/>
                </a:solidFill>
              </a:rPr>
              <a:t>&lt;main class = "</a:t>
            </a:r>
            <a:r>
              <a:rPr lang="en-IN" b="1" dirty="0" err="1" smtClean="0">
                <a:solidFill>
                  <a:srgbClr val="FF0000"/>
                </a:solidFill>
              </a:rPr>
              <a:t>body_sec</a:t>
            </a:r>
            <a:r>
              <a:rPr lang="en-IN" b="1" dirty="0" smtClean="0">
                <a:solidFill>
                  <a:srgbClr val="FF0000"/>
                </a:solidFill>
              </a:rPr>
              <a:t>" style="background-</a:t>
            </a:r>
            <a:r>
              <a:rPr lang="en-IN" b="1" dirty="0" err="1" smtClean="0">
                <a:solidFill>
                  <a:srgbClr val="FF0000"/>
                </a:solidFill>
              </a:rPr>
              <a:t>color:Green</a:t>
            </a:r>
            <a:r>
              <a:rPr lang="en-IN" b="1" dirty="0" smtClean="0">
                <a:solidFill>
                  <a:srgbClr val="FF0000"/>
                </a:solidFill>
              </a:rPr>
              <a:t>;" &gt;</a:t>
            </a:r>
          </a:p>
          <a:p>
            <a:pPr>
              <a:buNone/>
            </a:pPr>
            <a:r>
              <a:rPr lang="en-IN" b="1" dirty="0" smtClean="0">
                <a:solidFill>
                  <a:srgbClr val="FF0000"/>
                </a:solidFill>
              </a:rPr>
              <a:t>&lt;section id="Content"&gt;</a:t>
            </a:r>
          </a:p>
          <a:p>
            <a:pPr>
              <a:buNone/>
            </a:pPr>
            <a:r>
              <a:rPr lang="en-IN" b="1" dirty="0" smtClean="0">
                <a:solidFill>
                  <a:srgbClr val="FF0000"/>
                </a:solidFill>
              </a:rPr>
              <a:t>&lt;h3&gt;Content section&lt;/h3&gt;</a:t>
            </a:r>
          </a:p>
          <a:p>
            <a:pPr>
              <a:buNone/>
            </a:pPr>
            <a:r>
              <a:rPr lang="en-IN" b="1" dirty="0" smtClean="0">
                <a:solidFill>
                  <a:srgbClr val="FF0000"/>
                </a:solidFill>
              </a:rPr>
              <a:t>&lt;/section&gt;</a:t>
            </a:r>
          </a:p>
          <a:p>
            <a:pPr>
              <a:buNone/>
            </a:pPr>
            <a:r>
              <a:rPr lang="en-IN" b="1" dirty="0" smtClean="0">
                <a:solidFill>
                  <a:srgbClr val="FF0000"/>
                </a:solidFill>
              </a:rPr>
              <a:t>&lt;/main&gt;</a:t>
            </a:r>
            <a:endParaRPr lang="en-IN" b="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smtClean="0"/>
              <a:t>HTML is a </a:t>
            </a:r>
            <a:r>
              <a:rPr lang="en-IN" dirty="0" err="1" smtClean="0"/>
              <a:t>markup</a:t>
            </a:r>
            <a:r>
              <a:rPr lang="en-IN" dirty="0" smtClean="0"/>
              <a:t> language used by the browser to manipulate text, images, and other content, in order to display it in the required format.</a:t>
            </a:r>
            <a:endParaRPr lang="en-IN" dirty="0"/>
          </a:p>
        </p:txBody>
      </p:sp>
      <p:pic>
        <p:nvPicPr>
          <p:cNvPr id="5" name="Picture 4" descr="HTML-Released-year-11.png"/>
          <p:cNvPicPr>
            <a:picLocks noChangeAspect="1"/>
          </p:cNvPicPr>
          <p:nvPr/>
        </p:nvPicPr>
        <p:blipFill>
          <a:blip r:embed="rId2"/>
          <a:stretch>
            <a:fillRect/>
          </a:stretch>
        </p:blipFill>
        <p:spPr>
          <a:xfrm>
            <a:off x="857224" y="3286124"/>
            <a:ext cx="7715304" cy="2928958"/>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Footer section:</a:t>
            </a:r>
            <a:endParaRPr lang="en-IN" b="1" dirty="0"/>
          </a:p>
        </p:txBody>
      </p:sp>
      <p:sp>
        <p:nvSpPr>
          <p:cNvPr id="3" name="Content Placeholder 2"/>
          <p:cNvSpPr>
            <a:spLocks noGrp="1"/>
          </p:cNvSpPr>
          <p:nvPr>
            <p:ph sz="quarter" idx="1"/>
          </p:nvPr>
        </p:nvSpPr>
        <p:spPr/>
        <p:txBody>
          <a:bodyPr/>
          <a:lstStyle/>
          <a:p>
            <a:pPr>
              <a:buNone/>
            </a:pPr>
            <a:r>
              <a:rPr lang="en-IN" b="1" dirty="0" smtClean="0">
                <a:solidFill>
                  <a:srgbClr val="FF0000"/>
                </a:solidFill>
              </a:rPr>
              <a:t>&lt;!-- Footer Section --&gt;</a:t>
            </a:r>
          </a:p>
          <a:p>
            <a:pPr>
              <a:buNone/>
            </a:pPr>
            <a:r>
              <a:rPr lang="en-IN" b="1" dirty="0" smtClean="0">
                <a:solidFill>
                  <a:srgbClr val="FF0000"/>
                </a:solidFill>
              </a:rPr>
              <a:t>&lt;footer style="background-</a:t>
            </a:r>
            <a:r>
              <a:rPr lang="en-IN" b="1" dirty="0" err="1" smtClean="0">
                <a:solidFill>
                  <a:srgbClr val="FF0000"/>
                </a:solidFill>
              </a:rPr>
              <a:t>color:Yellow</a:t>
            </a:r>
            <a:r>
              <a:rPr lang="en-IN" b="1" dirty="0" smtClean="0">
                <a:solidFill>
                  <a:srgbClr val="FF0000"/>
                </a:solidFill>
              </a:rPr>
              <a:t>;"&gt;Footer Section&lt;/footer&gt;</a:t>
            </a:r>
          </a:p>
          <a:p>
            <a:pPr>
              <a:buNone/>
            </a:pPr>
            <a:r>
              <a:rPr lang="en-IN" b="1" dirty="0" smtClean="0">
                <a:solidFill>
                  <a:srgbClr val="FF0000"/>
                </a:solidFill>
              </a:rPr>
              <a:t>&lt;/body&gt;</a:t>
            </a:r>
          </a:p>
          <a:p>
            <a:pPr>
              <a:buNone/>
            </a:pPr>
            <a:r>
              <a:rPr lang="en-IN" b="1" dirty="0" smtClean="0">
                <a:solidFill>
                  <a:srgbClr val="FF0000"/>
                </a:solidFill>
              </a:rPr>
              <a:t>&lt;/html&gt;</a:t>
            </a:r>
            <a:endParaRPr lang="en-IN" b="1" dirty="0">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HTML forms:</a:t>
            </a:r>
            <a:endParaRPr lang="en-IN" b="1" dirty="0"/>
          </a:p>
        </p:txBody>
      </p:sp>
      <p:sp>
        <p:nvSpPr>
          <p:cNvPr id="3" name="Content Placeholder 2"/>
          <p:cNvSpPr>
            <a:spLocks noGrp="1"/>
          </p:cNvSpPr>
          <p:nvPr>
            <p:ph sz="quarter" idx="1"/>
          </p:nvPr>
        </p:nvSpPr>
        <p:spPr/>
        <p:txBody>
          <a:bodyPr/>
          <a:lstStyle/>
          <a:p>
            <a:r>
              <a:rPr lang="en-IN" dirty="0" smtClean="0"/>
              <a:t>An HTML form is used to collect user input. The user input is most often sent to a server for processing.</a:t>
            </a:r>
          </a:p>
          <a:p>
            <a:r>
              <a:rPr lang="en-IN" dirty="0" smtClean="0"/>
              <a:t>The HTML &lt;form&gt; element is used to create an HTML form for user input:</a:t>
            </a:r>
          </a:p>
          <a:p>
            <a:pPr lvl="1"/>
            <a:r>
              <a:rPr lang="en-IN" b="1" dirty="0" smtClean="0">
                <a:solidFill>
                  <a:srgbClr val="FF0000"/>
                </a:solidFill>
              </a:rPr>
              <a:t>&lt;form&gt;</a:t>
            </a:r>
            <a:br>
              <a:rPr lang="en-IN" b="1" dirty="0" smtClean="0">
                <a:solidFill>
                  <a:srgbClr val="FF0000"/>
                </a:solidFill>
              </a:rPr>
            </a:br>
            <a:r>
              <a:rPr lang="en-IN" b="1" dirty="0" smtClean="0">
                <a:solidFill>
                  <a:srgbClr val="FF0000"/>
                </a:solidFill>
              </a:rPr>
              <a:t>.</a:t>
            </a:r>
            <a:br>
              <a:rPr lang="en-IN" b="1" dirty="0" smtClean="0">
                <a:solidFill>
                  <a:srgbClr val="FF0000"/>
                </a:solidFill>
              </a:rPr>
            </a:br>
            <a:r>
              <a:rPr lang="en-IN" b="1" i="1" dirty="0" smtClean="0">
                <a:solidFill>
                  <a:srgbClr val="FF0000"/>
                </a:solidFill>
              </a:rPr>
              <a:t>form elements</a:t>
            </a:r>
            <a:r>
              <a:rPr lang="en-IN" b="1" dirty="0" smtClean="0">
                <a:solidFill>
                  <a:srgbClr val="FF0000"/>
                </a:solidFill>
              </a:rPr>
              <a:t/>
            </a:r>
            <a:br>
              <a:rPr lang="en-IN" b="1" dirty="0" smtClean="0">
                <a:solidFill>
                  <a:srgbClr val="FF0000"/>
                </a:solidFill>
              </a:rPr>
            </a:br>
            <a:r>
              <a:rPr lang="en-IN" b="1" dirty="0" smtClean="0">
                <a:solidFill>
                  <a:srgbClr val="FF0000"/>
                </a:solidFill>
              </a:rPr>
              <a:t>.</a:t>
            </a:r>
            <a:br>
              <a:rPr lang="en-IN" b="1" dirty="0" smtClean="0">
                <a:solidFill>
                  <a:srgbClr val="FF0000"/>
                </a:solidFill>
              </a:rPr>
            </a:br>
            <a:r>
              <a:rPr lang="en-IN" b="1" dirty="0" smtClean="0">
                <a:solidFill>
                  <a:srgbClr val="FF0000"/>
                </a:solidFill>
              </a:rPr>
              <a:t>&lt;/form&gt;</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IN" dirty="0" smtClean="0"/>
              <a:t>The HTML </a:t>
            </a:r>
            <a:r>
              <a:rPr lang="en-IN" b="1" dirty="0" smtClean="0">
                <a:solidFill>
                  <a:srgbClr val="FF0000"/>
                </a:solidFill>
              </a:rPr>
              <a:t>&lt;input&gt;</a:t>
            </a:r>
            <a:r>
              <a:rPr lang="en-IN" dirty="0" smtClean="0"/>
              <a:t> element is the most used form element.</a:t>
            </a:r>
          </a:p>
          <a:p>
            <a:r>
              <a:rPr lang="en-IN" dirty="0" smtClean="0"/>
              <a:t>An </a:t>
            </a:r>
            <a:r>
              <a:rPr lang="en-IN" b="1" dirty="0" smtClean="0">
                <a:solidFill>
                  <a:srgbClr val="FF0000"/>
                </a:solidFill>
              </a:rPr>
              <a:t>&lt;input&gt;</a:t>
            </a:r>
            <a:r>
              <a:rPr lang="en-IN" dirty="0" smtClean="0"/>
              <a:t> element can be displayed in many ways, depending on the type attribute.</a:t>
            </a:r>
          </a:p>
          <a:p>
            <a:r>
              <a:rPr lang="en-IN" dirty="0" smtClean="0"/>
              <a:t>Types of inputs:</a:t>
            </a:r>
          </a:p>
          <a:p>
            <a:pPr lvl="1"/>
            <a:r>
              <a:rPr lang="en-IN" dirty="0" smtClean="0"/>
              <a:t>Text</a:t>
            </a:r>
          </a:p>
          <a:p>
            <a:pPr lvl="1"/>
            <a:r>
              <a:rPr lang="en-IN" dirty="0" smtClean="0"/>
              <a:t>Radio</a:t>
            </a:r>
          </a:p>
          <a:p>
            <a:pPr lvl="1"/>
            <a:r>
              <a:rPr lang="en-IN" dirty="0" smtClean="0"/>
              <a:t>Check box</a:t>
            </a:r>
          </a:p>
          <a:p>
            <a:pPr lvl="1"/>
            <a:r>
              <a:rPr lang="en-IN" dirty="0" smtClean="0"/>
              <a:t>Submit</a:t>
            </a:r>
          </a:p>
          <a:p>
            <a:pPr lvl="1"/>
            <a:r>
              <a:rPr lang="en-IN" dirty="0" smtClean="0"/>
              <a:t>Button</a:t>
            </a:r>
          </a:p>
          <a:p>
            <a:pPr lvl="1"/>
            <a:r>
              <a:rPr lang="en-IN" dirty="0" smtClean="0"/>
              <a:t>Dropdown box</a:t>
            </a:r>
          </a:p>
          <a:p>
            <a:pPr lvl="1"/>
            <a:endParaRPr lang="en-IN" dirty="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a:bodyPr>
          <a:lstStyle/>
          <a:p>
            <a:r>
              <a:rPr lang="en-IN" dirty="0" smtClean="0"/>
              <a:t> </a:t>
            </a:r>
            <a:r>
              <a:rPr lang="en-IN" b="1" u="sng" dirty="0" smtClean="0"/>
              <a:t>Checkbox: </a:t>
            </a:r>
            <a:r>
              <a:rPr lang="en-IN" dirty="0" smtClean="0"/>
              <a:t>It is used to define a checkbox field. The checkbox is shown as a square box that is ticked when it is activated. It allows the user to select one or more option among all the limited choices.</a:t>
            </a:r>
          </a:p>
          <a:p>
            <a:r>
              <a:rPr lang="en-IN" b="1" u="sng" dirty="0" smtClean="0"/>
              <a:t> Radio button: </a:t>
            </a:r>
            <a:r>
              <a:rPr lang="en-IN" dirty="0" smtClean="0"/>
              <a:t>It is used to define a Radio Button. Radio Buttons are used to let the user select exactly one option from a list of predefined options. Radio Button input controls are created by using the “input” element with a type attribute having value as “radio”.</a:t>
            </a:r>
            <a:endParaRPr lang="en-IN"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smtClean="0"/>
              <a:t> </a:t>
            </a:r>
            <a:r>
              <a:rPr lang="en-IN" b="1" u="sng" dirty="0" smtClean="0"/>
              <a:t>Text:</a:t>
            </a:r>
            <a:r>
              <a:rPr lang="en-IN" dirty="0" smtClean="0"/>
              <a:t> It is used to define a single-line text field . The default width of the text field is 20 characters.</a:t>
            </a:r>
          </a:p>
          <a:p>
            <a:r>
              <a:rPr lang="en-IN" dirty="0" smtClean="0"/>
              <a:t> </a:t>
            </a:r>
            <a:r>
              <a:rPr lang="en-IN" b="1" u="sng" dirty="0" smtClean="0"/>
              <a:t>Submit:</a:t>
            </a:r>
            <a:r>
              <a:rPr lang="en-IN" dirty="0" smtClean="0"/>
              <a:t> It is used to define a submit button. It is used to submit all the user value to the form handler. The Form Handler is a server page that activates a script for processing all the input values.</a:t>
            </a:r>
          </a:p>
          <a:p>
            <a:r>
              <a:rPr lang="en-IN" dirty="0" smtClean="0"/>
              <a:t> </a:t>
            </a:r>
            <a:r>
              <a:rPr lang="en-IN" b="1" u="sng" dirty="0" smtClean="0"/>
              <a:t>Reset:</a:t>
            </a:r>
            <a:r>
              <a:rPr lang="en-IN" dirty="0" smtClean="0"/>
              <a:t> It is used to defines a reset button. The reset button is used to reset all the form values to its initial values.</a:t>
            </a:r>
            <a:endParaRPr lang="en-I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Drop down box:</a:t>
            </a:r>
            <a:endParaRPr lang="en-IN" b="1" dirty="0"/>
          </a:p>
        </p:txBody>
      </p:sp>
      <p:sp>
        <p:nvSpPr>
          <p:cNvPr id="3" name="Content Placeholder 2"/>
          <p:cNvSpPr>
            <a:spLocks noGrp="1"/>
          </p:cNvSpPr>
          <p:nvPr>
            <p:ph sz="quarter" idx="1"/>
          </p:nvPr>
        </p:nvSpPr>
        <p:spPr/>
        <p:txBody>
          <a:bodyPr>
            <a:normAutofit/>
          </a:bodyPr>
          <a:lstStyle/>
          <a:p>
            <a:r>
              <a:rPr lang="en-IN" dirty="0" smtClean="0"/>
              <a:t>The &lt;select&gt; element is used to create a drop-down list.</a:t>
            </a:r>
          </a:p>
          <a:p>
            <a:r>
              <a:rPr lang="en-IN" dirty="0" smtClean="0"/>
              <a:t>The id attribute is needed to associate the drop-down list with a label.</a:t>
            </a:r>
          </a:p>
          <a:p>
            <a:r>
              <a:rPr lang="en-IN" dirty="0" smtClean="0"/>
              <a:t>The </a:t>
            </a:r>
            <a:r>
              <a:rPr lang="en-IN" dirty="0" smtClean="0">
                <a:solidFill>
                  <a:srgbClr val="FF0000"/>
                </a:solidFill>
                <a:hlinkClick r:id="rId2"/>
              </a:rPr>
              <a:t>&lt;option&gt;</a:t>
            </a:r>
            <a:r>
              <a:rPr lang="en-IN" dirty="0" smtClean="0">
                <a:solidFill>
                  <a:srgbClr val="FF0000"/>
                </a:solidFill>
              </a:rPr>
              <a:t> </a:t>
            </a:r>
            <a:r>
              <a:rPr lang="en-IN" dirty="0" smtClean="0"/>
              <a:t>tags inside the &lt;select&gt; element define the available options in the drop-down list.</a:t>
            </a:r>
          </a:p>
          <a:p>
            <a:r>
              <a:rPr lang="en-IN" b="1" dirty="0" smtClean="0"/>
              <a:t>Tip:</a:t>
            </a:r>
            <a:r>
              <a:rPr lang="en-IN" dirty="0" smtClean="0"/>
              <a:t> Always add the </a:t>
            </a:r>
            <a:r>
              <a:rPr lang="en-IN" dirty="0" smtClean="0">
                <a:hlinkClick r:id="rId3"/>
              </a:rPr>
              <a:t>&lt;label&gt;</a:t>
            </a:r>
            <a:r>
              <a:rPr lang="en-IN" dirty="0" smtClean="0"/>
              <a:t> tag for best accessibility practices!</a:t>
            </a:r>
          </a:p>
          <a:p>
            <a:endParaRPr lang="en-I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10000"/>
          </a:bodyPr>
          <a:lstStyle/>
          <a:p>
            <a:r>
              <a:rPr lang="en-IN" b="1" dirty="0" smtClean="0"/>
              <a:t>date</a:t>
            </a:r>
          </a:p>
          <a:p>
            <a:pPr lvl="1"/>
            <a:r>
              <a:rPr lang="en-IN" dirty="0" smtClean="0"/>
              <a:t>The &lt;input type="date"&gt; is used for input fields that should contain a date.</a:t>
            </a:r>
          </a:p>
          <a:p>
            <a:r>
              <a:rPr lang="en-IN" b="1" dirty="0" err="1" smtClean="0"/>
              <a:t>color</a:t>
            </a:r>
            <a:endParaRPr lang="en-IN" b="1" dirty="0" smtClean="0"/>
          </a:p>
          <a:p>
            <a:pPr lvl="1"/>
            <a:r>
              <a:rPr lang="en-IN" dirty="0" smtClean="0"/>
              <a:t>The &lt;input type="</a:t>
            </a:r>
            <a:r>
              <a:rPr lang="en-IN" dirty="0" err="1" smtClean="0"/>
              <a:t>color</a:t>
            </a:r>
            <a:r>
              <a:rPr lang="en-IN" dirty="0" smtClean="0"/>
              <a:t>"&gt; is used for input fields that should contain a </a:t>
            </a:r>
            <a:r>
              <a:rPr lang="en-IN" dirty="0" err="1" smtClean="0"/>
              <a:t>color</a:t>
            </a:r>
            <a:r>
              <a:rPr lang="en-IN" dirty="0" smtClean="0"/>
              <a:t>.</a:t>
            </a:r>
          </a:p>
          <a:p>
            <a:r>
              <a:rPr lang="en-IN" b="1" dirty="0" smtClean="0"/>
              <a:t>email</a:t>
            </a:r>
          </a:p>
          <a:p>
            <a:pPr lvl="1"/>
            <a:r>
              <a:rPr lang="en-IN" dirty="0" smtClean="0"/>
              <a:t>The &lt;input type="email"&gt; is used for input fields that should contain an e-mail address.</a:t>
            </a:r>
          </a:p>
          <a:p>
            <a:pPr lvl="1"/>
            <a:r>
              <a:rPr lang="en-IN" dirty="0" smtClean="0"/>
              <a:t>Depending on browser support, the e-mail address can be automatically validated when submitted.</a:t>
            </a:r>
          </a:p>
          <a:p>
            <a:pPr lvl="1"/>
            <a:endParaRPr lang="en-IN"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b="1" dirty="0" smtClean="0"/>
              <a:t>image</a:t>
            </a:r>
          </a:p>
          <a:p>
            <a:pPr lvl="1"/>
            <a:r>
              <a:rPr lang="en-IN" dirty="0" smtClean="0"/>
              <a:t>The &lt;input type="image"&gt; defines an image as a submit button.</a:t>
            </a:r>
          </a:p>
          <a:p>
            <a:pPr lvl="1"/>
            <a:r>
              <a:rPr lang="en-IN" dirty="0" smtClean="0"/>
              <a:t>The path to the image is specified in the </a:t>
            </a:r>
            <a:r>
              <a:rPr lang="en-IN" dirty="0" err="1" smtClean="0"/>
              <a:t>src</a:t>
            </a:r>
            <a:r>
              <a:rPr lang="en-IN" dirty="0" smtClean="0"/>
              <a:t> attribute.</a:t>
            </a:r>
          </a:p>
          <a:p>
            <a:r>
              <a:rPr lang="en-IN" b="1" dirty="0" smtClean="0"/>
              <a:t>password</a:t>
            </a:r>
          </a:p>
          <a:p>
            <a:pPr lvl="1"/>
            <a:r>
              <a:rPr lang="en-IN" dirty="0" smtClean="0"/>
              <a:t>&lt;input type="password"&gt; defines a </a:t>
            </a:r>
            <a:r>
              <a:rPr lang="en-IN" b="1" dirty="0" smtClean="0"/>
              <a:t>password field</a:t>
            </a:r>
            <a:r>
              <a:rPr lang="en-IN" dirty="0" smtClean="0"/>
              <a:t>:</a:t>
            </a:r>
          </a:p>
          <a:p>
            <a:pPr lvl="1"/>
            <a:endParaRPr lang="en-IN" dirty="0" smtClean="0"/>
          </a:p>
          <a:p>
            <a:endParaRPr lang="en-IN"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IN" b="1" dirty="0" smtClean="0"/>
              <a:t>file</a:t>
            </a:r>
          </a:p>
          <a:p>
            <a:pPr lvl="1"/>
            <a:r>
              <a:rPr lang="en-IN" dirty="0" smtClean="0"/>
              <a:t>The &lt;input type="file"&gt; defines a file-select field and a "Browse" button for file uploads.</a:t>
            </a:r>
          </a:p>
          <a:p>
            <a:r>
              <a:rPr lang="en-IN" b="1" dirty="0" smtClean="0"/>
              <a:t>quantity</a:t>
            </a:r>
          </a:p>
          <a:p>
            <a:pPr lvl="1"/>
            <a:r>
              <a:rPr lang="en-IN" dirty="0" smtClean="0"/>
              <a:t>The &lt;input type="number"&gt; defines a </a:t>
            </a:r>
            <a:r>
              <a:rPr lang="en-IN" b="1" dirty="0" smtClean="0"/>
              <a:t>numeric</a:t>
            </a:r>
            <a:r>
              <a:rPr lang="en-IN" dirty="0" smtClean="0"/>
              <a:t> input field.</a:t>
            </a:r>
          </a:p>
          <a:p>
            <a:pPr lvl="1"/>
            <a:r>
              <a:rPr lang="en-IN" dirty="0" smtClean="0"/>
              <a:t>You can also set restrictions on what numbers are accepted.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b="1" dirty="0" err="1" smtClean="0"/>
              <a:t>url</a:t>
            </a:r>
            <a:endParaRPr lang="en-IN" b="1" dirty="0" smtClean="0"/>
          </a:p>
          <a:p>
            <a:pPr lvl="1"/>
            <a:r>
              <a:rPr lang="en-IN" dirty="0" smtClean="0"/>
              <a:t>The &lt;input type="</a:t>
            </a:r>
            <a:r>
              <a:rPr lang="en-IN" dirty="0" err="1" smtClean="0"/>
              <a:t>url</a:t>
            </a:r>
            <a:r>
              <a:rPr lang="en-IN" dirty="0" smtClean="0"/>
              <a:t>"&gt; is used for input fields that should contain a URL address.</a:t>
            </a:r>
          </a:p>
          <a:p>
            <a:r>
              <a:rPr lang="en-IN" b="1" dirty="0" smtClean="0"/>
              <a:t>time</a:t>
            </a:r>
          </a:p>
          <a:p>
            <a:pPr lvl="1"/>
            <a:r>
              <a:rPr lang="en-IN" dirty="0" smtClean="0"/>
              <a:t>The &lt;input type="time"&gt; allows the user to select a time (no time zone).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Tags and elements:</a:t>
            </a:r>
            <a:endParaRPr lang="en-IN" b="1" dirty="0"/>
          </a:p>
        </p:txBody>
      </p:sp>
      <p:sp>
        <p:nvSpPr>
          <p:cNvPr id="3" name="Content Placeholder 2"/>
          <p:cNvSpPr>
            <a:spLocks noGrp="1"/>
          </p:cNvSpPr>
          <p:nvPr>
            <p:ph sz="quarter" idx="1"/>
          </p:nvPr>
        </p:nvSpPr>
        <p:spPr/>
        <p:txBody>
          <a:bodyPr>
            <a:normAutofit/>
          </a:bodyPr>
          <a:lstStyle/>
          <a:p>
            <a:r>
              <a:rPr lang="en-IN" dirty="0" smtClean="0"/>
              <a:t> HTML uses predefined </a:t>
            </a:r>
            <a:r>
              <a:rPr lang="en-IN" u="sng" dirty="0" smtClean="0">
                <a:hlinkClick r:id="rId2"/>
              </a:rPr>
              <a:t>tags</a:t>
            </a:r>
            <a:r>
              <a:rPr lang="en-IN" dirty="0" smtClean="0"/>
              <a:t> and </a:t>
            </a:r>
            <a:r>
              <a:rPr lang="en-IN" u="sng" dirty="0" smtClean="0">
                <a:hlinkClick r:id="rId3"/>
              </a:rPr>
              <a:t>elements</a:t>
            </a:r>
            <a:r>
              <a:rPr lang="en-IN" dirty="0" smtClean="0"/>
              <a:t> which tell the browser how to properly display the content. </a:t>
            </a:r>
          </a:p>
          <a:p>
            <a:endParaRPr lang="en-IN" dirty="0" smtClean="0"/>
          </a:p>
          <a:p>
            <a:endParaRPr lang="en-IN" dirty="0" smtClean="0"/>
          </a:p>
          <a:p>
            <a:endParaRPr lang="en-IN" dirty="0" smtClean="0"/>
          </a:p>
          <a:p>
            <a:pPr>
              <a:buNone/>
            </a:pPr>
            <a:endParaRPr lang="en-IN" dirty="0" smtClean="0"/>
          </a:p>
        </p:txBody>
      </p:sp>
      <p:pic>
        <p:nvPicPr>
          <p:cNvPr id="4" name="Picture 3" descr="htmltag.png"/>
          <p:cNvPicPr>
            <a:picLocks noChangeAspect="1"/>
          </p:cNvPicPr>
          <p:nvPr/>
        </p:nvPicPr>
        <p:blipFill>
          <a:blip r:embed="rId4"/>
          <a:stretch>
            <a:fillRect/>
          </a:stretch>
        </p:blipFill>
        <p:spPr>
          <a:xfrm>
            <a:off x="928662" y="2578100"/>
            <a:ext cx="4000528" cy="2994040"/>
          </a:xfrm>
          <a:prstGeom prst="rect">
            <a:avLst/>
          </a:prstGeom>
        </p:spPr>
      </p:pic>
      <p:sp>
        <p:nvSpPr>
          <p:cNvPr id="6" name="TextBox 5"/>
          <p:cNvSpPr txBox="1"/>
          <p:nvPr/>
        </p:nvSpPr>
        <p:spPr>
          <a:xfrm>
            <a:off x="5072066" y="3357562"/>
            <a:ext cx="3857652" cy="1477328"/>
          </a:xfrm>
          <a:prstGeom prst="rect">
            <a:avLst/>
          </a:prstGeom>
          <a:noFill/>
        </p:spPr>
        <p:txBody>
          <a:bodyPr wrap="square" rtlCol="0">
            <a:spAutoFit/>
          </a:bodyPr>
          <a:lstStyle/>
          <a:p>
            <a:r>
              <a:rPr lang="en-IN" dirty="0" smtClean="0"/>
              <a:t>Remember to include closing tags. If omitted, the browser applies the effect of the opening tag until the end of the page.</a:t>
            </a:r>
          </a:p>
          <a:p>
            <a:endParaRPr lang="en-IN"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b="1" dirty="0" smtClean="0"/>
              <a:t>telephone</a:t>
            </a:r>
          </a:p>
          <a:p>
            <a:pPr lvl="1"/>
            <a:r>
              <a:rPr lang="en-IN" dirty="0" smtClean="0"/>
              <a:t>The &lt;input type="</a:t>
            </a:r>
            <a:r>
              <a:rPr lang="en-IN" dirty="0" err="1" smtClean="0"/>
              <a:t>tel</a:t>
            </a:r>
            <a:r>
              <a:rPr lang="en-IN" dirty="0" smtClean="0"/>
              <a:t>"&gt; is used for input fields that should contain a telephone number.</a:t>
            </a:r>
          </a:p>
          <a:p>
            <a:r>
              <a:rPr lang="en-IN" b="1" dirty="0" err="1" smtClean="0"/>
              <a:t>Gsearch</a:t>
            </a:r>
            <a:endParaRPr lang="en-IN" b="1" dirty="0" smtClean="0"/>
          </a:p>
          <a:p>
            <a:pPr lvl="1"/>
            <a:r>
              <a:rPr lang="en-IN" dirty="0" smtClean="0"/>
              <a:t>The &lt;input type="search"&gt; is used for search fields (a search field behaves like a regular text field).</a:t>
            </a:r>
          </a:p>
          <a:p>
            <a:pPr>
              <a:buNone/>
            </a:pPr>
            <a:endParaRPr lang="en-IN" dirty="0" smtClean="0"/>
          </a:p>
          <a:p>
            <a:endParaRPr lang="en-I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b="1" dirty="0" smtClean="0"/>
              <a:t>volume</a:t>
            </a:r>
          </a:p>
          <a:p>
            <a:pPr lvl="1"/>
            <a:r>
              <a:rPr lang="en-IN" dirty="0" smtClean="0"/>
              <a:t>The &lt;input type=“volume"&gt; is used to adjust </a:t>
            </a:r>
            <a:r>
              <a:rPr lang="en-IN" dirty="0" smtClean="0"/>
              <a:t>volume</a:t>
            </a:r>
            <a:r>
              <a:rPr lang="en-IN" dirty="0" smtClean="0"/>
              <a:t>.</a:t>
            </a:r>
          </a:p>
          <a:p>
            <a:pPr lvl="1">
              <a:buNone/>
            </a:pPr>
            <a:endParaRPr lang="en-IN" dirty="0"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HTML input attributes</a:t>
            </a:r>
            <a:endParaRPr lang="en-IN" dirty="0"/>
          </a:p>
        </p:txBody>
      </p:sp>
      <p:sp>
        <p:nvSpPr>
          <p:cNvPr id="3" name="Content Placeholder 2"/>
          <p:cNvSpPr>
            <a:spLocks noGrp="1"/>
          </p:cNvSpPr>
          <p:nvPr>
            <p:ph sz="quarter" idx="1"/>
          </p:nvPr>
        </p:nvSpPr>
        <p:spPr/>
        <p:txBody>
          <a:bodyPr>
            <a:normAutofit/>
          </a:bodyPr>
          <a:lstStyle/>
          <a:p>
            <a:r>
              <a:rPr lang="en-IN" b="1" dirty="0" smtClean="0"/>
              <a:t>value</a:t>
            </a:r>
          </a:p>
          <a:p>
            <a:pPr lvl="1"/>
            <a:r>
              <a:rPr lang="en-IN" dirty="0" smtClean="0"/>
              <a:t>The input value attribute specifies an initial value for an input field:</a:t>
            </a:r>
          </a:p>
          <a:p>
            <a:r>
              <a:rPr lang="en-IN" b="1" dirty="0" err="1" smtClean="0"/>
              <a:t>readonly</a:t>
            </a:r>
            <a:endParaRPr lang="en-IN" b="1" dirty="0" smtClean="0"/>
          </a:p>
          <a:p>
            <a:pPr lvl="1"/>
            <a:r>
              <a:rPr lang="en-IN" dirty="0" smtClean="0"/>
              <a:t>The input </a:t>
            </a:r>
            <a:r>
              <a:rPr lang="en-IN" dirty="0" err="1" smtClean="0"/>
              <a:t>readonly</a:t>
            </a:r>
            <a:r>
              <a:rPr lang="en-IN" dirty="0" smtClean="0"/>
              <a:t> attribute specifies that an input field is read-only.</a:t>
            </a:r>
          </a:p>
          <a:p>
            <a:pPr lvl="1"/>
            <a:r>
              <a:rPr lang="en-IN" dirty="0" smtClean="0"/>
              <a:t>A read-only input field cannot be modified (however, a user can tab to it, highlight it, and copy the text from it).</a:t>
            </a:r>
          </a:p>
          <a:p>
            <a:endParaRPr lang="en-I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b="1" dirty="0" smtClean="0"/>
              <a:t>disabled</a:t>
            </a:r>
          </a:p>
          <a:p>
            <a:pPr lvl="1"/>
            <a:r>
              <a:rPr lang="en-IN" dirty="0" smtClean="0"/>
              <a:t>The input disabled attribute specifies that an input field should be disabled.</a:t>
            </a:r>
          </a:p>
          <a:p>
            <a:pPr lvl="1"/>
            <a:r>
              <a:rPr lang="en-IN" dirty="0" smtClean="0"/>
              <a:t>A disabled input field is unusable and un-clickable.</a:t>
            </a:r>
          </a:p>
          <a:p>
            <a:r>
              <a:rPr lang="en-IN" b="1" dirty="0" smtClean="0"/>
              <a:t>size</a:t>
            </a:r>
          </a:p>
          <a:p>
            <a:pPr lvl="1"/>
            <a:r>
              <a:rPr lang="en-IN" dirty="0" smtClean="0"/>
              <a:t>The input size attribute specifies the visible width, in characters, of an input field.</a:t>
            </a:r>
          </a:p>
          <a:p>
            <a:pPr lvl="1"/>
            <a:r>
              <a:rPr lang="en-IN" dirty="0" smtClean="0"/>
              <a:t>The default value for size is 20.</a:t>
            </a:r>
          </a:p>
          <a:p>
            <a:pPr lvl="1"/>
            <a:endParaRPr lang="en-I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b="1" dirty="0" err="1" smtClean="0"/>
              <a:t>maxlength</a:t>
            </a:r>
            <a:endParaRPr lang="en-IN" b="1" dirty="0" smtClean="0"/>
          </a:p>
          <a:p>
            <a:pPr lvl="1"/>
            <a:r>
              <a:rPr lang="en-IN" dirty="0" smtClean="0"/>
              <a:t>The input </a:t>
            </a:r>
            <a:r>
              <a:rPr lang="en-IN" dirty="0" err="1" smtClean="0"/>
              <a:t>maxlength</a:t>
            </a:r>
            <a:r>
              <a:rPr lang="en-IN" dirty="0" smtClean="0"/>
              <a:t> attribute specifies the maximum number of characters allowed in an input field.</a:t>
            </a:r>
          </a:p>
          <a:p>
            <a:r>
              <a:rPr lang="en-IN" b="1" dirty="0" smtClean="0"/>
              <a:t>min and max</a:t>
            </a:r>
          </a:p>
          <a:p>
            <a:pPr lvl="1"/>
            <a:r>
              <a:rPr lang="en-IN" dirty="0" smtClean="0"/>
              <a:t>The input min and max attributes specify the minimum and maximum values for an input field.</a:t>
            </a:r>
          </a:p>
          <a:p>
            <a:pPr lvl="1"/>
            <a:r>
              <a:rPr lang="en-IN" dirty="0" smtClean="0"/>
              <a:t>The min and max attributes work with the following input types: number, range, date, </a:t>
            </a:r>
            <a:r>
              <a:rPr lang="en-IN" dirty="0" err="1" smtClean="0"/>
              <a:t>datetime</a:t>
            </a:r>
            <a:r>
              <a:rPr lang="en-IN" dirty="0" smtClean="0"/>
              <a:t>-local, month, time and week.</a:t>
            </a:r>
          </a:p>
          <a:p>
            <a:pPr lvl="1"/>
            <a:endParaRPr lang="en-IN" dirty="0" smtClean="0"/>
          </a:p>
          <a:p>
            <a:endParaRPr lang="en-I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92500" lnSpcReduction="20000"/>
          </a:bodyPr>
          <a:lstStyle/>
          <a:p>
            <a:r>
              <a:rPr lang="en-IN" b="1" dirty="0" smtClean="0"/>
              <a:t>pattern</a:t>
            </a:r>
          </a:p>
          <a:p>
            <a:pPr lvl="1"/>
            <a:r>
              <a:rPr lang="en-IN" dirty="0" smtClean="0"/>
              <a:t>The input pattern attribute specifies a regular expression that the input field's value is checked against, when the form is submitted.</a:t>
            </a:r>
          </a:p>
          <a:p>
            <a:pPr lvl="1"/>
            <a:r>
              <a:rPr lang="en-IN" dirty="0" smtClean="0"/>
              <a:t>The pattern attribute works with the following input types: text, date, search, </a:t>
            </a:r>
            <a:r>
              <a:rPr lang="en-IN" dirty="0" err="1" smtClean="0"/>
              <a:t>url</a:t>
            </a:r>
            <a:r>
              <a:rPr lang="en-IN" dirty="0" smtClean="0"/>
              <a:t>, </a:t>
            </a:r>
            <a:r>
              <a:rPr lang="en-IN" dirty="0" err="1" smtClean="0"/>
              <a:t>tel</a:t>
            </a:r>
            <a:r>
              <a:rPr lang="en-IN" dirty="0" smtClean="0"/>
              <a:t>, email, and password.</a:t>
            </a:r>
          </a:p>
          <a:p>
            <a:r>
              <a:rPr lang="en-IN" b="1" dirty="0" smtClean="0"/>
              <a:t>required </a:t>
            </a:r>
          </a:p>
          <a:p>
            <a:pPr lvl="1"/>
            <a:r>
              <a:rPr lang="en-IN" dirty="0" smtClean="0"/>
              <a:t>The input required attribute specifies that an input field must be filled out before submitting the form.</a:t>
            </a:r>
          </a:p>
          <a:p>
            <a:pPr lvl="1"/>
            <a:r>
              <a:rPr lang="en-IN" dirty="0" smtClean="0"/>
              <a:t>The required attribute works with the following input types: text, search, </a:t>
            </a:r>
            <a:r>
              <a:rPr lang="en-IN" dirty="0" err="1" smtClean="0"/>
              <a:t>url</a:t>
            </a:r>
            <a:r>
              <a:rPr lang="en-IN" dirty="0" smtClean="0"/>
              <a:t>, </a:t>
            </a:r>
            <a:r>
              <a:rPr lang="en-IN" dirty="0" err="1" smtClean="0"/>
              <a:t>tel</a:t>
            </a:r>
            <a:r>
              <a:rPr lang="en-IN" dirty="0" smtClean="0"/>
              <a:t>, email, password, date pickers, number, checkbox, radio, and file.</a:t>
            </a:r>
          </a:p>
          <a:p>
            <a:pPr lvl="1"/>
            <a:endParaRPr lang="en-IN" dirty="0" smtClean="0"/>
          </a:p>
          <a:p>
            <a:endParaRPr lang="en-I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b="1" dirty="0" smtClean="0"/>
              <a:t>step</a:t>
            </a:r>
          </a:p>
          <a:p>
            <a:pPr lvl="1"/>
            <a:r>
              <a:rPr lang="en-IN" dirty="0" smtClean="0"/>
              <a:t>The input step attribute specifies the legal number intervals for an input field.</a:t>
            </a:r>
          </a:p>
          <a:p>
            <a:pPr lvl="1"/>
            <a:r>
              <a:rPr lang="en-IN" dirty="0" smtClean="0"/>
              <a:t>Example: if step="3", legal numbers could be -3, 0, 3, 6, etc.</a:t>
            </a:r>
          </a:p>
          <a:p>
            <a:r>
              <a:rPr lang="en-IN" b="1" dirty="0" smtClean="0"/>
              <a:t>height and width</a:t>
            </a:r>
          </a:p>
          <a:p>
            <a:pPr lvl="1"/>
            <a:r>
              <a:rPr lang="en-IN" dirty="0" smtClean="0"/>
              <a:t>The input height and width attributes specify the height and width of an &lt;input type="image"&gt; element.</a:t>
            </a:r>
            <a:endParaRPr lang="en-I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b="1" dirty="0" err="1" smtClean="0"/>
              <a:t>autocomplete</a:t>
            </a:r>
            <a:endParaRPr lang="en-IN" b="1" dirty="0" smtClean="0"/>
          </a:p>
          <a:p>
            <a:pPr lvl="1"/>
            <a:r>
              <a:rPr lang="en-IN" dirty="0" smtClean="0"/>
              <a:t>The input </a:t>
            </a:r>
            <a:r>
              <a:rPr lang="en-IN" dirty="0" err="1" smtClean="0"/>
              <a:t>autocomplete</a:t>
            </a:r>
            <a:r>
              <a:rPr lang="en-IN" dirty="0" smtClean="0"/>
              <a:t> attribute specifies whether a form or an input field should have </a:t>
            </a:r>
            <a:r>
              <a:rPr lang="en-IN" dirty="0" err="1" smtClean="0"/>
              <a:t>autocomplete</a:t>
            </a:r>
            <a:r>
              <a:rPr lang="en-IN" dirty="0" smtClean="0"/>
              <a:t> on or off.</a:t>
            </a:r>
          </a:p>
          <a:p>
            <a:pPr lvl="1"/>
            <a:r>
              <a:rPr lang="en-IN" dirty="0" err="1" smtClean="0"/>
              <a:t>Autocomplete</a:t>
            </a:r>
            <a:r>
              <a:rPr lang="en-IN" dirty="0" smtClean="0"/>
              <a:t> allows the browser to predict the value. When a user starts to type in a field, the browser should display options to fill in the field, based on earlier typed values.</a:t>
            </a:r>
          </a:p>
          <a:p>
            <a:pPr lvl="1"/>
            <a:endParaRPr lang="en-I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r>
              <a:rPr lang="en-IN" sz="8000" b="1" baseline="-25000" dirty="0" smtClean="0"/>
              <a:t>Cascading Style Sheet</a:t>
            </a:r>
            <a:endParaRPr lang="en-IN" sz="8000" b="1" baseline="-25000" dirty="0"/>
          </a:p>
        </p:txBody>
      </p:sp>
      <p:sp>
        <p:nvSpPr>
          <p:cNvPr id="4" name="Title 3"/>
          <p:cNvSpPr>
            <a:spLocks noGrp="1"/>
          </p:cNvSpPr>
          <p:nvPr>
            <p:ph type="title"/>
          </p:nvPr>
        </p:nvSpPr>
        <p:spPr/>
        <p:txBody>
          <a:bodyPr/>
          <a:lstStyle/>
          <a:p>
            <a:pPr algn="ctr"/>
            <a:r>
              <a:rPr lang="en-IN" dirty="0" smtClean="0"/>
              <a:t>CSS</a:t>
            </a:r>
            <a:endParaRPr lang="en-I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b="1" dirty="0" smtClean="0"/>
              <a:t>Introduction:</a:t>
            </a:r>
            <a:endParaRPr lang="en-IN" b="1" dirty="0"/>
          </a:p>
        </p:txBody>
      </p:sp>
      <p:sp>
        <p:nvSpPr>
          <p:cNvPr id="5" name="Content Placeholder 4"/>
          <p:cNvSpPr>
            <a:spLocks noGrp="1"/>
          </p:cNvSpPr>
          <p:nvPr>
            <p:ph sz="quarter" idx="1"/>
          </p:nvPr>
        </p:nvSpPr>
        <p:spPr/>
        <p:txBody>
          <a:bodyPr/>
          <a:lstStyle/>
          <a:p>
            <a:r>
              <a:rPr lang="en-IN" dirty="0" smtClean="0"/>
              <a:t>CSS stands for Cascading Style Sheets</a:t>
            </a:r>
          </a:p>
          <a:p>
            <a:r>
              <a:rPr lang="en-IN" dirty="0" smtClean="0"/>
              <a:t>CSS describes how HTML elements are to be displayed on screen, paper, or in other media</a:t>
            </a:r>
          </a:p>
          <a:p>
            <a:r>
              <a:rPr lang="en-IN" dirty="0" smtClean="0"/>
              <a:t>CSS saves a lot of work. It can control the layout of multiple web pages all at once</a:t>
            </a:r>
          </a:p>
          <a:p>
            <a:endParaRPr lang="en-IN"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HTML structure:</a:t>
            </a:r>
            <a:endParaRPr lang="en-IN" b="1" dirty="0"/>
          </a:p>
        </p:txBody>
      </p:sp>
      <p:pic>
        <p:nvPicPr>
          <p:cNvPr id="4" name="Content Placeholder 3" descr="original.png"/>
          <p:cNvPicPr>
            <a:picLocks noGrp="1" noChangeAspect="1"/>
          </p:cNvPicPr>
          <p:nvPr>
            <p:ph sz="quarter" idx="1"/>
          </p:nvPr>
        </p:nvPicPr>
        <p:blipFill>
          <a:blip r:embed="rId2"/>
          <a:stretch>
            <a:fillRect/>
          </a:stretch>
        </p:blipFill>
        <p:spPr>
          <a:xfrm>
            <a:off x="1321143" y="1859107"/>
            <a:ext cx="6736664" cy="3977985"/>
          </a:xfrm>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b="1" dirty="0" smtClean="0"/>
              <a:t>HTML </a:t>
            </a:r>
            <a:r>
              <a:rPr lang="en-IN" b="1" dirty="0" err="1" smtClean="0"/>
              <a:t>vs</a:t>
            </a:r>
            <a:r>
              <a:rPr lang="en-IN" b="1" dirty="0" smtClean="0"/>
              <a:t> CSS</a:t>
            </a:r>
            <a:endParaRPr lang="en-IN" b="1" dirty="0"/>
          </a:p>
        </p:txBody>
      </p:sp>
      <p:sp>
        <p:nvSpPr>
          <p:cNvPr id="6" name="Content Placeholder 5"/>
          <p:cNvSpPr>
            <a:spLocks noGrp="1"/>
          </p:cNvSpPr>
          <p:nvPr>
            <p:ph sz="quarter" idx="2"/>
          </p:nvPr>
        </p:nvSpPr>
        <p:spPr/>
        <p:txBody>
          <a:bodyPr>
            <a:normAutofit fontScale="92500"/>
          </a:bodyPr>
          <a:lstStyle/>
          <a:p>
            <a:r>
              <a:rPr lang="en-IN" dirty="0" smtClean="0"/>
              <a:t>HTML is a </a:t>
            </a:r>
            <a:r>
              <a:rPr lang="en-IN" dirty="0" err="1" smtClean="0"/>
              <a:t>markup</a:t>
            </a:r>
            <a:r>
              <a:rPr lang="en-IN" dirty="0" smtClean="0"/>
              <a:t> language used to define a structure of a web page.</a:t>
            </a:r>
          </a:p>
          <a:p>
            <a:r>
              <a:rPr lang="en-IN" dirty="0" smtClean="0"/>
              <a:t>It consists of tags inside which text is enclosed.</a:t>
            </a:r>
          </a:p>
          <a:p>
            <a:r>
              <a:rPr lang="en-IN" dirty="0" smtClean="0"/>
              <a:t>HTML doesn’t have further types.</a:t>
            </a:r>
            <a:endParaRPr lang="en-IN" dirty="0"/>
          </a:p>
        </p:txBody>
      </p:sp>
      <p:sp>
        <p:nvSpPr>
          <p:cNvPr id="8" name="Content Placeholder 7"/>
          <p:cNvSpPr>
            <a:spLocks noGrp="1"/>
          </p:cNvSpPr>
          <p:nvPr>
            <p:ph sz="quarter" idx="4"/>
          </p:nvPr>
        </p:nvSpPr>
        <p:spPr/>
        <p:txBody>
          <a:bodyPr>
            <a:normAutofit fontScale="92500" lnSpcReduction="20000"/>
          </a:bodyPr>
          <a:lstStyle/>
          <a:p>
            <a:r>
              <a:rPr lang="en-IN" dirty="0" smtClean="0"/>
              <a:t>CSS is a style sheet language used to style the web pages by using different styling features.</a:t>
            </a:r>
          </a:p>
          <a:p>
            <a:r>
              <a:rPr lang="en-IN" dirty="0" smtClean="0"/>
              <a:t>It consists of selectors and declaration blocks.</a:t>
            </a:r>
          </a:p>
          <a:p>
            <a:r>
              <a:rPr lang="en-IN" dirty="0" smtClean="0"/>
              <a:t>CSS can be internal or external depending upon the requirement.</a:t>
            </a:r>
            <a:endParaRPr lang="en-IN" dirty="0"/>
          </a:p>
        </p:txBody>
      </p:sp>
      <p:sp>
        <p:nvSpPr>
          <p:cNvPr id="5" name="Text Placeholder 4"/>
          <p:cNvSpPr>
            <a:spLocks noGrp="1"/>
          </p:cNvSpPr>
          <p:nvPr>
            <p:ph type="body" sz="quarter" idx="1"/>
          </p:nvPr>
        </p:nvSpPr>
        <p:spPr/>
        <p:txBody>
          <a:bodyPr/>
          <a:lstStyle/>
          <a:p>
            <a:pPr algn="ctr"/>
            <a:r>
              <a:rPr lang="en-IN" dirty="0" smtClean="0"/>
              <a:t>HTML</a:t>
            </a:r>
            <a:endParaRPr lang="en-IN" dirty="0"/>
          </a:p>
        </p:txBody>
      </p:sp>
      <p:sp>
        <p:nvSpPr>
          <p:cNvPr id="7" name="Text Placeholder 6"/>
          <p:cNvSpPr>
            <a:spLocks noGrp="1"/>
          </p:cNvSpPr>
          <p:nvPr>
            <p:ph type="body" sz="quarter" idx="3"/>
          </p:nvPr>
        </p:nvSpPr>
        <p:spPr/>
        <p:txBody>
          <a:bodyPr/>
          <a:lstStyle/>
          <a:p>
            <a:pPr algn="ctr"/>
            <a:r>
              <a:rPr lang="en-IN" dirty="0" smtClean="0"/>
              <a:t>CSS</a:t>
            </a:r>
            <a:endParaRPr lang="en-I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quarter" idx="1"/>
          </p:nvPr>
        </p:nvSpPr>
        <p:spPr/>
        <p:txBody>
          <a:bodyPr>
            <a:normAutofit fontScale="92500" lnSpcReduction="10000"/>
          </a:bodyPr>
          <a:lstStyle/>
          <a:p>
            <a:r>
              <a:rPr lang="en-IN" dirty="0" smtClean="0"/>
              <a:t>We cannot use HTML inside a CSS sheet.</a:t>
            </a:r>
          </a:p>
          <a:p>
            <a:r>
              <a:rPr lang="en-IN" dirty="0" smtClean="0"/>
              <a:t>HTML is not used for presentation and visualization.</a:t>
            </a:r>
          </a:p>
          <a:p>
            <a:r>
              <a:rPr lang="en-IN" dirty="0" smtClean="0"/>
              <a:t>HTML doesn’t allow animations and transitions.</a:t>
            </a:r>
          </a:p>
          <a:p>
            <a:r>
              <a:rPr lang="en-IN" dirty="0" smtClean="0"/>
              <a:t>HTML files are saved with </a:t>
            </a:r>
            <a:r>
              <a:rPr lang="en-IN" b="1" i="1" dirty="0" smtClean="0"/>
              <a:t>.</a:t>
            </a:r>
            <a:r>
              <a:rPr lang="en-IN" b="1" i="1" dirty="0" err="1" smtClean="0"/>
              <a:t>htm</a:t>
            </a:r>
            <a:r>
              <a:rPr lang="en-IN" dirty="0" smtClean="0"/>
              <a:t> or</a:t>
            </a:r>
            <a:r>
              <a:rPr lang="en-IN" b="1" i="1" dirty="0" smtClean="0"/>
              <a:t> .html</a:t>
            </a:r>
            <a:r>
              <a:rPr lang="en-IN" dirty="0" smtClean="0"/>
              <a:t> extension.</a:t>
            </a:r>
            <a:endParaRPr lang="en-IN" dirty="0"/>
          </a:p>
        </p:txBody>
      </p:sp>
      <p:sp>
        <p:nvSpPr>
          <p:cNvPr id="14" name="Content Placeholder 13"/>
          <p:cNvSpPr>
            <a:spLocks noGrp="1"/>
          </p:cNvSpPr>
          <p:nvPr>
            <p:ph sz="quarter" idx="2"/>
          </p:nvPr>
        </p:nvSpPr>
        <p:spPr/>
        <p:txBody>
          <a:bodyPr>
            <a:normAutofit fontScale="92500" lnSpcReduction="10000"/>
          </a:bodyPr>
          <a:lstStyle/>
          <a:p>
            <a:r>
              <a:rPr lang="en-IN" dirty="0" smtClean="0"/>
              <a:t>We can use CSS inside an HTML document.</a:t>
            </a:r>
          </a:p>
          <a:p>
            <a:r>
              <a:rPr lang="en-IN" dirty="0" smtClean="0"/>
              <a:t>CSS is used for presentation and visualization.</a:t>
            </a:r>
          </a:p>
          <a:p>
            <a:r>
              <a:rPr lang="en-IN" dirty="0" smtClean="0"/>
              <a:t>CSS allows animation and transitions which helps to improve the UI.</a:t>
            </a:r>
          </a:p>
          <a:p>
            <a:r>
              <a:rPr lang="en-IN" dirty="0" smtClean="0"/>
              <a:t>CSS files are saved with </a:t>
            </a:r>
            <a:r>
              <a:rPr lang="en-IN" b="1" i="1" dirty="0" smtClean="0"/>
              <a:t>.</a:t>
            </a:r>
            <a:r>
              <a:rPr lang="en-IN" b="1" i="1" dirty="0" err="1" smtClean="0"/>
              <a:t>css</a:t>
            </a:r>
            <a:r>
              <a:rPr lang="en-IN" dirty="0" smtClean="0"/>
              <a:t> extension.</a:t>
            </a:r>
            <a:endParaRPr lang="en-IN"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g_selector.gif"/>
          <p:cNvPicPr>
            <a:picLocks noGrp="1" noChangeAspect="1"/>
          </p:cNvPicPr>
          <p:nvPr>
            <p:ph sz="quarter" idx="1"/>
          </p:nvPr>
        </p:nvPicPr>
        <p:blipFill>
          <a:blip r:embed="rId2"/>
          <a:stretch>
            <a:fillRect/>
          </a:stretch>
        </p:blipFill>
        <p:spPr>
          <a:xfrm>
            <a:off x="1714480" y="3071810"/>
            <a:ext cx="5786478" cy="2071702"/>
          </a:xfrm>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smtClean="0"/>
              <a:t>The selector points to the HTML element you want to style.</a:t>
            </a:r>
          </a:p>
          <a:p>
            <a:r>
              <a:rPr lang="en-IN" dirty="0" smtClean="0"/>
              <a:t>The declaration block contains one or more declarations separated by semicolons.</a:t>
            </a:r>
          </a:p>
          <a:p>
            <a:r>
              <a:rPr lang="en-IN" dirty="0" smtClean="0"/>
              <a:t>Each declaration includes a CSS property name and a value, separated by a colon.</a:t>
            </a:r>
          </a:p>
          <a:p>
            <a:r>
              <a:rPr lang="en-IN" dirty="0" smtClean="0"/>
              <a:t>Multiple CSS declarations are separated with semicolons, and declaration blocks are surrounded by curly braces.</a:t>
            </a:r>
          </a:p>
          <a:p>
            <a:endParaRPr lang="en-IN"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85000" lnSpcReduction="20000"/>
          </a:bodyPr>
          <a:lstStyle/>
          <a:p>
            <a:r>
              <a:rPr lang="en-IN" b="1" dirty="0" smtClean="0">
                <a:solidFill>
                  <a:srgbClr val="FF0000"/>
                </a:solidFill>
              </a:rPr>
              <a:t>&lt;html&gt; &lt;head&gt;</a:t>
            </a:r>
          </a:p>
          <a:p>
            <a:pPr>
              <a:buNone/>
            </a:pPr>
            <a:r>
              <a:rPr lang="en-IN" dirty="0" smtClean="0">
                <a:solidFill>
                  <a:srgbClr val="FF0000"/>
                </a:solidFill>
              </a:rPr>
              <a:t>	</a:t>
            </a:r>
            <a:r>
              <a:rPr lang="en-IN" b="1" dirty="0" smtClean="0">
                <a:solidFill>
                  <a:srgbClr val="7030A0"/>
                </a:solidFill>
              </a:rPr>
              <a:t>&lt;style&gt;</a:t>
            </a:r>
          </a:p>
          <a:p>
            <a:pPr>
              <a:buNone/>
            </a:pPr>
            <a:r>
              <a:rPr lang="en-IN" b="1" dirty="0" smtClean="0">
                <a:solidFill>
                  <a:srgbClr val="7030A0"/>
                </a:solidFill>
              </a:rPr>
              <a:t>	p {</a:t>
            </a:r>
          </a:p>
          <a:p>
            <a:pPr>
              <a:buNone/>
            </a:pPr>
            <a:r>
              <a:rPr lang="en-IN" b="1" dirty="0" smtClean="0">
                <a:solidFill>
                  <a:srgbClr val="7030A0"/>
                </a:solidFill>
              </a:rPr>
              <a:t>	  </a:t>
            </a:r>
            <a:r>
              <a:rPr lang="en-IN" b="1" dirty="0" err="1" smtClean="0">
                <a:solidFill>
                  <a:srgbClr val="7030A0"/>
                </a:solidFill>
              </a:rPr>
              <a:t>color</a:t>
            </a:r>
            <a:r>
              <a:rPr lang="en-IN" b="1" dirty="0" smtClean="0">
                <a:solidFill>
                  <a:srgbClr val="7030A0"/>
                </a:solidFill>
              </a:rPr>
              <a:t>: red;</a:t>
            </a:r>
          </a:p>
          <a:p>
            <a:pPr>
              <a:buNone/>
            </a:pPr>
            <a:r>
              <a:rPr lang="en-IN" b="1" dirty="0" smtClean="0">
                <a:solidFill>
                  <a:srgbClr val="7030A0"/>
                </a:solidFill>
              </a:rPr>
              <a:t>	  text-align: </a:t>
            </a:r>
            <a:r>
              <a:rPr lang="en-IN" b="1" dirty="0" err="1" smtClean="0">
                <a:solidFill>
                  <a:srgbClr val="7030A0"/>
                </a:solidFill>
              </a:rPr>
              <a:t>center</a:t>
            </a:r>
            <a:r>
              <a:rPr lang="en-IN" b="1" dirty="0" smtClean="0">
                <a:solidFill>
                  <a:srgbClr val="7030A0"/>
                </a:solidFill>
              </a:rPr>
              <a:t>;</a:t>
            </a:r>
          </a:p>
          <a:p>
            <a:pPr>
              <a:buNone/>
            </a:pPr>
            <a:r>
              <a:rPr lang="en-IN" b="1" dirty="0" smtClean="0">
                <a:solidFill>
                  <a:srgbClr val="7030A0"/>
                </a:solidFill>
              </a:rPr>
              <a:t>	} </a:t>
            </a:r>
          </a:p>
          <a:p>
            <a:pPr>
              <a:buNone/>
            </a:pPr>
            <a:r>
              <a:rPr lang="en-IN" b="1" dirty="0" smtClean="0">
                <a:solidFill>
                  <a:srgbClr val="7030A0"/>
                </a:solidFill>
              </a:rPr>
              <a:t>	&lt;/style&gt;  </a:t>
            </a:r>
          </a:p>
          <a:p>
            <a:pPr>
              <a:buNone/>
            </a:pPr>
            <a:r>
              <a:rPr lang="en-IN" dirty="0" smtClean="0">
                <a:solidFill>
                  <a:srgbClr val="FF0000"/>
                </a:solidFill>
              </a:rPr>
              <a:t>	</a:t>
            </a:r>
            <a:r>
              <a:rPr lang="en-IN" b="1" dirty="0" smtClean="0">
                <a:solidFill>
                  <a:srgbClr val="FF0000"/>
                </a:solidFill>
              </a:rPr>
              <a:t>&lt;/head&gt;  &lt;body&gt;</a:t>
            </a:r>
          </a:p>
          <a:p>
            <a:pPr>
              <a:buNone/>
            </a:pPr>
            <a:r>
              <a:rPr lang="en-IN" b="1" dirty="0" smtClean="0">
                <a:solidFill>
                  <a:srgbClr val="FF0000"/>
                </a:solidFill>
              </a:rPr>
              <a:t>	&lt;p&gt;Hello World!&lt;/p&gt;</a:t>
            </a:r>
          </a:p>
          <a:p>
            <a:pPr>
              <a:buNone/>
            </a:pPr>
            <a:r>
              <a:rPr lang="en-IN" b="1" dirty="0" smtClean="0">
                <a:solidFill>
                  <a:srgbClr val="FF0000"/>
                </a:solidFill>
              </a:rPr>
              <a:t>	&lt;p&gt;These paragraphs are styled with CSS.&lt;/p&gt;</a:t>
            </a:r>
          </a:p>
          <a:p>
            <a:pPr>
              <a:buNone/>
            </a:pPr>
            <a:r>
              <a:rPr lang="en-IN" b="1" dirty="0" smtClean="0">
                <a:solidFill>
                  <a:srgbClr val="FF0000"/>
                </a:solidFill>
              </a:rPr>
              <a:t>	&lt;/body&gt; &lt;/html&gt;</a:t>
            </a:r>
            <a:endParaRPr lang="en-IN" b="1" dirty="0">
              <a:solidFill>
                <a:srgbClr val="FF0000"/>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CSS element selector:</a:t>
            </a:r>
            <a:endParaRPr lang="en-IN" b="1" dirty="0"/>
          </a:p>
        </p:txBody>
      </p:sp>
      <p:sp>
        <p:nvSpPr>
          <p:cNvPr id="3" name="Content Placeholder 2"/>
          <p:cNvSpPr>
            <a:spLocks noGrp="1"/>
          </p:cNvSpPr>
          <p:nvPr>
            <p:ph sz="quarter" idx="1"/>
          </p:nvPr>
        </p:nvSpPr>
        <p:spPr/>
        <p:txBody>
          <a:bodyPr/>
          <a:lstStyle/>
          <a:p>
            <a:r>
              <a:rPr lang="en-IN" dirty="0" smtClean="0"/>
              <a:t>The element selector selects HTML elements based on the element name.</a:t>
            </a:r>
            <a:endParaRPr lang="en-IN"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CSS id selector:</a:t>
            </a:r>
            <a:endParaRPr lang="en-IN" b="1" dirty="0"/>
          </a:p>
        </p:txBody>
      </p:sp>
      <p:sp>
        <p:nvSpPr>
          <p:cNvPr id="3" name="Content Placeholder 2"/>
          <p:cNvSpPr>
            <a:spLocks noGrp="1"/>
          </p:cNvSpPr>
          <p:nvPr>
            <p:ph sz="quarter" idx="1"/>
          </p:nvPr>
        </p:nvSpPr>
        <p:spPr/>
        <p:txBody>
          <a:bodyPr/>
          <a:lstStyle/>
          <a:p>
            <a:r>
              <a:rPr lang="en-IN" dirty="0" smtClean="0"/>
              <a:t>The id selector uses the id attribute of an HTML element to select a specific element.</a:t>
            </a:r>
          </a:p>
          <a:p>
            <a:r>
              <a:rPr lang="en-IN" dirty="0" smtClean="0"/>
              <a:t>The id of an element is unique within a page, so the id selector is used to select one unique element!</a:t>
            </a:r>
          </a:p>
          <a:p>
            <a:r>
              <a:rPr lang="en-IN" dirty="0" smtClean="0"/>
              <a:t>To select an element with a specific id, write a hash (#) character, followed by the id of the element.</a:t>
            </a:r>
          </a:p>
          <a:p>
            <a:pPr>
              <a:buNone/>
            </a:pPr>
            <a:endParaRPr lang="en-I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CSS class selector:</a:t>
            </a:r>
            <a:endParaRPr lang="en-IN" b="1" dirty="0"/>
          </a:p>
        </p:txBody>
      </p:sp>
      <p:sp>
        <p:nvSpPr>
          <p:cNvPr id="3" name="Content Placeholder 2"/>
          <p:cNvSpPr>
            <a:spLocks noGrp="1"/>
          </p:cNvSpPr>
          <p:nvPr>
            <p:ph sz="quarter" idx="1"/>
          </p:nvPr>
        </p:nvSpPr>
        <p:spPr/>
        <p:txBody>
          <a:bodyPr/>
          <a:lstStyle/>
          <a:p>
            <a:r>
              <a:rPr lang="en-IN" dirty="0" smtClean="0"/>
              <a:t>The class selector selects HTML elements with a specific class attribute.</a:t>
            </a:r>
          </a:p>
          <a:p>
            <a:r>
              <a:rPr lang="en-IN" dirty="0" smtClean="0"/>
              <a:t>To select elements with a specific class, write a period (.) character, followed by the class name.</a:t>
            </a:r>
          </a:p>
          <a:p>
            <a:endParaRPr lang="en-I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Class selector (</a:t>
            </a:r>
            <a:r>
              <a:rPr lang="en-IN" b="1" dirty="0" err="1" smtClean="0"/>
              <a:t>vs</a:t>
            </a:r>
            <a:r>
              <a:rPr lang="en-IN" b="1" dirty="0" smtClean="0"/>
              <a:t>) ID selector</a:t>
            </a:r>
            <a:endParaRPr lang="en-IN" b="1" dirty="0"/>
          </a:p>
        </p:txBody>
      </p:sp>
      <p:sp>
        <p:nvSpPr>
          <p:cNvPr id="3" name="Content Placeholder 2"/>
          <p:cNvSpPr>
            <a:spLocks noGrp="1"/>
          </p:cNvSpPr>
          <p:nvPr>
            <p:ph sz="quarter" idx="1"/>
          </p:nvPr>
        </p:nvSpPr>
        <p:spPr/>
        <p:txBody>
          <a:bodyPr/>
          <a:lstStyle/>
          <a:p>
            <a:r>
              <a:rPr lang="en-IN" dirty="0" smtClean="0"/>
              <a:t>Difference between </a:t>
            </a:r>
            <a:r>
              <a:rPr lang="en-IN" b="1" dirty="0" smtClean="0"/>
              <a:t>Class </a:t>
            </a:r>
            <a:r>
              <a:rPr lang="en-IN" dirty="0" smtClean="0"/>
              <a:t>and </a:t>
            </a:r>
            <a:r>
              <a:rPr lang="en-IN" b="1" dirty="0" smtClean="0"/>
              <a:t>ID</a:t>
            </a:r>
            <a:r>
              <a:rPr lang="en-IN" dirty="0" smtClean="0"/>
              <a:t>: A </a:t>
            </a:r>
            <a:r>
              <a:rPr lang="en-IN" b="1" dirty="0" smtClean="0"/>
              <a:t>Class </a:t>
            </a:r>
            <a:r>
              <a:rPr lang="en-IN" dirty="0" smtClean="0"/>
              <a:t>name can be used by multiple HTML elements, while an </a:t>
            </a:r>
            <a:r>
              <a:rPr lang="en-IN" b="1" dirty="0" smtClean="0"/>
              <a:t>ID </a:t>
            </a:r>
            <a:r>
              <a:rPr lang="en-IN" dirty="0" smtClean="0"/>
              <a:t>name must only be used by one HTML element within the page.</a:t>
            </a:r>
            <a:endParaRPr lang="en-IN"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Background image and colour:</a:t>
            </a:r>
            <a:endParaRPr lang="en-IN" b="1" dirty="0"/>
          </a:p>
        </p:txBody>
      </p:sp>
      <p:sp>
        <p:nvSpPr>
          <p:cNvPr id="3" name="Content Placeholder 2"/>
          <p:cNvSpPr>
            <a:spLocks noGrp="1"/>
          </p:cNvSpPr>
          <p:nvPr>
            <p:ph sz="quarter" idx="1"/>
          </p:nvPr>
        </p:nvSpPr>
        <p:spPr/>
        <p:txBody>
          <a:bodyPr/>
          <a:lstStyle/>
          <a:p>
            <a:r>
              <a:rPr lang="en-IN" b="1" dirty="0" smtClean="0">
                <a:solidFill>
                  <a:srgbClr val="FF0000"/>
                </a:solidFill>
              </a:rPr>
              <a:t>&lt;style&gt;</a:t>
            </a:r>
          </a:p>
          <a:p>
            <a:pPr>
              <a:buNone/>
            </a:pPr>
            <a:r>
              <a:rPr lang="en-IN" b="1" dirty="0" smtClean="0">
                <a:solidFill>
                  <a:srgbClr val="FF0000"/>
                </a:solidFill>
              </a:rPr>
              <a:t>	body  {</a:t>
            </a:r>
          </a:p>
          <a:p>
            <a:pPr>
              <a:buNone/>
            </a:pPr>
            <a:r>
              <a:rPr lang="en-IN" b="1" dirty="0" smtClean="0">
                <a:solidFill>
                  <a:srgbClr val="FF0000"/>
                </a:solidFill>
              </a:rPr>
              <a:t>	background-image: </a:t>
            </a:r>
            <a:r>
              <a:rPr lang="en-IN" b="1" dirty="0" err="1" smtClean="0">
                <a:solidFill>
                  <a:srgbClr val="FF0000"/>
                </a:solidFill>
              </a:rPr>
              <a:t>url</a:t>
            </a:r>
            <a:r>
              <a:rPr lang="en-IN" b="1" dirty="0" smtClean="0">
                <a:solidFill>
                  <a:srgbClr val="FF0000"/>
                </a:solidFill>
              </a:rPr>
              <a:t>("paper.gif");	</a:t>
            </a:r>
          </a:p>
          <a:p>
            <a:pPr>
              <a:buNone/>
            </a:pPr>
            <a:r>
              <a:rPr lang="en-IN" b="1" dirty="0" smtClean="0">
                <a:solidFill>
                  <a:srgbClr val="FF0000"/>
                </a:solidFill>
              </a:rPr>
              <a:t>	}</a:t>
            </a:r>
          </a:p>
          <a:p>
            <a:pPr>
              <a:buNone/>
            </a:pPr>
            <a:r>
              <a:rPr lang="en-IN" b="1" dirty="0" smtClean="0">
                <a:solidFill>
                  <a:srgbClr val="FF0000"/>
                </a:solidFill>
              </a:rPr>
              <a:t>	&lt;/style&gt;</a:t>
            </a:r>
            <a:endParaRPr lang="en-IN" b="1" dirty="0">
              <a:solidFill>
                <a:srgbClr val="FF0000"/>
              </a:solidFill>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808</TotalTime>
  <Words>2716</Words>
  <Application>Microsoft Office PowerPoint</Application>
  <PresentationFormat>On-screen Show (4:3)</PresentationFormat>
  <Paragraphs>1186</Paragraphs>
  <Slides>205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205</vt:i4>
      </vt:variant>
    </vt:vector>
  </HeadingPairs>
  <TitlesOfParts>
    <vt:vector size="210" baseType="lpstr">
      <vt:lpstr>Calibri</vt:lpstr>
      <vt:lpstr>Tw Cen MT</vt:lpstr>
      <vt:lpstr>Wingdings</vt:lpstr>
      <vt:lpstr>Wingdings 2</vt:lpstr>
      <vt:lpstr>Median</vt:lpstr>
      <vt:lpstr>FUNDAMENTALS OF WEB TECHNOLOGIES</vt:lpstr>
      <vt:lpstr>Syllabus :</vt:lpstr>
      <vt:lpstr>PowerPoint Presentation</vt:lpstr>
      <vt:lpstr>Fundamentals of web technologies</vt:lpstr>
      <vt:lpstr>HTML introduction:</vt:lpstr>
      <vt:lpstr>PowerPoint Presentation</vt:lpstr>
      <vt:lpstr>PowerPoint Presentation</vt:lpstr>
      <vt:lpstr>Tags and elements:</vt:lpstr>
      <vt:lpstr>HTML structure:</vt:lpstr>
      <vt:lpstr>PowerPoint Presentation</vt:lpstr>
      <vt:lpstr>Features of HTML</vt:lpstr>
      <vt:lpstr>Why we learn HTML?</vt:lpstr>
      <vt:lpstr>Advantages and disadvantages</vt:lpstr>
      <vt:lpstr>PowerPoint Presentation</vt:lpstr>
      <vt:lpstr>Head tag:</vt:lpstr>
      <vt:lpstr>Paragraph tag:</vt:lpstr>
      <vt:lpstr>HTML tags:</vt:lpstr>
      <vt:lpstr>PowerPoint Presentation</vt:lpstr>
      <vt:lpstr>HTML elements:</vt:lpstr>
      <vt:lpstr>HTML attributes:</vt:lpstr>
      <vt:lpstr>HTML formatting:</vt:lpstr>
      <vt:lpstr>Grouping content:</vt:lpstr>
      <vt:lpstr>PowerPoint Presentation</vt:lpstr>
      <vt:lpstr>PowerPoint Presentation</vt:lpstr>
      <vt:lpstr>PowerPoint Presentation</vt:lpstr>
      <vt:lpstr>PowerPoint Presentation</vt:lpstr>
      <vt:lpstr>Example</vt:lpstr>
      <vt:lpstr>HTML fonts:</vt:lpstr>
      <vt:lpstr>HTML Colors:</vt:lpstr>
      <vt:lpstr>PowerPoint Presentation</vt:lpstr>
      <vt:lpstr>HTML image:</vt:lpstr>
      <vt:lpstr>PowerPoint Presentation</vt:lpstr>
      <vt:lpstr>PowerPoint Presentation</vt:lpstr>
      <vt:lpstr>Types of Lists:</vt:lpstr>
      <vt:lpstr>PowerPoint Presentation</vt:lpstr>
      <vt:lpstr>PowerPoint Presentation</vt:lpstr>
      <vt:lpstr>HTML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text links:</vt:lpstr>
      <vt:lpstr>example</vt:lpstr>
      <vt:lpstr>PowerPoint Presentation</vt:lpstr>
      <vt:lpstr>HTML frames:</vt:lpstr>
      <vt:lpstr>PowerPoint Presentation</vt:lpstr>
      <vt:lpstr>Horizontal frame:</vt:lpstr>
      <vt:lpstr>Vertical frames:</vt:lpstr>
      <vt:lpstr>HTML iframes:</vt:lpstr>
      <vt:lpstr>PowerPoint Presentation</vt:lpstr>
      <vt:lpstr>HTML header:</vt:lpstr>
      <vt:lpstr>PowerPoint Presentation</vt:lpstr>
      <vt:lpstr>Marquee tag:</vt:lpstr>
      <vt:lpstr>PowerPoint Presentation</vt:lpstr>
      <vt:lpstr>PowerPoint Presentation</vt:lpstr>
      <vt:lpstr>HTML background:</vt:lpstr>
      <vt:lpstr>Html Background with Colors</vt:lpstr>
      <vt:lpstr>PowerPoint Presentation</vt:lpstr>
      <vt:lpstr>Html Background with Images</vt:lpstr>
      <vt:lpstr>HTML layout:</vt:lpstr>
      <vt:lpstr>PowerPoint Presentation</vt:lpstr>
      <vt:lpstr>PowerPoint Presentation</vt:lpstr>
      <vt:lpstr>PowerPoint Presentation</vt:lpstr>
      <vt:lpstr>Header:</vt:lpstr>
      <vt:lpstr>Navigation bar:</vt:lpstr>
      <vt:lpstr>Body section:</vt:lpstr>
      <vt:lpstr>Footer section:</vt:lpstr>
      <vt:lpstr>HTML forms:</vt:lpstr>
      <vt:lpstr>PowerPoint Presentation</vt:lpstr>
      <vt:lpstr>PowerPoint Presentation</vt:lpstr>
      <vt:lpstr>PowerPoint Presentation</vt:lpstr>
      <vt:lpstr>Drop down box:</vt:lpstr>
      <vt:lpstr>PowerPoint Presentation</vt:lpstr>
      <vt:lpstr>PowerPoint Presentation</vt:lpstr>
      <vt:lpstr>PowerPoint Presentation</vt:lpstr>
      <vt:lpstr>PowerPoint Presentation</vt:lpstr>
      <vt:lpstr>PowerPoint Presentation</vt:lpstr>
      <vt:lpstr>PowerPoint Presentation</vt:lpstr>
      <vt:lpstr>HTML input attributes</vt:lpstr>
      <vt:lpstr>PowerPoint Presentation</vt:lpstr>
      <vt:lpstr>PowerPoint Presentation</vt:lpstr>
      <vt:lpstr>PowerPoint Presentation</vt:lpstr>
      <vt:lpstr>PowerPoint Presentation</vt:lpstr>
      <vt:lpstr>PowerPoint Presentation</vt:lpstr>
      <vt:lpstr>CSS</vt:lpstr>
      <vt:lpstr>Introduction:</vt:lpstr>
      <vt:lpstr>HTML vs CSS</vt:lpstr>
      <vt:lpstr>PowerPoint Presentation</vt:lpstr>
      <vt:lpstr>PowerPoint Presentation</vt:lpstr>
      <vt:lpstr>PowerPoint Presentation</vt:lpstr>
      <vt:lpstr>PowerPoint Presentation</vt:lpstr>
      <vt:lpstr>CSS element selector:</vt:lpstr>
      <vt:lpstr>CSS id selector:</vt:lpstr>
      <vt:lpstr>CSS class selector:</vt:lpstr>
      <vt:lpstr>Class selector (vs) ID selector</vt:lpstr>
      <vt:lpstr>Background image and colour:</vt:lpstr>
      <vt:lpstr>PowerPoint Presentation</vt:lpstr>
      <vt:lpstr>PowerPoint Presentation</vt:lpstr>
      <vt:lpstr>Multiple  background images:</vt:lpstr>
      <vt:lpstr>CSS margins:</vt:lpstr>
      <vt:lpstr>PowerPoint Presentation</vt:lpstr>
      <vt:lpstr>CSS lists:</vt:lpstr>
      <vt:lpstr>PowerPoint Presentation</vt:lpstr>
      <vt:lpstr>CSS Tables:</vt:lpstr>
      <vt:lpstr>Adjusting height</vt:lpstr>
      <vt:lpstr>Table alignment:</vt:lpstr>
      <vt:lpstr>PowerPoint Presentation</vt:lpstr>
      <vt:lpstr>Types of CSS:</vt:lpstr>
      <vt:lpstr>PowerPoint Presentation</vt:lpstr>
      <vt:lpstr>PowerPoint Presentation</vt:lpstr>
      <vt:lpstr>PowerPoint Presentation</vt:lpstr>
      <vt:lpstr>CSS layout:</vt:lpstr>
      <vt:lpstr>CSS links:</vt:lpstr>
      <vt:lpstr>PowerPoint Presentation</vt:lpstr>
      <vt:lpstr>PowerPoint Presentation</vt:lpstr>
      <vt:lpstr>PowerPoint Presentation</vt:lpstr>
      <vt:lpstr>div and span</vt:lpstr>
      <vt:lpstr>PowerPoint Presentation</vt:lpstr>
      <vt:lpstr>PowerPoint Presentation</vt:lpstr>
      <vt:lpstr>PowerPoint Presentation</vt:lpstr>
      <vt:lpstr>JAVA SCRIPT</vt:lpstr>
      <vt:lpstr>Java script:</vt:lpstr>
      <vt:lpstr>Why we Use JavaScript? </vt:lpstr>
      <vt:lpstr>Features:</vt:lpstr>
      <vt:lpstr>Placement:</vt:lpstr>
      <vt:lpstr>In body</vt:lpstr>
      <vt:lpstr>Both in head and body</vt:lpstr>
      <vt:lpstr>External file</vt:lpstr>
      <vt:lpstr>PowerPoint Presentation</vt:lpstr>
      <vt:lpstr>Javascript outputs:</vt:lpstr>
      <vt:lpstr>Method 1:</vt:lpstr>
      <vt:lpstr>PowerPoint Presentation</vt:lpstr>
      <vt:lpstr>Method 2:</vt:lpstr>
      <vt:lpstr>PowerPoint Presentation</vt:lpstr>
      <vt:lpstr>Method 4:</vt:lpstr>
      <vt:lpstr>PowerPoint Presentation</vt:lpstr>
      <vt:lpstr>Method 5:</vt:lpstr>
      <vt:lpstr>PowerPoint Presentation</vt:lpstr>
      <vt:lpstr>Method 6:</vt:lpstr>
      <vt:lpstr>PowerPoint Presentation</vt:lpstr>
      <vt:lpstr>Enabling using web browser</vt:lpstr>
      <vt:lpstr>Java Script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 operators</vt:lpstr>
      <vt:lpstr>Conditional statements</vt:lpstr>
      <vt:lpstr>PowerPoint Presentation</vt:lpstr>
      <vt:lpstr>Switch case</vt:lpstr>
      <vt:lpstr>PowerPoint Presentation</vt:lpstr>
      <vt:lpstr>Strings</vt:lpstr>
      <vt:lpstr>String Length:</vt:lpstr>
      <vt:lpstr>JavaScript Strings as Objects:</vt:lpstr>
      <vt:lpstr>Javascript functions:</vt:lpstr>
      <vt:lpstr>Extracting String Parts:</vt:lpstr>
      <vt:lpstr>PowerPoint Presentation</vt:lpstr>
      <vt:lpstr>PowerPoint Presentation</vt:lpstr>
      <vt:lpstr>PowerPoint Presentation</vt:lpstr>
      <vt:lpstr>PowerPoint Presentation</vt:lpstr>
      <vt:lpstr>Replacing String Content:</vt:lpstr>
      <vt:lpstr>PowerPoint Presentation</vt:lpstr>
      <vt:lpstr>JavaScript String concat()</vt:lpstr>
      <vt:lpstr>Adding JavaScript Strings</vt:lpstr>
      <vt:lpstr>Arrays:</vt:lpstr>
      <vt:lpstr>PowerPoint Presentation</vt:lpstr>
      <vt:lpstr>Assigning values using index number:</vt:lpstr>
      <vt:lpstr>Using the JavaScript Keyword new:</vt:lpstr>
      <vt:lpstr>Accessing Array Elements:</vt:lpstr>
      <vt:lpstr>Changing an Array Element:</vt:lpstr>
      <vt:lpstr>Arrays are Objects:</vt:lpstr>
      <vt:lpstr>Array Properties and Methods:</vt:lpstr>
      <vt:lpstr>Accessing the Last Array Element:</vt:lpstr>
      <vt:lpstr>Looping Array Elements:</vt:lpstr>
      <vt:lpstr>JavaScript Events</vt:lpstr>
      <vt:lpstr>PowerPoint Presentation</vt:lpstr>
      <vt:lpstr>PowerPoint Presentation</vt:lpstr>
      <vt:lpstr>Events and description</vt:lpstr>
      <vt:lpstr>PowerPoint Presentation</vt:lpstr>
      <vt:lpstr>Adding two numbers:</vt:lpstr>
      <vt:lpstr>PHP</vt:lpstr>
      <vt:lpstr>Introduction:</vt:lpstr>
      <vt:lpstr>What is a PHP File?</vt:lpstr>
      <vt:lpstr>Why PHP ?</vt:lpstr>
      <vt:lpstr>PHP Syntax</vt:lpstr>
      <vt:lpstr>Declaring variables:</vt:lpstr>
      <vt:lpstr>Decisions :</vt:lpstr>
      <vt:lpstr>Switch case:</vt:lpstr>
      <vt:lpstr>Loops:</vt:lpstr>
      <vt:lpstr>PowerPoint Presentation</vt:lpstr>
      <vt:lpstr>Functions:</vt:lpstr>
      <vt:lpstr>Functions with arguments:</vt:lpstr>
      <vt:lpstr>Strings:</vt:lpstr>
      <vt:lpstr>PowerPoint Presentation</vt:lpstr>
      <vt:lpstr>Arrays:</vt:lpstr>
      <vt:lpstr>Indexed arrays:</vt:lpstr>
      <vt:lpstr>Associative array:</vt:lpstr>
      <vt:lpstr>Multidimensional array: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overview</dc:title>
  <dc:creator>DELL</dc:creator>
  <cp:lastModifiedBy>ADITYA DAS</cp:lastModifiedBy>
  <cp:revision>240</cp:revision>
  <dcterms:created xsi:type="dcterms:W3CDTF">2022-10-21T07:11:00Z</dcterms:created>
  <dcterms:modified xsi:type="dcterms:W3CDTF">2024-02-15T10:08:18Z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43E9BEB464894034AC25D8CBFCDEE641</vt:lpwstr>
  </property>
  <property fmtid="{D5CDD505-2E9C-101B-9397-08002B2CF9AE}" pid="3" name="KSOProductBuildVer">
    <vt:lpwstr>1033-11.2.0.11440</vt:lpwstr>
  </property>
</Properties>
</file>