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70" r:id="rId13"/>
    <p:sldId id="271" r:id="rId14"/>
    <p:sldId id="267" r:id="rId15"/>
    <p:sldId id="268" r:id="rId16"/>
    <p:sldId id="269" r:id="rId17"/>
    <p:sldId id="272" r:id="rId18"/>
    <p:sldId id="273" r:id="rId19"/>
    <p:sldId id="274" r:id="rId20"/>
    <p:sldId id="275" r:id="rId21"/>
    <p:sldId id="276" r:id="rId22"/>
    <p:sldId id="277" r:id="rId23"/>
    <p:sldId id="278" r:id="rId24"/>
    <p:sldId id="279" r:id="rId25"/>
    <p:sldId id="280" r:id="rId26"/>
    <p:sldId id="288" r:id="rId27"/>
    <p:sldId id="289" r:id="rId28"/>
    <p:sldId id="290" r:id="rId29"/>
    <p:sldId id="291" r:id="rId30"/>
    <p:sldId id="292" r:id="rId31"/>
    <p:sldId id="281" r:id="rId32"/>
    <p:sldId id="282" r:id="rId33"/>
    <p:sldId id="283" r:id="rId34"/>
    <p:sldId id="284" r:id="rId35"/>
    <p:sldId id="285" r:id="rId36"/>
    <p:sldId id="286" r:id="rId37"/>
    <p:sldId id="287" r:id="rId38"/>
    <p:sldId id="293" r:id="rId39"/>
    <p:sldId id="294" r:id="rId40"/>
    <p:sldId id="295" r:id="rId41"/>
    <p:sldId id="296" r:id="rId42"/>
    <p:sldId id="299" r:id="rId43"/>
    <p:sldId id="300" r:id="rId44"/>
    <p:sldId id="301" r:id="rId45"/>
    <p:sldId id="302" r:id="rId46"/>
    <p:sldId id="303" r:id="rId47"/>
    <p:sldId id="304" r:id="rId48"/>
    <p:sldId id="305" r:id="rId49"/>
    <p:sldId id="306" r:id="rId50"/>
    <p:sldId id="307" r:id="rId51"/>
    <p:sldId id="308" r:id="rId52"/>
    <p:sldId id="309" r:id="rId53"/>
    <p:sldId id="297" r:id="rId54"/>
    <p:sldId id="298" r:id="rId55"/>
    <p:sldId id="310" r:id="rId56"/>
    <p:sldId id="311" r:id="rId57"/>
    <p:sldId id="313" r:id="rId58"/>
    <p:sldId id="312"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4ED2A-9F89-8A5A-7817-B1F11F6D375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A7741006-BF68-1979-BF0B-4B54397FE8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C10F44C1-842D-16BA-0F02-CFD6C20D0AA7}"/>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5" name="Footer Placeholder 4">
            <a:extLst>
              <a:ext uri="{FF2B5EF4-FFF2-40B4-BE49-F238E27FC236}">
                <a16:creationId xmlns:a16="http://schemas.microsoft.com/office/drawing/2014/main" id="{AE9F8564-7243-399E-5C32-7093AC18465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690C061-8F86-460D-5049-ACEBC779731B}"/>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39933943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8706-95F1-BB0A-DF98-C02D525D883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CFD9664-888C-166B-D921-7B557C79B15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CB311C8-8015-6B37-B4AE-94F4A4AFAE3B}"/>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5" name="Footer Placeholder 4">
            <a:extLst>
              <a:ext uri="{FF2B5EF4-FFF2-40B4-BE49-F238E27FC236}">
                <a16:creationId xmlns:a16="http://schemas.microsoft.com/office/drawing/2014/main" id="{B1E59009-45B2-416B-5BE8-6348905C0B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10FC402-B00D-856E-C71E-3BE5BB8EB558}"/>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203541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A438114-7BCB-B893-C031-DA2CF702B8D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CE81100-D60B-3DC2-F4AC-217E1F9B90F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8C0B86C-D8FC-AC11-D5CE-FDDB82847436}"/>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5" name="Footer Placeholder 4">
            <a:extLst>
              <a:ext uri="{FF2B5EF4-FFF2-40B4-BE49-F238E27FC236}">
                <a16:creationId xmlns:a16="http://schemas.microsoft.com/office/drawing/2014/main" id="{9CD6F0DE-4207-5846-3BC7-195FD065024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8065102-A805-5CB6-3908-0322473FFF2F}"/>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14217947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0F1B60-9D28-65AA-65A3-5A0ADB9844A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B77222E-AB96-57B2-4586-D4AB732E2F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5F96BAA-1201-C7C7-7E73-FAB29D68AD4A}"/>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5" name="Footer Placeholder 4">
            <a:extLst>
              <a:ext uri="{FF2B5EF4-FFF2-40B4-BE49-F238E27FC236}">
                <a16:creationId xmlns:a16="http://schemas.microsoft.com/office/drawing/2014/main" id="{E51BE05E-6F28-E524-64E3-FFCB2A23A7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E0BB067-C51A-3DF6-4F8E-CFBE1AC7EFD2}"/>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33579107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6683F-9360-01CB-4211-7CF1FCA391F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2F4D88A-228F-E233-CD63-7B910D88EC2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86D92F7-B87D-BFDD-E80A-DC6C23A09A38}"/>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5" name="Footer Placeholder 4">
            <a:extLst>
              <a:ext uri="{FF2B5EF4-FFF2-40B4-BE49-F238E27FC236}">
                <a16:creationId xmlns:a16="http://schemas.microsoft.com/office/drawing/2014/main" id="{C7A76709-2DB0-8D74-C2E3-1ED7A1359C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F710B-47F5-E5AF-2832-1AA68F461A0C}"/>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30754468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B7FFBB-20C6-FE8B-232F-F229F420FA4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9D5FE3E-435F-67ED-05C9-AA13833566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7821EC4-D92E-5987-FC0B-7AB97A00EA2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0B7D76-943D-A14B-0DA4-F9020DB14B78}"/>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6" name="Footer Placeholder 5">
            <a:extLst>
              <a:ext uri="{FF2B5EF4-FFF2-40B4-BE49-F238E27FC236}">
                <a16:creationId xmlns:a16="http://schemas.microsoft.com/office/drawing/2014/main" id="{DAE5C472-3D10-64AB-179C-AFD7AB1ECD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0CBC981-477F-7976-98FF-BAD09818645B}"/>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21962309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1C733-E571-1175-7EFA-B4246D4E979A}"/>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50261EB-986D-3D09-838B-05A0C7E2A9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F199D37-1366-DD63-AC67-CE081C76276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088F53F-D57E-EE0F-0715-5791A442FBA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E95C0DC-A6DE-CCB6-430E-3892AC07AC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2A63FC11-5976-5351-DE5C-A965423A091A}"/>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8" name="Footer Placeholder 7">
            <a:extLst>
              <a:ext uri="{FF2B5EF4-FFF2-40B4-BE49-F238E27FC236}">
                <a16:creationId xmlns:a16="http://schemas.microsoft.com/office/drawing/2014/main" id="{2B9E1E85-A2E7-09D5-ED4A-2414FA6671C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1654432-5140-7E9A-287E-8758FA94D62F}"/>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2669878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740148-8EAE-F84B-F248-B04696417C1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B56636-109F-F61C-1CFA-A97D79EEBEB8}"/>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4" name="Footer Placeholder 3">
            <a:extLst>
              <a:ext uri="{FF2B5EF4-FFF2-40B4-BE49-F238E27FC236}">
                <a16:creationId xmlns:a16="http://schemas.microsoft.com/office/drawing/2014/main" id="{967E98A4-1E37-B552-91CD-E8C2B2E74656}"/>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9E7AE02B-C38E-657B-2F4A-10D038026A66}"/>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1047173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E0F554-E63A-4D4C-3EEA-98560A0B8FDC}"/>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3" name="Footer Placeholder 2">
            <a:extLst>
              <a:ext uri="{FF2B5EF4-FFF2-40B4-BE49-F238E27FC236}">
                <a16:creationId xmlns:a16="http://schemas.microsoft.com/office/drawing/2014/main" id="{F3B83BEF-3301-34C3-AFDC-963D3D786A6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EC779745-A3B5-BC64-18CD-408F7A145D55}"/>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29373394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1C1B5-B88A-E199-1342-7565405045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87667A6-F80F-C9E1-E9D3-BF253BE0928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64B1029-0817-6FE7-EF3E-13A04011CC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186601-2C0F-A7EE-75CC-C7DA2243FBF2}"/>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6" name="Footer Placeholder 5">
            <a:extLst>
              <a:ext uri="{FF2B5EF4-FFF2-40B4-BE49-F238E27FC236}">
                <a16:creationId xmlns:a16="http://schemas.microsoft.com/office/drawing/2014/main" id="{75D34B8C-06AB-3B02-47BC-225D50905FB2}"/>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B97BA9A-D6DA-97CE-984D-7312F0BD674F}"/>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23107182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42E457-24D3-5A4D-3801-C731E88E59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3557F68-4FA2-BFF8-2334-72E0A5364F8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75E5C431-7565-D2DC-DEEE-E0BED219B45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FB551DD-FE63-EBAF-3950-024D34628876}"/>
              </a:ext>
            </a:extLst>
          </p:cNvPr>
          <p:cNvSpPr>
            <a:spLocks noGrp="1"/>
          </p:cNvSpPr>
          <p:nvPr>
            <p:ph type="dt" sz="half" idx="10"/>
          </p:nvPr>
        </p:nvSpPr>
        <p:spPr/>
        <p:txBody>
          <a:bodyPr/>
          <a:lstStyle/>
          <a:p>
            <a:fld id="{52D8AD42-A7DB-48CF-B3DE-EB1B0FF7B443}" type="datetimeFigureOut">
              <a:rPr lang="en-IN" smtClean="0"/>
              <a:t>10-02-2023</a:t>
            </a:fld>
            <a:endParaRPr lang="en-IN"/>
          </a:p>
        </p:txBody>
      </p:sp>
      <p:sp>
        <p:nvSpPr>
          <p:cNvPr id="6" name="Footer Placeholder 5">
            <a:extLst>
              <a:ext uri="{FF2B5EF4-FFF2-40B4-BE49-F238E27FC236}">
                <a16:creationId xmlns:a16="http://schemas.microsoft.com/office/drawing/2014/main" id="{4E87F6E0-898B-C078-B6CA-B26486E5A3C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72ED1B7-DFB5-57C6-7F42-632E84D33870}"/>
              </a:ext>
            </a:extLst>
          </p:cNvPr>
          <p:cNvSpPr>
            <a:spLocks noGrp="1"/>
          </p:cNvSpPr>
          <p:nvPr>
            <p:ph type="sldNum" sz="quarter" idx="12"/>
          </p:nvPr>
        </p:nvSpPr>
        <p:spPr/>
        <p:txBody>
          <a:bodyPr/>
          <a:lstStyle/>
          <a:p>
            <a:fld id="{23C312A8-9599-467F-AEBD-7EA7947F6493}" type="slidenum">
              <a:rPr lang="en-IN" smtClean="0"/>
              <a:t>‹#›</a:t>
            </a:fld>
            <a:endParaRPr lang="en-IN"/>
          </a:p>
        </p:txBody>
      </p:sp>
    </p:spTree>
    <p:extLst>
      <p:ext uri="{BB962C8B-B14F-4D97-AF65-F5344CB8AC3E}">
        <p14:creationId xmlns:p14="http://schemas.microsoft.com/office/powerpoint/2010/main" val="17728274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0D8A845-F9D1-0239-3D06-0885DC820E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C457E5C-20A9-396E-C2CF-CD429CF4CCC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35C6C5-C747-0A8C-3CF9-24B4029BDBF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2D8AD42-A7DB-48CF-B3DE-EB1B0FF7B443}" type="datetimeFigureOut">
              <a:rPr lang="en-IN" smtClean="0"/>
              <a:t>10-02-2023</a:t>
            </a:fld>
            <a:endParaRPr lang="en-IN"/>
          </a:p>
        </p:txBody>
      </p:sp>
      <p:sp>
        <p:nvSpPr>
          <p:cNvPr id="5" name="Footer Placeholder 4">
            <a:extLst>
              <a:ext uri="{FF2B5EF4-FFF2-40B4-BE49-F238E27FC236}">
                <a16:creationId xmlns:a16="http://schemas.microsoft.com/office/drawing/2014/main" id="{7975D85C-87E3-0046-F212-C0F59717D6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6C5DD3ED-07BC-FE72-2945-6EBCA407992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C312A8-9599-467F-AEBD-7EA7947F6493}" type="slidenum">
              <a:rPr lang="en-IN" smtClean="0"/>
              <a:t>‹#›</a:t>
            </a:fld>
            <a:endParaRPr lang="en-IN"/>
          </a:p>
        </p:txBody>
      </p:sp>
    </p:spTree>
    <p:extLst>
      <p:ext uri="{BB962C8B-B14F-4D97-AF65-F5344CB8AC3E}">
        <p14:creationId xmlns:p14="http://schemas.microsoft.com/office/powerpoint/2010/main" val="36272623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hyperlink" Target="https://www.enable-javascript.com/" TargetMode="Externa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3" Type="http://schemas.openxmlformats.org/officeDocument/2006/relationships/hyperlink" Target="https://www.tutorialspoint.com/javascript/javascript_w3c_dom.htm" TargetMode="External"/><Relationship Id="rId2" Type="http://schemas.openxmlformats.org/officeDocument/2006/relationships/hyperlink" Target="https://www.tutorialspoint.com/javascript/javascript_legacy_dom.htm" TargetMode="External"/><Relationship Id="rId1" Type="http://schemas.openxmlformats.org/officeDocument/2006/relationships/slideLayout" Target="../slideLayouts/slideLayout2.xml"/><Relationship Id="rId4" Type="http://schemas.openxmlformats.org/officeDocument/2006/relationships/hyperlink" Target="https://www.tutorialspoint.com/javascript/javascript_ie4_dom.htm"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www.tutorialspoint.com/javascript/string_length.htm" TargetMode="External"/><Relationship Id="rId2" Type="http://schemas.openxmlformats.org/officeDocument/2006/relationships/hyperlink" Target="https://www.tutorialspoint.com/javascript/string_constructor.htm" TargetMode="External"/><Relationship Id="rId1" Type="http://schemas.openxmlformats.org/officeDocument/2006/relationships/slideLayout" Target="../slideLayouts/slideLayout2.xml"/><Relationship Id="rId4" Type="http://schemas.openxmlformats.org/officeDocument/2006/relationships/hyperlink" Target="https://www.tutorialspoint.com/javascript/object_prototype.htm"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9ECE3-F74A-4331-E2FD-1CBE2DD41A6E}"/>
              </a:ext>
            </a:extLst>
          </p:cNvPr>
          <p:cNvSpPr>
            <a:spLocks noGrp="1"/>
          </p:cNvSpPr>
          <p:nvPr>
            <p:ph type="ctrTitle"/>
          </p:nvPr>
        </p:nvSpPr>
        <p:spPr>
          <a:xfrm>
            <a:off x="1996751" y="634483"/>
            <a:ext cx="8444204" cy="1166325"/>
          </a:xfrm>
        </p:spPr>
        <p:txBody>
          <a:bodyPr>
            <a:normAutofit/>
          </a:bodyPr>
          <a:lstStyle/>
          <a:p>
            <a:r>
              <a:rPr lang="en-IN" sz="6600" b="1" dirty="0">
                <a:solidFill>
                  <a:srgbClr val="FF0000"/>
                </a:solidFill>
                <a:latin typeface="Times New Roman" panose="02020603050405020304" pitchFamily="18" charset="0"/>
                <a:cs typeface="Times New Roman" panose="02020603050405020304" pitchFamily="18" charset="0"/>
              </a:rPr>
              <a:t>Java script</a:t>
            </a:r>
          </a:p>
        </p:txBody>
      </p:sp>
      <p:sp>
        <p:nvSpPr>
          <p:cNvPr id="3" name="Subtitle 2">
            <a:extLst>
              <a:ext uri="{FF2B5EF4-FFF2-40B4-BE49-F238E27FC236}">
                <a16:creationId xmlns:a16="http://schemas.microsoft.com/office/drawing/2014/main" id="{8D0198FD-6AC0-7046-73F5-03FBEB6F7A95}"/>
              </a:ext>
            </a:extLst>
          </p:cNvPr>
          <p:cNvSpPr>
            <a:spLocks noGrp="1"/>
          </p:cNvSpPr>
          <p:nvPr>
            <p:ph type="subTitle" idx="1"/>
          </p:nvPr>
        </p:nvSpPr>
        <p:spPr>
          <a:xfrm>
            <a:off x="1525555" y="2258008"/>
            <a:ext cx="9140890" cy="3601616"/>
          </a:xfrm>
        </p:spPr>
        <p:txBody>
          <a:bodyPr/>
          <a:lstStyle/>
          <a:p>
            <a:pPr algn="l"/>
            <a:r>
              <a:rPr lang="en-IN" dirty="0"/>
              <a:t> </a:t>
            </a:r>
            <a:r>
              <a:rPr lang="en-IN" sz="3200" dirty="0">
                <a:solidFill>
                  <a:srgbClr val="7030A0"/>
                </a:solidFill>
                <a:latin typeface="Times New Roman" panose="02020603050405020304" pitchFamily="18" charset="0"/>
                <a:cs typeface="Times New Roman" panose="02020603050405020304" pitchFamily="18" charset="0"/>
              </a:rPr>
              <a:t>Java Script Overview, Syntax</a:t>
            </a:r>
            <a:r>
              <a:rPr lang="en-IN" sz="3200" dirty="0">
                <a:latin typeface="Times New Roman" panose="02020603050405020304" pitchFamily="18" charset="0"/>
                <a:cs typeface="Times New Roman" panose="02020603050405020304" pitchFamily="18" charset="0"/>
              </a:rPr>
              <a:t>, Enabling Using a Web browser, </a:t>
            </a:r>
            <a:r>
              <a:rPr lang="en-IN" sz="3200" dirty="0">
                <a:solidFill>
                  <a:srgbClr val="7030A0"/>
                </a:solidFill>
                <a:latin typeface="Times New Roman" panose="02020603050405020304" pitchFamily="18" charset="0"/>
                <a:cs typeface="Times New Roman" panose="02020603050405020304" pitchFamily="18" charset="0"/>
              </a:rPr>
              <a:t>Placement</a:t>
            </a:r>
            <a:r>
              <a:rPr lang="en-IN" sz="3200" dirty="0">
                <a:latin typeface="Times New Roman" panose="02020603050405020304" pitchFamily="18" charset="0"/>
                <a:cs typeface="Times New Roman" panose="02020603050405020304" pitchFamily="18" charset="0"/>
              </a:rPr>
              <a:t>, Java Script Variables, Operators, control structure, Function, Events Handling, DOM (Document Object Model), Array, String, Errors, and Exceptions, Form Validation</a:t>
            </a:r>
          </a:p>
        </p:txBody>
      </p:sp>
    </p:spTree>
    <p:extLst>
      <p:ext uri="{BB962C8B-B14F-4D97-AF65-F5344CB8AC3E}">
        <p14:creationId xmlns:p14="http://schemas.microsoft.com/office/powerpoint/2010/main" val="41380581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B68CF-CB20-C08E-F66C-9BC92B6720FD}"/>
              </a:ext>
            </a:extLst>
          </p:cNvPr>
          <p:cNvSpPr>
            <a:spLocks noGrp="1"/>
          </p:cNvSpPr>
          <p:nvPr>
            <p:ph type="title"/>
          </p:nvPr>
        </p:nvSpPr>
        <p:spPr>
          <a:xfrm>
            <a:off x="838200" y="505084"/>
            <a:ext cx="10515600" cy="922499"/>
          </a:xfrm>
        </p:spPr>
        <p:txBody>
          <a:bodyPr>
            <a:normAutofit/>
          </a:bodyPr>
          <a:lstStyle/>
          <a:p>
            <a:pPr algn="ctr"/>
            <a:r>
              <a:rPr lang="en-US" sz="4800" b="1" dirty="0">
                <a:solidFill>
                  <a:srgbClr val="00B050"/>
                </a:solidFill>
                <a:latin typeface="Times New Roman" panose="02020603050405020304" pitchFamily="18" charset="0"/>
                <a:cs typeface="Times New Roman" panose="02020603050405020304" pitchFamily="18" charset="0"/>
              </a:rPr>
              <a:t>JavaScript in &lt;head&gt; Section</a:t>
            </a:r>
            <a:endParaRPr lang="en-IN" sz="4800"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C22DA35-F49E-965B-8F0E-CD2866D32AF2}"/>
              </a:ext>
            </a:extLst>
          </p:cNvPr>
          <p:cNvSpPr>
            <a:spLocks noGrp="1"/>
          </p:cNvSpPr>
          <p:nvPr>
            <p:ph idx="1"/>
          </p:nvPr>
        </p:nvSpPr>
        <p:spPr>
          <a:xfrm>
            <a:off x="838200" y="1825625"/>
            <a:ext cx="10515600" cy="4351338"/>
          </a:xfrm>
        </p:spPr>
        <p:txBody>
          <a:bodyPr>
            <a:normAutofit/>
          </a:bodyPr>
          <a:lstStyle/>
          <a:p>
            <a:r>
              <a:rPr lang="en-US" sz="4000" dirty="0">
                <a:latin typeface="Times New Roman" panose="02020603050405020304" pitchFamily="18" charset="0"/>
                <a:cs typeface="Times New Roman" panose="02020603050405020304" pitchFamily="18" charset="0"/>
              </a:rPr>
              <a:t>If you want to have a script run on some event, such as when a user clicks somewhere, then you will place that script in the head as follows −</a:t>
            </a:r>
          </a:p>
        </p:txBody>
      </p:sp>
    </p:spTree>
    <p:extLst>
      <p:ext uri="{BB962C8B-B14F-4D97-AF65-F5344CB8AC3E}">
        <p14:creationId xmlns:p14="http://schemas.microsoft.com/office/powerpoint/2010/main" val="10478414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BB0BC0F-4071-F2D6-43B6-C0A3DAB75EC7}"/>
              </a:ext>
            </a:extLst>
          </p:cNvPr>
          <p:cNvSpPr txBox="1"/>
          <p:nvPr/>
        </p:nvSpPr>
        <p:spPr>
          <a:xfrm>
            <a:off x="839755" y="597159"/>
            <a:ext cx="10263674" cy="5909310"/>
          </a:xfrm>
          <a:prstGeom prst="rect">
            <a:avLst/>
          </a:prstGeom>
          <a:noFill/>
        </p:spPr>
        <p:txBody>
          <a:bodyPr wrap="square" rtlCol="0">
            <a:spAutoFit/>
          </a:bodyPr>
          <a:lstStyle/>
          <a:p>
            <a:pPr>
              <a:buNone/>
            </a:pPr>
            <a:r>
              <a:rPr lang="en-US" sz="2400" b="1" dirty="0">
                <a:latin typeface="Times New Roman" panose="02020603050405020304" pitchFamily="18" charset="0"/>
                <a:cs typeface="Times New Roman" panose="02020603050405020304" pitchFamily="18" charset="0"/>
              </a:rPr>
              <a:t>&lt;html&gt; </a:t>
            </a:r>
          </a:p>
          <a:p>
            <a:pPr>
              <a:buNone/>
            </a:pPr>
            <a:r>
              <a:rPr lang="en-US" sz="2400" b="1" dirty="0">
                <a:latin typeface="Times New Roman" panose="02020603050405020304" pitchFamily="18" charset="0"/>
                <a:cs typeface="Times New Roman" panose="02020603050405020304" pitchFamily="18" charset="0"/>
              </a:rPr>
              <a:t>&lt;head&gt; </a:t>
            </a:r>
          </a:p>
          <a:p>
            <a:pPr>
              <a:buNone/>
            </a:pPr>
            <a:r>
              <a:rPr lang="en-US" sz="2400" b="1" dirty="0">
                <a:latin typeface="Times New Roman" panose="02020603050405020304" pitchFamily="18" charset="0"/>
                <a:cs typeface="Times New Roman" panose="02020603050405020304" pitchFamily="18" charset="0"/>
              </a:rPr>
              <a:t>&lt;script type = "text/</a:t>
            </a:r>
            <a:r>
              <a:rPr lang="en-US" sz="2400" b="1" dirty="0" err="1">
                <a:latin typeface="Times New Roman" panose="02020603050405020304" pitchFamily="18" charset="0"/>
                <a:cs typeface="Times New Roman" panose="02020603050405020304" pitchFamily="18" charset="0"/>
              </a:rPr>
              <a:t>javascript</a:t>
            </a:r>
            <a:r>
              <a:rPr lang="en-US" sz="2400" b="1" dirty="0">
                <a:latin typeface="Times New Roman" panose="02020603050405020304" pitchFamily="18" charset="0"/>
                <a:cs typeface="Times New Roman" panose="02020603050405020304" pitchFamily="18" charset="0"/>
              </a:rPr>
              <a:t>"&gt; </a:t>
            </a:r>
          </a:p>
          <a:p>
            <a:pPr>
              <a:buNone/>
            </a:pPr>
            <a:r>
              <a:rPr lang="en-US" sz="2400" b="1" dirty="0">
                <a:latin typeface="Times New Roman" panose="02020603050405020304" pitchFamily="18" charset="0"/>
                <a:cs typeface="Times New Roman" panose="02020603050405020304" pitchFamily="18" charset="0"/>
              </a:rPr>
              <a:t>&lt;!– </a:t>
            </a:r>
          </a:p>
          <a:p>
            <a:pPr>
              <a:buNone/>
            </a:pPr>
            <a:r>
              <a:rPr lang="en-US" sz="2400" b="1" dirty="0">
                <a:latin typeface="Times New Roman" panose="02020603050405020304" pitchFamily="18" charset="0"/>
                <a:cs typeface="Times New Roman" panose="02020603050405020304" pitchFamily="18" charset="0"/>
              </a:rPr>
              <a:t>function </a:t>
            </a:r>
            <a:r>
              <a:rPr lang="en-US" sz="2400" b="1" dirty="0" err="1">
                <a:latin typeface="Times New Roman" panose="02020603050405020304" pitchFamily="18" charset="0"/>
                <a:cs typeface="Times New Roman" panose="02020603050405020304" pitchFamily="18" charset="0"/>
              </a:rPr>
              <a:t>sayHello</a:t>
            </a:r>
            <a:r>
              <a:rPr lang="en-US" sz="2400" b="1" dirty="0">
                <a:latin typeface="Times New Roman" panose="02020603050405020304" pitchFamily="18" charset="0"/>
                <a:cs typeface="Times New Roman" panose="02020603050405020304" pitchFamily="18" charset="0"/>
              </a:rPr>
              <a:t>()</a:t>
            </a:r>
          </a:p>
          <a:p>
            <a:pPr>
              <a:buNone/>
            </a:pPr>
            <a:r>
              <a:rPr lang="en-US" sz="2400" b="1" dirty="0">
                <a:latin typeface="Times New Roman" panose="02020603050405020304" pitchFamily="18" charset="0"/>
                <a:cs typeface="Times New Roman" panose="02020603050405020304" pitchFamily="18" charset="0"/>
              </a:rPr>
              <a:t> { </a:t>
            </a:r>
          </a:p>
          <a:p>
            <a:pPr>
              <a:buNone/>
            </a:pPr>
            <a:r>
              <a:rPr lang="en-US" sz="2400" b="1" dirty="0">
                <a:latin typeface="Times New Roman" panose="02020603050405020304" pitchFamily="18" charset="0"/>
                <a:cs typeface="Times New Roman" panose="02020603050405020304" pitchFamily="18" charset="0"/>
              </a:rPr>
              <a:t>alert("Hello World") </a:t>
            </a:r>
          </a:p>
          <a:p>
            <a:pPr>
              <a:buNone/>
            </a:pPr>
            <a:r>
              <a:rPr lang="en-US" sz="2400" b="1" dirty="0">
                <a:latin typeface="Times New Roman" panose="02020603050405020304" pitchFamily="18" charset="0"/>
                <a:cs typeface="Times New Roman" panose="02020603050405020304" pitchFamily="18" charset="0"/>
              </a:rPr>
              <a:t>} </a:t>
            </a:r>
          </a:p>
          <a:p>
            <a:pPr>
              <a:buNone/>
            </a:pPr>
            <a:r>
              <a:rPr lang="en-US" sz="2400" b="1" dirty="0">
                <a:latin typeface="Times New Roman" panose="02020603050405020304" pitchFamily="18" charset="0"/>
                <a:cs typeface="Times New Roman" panose="02020603050405020304" pitchFamily="18" charset="0"/>
              </a:rPr>
              <a:t>//--&gt; </a:t>
            </a:r>
          </a:p>
          <a:p>
            <a:pPr>
              <a:buNone/>
            </a:pPr>
            <a:r>
              <a:rPr lang="en-US" sz="2400" b="1" dirty="0">
                <a:latin typeface="Times New Roman" panose="02020603050405020304" pitchFamily="18" charset="0"/>
                <a:cs typeface="Times New Roman" panose="02020603050405020304" pitchFamily="18" charset="0"/>
              </a:rPr>
              <a:t>&lt;/script&gt; </a:t>
            </a:r>
          </a:p>
          <a:p>
            <a:pPr>
              <a:buNone/>
            </a:pPr>
            <a:r>
              <a:rPr lang="en-US" sz="2400" b="1" dirty="0">
                <a:latin typeface="Times New Roman" panose="02020603050405020304" pitchFamily="18" charset="0"/>
                <a:cs typeface="Times New Roman" panose="02020603050405020304" pitchFamily="18" charset="0"/>
              </a:rPr>
              <a:t>&lt;/head&gt; </a:t>
            </a:r>
          </a:p>
          <a:p>
            <a:pPr>
              <a:buNone/>
            </a:pPr>
            <a:r>
              <a:rPr lang="en-US" sz="2400" b="1" dirty="0">
                <a:latin typeface="Times New Roman" panose="02020603050405020304" pitchFamily="18" charset="0"/>
                <a:cs typeface="Times New Roman" panose="02020603050405020304" pitchFamily="18" charset="0"/>
              </a:rPr>
              <a:t>&lt;body&gt; </a:t>
            </a:r>
          </a:p>
          <a:p>
            <a:pPr>
              <a:buNone/>
            </a:pPr>
            <a:r>
              <a:rPr lang="en-US" sz="2400" b="1" dirty="0">
                <a:latin typeface="Times New Roman" panose="02020603050405020304" pitchFamily="18" charset="0"/>
                <a:cs typeface="Times New Roman" panose="02020603050405020304" pitchFamily="18" charset="0"/>
              </a:rPr>
              <a:t>&lt;input type = "button" onclick = "</a:t>
            </a:r>
            <a:r>
              <a:rPr lang="en-US" sz="2400" b="1" dirty="0" err="1">
                <a:latin typeface="Times New Roman" panose="02020603050405020304" pitchFamily="18" charset="0"/>
                <a:cs typeface="Times New Roman" panose="02020603050405020304" pitchFamily="18" charset="0"/>
              </a:rPr>
              <a:t>sayHello</a:t>
            </a:r>
            <a:r>
              <a:rPr lang="en-US" sz="2400" b="1" dirty="0">
                <a:latin typeface="Times New Roman" panose="02020603050405020304" pitchFamily="18" charset="0"/>
                <a:cs typeface="Times New Roman" panose="02020603050405020304" pitchFamily="18" charset="0"/>
              </a:rPr>
              <a:t>()" value = "Say Hello" /&gt; </a:t>
            </a:r>
          </a:p>
          <a:p>
            <a:pPr>
              <a:buNone/>
            </a:pPr>
            <a:r>
              <a:rPr lang="en-US" sz="2400" b="1" dirty="0">
                <a:latin typeface="Times New Roman" panose="02020603050405020304" pitchFamily="18" charset="0"/>
                <a:cs typeface="Times New Roman" panose="02020603050405020304" pitchFamily="18" charset="0"/>
              </a:rPr>
              <a:t>&lt;/body&gt;</a:t>
            </a:r>
          </a:p>
          <a:p>
            <a:pPr>
              <a:buNone/>
            </a:pPr>
            <a:r>
              <a:rPr lang="en-US" sz="2400" b="1" dirty="0">
                <a:latin typeface="Times New Roman" panose="02020603050405020304" pitchFamily="18" charset="0"/>
                <a:cs typeface="Times New Roman" panose="02020603050405020304" pitchFamily="18" charset="0"/>
              </a:rPr>
              <a:t> &lt;/html&gt;</a:t>
            </a:r>
          </a:p>
          <a:p>
            <a:endParaRPr lang="en-IN" dirty="0"/>
          </a:p>
        </p:txBody>
      </p:sp>
    </p:spTree>
    <p:extLst>
      <p:ext uri="{BB962C8B-B14F-4D97-AF65-F5344CB8AC3E}">
        <p14:creationId xmlns:p14="http://schemas.microsoft.com/office/powerpoint/2010/main" val="14916373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F795FE-2854-5FA9-5D6C-1CD0BFF74BEA}"/>
              </a:ext>
            </a:extLst>
          </p:cNvPr>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In body</a:t>
            </a:r>
          </a:p>
        </p:txBody>
      </p:sp>
      <p:sp>
        <p:nvSpPr>
          <p:cNvPr id="3" name="Content Placeholder 2">
            <a:extLst>
              <a:ext uri="{FF2B5EF4-FFF2-40B4-BE49-F238E27FC236}">
                <a16:creationId xmlns:a16="http://schemas.microsoft.com/office/drawing/2014/main" id="{F8EA3B98-9797-979C-4C15-AB2202E14F3B}"/>
              </a:ext>
            </a:extLst>
          </p:cNvPr>
          <p:cNvSpPr>
            <a:spLocks noGrp="1"/>
          </p:cNvSpPr>
          <p:nvPr>
            <p:ph idx="1"/>
          </p:nvPr>
        </p:nvSpPr>
        <p:spPr>
          <a:xfrm>
            <a:off x="838200" y="1287624"/>
            <a:ext cx="10515600" cy="4889339"/>
          </a:xfrm>
        </p:spPr>
        <p:txBody>
          <a:bodyPr>
            <a:normAutofit fontScale="92500" lnSpcReduction="10000"/>
          </a:bodyPr>
          <a:lstStyle/>
          <a:p>
            <a:pPr marL="0" indent="0">
              <a:buNone/>
            </a:pPr>
            <a:r>
              <a:rPr lang="en-IN" sz="3600" b="1" dirty="0">
                <a:latin typeface="Times New Roman" panose="02020603050405020304" pitchFamily="18" charset="0"/>
                <a:cs typeface="Times New Roman" panose="02020603050405020304" pitchFamily="18" charset="0"/>
              </a:rPr>
              <a:t>&lt;html&gt; </a:t>
            </a:r>
          </a:p>
          <a:p>
            <a:pPr>
              <a:buNone/>
            </a:pPr>
            <a:r>
              <a:rPr lang="en-IN" sz="3600" b="1" dirty="0">
                <a:latin typeface="Times New Roman" panose="02020603050405020304" pitchFamily="18" charset="0"/>
                <a:cs typeface="Times New Roman" panose="02020603050405020304" pitchFamily="18" charset="0"/>
              </a:rPr>
              <a:t>	&lt;head&gt; </a:t>
            </a:r>
          </a:p>
          <a:p>
            <a:pPr>
              <a:buNone/>
            </a:pPr>
            <a:r>
              <a:rPr lang="en-IN" sz="3600" b="1" dirty="0">
                <a:latin typeface="Times New Roman" panose="02020603050405020304" pitchFamily="18" charset="0"/>
                <a:cs typeface="Times New Roman" panose="02020603050405020304" pitchFamily="18" charset="0"/>
              </a:rPr>
              <a:t>	&lt;/head&gt;</a:t>
            </a:r>
          </a:p>
          <a:p>
            <a:pPr>
              <a:buNone/>
            </a:pPr>
            <a:r>
              <a:rPr lang="en-IN" sz="3600" b="1" dirty="0">
                <a:latin typeface="Times New Roman" panose="02020603050405020304" pitchFamily="18" charset="0"/>
                <a:cs typeface="Times New Roman" panose="02020603050405020304" pitchFamily="18" charset="0"/>
              </a:rPr>
              <a:t>	&lt;body&gt; </a:t>
            </a:r>
          </a:p>
          <a:p>
            <a:pPr>
              <a:buNone/>
            </a:pPr>
            <a:r>
              <a:rPr lang="en-IN" sz="3600" b="1" dirty="0">
                <a:latin typeface="Times New Roman" panose="02020603050405020304" pitchFamily="18" charset="0"/>
                <a:cs typeface="Times New Roman" panose="02020603050405020304" pitchFamily="18" charset="0"/>
              </a:rPr>
              <a:t>	&lt;script type=“text/JavaScript”&gt; </a:t>
            </a:r>
          </a:p>
          <a:p>
            <a:pPr lvl="1">
              <a:buNone/>
            </a:pPr>
            <a:r>
              <a:rPr lang="en-IN" sz="3600" b="1" dirty="0">
                <a:latin typeface="Times New Roman" panose="02020603050405020304" pitchFamily="18" charset="0"/>
                <a:cs typeface="Times New Roman" panose="02020603050405020304" pitchFamily="18" charset="0"/>
              </a:rPr>
              <a:t>Code here</a:t>
            </a:r>
          </a:p>
          <a:p>
            <a:pPr>
              <a:buNone/>
            </a:pPr>
            <a:r>
              <a:rPr lang="en-IN" sz="3600" b="1" dirty="0">
                <a:latin typeface="Times New Roman" panose="02020603050405020304" pitchFamily="18" charset="0"/>
                <a:cs typeface="Times New Roman" panose="02020603050405020304" pitchFamily="18" charset="0"/>
              </a:rPr>
              <a:t>	&lt;/script&gt;</a:t>
            </a:r>
          </a:p>
          <a:p>
            <a:pPr>
              <a:buNone/>
            </a:pPr>
            <a:r>
              <a:rPr lang="en-IN" sz="3600" b="1" dirty="0">
                <a:latin typeface="Times New Roman" panose="02020603050405020304" pitchFamily="18" charset="0"/>
                <a:cs typeface="Times New Roman" panose="02020603050405020304" pitchFamily="18" charset="0"/>
              </a:rPr>
              <a:t>	&lt;/body&gt; </a:t>
            </a:r>
          </a:p>
          <a:p>
            <a:pPr>
              <a:buNone/>
            </a:pPr>
            <a:r>
              <a:rPr lang="en-IN" sz="3600" b="1" dirty="0">
                <a:latin typeface="Times New Roman" panose="02020603050405020304" pitchFamily="18" charset="0"/>
                <a:cs typeface="Times New Roman" panose="02020603050405020304" pitchFamily="18" charset="0"/>
              </a:rPr>
              <a:t>	&lt;/html&gt;</a:t>
            </a:r>
          </a:p>
          <a:p>
            <a:endParaRPr lang="en-IN" dirty="0"/>
          </a:p>
        </p:txBody>
      </p:sp>
    </p:spTree>
    <p:extLst>
      <p:ext uri="{BB962C8B-B14F-4D97-AF65-F5344CB8AC3E}">
        <p14:creationId xmlns:p14="http://schemas.microsoft.com/office/powerpoint/2010/main" val="28103210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93AE-286A-5476-8492-131A6FD3E151}"/>
              </a:ext>
            </a:extLst>
          </p:cNvPr>
          <p:cNvSpPr>
            <a:spLocks noGrp="1"/>
          </p:cNvSpPr>
          <p:nvPr>
            <p:ph type="title"/>
          </p:nvPr>
        </p:nvSpPr>
        <p:spPr>
          <a:xfrm>
            <a:off x="838200" y="365125"/>
            <a:ext cx="10515600" cy="941161"/>
          </a:xfrm>
        </p:spPr>
        <p:txBody>
          <a:bodyPr/>
          <a:lstStyle/>
          <a:p>
            <a:pPr algn="ctr"/>
            <a:r>
              <a:rPr lang="en-IN" b="1" dirty="0">
                <a:latin typeface="Times New Roman" panose="02020603050405020304" pitchFamily="18" charset="0"/>
                <a:cs typeface="Times New Roman" panose="02020603050405020304" pitchFamily="18" charset="0"/>
              </a:rPr>
              <a:t>In head and body</a:t>
            </a:r>
          </a:p>
        </p:txBody>
      </p:sp>
      <p:sp>
        <p:nvSpPr>
          <p:cNvPr id="3" name="Content Placeholder 2">
            <a:extLst>
              <a:ext uri="{FF2B5EF4-FFF2-40B4-BE49-F238E27FC236}">
                <a16:creationId xmlns:a16="http://schemas.microsoft.com/office/drawing/2014/main" id="{EC9CF428-9037-4ADF-C7FD-094B8009734A}"/>
              </a:ext>
            </a:extLst>
          </p:cNvPr>
          <p:cNvSpPr>
            <a:spLocks noGrp="1"/>
          </p:cNvSpPr>
          <p:nvPr>
            <p:ph idx="1"/>
          </p:nvPr>
        </p:nvSpPr>
        <p:spPr>
          <a:xfrm>
            <a:off x="838200" y="1380930"/>
            <a:ext cx="10515600" cy="5691673"/>
          </a:xfrm>
        </p:spPr>
        <p:txBody>
          <a:bodyPr>
            <a:normAutofit fontScale="92500" lnSpcReduction="10000"/>
          </a:bodyPr>
          <a:lstStyle/>
          <a:p>
            <a:pPr marL="0" indent="0">
              <a:buNone/>
            </a:pPr>
            <a:r>
              <a:rPr lang="en-IN" dirty="0">
                <a:latin typeface="Times New Roman" panose="02020603050405020304" pitchFamily="18" charset="0"/>
                <a:cs typeface="Times New Roman" panose="02020603050405020304" pitchFamily="18" charset="0"/>
              </a:rPr>
              <a:t>&lt;html&gt; </a:t>
            </a:r>
          </a:p>
          <a:p>
            <a:pPr>
              <a:buNone/>
            </a:pPr>
            <a:r>
              <a:rPr lang="en-IN" dirty="0">
                <a:latin typeface="Times New Roman" panose="02020603050405020304" pitchFamily="18" charset="0"/>
                <a:cs typeface="Times New Roman" panose="02020603050405020304" pitchFamily="18" charset="0"/>
              </a:rPr>
              <a:t>	&lt;head&gt; </a:t>
            </a:r>
          </a:p>
          <a:p>
            <a:pPr>
              <a:buNone/>
            </a:pPr>
            <a:r>
              <a:rPr lang="en-IN" dirty="0">
                <a:latin typeface="Times New Roman" panose="02020603050405020304" pitchFamily="18" charset="0"/>
                <a:cs typeface="Times New Roman" panose="02020603050405020304" pitchFamily="18" charset="0"/>
              </a:rPr>
              <a:t>	&lt;script type=“text / JavaScript”&gt; </a:t>
            </a:r>
          </a:p>
          <a:p>
            <a:pPr>
              <a:buNone/>
            </a:pPr>
            <a:r>
              <a:rPr lang="en-IN" b="1" dirty="0">
                <a:latin typeface="Times New Roman" panose="02020603050405020304" pitchFamily="18" charset="0"/>
                <a:cs typeface="Times New Roman" panose="02020603050405020304" pitchFamily="18" charset="0"/>
              </a:rPr>
              <a:t>	Script code here </a:t>
            </a:r>
            <a:endParaRPr lang="en-IN" dirty="0">
              <a:latin typeface="Times New Roman" panose="02020603050405020304" pitchFamily="18" charset="0"/>
              <a:cs typeface="Times New Roman" panose="02020603050405020304" pitchFamily="18" charset="0"/>
            </a:endParaRPr>
          </a:p>
          <a:p>
            <a:pPr>
              <a:buNone/>
            </a:pPr>
            <a:r>
              <a:rPr lang="en-IN" dirty="0">
                <a:latin typeface="Times New Roman" panose="02020603050405020304" pitchFamily="18" charset="0"/>
                <a:cs typeface="Times New Roman" panose="02020603050405020304" pitchFamily="18" charset="0"/>
              </a:rPr>
              <a:t>	&lt;/script&gt; </a:t>
            </a:r>
          </a:p>
          <a:p>
            <a:pPr>
              <a:buNone/>
            </a:pPr>
            <a:r>
              <a:rPr lang="en-IN" dirty="0">
                <a:latin typeface="Times New Roman" panose="02020603050405020304" pitchFamily="18" charset="0"/>
                <a:cs typeface="Times New Roman" panose="02020603050405020304" pitchFamily="18" charset="0"/>
              </a:rPr>
              <a:t>	&lt;/head&gt; </a:t>
            </a:r>
          </a:p>
          <a:p>
            <a:pPr>
              <a:buNone/>
            </a:pPr>
            <a:r>
              <a:rPr lang="en-IN" dirty="0">
                <a:latin typeface="Times New Roman" panose="02020603050405020304" pitchFamily="18" charset="0"/>
                <a:cs typeface="Times New Roman" panose="02020603050405020304" pitchFamily="18" charset="0"/>
              </a:rPr>
              <a:t>	&lt;body&gt; </a:t>
            </a:r>
          </a:p>
          <a:p>
            <a:pPr>
              <a:buNone/>
            </a:pPr>
            <a:r>
              <a:rPr lang="en-IN" dirty="0">
                <a:latin typeface="Times New Roman" panose="02020603050405020304" pitchFamily="18" charset="0"/>
                <a:cs typeface="Times New Roman" panose="02020603050405020304" pitchFamily="18" charset="0"/>
              </a:rPr>
              <a:t>	&lt;script type=“text / JavaScript”&gt; </a:t>
            </a:r>
          </a:p>
          <a:p>
            <a:pPr>
              <a:buNone/>
            </a:pPr>
            <a:r>
              <a:rPr lang="en-IN" dirty="0">
                <a:latin typeface="Times New Roman" panose="02020603050405020304" pitchFamily="18" charset="0"/>
                <a:cs typeface="Times New Roman" panose="02020603050405020304" pitchFamily="18" charset="0"/>
              </a:rPr>
              <a:t>	Script code here </a:t>
            </a:r>
          </a:p>
          <a:p>
            <a:pPr>
              <a:buNone/>
            </a:pPr>
            <a:r>
              <a:rPr lang="en-IN" dirty="0">
                <a:latin typeface="Times New Roman" panose="02020603050405020304" pitchFamily="18" charset="0"/>
                <a:cs typeface="Times New Roman" panose="02020603050405020304" pitchFamily="18" charset="0"/>
              </a:rPr>
              <a:t>	&lt;/script&gt; </a:t>
            </a:r>
          </a:p>
          <a:p>
            <a:pPr>
              <a:buNone/>
            </a:pPr>
            <a:r>
              <a:rPr lang="en-IN" dirty="0">
                <a:latin typeface="Times New Roman" panose="02020603050405020304" pitchFamily="18" charset="0"/>
                <a:cs typeface="Times New Roman" panose="02020603050405020304" pitchFamily="18" charset="0"/>
              </a:rPr>
              <a:t>	&lt;/body&gt; </a:t>
            </a:r>
          </a:p>
          <a:p>
            <a:pPr>
              <a:buNone/>
            </a:pPr>
            <a:r>
              <a:rPr lang="en-IN" dirty="0">
                <a:latin typeface="Times New Roman" panose="02020603050405020304" pitchFamily="18" charset="0"/>
                <a:cs typeface="Times New Roman" panose="02020603050405020304" pitchFamily="18" charset="0"/>
              </a:rPr>
              <a:t>	&lt;/html&gt;</a:t>
            </a:r>
          </a:p>
        </p:txBody>
      </p:sp>
    </p:spTree>
    <p:extLst>
      <p:ext uri="{BB962C8B-B14F-4D97-AF65-F5344CB8AC3E}">
        <p14:creationId xmlns:p14="http://schemas.microsoft.com/office/powerpoint/2010/main" val="17824144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CD05FC-546F-D670-4BDB-9A443420F310}"/>
              </a:ext>
            </a:extLst>
          </p:cNvPr>
          <p:cNvSpPr>
            <a:spLocks noGrp="1"/>
          </p:cNvSpPr>
          <p:nvPr>
            <p:ph type="title"/>
          </p:nvPr>
        </p:nvSpPr>
        <p:spPr>
          <a:xfrm>
            <a:off x="838200" y="307911"/>
            <a:ext cx="10515600" cy="755779"/>
          </a:xfrm>
        </p:spPr>
        <p:txBody>
          <a:bodyPr>
            <a:normAutofit fontScale="90000"/>
          </a:bodyPr>
          <a:lstStyle/>
          <a:p>
            <a:br>
              <a:rPr lang="en-US" dirty="0"/>
            </a:br>
            <a:r>
              <a:rPr lang="en-US" b="1" dirty="0">
                <a:latin typeface="Times New Roman" panose="02020603050405020304" pitchFamily="18" charset="0"/>
                <a:cs typeface="Times New Roman" panose="02020603050405020304" pitchFamily="18" charset="0"/>
              </a:rPr>
              <a:t>JavaScript in External File</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C7D80E5-1DFB-314A-BC17-E50E72737EBF}"/>
              </a:ext>
            </a:extLst>
          </p:cNvPr>
          <p:cNvSpPr>
            <a:spLocks noGrp="1"/>
          </p:cNvSpPr>
          <p:nvPr>
            <p:ph idx="1"/>
          </p:nvPr>
        </p:nvSpPr>
        <p:spPr>
          <a:xfrm>
            <a:off x="838200" y="1324947"/>
            <a:ext cx="10515600" cy="4852016"/>
          </a:xfrm>
        </p:spPr>
        <p:txBody>
          <a:bodyPr/>
          <a:lstStyle/>
          <a:p>
            <a:pPr>
              <a:buNone/>
            </a:pPr>
            <a:r>
              <a:rPr lang="en-US" sz="3200" dirty="0">
                <a:latin typeface="Times New Roman" panose="02020603050405020304" pitchFamily="18" charset="0"/>
                <a:cs typeface="Times New Roman" panose="02020603050405020304" pitchFamily="18" charset="0"/>
              </a:rPr>
              <a:t>&lt;html&gt; </a:t>
            </a:r>
          </a:p>
          <a:p>
            <a:pPr>
              <a:buNone/>
            </a:pPr>
            <a:r>
              <a:rPr lang="en-US" sz="3200" dirty="0">
                <a:latin typeface="Times New Roman" panose="02020603050405020304" pitchFamily="18" charset="0"/>
                <a:cs typeface="Times New Roman" panose="02020603050405020304" pitchFamily="18" charset="0"/>
              </a:rPr>
              <a:t>&lt;head&gt; </a:t>
            </a:r>
          </a:p>
          <a:p>
            <a:pPr>
              <a:buNone/>
            </a:pPr>
            <a:r>
              <a:rPr lang="en-US" sz="3200" dirty="0">
                <a:latin typeface="Times New Roman" panose="02020603050405020304" pitchFamily="18" charset="0"/>
                <a:cs typeface="Times New Roman" panose="02020603050405020304" pitchFamily="18" charset="0"/>
              </a:rPr>
              <a:t>&lt;script type = "text/</a:t>
            </a:r>
            <a:r>
              <a:rPr lang="en-US" sz="3200" dirty="0" err="1">
                <a:latin typeface="Times New Roman" panose="02020603050405020304" pitchFamily="18" charset="0"/>
                <a:cs typeface="Times New Roman" panose="02020603050405020304" pitchFamily="18" charset="0"/>
              </a:rPr>
              <a:t>javascript</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src</a:t>
            </a:r>
            <a:r>
              <a:rPr lang="en-US" sz="3200" dirty="0">
                <a:latin typeface="Times New Roman" panose="02020603050405020304" pitchFamily="18" charset="0"/>
                <a:cs typeface="Times New Roman" panose="02020603050405020304" pitchFamily="18" charset="0"/>
              </a:rPr>
              <a:t> = "filename.js" &gt;</a:t>
            </a:r>
          </a:p>
          <a:p>
            <a:pPr>
              <a:buNone/>
            </a:pPr>
            <a:r>
              <a:rPr lang="en-US" sz="3200" dirty="0">
                <a:latin typeface="Times New Roman" panose="02020603050405020304" pitchFamily="18" charset="0"/>
                <a:cs typeface="Times New Roman" panose="02020603050405020304" pitchFamily="18" charset="0"/>
              </a:rPr>
              <a:t>&lt;/script&gt; </a:t>
            </a:r>
          </a:p>
          <a:p>
            <a:pPr>
              <a:buNone/>
            </a:pPr>
            <a:r>
              <a:rPr lang="en-US" sz="3200" dirty="0">
                <a:latin typeface="Times New Roman" panose="02020603050405020304" pitchFamily="18" charset="0"/>
                <a:cs typeface="Times New Roman" panose="02020603050405020304" pitchFamily="18" charset="0"/>
              </a:rPr>
              <a:t>&lt;/head&gt; </a:t>
            </a:r>
          </a:p>
          <a:p>
            <a:pPr>
              <a:buNone/>
            </a:pPr>
            <a:r>
              <a:rPr lang="en-US" sz="3200" dirty="0">
                <a:latin typeface="Times New Roman" panose="02020603050405020304" pitchFamily="18" charset="0"/>
                <a:cs typeface="Times New Roman" panose="02020603050405020304" pitchFamily="18" charset="0"/>
              </a:rPr>
              <a:t>&lt;body&gt; ....... &lt;/body&gt;</a:t>
            </a:r>
          </a:p>
          <a:p>
            <a:pPr>
              <a:buNone/>
            </a:pPr>
            <a:r>
              <a:rPr lang="en-US" sz="3200" dirty="0">
                <a:latin typeface="Times New Roman" panose="02020603050405020304" pitchFamily="18" charset="0"/>
                <a:cs typeface="Times New Roman" panose="02020603050405020304" pitchFamily="18" charset="0"/>
              </a:rPr>
              <a:t> &lt;/html&gt;</a:t>
            </a:r>
          </a:p>
          <a:p>
            <a:pPr marL="0" indent="0">
              <a:buNone/>
            </a:pPr>
            <a:endParaRPr lang="en-IN" dirty="0"/>
          </a:p>
        </p:txBody>
      </p:sp>
    </p:spTree>
    <p:extLst>
      <p:ext uri="{BB962C8B-B14F-4D97-AF65-F5344CB8AC3E}">
        <p14:creationId xmlns:p14="http://schemas.microsoft.com/office/powerpoint/2010/main" val="21466633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5A6732-C972-4C77-F244-A8464C19C441}"/>
              </a:ext>
            </a:extLst>
          </p:cNvPr>
          <p:cNvSpPr>
            <a:spLocks noGrp="1"/>
          </p:cNvSpPr>
          <p:nvPr>
            <p:ph idx="1"/>
          </p:nvPr>
        </p:nvSpPr>
        <p:spPr>
          <a:xfrm>
            <a:off x="838200" y="1063690"/>
            <a:ext cx="10515600" cy="5113273"/>
          </a:xfrm>
        </p:spPr>
        <p:txBody>
          <a:bodyPr/>
          <a:lstStyle/>
          <a:p>
            <a:pPr algn="just"/>
            <a:r>
              <a:rPr lang="en-US" sz="3200" dirty="0">
                <a:latin typeface="Times New Roman" panose="02020603050405020304" pitchFamily="18" charset="0"/>
                <a:cs typeface="Times New Roman" panose="02020603050405020304" pitchFamily="18" charset="0"/>
              </a:rPr>
              <a:t>For example, you can keep the following content in the </a:t>
            </a:r>
            <a:r>
              <a:rPr lang="en-US" sz="3200" b="1" dirty="0">
                <a:latin typeface="Times New Roman" panose="02020603050405020304" pitchFamily="18" charset="0"/>
                <a:cs typeface="Times New Roman" panose="02020603050405020304" pitchFamily="18" charset="0"/>
              </a:rPr>
              <a:t>filename.js</a:t>
            </a:r>
            <a:r>
              <a:rPr lang="en-US" sz="3200" dirty="0">
                <a:latin typeface="Times New Roman" panose="02020603050405020304" pitchFamily="18" charset="0"/>
                <a:cs typeface="Times New Roman" panose="02020603050405020304" pitchFamily="18" charset="0"/>
              </a:rPr>
              <a:t> file, and then you can use the </a:t>
            </a:r>
            <a:r>
              <a:rPr lang="en-US" sz="3200" b="1" dirty="0" err="1">
                <a:latin typeface="Times New Roman" panose="02020603050405020304" pitchFamily="18" charset="0"/>
                <a:cs typeface="Times New Roman" panose="02020603050405020304" pitchFamily="18" charset="0"/>
              </a:rPr>
              <a:t>sayHello</a:t>
            </a:r>
            <a:r>
              <a:rPr lang="en-US" sz="3200" dirty="0">
                <a:latin typeface="Times New Roman" panose="02020603050405020304" pitchFamily="18" charset="0"/>
                <a:cs typeface="Times New Roman" panose="02020603050405020304" pitchFamily="18" charset="0"/>
              </a:rPr>
              <a:t> function in your HTML file after including the filename.js file.</a:t>
            </a:r>
          </a:p>
          <a:p>
            <a:pPr algn="just">
              <a:buNone/>
            </a:pPr>
            <a:endParaRPr lang="en-US" sz="3200" dirty="0">
              <a:latin typeface="Times New Roman" panose="02020603050405020304" pitchFamily="18" charset="0"/>
              <a:cs typeface="Times New Roman" panose="02020603050405020304" pitchFamily="18" charset="0"/>
            </a:endParaRPr>
          </a:p>
          <a:p>
            <a:pPr algn="just">
              <a:buNone/>
            </a:pPr>
            <a:r>
              <a:rPr lang="en-US" sz="3200" dirty="0">
                <a:latin typeface="Times New Roman" panose="02020603050405020304" pitchFamily="18" charset="0"/>
                <a:cs typeface="Times New Roman" panose="02020603050405020304" pitchFamily="18" charset="0"/>
              </a:rPr>
              <a:t> function </a:t>
            </a:r>
            <a:r>
              <a:rPr lang="en-US" sz="3200" dirty="0" err="1">
                <a:latin typeface="Times New Roman" panose="02020603050405020304" pitchFamily="18" charset="0"/>
                <a:cs typeface="Times New Roman" panose="02020603050405020304" pitchFamily="18" charset="0"/>
              </a:rPr>
              <a:t>sayHello</a:t>
            </a:r>
            <a:r>
              <a:rPr lang="en-US" sz="3200" dirty="0">
                <a:latin typeface="Times New Roman" panose="02020603050405020304" pitchFamily="18" charset="0"/>
                <a:cs typeface="Times New Roman" panose="02020603050405020304" pitchFamily="18" charset="0"/>
              </a:rPr>
              <a:t>()</a:t>
            </a:r>
          </a:p>
          <a:p>
            <a:pPr algn="just">
              <a:buNone/>
            </a:pPr>
            <a:r>
              <a:rPr lang="en-US" sz="3200" dirty="0">
                <a:latin typeface="Times New Roman" panose="02020603050405020304" pitchFamily="18" charset="0"/>
                <a:cs typeface="Times New Roman" panose="02020603050405020304" pitchFamily="18" charset="0"/>
              </a:rPr>
              <a:t> { </a:t>
            </a:r>
          </a:p>
          <a:p>
            <a:pPr algn="just">
              <a:buNone/>
            </a:pPr>
            <a:r>
              <a:rPr lang="en-US" sz="3200" dirty="0">
                <a:latin typeface="Times New Roman" panose="02020603050405020304" pitchFamily="18" charset="0"/>
                <a:cs typeface="Times New Roman" panose="02020603050405020304" pitchFamily="18" charset="0"/>
              </a:rPr>
              <a:t>   alert("Hello World") </a:t>
            </a:r>
          </a:p>
          <a:p>
            <a:pPr algn="just">
              <a:buNone/>
            </a:pPr>
            <a:r>
              <a:rPr lang="en-US" sz="3200" dirty="0">
                <a:latin typeface="Times New Roman" panose="02020603050405020304" pitchFamily="18" charset="0"/>
                <a:cs typeface="Times New Roman" panose="02020603050405020304" pitchFamily="18" charset="0"/>
              </a:rPr>
              <a:t> }</a:t>
            </a:r>
          </a:p>
          <a:p>
            <a:pPr marL="0" indent="0">
              <a:buNone/>
            </a:pPr>
            <a:endParaRPr lang="en-IN" dirty="0"/>
          </a:p>
        </p:txBody>
      </p:sp>
    </p:spTree>
    <p:extLst>
      <p:ext uri="{BB962C8B-B14F-4D97-AF65-F5344CB8AC3E}">
        <p14:creationId xmlns:p14="http://schemas.microsoft.com/office/powerpoint/2010/main" val="17497516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69687-1B60-E163-80E5-F303482A16DB}"/>
              </a:ext>
            </a:extLst>
          </p:cNvPr>
          <p:cNvSpPr>
            <a:spLocks noGrp="1"/>
          </p:cNvSpPr>
          <p:nvPr>
            <p:ph type="title"/>
          </p:nvPr>
        </p:nvSpPr>
        <p:spPr>
          <a:xfrm>
            <a:off x="838200" y="365126"/>
            <a:ext cx="10515600" cy="959822"/>
          </a:xfrm>
        </p:spPr>
        <p:txBody>
          <a:bodyPr>
            <a:normAutofit/>
          </a:bodyPr>
          <a:lstStyle/>
          <a:p>
            <a:r>
              <a:rPr lang="en-IN" sz="4800" b="1" dirty="0" err="1">
                <a:solidFill>
                  <a:srgbClr val="00B0F0"/>
                </a:solidFill>
                <a:latin typeface="Times New Roman" panose="02020603050405020304" pitchFamily="18" charset="0"/>
                <a:cs typeface="Times New Roman" panose="02020603050405020304" pitchFamily="18" charset="0"/>
              </a:rPr>
              <a:t>Javascript</a:t>
            </a:r>
            <a:r>
              <a:rPr lang="en-IN" sz="4800" b="1" dirty="0">
                <a:solidFill>
                  <a:srgbClr val="00B0F0"/>
                </a:solidFill>
                <a:latin typeface="Times New Roman" panose="02020603050405020304" pitchFamily="18" charset="0"/>
                <a:cs typeface="Times New Roman" panose="02020603050405020304" pitchFamily="18" charset="0"/>
              </a:rPr>
              <a:t> outputs:</a:t>
            </a:r>
          </a:p>
        </p:txBody>
      </p:sp>
      <p:sp>
        <p:nvSpPr>
          <p:cNvPr id="3" name="Content Placeholder 2">
            <a:extLst>
              <a:ext uri="{FF2B5EF4-FFF2-40B4-BE49-F238E27FC236}">
                <a16:creationId xmlns:a16="http://schemas.microsoft.com/office/drawing/2014/main" id="{C0EF24EF-B70E-B90E-0E2D-5FAADD761F53}"/>
              </a:ext>
            </a:extLst>
          </p:cNvPr>
          <p:cNvSpPr>
            <a:spLocks noGrp="1"/>
          </p:cNvSpPr>
          <p:nvPr>
            <p:ph idx="1"/>
          </p:nvPr>
        </p:nvSpPr>
        <p:spPr>
          <a:xfrm>
            <a:off x="838200" y="1324948"/>
            <a:ext cx="10515600" cy="4852015"/>
          </a:xfrm>
        </p:spPr>
        <p:txBody>
          <a:bodyPr/>
          <a:lstStyle/>
          <a:p>
            <a:r>
              <a:rPr lang="en-IN" sz="3600" dirty="0">
                <a:latin typeface="Times New Roman" panose="02020603050405020304" pitchFamily="18" charset="0"/>
                <a:cs typeface="Times New Roman" panose="02020603050405020304" pitchFamily="18" charset="0"/>
              </a:rPr>
              <a:t>Writing into an HTML element, using </a:t>
            </a:r>
            <a:r>
              <a:rPr lang="en-IN" sz="3600" b="1" dirty="0" err="1">
                <a:solidFill>
                  <a:srgbClr val="FF0000"/>
                </a:solidFill>
                <a:latin typeface="Times New Roman" panose="02020603050405020304" pitchFamily="18" charset="0"/>
                <a:cs typeface="Times New Roman" panose="02020603050405020304" pitchFamily="18" charset="0"/>
              </a:rPr>
              <a:t>innerHTML</a:t>
            </a:r>
            <a:endParaRPr lang="en-IN" sz="3600" dirty="0">
              <a:latin typeface="Times New Roman" panose="02020603050405020304" pitchFamily="18" charset="0"/>
              <a:cs typeface="Times New Roman" panose="02020603050405020304" pitchFamily="18" charset="0"/>
            </a:endParaRPr>
          </a:p>
          <a:p>
            <a:r>
              <a:rPr lang="en-IN" sz="3600" dirty="0">
                <a:latin typeface="Times New Roman" panose="02020603050405020304" pitchFamily="18" charset="0"/>
                <a:cs typeface="Times New Roman" panose="02020603050405020304" pitchFamily="18" charset="0"/>
              </a:rPr>
              <a:t>Writing into the HTML output using </a:t>
            </a:r>
            <a:r>
              <a:rPr lang="en-IN" sz="3600" b="1" dirty="0" err="1">
                <a:solidFill>
                  <a:srgbClr val="FF0000"/>
                </a:solidFill>
                <a:latin typeface="Times New Roman" panose="02020603050405020304" pitchFamily="18" charset="0"/>
                <a:cs typeface="Times New Roman" panose="02020603050405020304" pitchFamily="18" charset="0"/>
              </a:rPr>
              <a:t>document.write</a:t>
            </a:r>
            <a:r>
              <a:rPr lang="en-IN" sz="3600" b="1" dirty="0">
                <a:solidFill>
                  <a:srgbClr val="FF0000"/>
                </a:solidFill>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a:p>
            <a:r>
              <a:rPr lang="en-IN" sz="3600" dirty="0">
                <a:latin typeface="Times New Roman" panose="02020603050405020304" pitchFamily="18" charset="0"/>
                <a:cs typeface="Times New Roman" panose="02020603050405020304" pitchFamily="18" charset="0"/>
              </a:rPr>
              <a:t>Writing into an alert box, using </a:t>
            </a:r>
            <a:r>
              <a:rPr lang="en-IN" sz="3600" b="1" dirty="0" err="1">
                <a:solidFill>
                  <a:srgbClr val="FF0000"/>
                </a:solidFill>
                <a:latin typeface="Times New Roman" panose="02020603050405020304" pitchFamily="18" charset="0"/>
                <a:cs typeface="Times New Roman" panose="02020603050405020304" pitchFamily="18" charset="0"/>
              </a:rPr>
              <a:t>window.alert</a:t>
            </a:r>
            <a:r>
              <a:rPr lang="en-IN" sz="3600" b="1" dirty="0">
                <a:solidFill>
                  <a:srgbClr val="FF0000"/>
                </a:solidFill>
                <a:latin typeface="Times New Roman" panose="02020603050405020304" pitchFamily="18" charset="0"/>
                <a:cs typeface="Times New Roman" panose="02020603050405020304" pitchFamily="18" charset="0"/>
              </a:rPr>
              <a:t>()</a:t>
            </a:r>
            <a:endParaRPr lang="en-IN" sz="3600" dirty="0">
              <a:latin typeface="Times New Roman" panose="02020603050405020304" pitchFamily="18" charset="0"/>
              <a:cs typeface="Times New Roman" panose="02020603050405020304" pitchFamily="18" charset="0"/>
            </a:endParaRPr>
          </a:p>
          <a:p>
            <a:r>
              <a:rPr lang="en-IN" sz="3600" dirty="0">
                <a:latin typeface="Times New Roman" panose="02020603050405020304" pitchFamily="18" charset="0"/>
                <a:cs typeface="Times New Roman" panose="02020603050405020304" pitchFamily="18" charset="0"/>
              </a:rPr>
              <a:t>Writing into the browser console, using </a:t>
            </a:r>
            <a:r>
              <a:rPr lang="en-IN" sz="3600" b="1" dirty="0">
                <a:solidFill>
                  <a:srgbClr val="FF0000"/>
                </a:solidFill>
                <a:latin typeface="Times New Roman" panose="02020603050405020304" pitchFamily="18" charset="0"/>
                <a:cs typeface="Times New Roman" panose="02020603050405020304" pitchFamily="18" charset="0"/>
              </a:rPr>
              <a:t>console.log()</a:t>
            </a:r>
          </a:p>
          <a:p>
            <a:pPr marL="0" indent="0">
              <a:buNone/>
            </a:pPr>
            <a:endParaRPr lang="en-IN" dirty="0"/>
          </a:p>
        </p:txBody>
      </p:sp>
    </p:spTree>
    <p:extLst>
      <p:ext uri="{BB962C8B-B14F-4D97-AF65-F5344CB8AC3E}">
        <p14:creationId xmlns:p14="http://schemas.microsoft.com/office/powerpoint/2010/main" val="162809422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9656-E52D-02E4-E9F8-4D726FFB4E24}"/>
              </a:ext>
            </a:extLst>
          </p:cNvPr>
          <p:cNvSpPr>
            <a:spLocks noGrp="1"/>
          </p:cNvSpPr>
          <p:nvPr>
            <p:ph type="title"/>
          </p:nvPr>
        </p:nvSpPr>
        <p:spPr>
          <a:xfrm>
            <a:off x="838200" y="149291"/>
            <a:ext cx="10515600" cy="1334276"/>
          </a:xfrm>
        </p:spPr>
        <p:txBody>
          <a:bodyPr>
            <a:normAutofit/>
          </a:bodyPr>
          <a:lstStyle/>
          <a:p>
            <a:pPr algn="ctr"/>
            <a:r>
              <a:rPr lang="en-IN" b="1" dirty="0">
                <a:latin typeface="Times New Roman" panose="02020603050405020304" pitchFamily="18" charset="0"/>
                <a:cs typeface="Times New Roman" panose="02020603050405020304" pitchFamily="18" charset="0"/>
              </a:rPr>
              <a:t>Method 1</a:t>
            </a:r>
          </a:p>
        </p:txBody>
      </p:sp>
      <p:sp>
        <p:nvSpPr>
          <p:cNvPr id="3" name="Content Placeholder 2">
            <a:extLst>
              <a:ext uri="{FF2B5EF4-FFF2-40B4-BE49-F238E27FC236}">
                <a16:creationId xmlns:a16="http://schemas.microsoft.com/office/drawing/2014/main" id="{1BB8C3E9-76B4-265D-9499-6A11EF1C302D}"/>
              </a:ext>
            </a:extLst>
          </p:cNvPr>
          <p:cNvSpPr>
            <a:spLocks noGrp="1"/>
          </p:cNvSpPr>
          <p:nvPr>
            <p:ph idx="1"/>
          </p:nvPr>
        </p:nvSpPr>
        <p:spPr>
          <a:xfrm>
            <a:off x="838200" y="2034073"/>
            <a:ext cx="10515600" cy="4142890"/>
          </a:xfrm>
        </p:spPr>
        <p:txBody>
          <a:bodyPr/>
          <a:lstStyle/>
          <a:p>
            <a:endParaRPr lang="en-IN" dirty="0"/>
          </a:p>
          <a:p>
            <a:endParaRPr lang="en-IN" dirty="0"/>
          </a:p>
          <a:p>
            <a:r>
              <a:rPr lang="en-IN" sz="3600" dirty="0">
                <a:latin typeface="Times New Roman" panose="02020603050405020304" pitchFamily="18" charset="0"/>
                <a:cs typeface="Times New Roman" panose="02020603050405020304" pitchFamily="18" charset="0"/>
              </a:rPr>
              <a:t>To access an HTML element, JavaScript can use the </a:t>
            </a:r>
            <a:r>
              <a:rPr lang="en-IN" sz="3600" b="1" dirty="0" err="1">
                <a:latin typeface="Times New Roman" panose="02020603050405020304" pitchFamily="18" charset="0"/>
                <a:cs typeface="Times New Roman" panose="02020603050405020304" pitchFamily="18" charset="0"/>
              </a:rPr>
              <a:t>document.getElementById</a:t>
            </a:r>
            <a:r>
              <a:rPr lang="en-IN" sz="3600" b="1" dirty="0">
                <a:latin typeface="Times New Roman" panose="02020603050405020304" pitchFamily="18" charset="0"/>
                <a:cs typeface="Times New Roman" panose="02020603050405020304" pitchFamily="18" charset="0"/>
              </a:rPr>
              <a:t>(id) </a:t>
            </a:r>
            <a:r>
              <a:rPr lang="en-IN" sz="3600" dirty="0">
                <a:latin typeface="Times New Roman" panose="02020603050405020304" pitchFamily="18" charset="0"/>
                <a:cs typeface="Times New Roman" panose="02020603050405020304" pitchFamily="18" charset="0"/>
              </a:rPr>
              <a:t>method.</a:t>
            </a:r>
          </a:p>
          <a:p>
            <a:r>
              <a:rPr lang="en-IN" sz="3600" dirty="0">
                <a:latin typeface="Times New Roman" panose="02020603050405020304" pitchFamily="18" charset="0"/>
                <a:cs typeface="Times New Roman" panose="02020603050405020304" pitchFamily="18" charset="0"/>
              </a:rPr>
              <a:t>The id attribute defines the HTML element.</a:t>
            </a:r>
          </a:p>
          <a:p>
            <a:endParaRPr lang="en-IN" dirty="0"/>
          </a:p>
        </p:txBody>
      </p:sp>
    </p:spTree>
    <p:extLst>
      <p:ext uri="{BB962C8B-B14F-4D97-AF65-F5344CB8AC3E}">
        <p14:creationId xmlns:p14="http://schemas.microsoft.com/office/powerpoint/2010/main" val="231393482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6CC62D7-F839-573B-9083-F1492AC6180B}"/>
              </a:ext>
            </a:extLst>
          </p:cNvPr>
          <p:cNvSpPr txBox="1"/>
          <p:nvPr/>
        </p:nvSpPr>
        <p:spPr>
          <a:xfrm>
            <a:off x="839755" y="606490"/>
            <a:ext cx="10142376" cy="5909310"/>
          </a:xfrm>
          <a:prstGeom prst="rect">
            <a:avLst/>
          </a:prstGeom>
          <a:noFill/>
        </p:spPr>
        <p:txBody>
          <a:bodyPr wrap="square" rtlCol="0">
            <a:spAutoFit/>
          </a:bodyPr>
          <a:lstStyle/>
          <a:p>
            <a:r>
              <a:rPr lang="en-IN" sz="2400" b="1" dirty="0">
                <a:latin typeface="Times New Roman" panose="02020603050405020304" pitchFamily="18" charset="0"/>
                <a:cs typeface="Times New Roman" panose="02020603050405020304" pitchFamily="18" charset="0"/>
              </a:rPr>
              <a:t>&lt;!DOCTYPE html&gt;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&lt;html&gt;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&lt;body&gt;</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&lt;h1&gt;My First Web Page&lt;/h1&gt;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&lt;p&gt;My First Paragraph&lt;/p&gt;</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&lt;p id="demo"&gt;&lt;/p&gt;</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&lt;script&gt;</a:t>
            </a:r>
            <a:br>
              <a:rPr lang="en-IN" sz="2400" b="1" dirty="0">
                <a:latin typeface="Times New Roman" panose="02020603050405020304" pitchFamily="18" charset="0"/>
                <a:cs typeface="Times New Roman" panose="02020603050405020304" pitchFamily="18" charset="0"/>
              </a:rPr>
            </a:br>
            <a:r>
              <a:rPr lang="en-IN" sz="2400" b="1" dirty="0" err="1">
                <a:solidFill>
                  <a:srgbClr val="FF0000"/>
                </a:solidFill>
                <a:latin typeface="Times New Roman" panose="02020603050405020304" pitchFamily="18" charset="0"/>
                <a:cs typeface="Times New Roman" panose="02020603050405020304" pitchFamily="18" charset="0"/>
              </a:rPr>
              <a:t>document.getElementById</a:t>
            </a:r>
            <a:r>
              <a:rPr lang="en-IN" sz="2400" b="1" dirty="0">
                <a:solidFill>
                  <a:srgbClr val="FF0000"/>
                </a:solidFill>
                <a:latin typeface="Times New Roman" panose="02020603050405020304" pitchFamily="18" charset="0"/>
                <a:cs typeface="Times New Roman" panose="02020603050405020304" pitchFamily="18" charset="0"/>
              </a:rPr>
              <a:t>("demo").</a:t>
            </a:r>
            <a:r>
              <a:rPr lang="en-IN" sz="2400" b="1" dirty="0" err="1">
                <a:solidFill>
                  <a:srgbClr val="FF0000"/>
                </a:solidFill>
                <a:latin typeface="Times New Roman" panose="02020603050405020304" pitchFamily="18" charset="0"/>
                <a:cs typeface="Times New Roman" panose="02020603050405020304" pitchFamily="18" charset="0"/>
              </a:rPr>
              <a:t>innerHTML</a:t>
            </a:r>
            <a:r>
              <a:rPr lang="en-IN" sz="2400" b="1" dirty="0">
                <a:solidFill>
                  <a:srgbClr val="FF0000"/>
                </a:solidFill>
                <a:latin typeface="Times New Roman" panose="02020603050405020304" pitchFamily="18" charset="0"/>
                <a:cs typeface="Times New Roman" panose="02020603050405020304" pitchFamily="18" charset="0"/>
              </a:rPr>
              <a:t> = 5 + 6;</a:t>
            </a:r>
            <a:br>
              <a:rPr lang="en-IN" sz="2400" b="1" dirty="0">
                <a:solidFill>
                  <a:srgbClr val="FF0000"/>
                </a:solidFill>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&lt;/script&gt;</a:t>
            </a:r>
            <a:br>
              <a:rPr lang="en-IN" sz="2400" b="1" dirty="0">
                <a:latin typeface="Times New Roman" panose="02020603050405020304" pitchFamily="18" charset="0"/>
                <a:cs typeface="Times New Roman" panose="02020603050405020304" pitchFamily="18" charset="0"/>
              </a:rPr>
            </a:b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&lt;/body&gt;</a:t>
            </a:r>
            <a:br>
              <a:rPr lang="en-IN" sz="2400" b="1" dirty="0">
                <a:latin typeface="Times New Roman" panose="02020603050405020304" pitchFamily="18" charset="0"/>
                <a:cs typeface="Times New Roman" panose="02020603050405020304" pitchFamily="18" charset="0"/>
              </a:rPr>
            </a:br>
            <a:r>
              <a:rPr lang="en-IN" sz="2400" b="1" dirty="0">
                <a:latin typeface="Times New Roman" panose="02020603050405020304" pitchFamily="18" charset="0"/>
                <a:cs typeface="Times New Roman" panose="02020603050405020304" pitchFamily="18" charset="0"/>
              </a:rPr>
              <a:t>&lt;/html&gt;</a:t>
            </a:r>
          </a:p>
          <a:p>
            <a:endParaRPr lang="en-IN" dirty="0"/>
          </a:p>
        </p:txBody>
      </p:sp>
    </p:spTree>
    <p:extLst>
      <p:ext uri="{BB962C8B-B14F-4D97-AF65-F5344CB8AC3E}">
        <p14:creationId xmlns:p14="http://schemas.microsoft.com/office/powerpoint/2010/main" val="35481953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6B5AB8-2E99-7904-DBDF-A21B8E5FA467}"/>
              </a:ext>
            </a:extLst>
          </p:cNvPr>
          <p:cNvSpPr>
            <a:spLocks noGrp="1"/>
          </p:cNvSpPr>
          <p:nvPr>
            <p:ph type="title"/>
          </p:nvPr>
        </p:nvSpPr>
        <p:spPr>
          <a:xfrm>
            <a:off x="838200" y="177282"/>
            <a:ext cx="10515600" cy="905069"/>
          </a:xfrm>
        </p:spPr>
        <p:txBody>
          <a:bodyPr/>
          <a:lstStyle/>
          <a:p>
            <a:pPr algn="ctr"/>
            <a:r>
              <a:rPr lang="en-IN" b="1" dirty="0">
                <a:latin typeface="Times New Roman" panose="02020603050405020304" pitchFamily="18" charset="0"/>
                <a:cs typeface="Times New Roman" panose="02020603050405020304" pitchFamily="18" charset="0"/>
              </a:rPr>
              <a:t>Method 2</a:t>
            </a:r>
          </a:p>
        </p:txBody>
      </p:sp>
      <p:sp>
        <p:nvSpPr>
          <p:cNvPr id="3" name="Content Placeholder 2">
            <a:extLst>
              <a:ext uri="{FF2B5EF4-FFF2-40B4-BE49-F238E27FC236}">
                <a16:creationId xmlns:a16="http://schemas.microsoft.com/office/drawing/2014/main" id="{07449B03-4D94-98BF-BD5B-368A512D4726}"/>
              </a:ext>
            </a:extLst>
          </p:cNvPr>
          <p:cNvSpPr>
            <a:spLocks noGrp="1"/>
          </p:cNvSpPr>
          <p:nvPr>
            <p:ph idx="1"/>
          </p:nvPr>
        </p:nvSpPr>
        <p:spPr>
          <a:xfrm>
            <a:off x="838200" y="1082351"/>
            <a:ext cx="10515600" cy="5094612"/>
          </a:xfrm>
        </p:spPr>
        <p:txBody>
          <a:bodyPr>
            <a:normAutofit lnSpcReduction="10000"/>
          </a:bodyPr>
          <a:lstStyle/>
          <a:p>
            <a:r>
              <a:rPr lang="en-IN" dirty="0"/>
              <a:t>For testing purposes, it is convenient to use </a:t>
            </a:r>
            <a:r>
              <a:rPr lang="en-IN" b="1" dirty="0" err="1"/>
              <a:t>documents.write</a:t>
            </a:r>
            <a:r>
              <a:rPr lang="en-IN" b="1" dirty="0"/>
              <a:t>()</a:t>
            </a:r>
          </a:p>
          <a:p>
            <a:pPr marL="0" indent="0">
              <a:buNone/>
            </a:pPr>
            <a:r>
              <a:rPr lang="en-IN" dirty="0"/>
              <a:t>&lt;!DOCTYPE html&gt;</a:t>
            </a:r>
            <a:br>
              <a:rPr lang="en-IN" dirty="0"/>
            </a:br>
            <a:r>
              <a:rPr lang="en-IN" dirty="0"/>
              <a:t>&lt;html&gt;</a:t>
            </a:r>
            <a:br>
              <a:rPr lang="en-IN" dirty="0"/>
            </a:br>
            <a:r>
              <a:rPr lang="en-IN" dirty="0"/>
              <a:t>&lt;body&gt;</a:t>
            </a:r>
            <a:br>
              <a:rPr lang="en-IN" dirty="0"/>
            </a:br>
            <a:br>
              <a:rPr lang="en-IN" dirty="0"/>
            </a:br>
            <a:r>
              <a:rPr lang="en-IN" dirty="0"/>
              <a:t>&lt;h1&gt;My First Web Page&lt;/h1&gt;</a:t>
            </a:r>
            <a:br>
              <a:rPr lang="en-IN" dirty="0"/>
            </a:br>
            <a:r>
              <a:rPr lang="en-IN" dirty="0"/>
              <a:t>&lt;p&gt;My first paragraph.&lt;/p&gt;</a:t>
            </a:r>
            <a:br>
              <a:rPr lang="en-IN" dirty="0"/>
            </a:br>
            <a:br>
              <a:rPr lang="en-IN" dirty="0"/>
            </a:br>
            <a:r>
              <a:rPr lang="en-IN" dirty="0"/>
              <a:t>&lt;script&gt;</a:t>
            </a:r>
            <a:br>
              <a:rPr lang="en-IN" dirty="0"/>
            </a:br>
            <a:r>
              <a:rPr lang="en-IN" dirty="0" err="1">
                <a:solidFill>
                  <a:srgbClr val="FF0000"/>
                </a:solidFill>
              </a:rPr>
              <a:t>document.write</a:t>
            </a:r>
            <a:r>
              <a:rPr lang="en-IN" dirty="0">
                <a:solidFill>
                  <a:srgbClr val="FF0000"/>
                </a:solidFill>
              </a:rPr>
              <a:t>(5 + 6);</a:t>
            </a:r>
            <a:br>
              <a:rPr lang="en-IN" dirty="0"/>
            </a:br>
            <a:r>
              <a:rPr lang="en-IN" dirty="0"/>
              <a:t>&lt;/script&gt;</a:t>
            </a:r>
            <a:br>
              <a:rPr lang="en-IN" dirty="0"/>
            </a:br>
            <a:br>
              <a:rPr lang="en-IN" dirty="0"/>
            </a:br>
            <a:r>
              <a:rPr lang="en-IN" dirty="0"/>
              <a:t>&lt;/body&gt;</a:t>
            </a:r>
            <a:br>
              <a:rPr lang="en-IN" dirty="0"/>
            </a:br>
            <a:r>
              <a:rPr lang="en-IN" dirty="0"/>
              <a:t>&lt;/html&gt;</a:t>
            </a:r>
          </a:p>
          <a:p>
            <a:pPr marL="0" indent="0">
              <a:buNone/>
            </a:pPr>
            <a:endParaRPr lang="en-IN" dirty="0"/>
          </a:p>
        </p:txBody>
      </p:sp>
    </p:spTree>
    <p:extLst>
      <p:ext uri="{BB962C8B-B14F-4D97-AF65-F5344CB8AC3E}">
        <p14:creationId xmlns:p14="http://schemas.microsoft.com/office/powerpoint/2010/main" val="286793692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FB7E35-E821-2223-A6CC-986E36ACACBC}"/>
              </a:ext>
            </a:extLst>
          </p:cNvPr>
          <p:cNvSpPr>
            <a:spLocks noGrp="1"/>
          </p:cNvSpPr>
          <p:nvPr>
            <p:ph type="title"/>
          </p:nvPr>
        </p:nvSpPr>
        <p:spPr>
          <a:xfrm>
            <a:off x="838200" y="365125"/>
            <a:ext cx="10515600" cy="950491"/>
          </a:xfrm>
        </p:spPr>
        <p:txBody>
          <a:bodyPr>
            <a:normAutofit/>
          </a:bodyPr>
          <a:lstStyle/>
          <a:p>
            <a:pPr algn="ctr"/>
            <a:r>
              <a:rPr lang="en-IN" sz="4000" b="1" i="0" u="none" strike="noStrike" baseline="0" dirty="0">
                <a:solidFill>
                  <a:srgbClr val="00B050"/>
                </a:solidFill>
                <a:latin typeface="Times New Roman" panose="02020603050405020304" pitchFamily="18" charset="0"/>
                <a:cs typeface="Times New Roman" panose="02020603050405020304" pitchFamily="18" charset="0"/>
              </a:rPr>
              <a:t>Introduction to JavaScript</a:t>
            </a:r>
            <a:endParaRPr lang="en-IN" sz="4000"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1F4C358-8093-FAD8-70D8-310E62A84577}"/>
              </a:ext>
            </a:extLst>
          </p:cNvPr>
          <p:cNvSpPr>
            <a:spLocks noGrp="1"/>
          </p:cNvSpPr>
          <p:nvPr>
            <p:ph idx="1"/>
          </p:nvPr>
        </p:nvSpPr>
        <p:spPr>
          <a:xfrm>
            <a:off x="838200" y="1203649"/>
            <a:ext cx="10515600" cy="5542383"/>
          </a:xfrm>
        </p:spPr>
        <p:txBody>
          <a:bodyPr>
            <a:normAutofit/>
          </a:bodyPr>
          <a:lstStyle/>
          <a:p>
            <a:pPr algn="l"/>
            <a:endParaRPr lang="en-IN" sz="1800" b="0" i="0" u="none" strike="noStrike" baseline="0" dirty="0">
              <a:solidFill>
                <a:srgbClr val="000000"/>
              </a:solidFill>
              <a:latin typeface="Times New Roman" panose="02020603050405020304" pitchFamily="18" charset="0"/>
            </a:endParaRPr>
          </a:p>
          <a:p>
            <a:pPr>
              <a:buFont typeface="Wingdings" panose="05000000000000000000" pitchFamily="2" charset="2"/>
              <a:buChar char="Ø"/>
            </a:pPr>
            <a:r>
              <a:rPr lang="en-IN" b="0" i="0" u="none" strike="noStrike" baseline="0" dirty="0">
                <a:solidFill>
                  <a:srgbClr val="000000"/>
                </a:solidFill>
                <a:latin typeface="Times New Roman" panose="02020603050405020304" pitchFamily="18" charset="0"/>
              </a:rPr>
              <a:t>Java Script is an easy-to-use object scripting language.</a:t>
            </a:r>
          </a:p>
          <a:p>
            <a:pPr>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Scripting means a small sneak (piece). It is always independent of other languages.</a:t>
            </a:r>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IN" b="0" i="0" u="none" strike="noStrike" baseline="0" dirty="0">
                <a:solidFill>
                  <a:srgbClr val="000000"/>
                </a:solidFill>
                <a:latin typeface="Times New Roman" panose="02020603050405020304" pitchFamily="18" charset="0"/>
              </a:rPr>
              <a:t>Code is included as part of an HTML Document Script run by the Web browser.</a:t>
            </a:r>
          </a:p>
          <a:p>
            <a:pPr>
              <a:lnSpc>
                <a:spcPct val="110000"/>
              </a:lnSpc>
              <a:buFont typeface="Wingdings" panose="05000000000000000000" pitchFamily="2" charset="2"/>
              <a:buChar char="Ø"/>
            </a:pPr>
            <a:r>
              <a:rPr lang="en-IN" dirty="0">
                <a:latin typeface="Times New Roman" panose="02020603050405020304" pitchFamily="18" charset="0"/>
                <a:cs typeface="Times New Roman" panose="02020603050405020304" pitchFamily="18" charset="0"/>
              </a:rPr>
              <a:t>JavaScript is most commonly used as a client-side scripting language. This means that JavaScript code is written into an HTML page. When a user requests an HTML page with JavaScript in it, the script is sent to the browser and it's up to the browser to do something with it. </a:t>
            </a:r>
          </a:p>
          <a:p>
            <a:pPr>
              <a:lnSpc>
                <a:spcPct val="110000"/>
              </a:lnSpc>
              <a:buFont typeface="Wingdings" panose="05000000000000000000" pitchFamily="2" charset="2"/>
              <a:buChar char="Ø"/>
            </a:pPr>
            <a:r>
              <a:rPr lang="en-IN" b="0" i="0" u="none" strike="noStrike" baseline="0" dirty="0">
                <a:solidFill>
                  <a:srgbClr val="000000"/>
                </a:solidFill>
                <a:latin typeface="Times New Roman" panose="02020603050405020304" pitchFamily="18" charset="0"/>
              </a:rPr>
              <a:t>It is designed for creating live online applications</a:t>
            </a:r>
            <a:endParaRPr lang="en-IN"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IN" dirty="0"/>
          </a:p>
        </p:txBody>
      </p:sp>
      <p:sp>
        <p:nvSpPr>
          <p:cNvPr id="5" name="TextBox 4">
            <a:extLst>
              <a:ext uri="{FF2B5EF4-FFF2-40B4-BE49-F238E27FC236}">
                <a16:creationId xmlns:a16="http://schemas.microsoft.com/office/drawing/2014/main" id="{CBD5283B-B609-BA75-21D3-BF6B0CA621A7}"/>
              </a:ext>
            </a:extLst>
          </p:cNvPr>
          <p:cNvSpPr txBox="1"/>
          <p:nvPr/>
        </p:nvSpPr>
        <p:spPr>
          <a:xfrm>
            <a:off x="3048778" y="3244334"/>
            <a:ext cx="6097554" cy="646331"/>
          </a:xfrm>
          <a:prstGeom prst="rect">
            <a:avLst/>
          </a:prstGeom>
          <a:noFill/>
        </p:spPr>
        <p:txBody>
          <a:bodyPr wrap="square">
            <a:spAutoFit/>
          </a:bodyPr>
          <a:lstStyle/>
          <a:p>
            <a:pPr>
              <a:buFont typeface="Wingdings" panose="05000000000000000000" pitchFamily="2" charset="2"/>
              <a:buChar char="Ø"/>
            </a:pPr>
            <a:endParaRPr lang="en-IN" b="0" i="0" u="none" strike="noStrike" baseline="0" dirty="0">
              <a:solidFill>
                <a:srgbClr val="000000"/>
              </a:solidFill>
              <a:latin typeface="Times New Roman" panose="02020603050405020304" pitchFamily="18" charset="0"/>
            </a:endParaRPr>
          </a:p>
          <a:p>
            <a:endParaRPr lang="en-IN" dirty="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118624030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F984E2-4560-9246-B0E9-4E2F6C38DEF9}"/>
              </a:ext>
            </a:extLst>
          </p:cNvPr>
          <p:cNvSpPr>
            <a:spLocks noGrp="1"/>
          </p:cNvSpPr>
          <p:nvPr>
            <p:ph type="title"/>
          </p:nvPr>
        </p:nvSpPr>
        <p:spPr>
          <a:xfrm>
            <a:off x="838200" y="186612"/>
            <a:ext cx="10515600" cy="858418"/>
          </a:xfrm>
        </p:spPr>
        <p:txBody>
          <a:bodyPr>
            <a:normAutofit/>
          </a:bodyPr>
          <a:lstStyle/>
          <a:p>
            <a:pPr algn="ctr"/>
            <a:r>
              <a:rPr lang="en-IN" b="1" dirty="0">
                <a:latin typeface="Times New Roman" panose="02020603050405020304" pitchFamily="18" charset="0"/>
                <a:cs typeface="Times New Roman" panose="02020603050405020304" pitchFamily="18" charset="0"/>
              </a:rPr>
              <a:t>Method 3</a:t>
            </a:r>
          </a:p>
        </p:txBody>
      </p:sp>
      <p:sp>
        <p:nvSpPr>
          <p:cNvPr id="3" name="Content Placeholder 2">
            <a:extLst>
              <a:ext uri="{FF2B5EF4-FFF2-40B4-BE49-F238E27FC236}">
                <a16:creationId xmlns:a16="http://schemas.microsoft.com/office/drawing/2014/main" id="{035F6296-2FCF-D384-9E8E-55583AA0D5DE}"/>
              </a:ext>
            </a:extLst>
          </p:cNvPr>
          <p:cNvSpPr>
            <a:spLocks noGrp="1"/>
          </p:cNvSpPr>
          <p:nvPr>
            <p:ph idx="1"/>
          </p:nvPr>
        </p:nvSpPr>
        <p:spPr>
          <a:xfrm>
            <a:off x="838200" y="1166326"/>
            <a:ext cx="10515600" cy="5505061"/>
          </a:xfrm>
        </p:spPr>
        <p:txBody>
          <a:bodyPr>
            <a:normAutofit/>
          </a:bodyPr>
          <a:lstStyle/>
          <a:p>
            <a:r>
              <a:rPr lang="en-IN" sz="3600" dirty="0">
                <a:latin typeface="Times New Roman" panose="02020603050405020304" pitchFamily="18" charset="0"/>
                <a:cs typeface="Times New Roman" panose="02020603050405020304" pitchFamily="18" charset="0"/>
              </a:rPr>
              <a:t>You will get the result by clicking on the button.</a:t>
            </a:r>
          </a:p>
          <a:p>
            <a:pPr marL="0" indent="0">
              <a:buNone/>
            </a:pPr>
            <a:endParaRPr lang="en-IN" dirty="0"/>
          </a:p>
          <a:p>
            <a:pPr marL="0" indent="0">
              <a:buNone/>
            </a:pPr>
            <a:r>
              <a:rPr lang="en-IN" sz="3200" dirty="0">
                <a:latin typeface="Times New Roman" panose="02020603050405020304" pitchFamily="18" charset="0"/>
                <a:cs typeface="Times New Roman" panose="02020603050405020304" pitchFamily="18" charset="0"/>
              </a:rPr>
              <a:t>&lt;!DOCTYPE html&gt;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&lt;html&gt;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&lt;body&gt;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&lt;h1&gt;My First Web Page&lt;/h1&gt;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&lt;p&gt;My first paragraph.&lt;/p&gt;</a:t>
            </a:r>
            <a:br>
              <a:rPr lang="en-IN" sz="3200" dirty="0">
                <a:latin typeface="Times New Roman" panose="02020603050405020304" pitchFamily="18" charset="0"/>
                <a:cs typeface="Times New Roman" panose="02020603050405020304" pitchFamily="18" charset="0"/>
              </a:rPr>
            </a:br>
            <a:r>
              <a:rPr lang="en-IN" sz="3200" dirty="0">
                <a:solidFill>
                  <a:srgbClr val="FF0000"/>
                </a:solidFill>
                <a:latin typeface="Times New Roman" panose="02020603050405020304" pitchFamily="18" charset="0"/>
                <a:cs typeface="Times New Roman" panose="02020603050405020304" pitchFamily="18" charset="0"/>
              </a:rPr>
              <a:t>&lt;button type="button" onclick="</a:t>
            </a:r>
            <a:r>
              <a:rPr lang="en-IN" sz="3200" dirty="0" err="1">
                <a:solidFill>
                  <a:srgbClr val="FF0000"/>
                </a:solidFill>
                <a:latin typeface="Times New Roman" panose="02020603050405020304" pitchFamily="18" charset="0"/>
                <a:cs typeface="Times New Roman" panose="02020603050405020304" pitchFamily="18" charset="0"/>
              </a:rPr>
              <a:t>document.write</a:t>
            </a:r>
            <a:r>
              <a:rPr lang="en-IN" sz="3200" dirty="0">
                <a:solidFill>
                  <a:srgbClr val="FF0000"/>
                </a:solidFill>
                <a:latin typeface="Times New Roman" panose="02020603050405020304" pitchFamily="18" charset="0"/>
                <a:cs typeface="Times New Roman" panose="02020603050405020304" pitchFamily="18" charset="0"/>
              </a:rPr>
              <a:t>(5 + 6)"&gt;Try it&lt;/button&gt;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&lt;/body&gt;</a:t>
            </a:r>
            <a:br>
              <a:rPr lang="en-IN" sz="3200" dirty="0">
                <a:latin typeface="Times New Roman" panose="02020603050405020304" pitchFamily="18" charset="0"/>
                <a:cs typeface="Times New Roman" panose="02020603050405020304" pitchFamily="18" charset="0"/>
              </a:rPr>
            </a:br>
            <a:r>
              <a:rPr lang="en-IN" sz="3200" dirty="0">
                <a:latin typeface="Times New Roman" panose="02020603050405020304" pitchFamily="18" charset="0"/>
                <a:cs typeface="Times New Roman" panose="02020603050405020304" pitchFamily="18" charset="0"/>
              </a:rPr>
              <a:t>&lt;/html&gt;</a:t>
            </a:r>
          </a:p>
          <a:p>
            <a:endParaRPr lang="en-IN" dirty="0"/>
          </a:p>
        </p:txBody>
      </p:sp>
    </p:spTree>
    <p:extLst>
      <p:ext uri="{BB962C8B-B14F-4D97-AF65-F5344CB8AC3E}">
        <p14:creationId xmlns:p14="http://schemas.microsoft.com/office/powerpoint/2010/main" val="14825277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25D9A6-0CE2-2476-024C-1A5498ED6E3F}"/>
              </a:ext>
            </a:extLst>
          </p:cNvPr>
          <p:cNvSpPr>
            <a:spLocks noGrp="1"/>
          </p:cNvSpPr>
          <p:nvPr>
            <p:ph type="title"/>
          </p:nvPr>
        </p:nvSpPr>
        <p:spPr>
          <a:xfrm>
            <a:off x="838200" y="393117"/>
            <a:ext cx="10515600" cy="819863"/>
          </a:xfrm>
        </p:spPr>
        <p:txBody>
          <a:bodyPr/>
          <a:lstStyle/>
          <a:p>
            <a:pPr algn="ctr"/>
            <a:r>
              <a:rPr lang="en-IN" b="1" dirty="0">
                <a:latin typeface="Times New Roman" panose="02020603050405020304" pitchFamily="18" charset="0"/>
                <a:cs typeface="Times New Roman" panose="02020603050405020304" pitchFamily="18" charset="0"/>
              </a:rPr>
              <a:t>Method 4</a:t>
            </a:r>
          </a:p>
        </p:txBody>
      </p:sp>
      <p:sp>
        <p:nvSpPr>
          <p:cNvPr id="3" name="Content Placeholder 2">
            <a:extLst>
              <a:ext uri="{FF2B5EF4-FFF2-40B4-BE49-F238E27FC236}">
                <a16:creationId xmlns:a16="http://schemas.microsoft.com/office/drawing/2014/main" id="{26841203-816D-E4B9-D309-77DCEB63DBFB}"/>
              </a:ext>
            </a:extLst>
          </p:cNvPr>
          <p:cNvSpPr>
            <a:spLocks noGrp="1"/>
          </p:cNvSpPr>
          <p:nvPr>
            <p:ph idx="1"/>
          </p:nvPr>
        </p:nvSpPr>
        <p:spPr>
          <a:xfrm>
            <a:off x="838200" y="1212980"/>
            <a:ext cx="10515600" cy="5383763"/>
          </a:xfrm>
        </p:spPr>
        <p:txBody>
          <a:bodyPr>
            <a:normAutofit lnSpcReduction="10000"/>
          </a:bodyPr>
          <a:lstStyle/>
          <a:p>
            <a:r>
              <a:rPr lang="en-IN" sz="3600" dirty="0">
                <a:solidFill>
                  <a:srgbClr val="FF0000"/>
                </a:solidFill>
                <a:latin typeface="Times New Roman" panose="02020603050405020304" pitchFamily="18" charset="0"/>
                <a:cs typeface="Times New Roman" panose="02020603050405020304" pitchFamily="18" charset="0"/>
              </a:rPr>
              <a:t>You can use an alert box to display data</a:t>
            </a:r>
          </a:p>
          <a:p>
            <a:pPr marL="0" indent="0">
              <a:buNone/>
            </a:pPr>
            <a:r>
              <a:rPr lang="en-IN" sz="3600" b="1" dirty="0">
                <a:latin typeface="Times New Roman" panose="02020603050405020304" pitchFamily="18" charset="0"/>
                <a:cs typeface="Times New Roman" panose="02020603050405020304" pitchFamily="18" charset="0"/>
              </a:rPr>
              <a:t>&lt;!DOCTYPE html&gt;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&lt;html&gt;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&lt;body&gt;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&lt;h1&gt;My First Web Page&lt;/h1&gt;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&lt;p&gt;My first paragraph.&lt;/p&gt;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&lt;script&gt;</a:t>
            </a:r>
            <a:br>
              <a:rPr lang="en-IN" sz="3600" b="1" dirty="0">
                <a:latin typeface="Times New Roman" panose="02020603050405020304" pitchFamily="18" charset="0"/>
                <a:cs typeface="Times New Roman" panose="02020603050405020304" pitchFamily="18" charset="0"/>
              </a:rPr>
            </a:br>
            <a:r>
              <a:rPr lang="en-IN" sz="3600" b="1" dirty="0" err="1">
                <a:solidFill>
                  <a:srgbClr val="FF0000"/>
                </a:solidFill>
                <a:latin typeface="Times New Roman" panose="02020603050405020304" pitchFamily="18" charset="0"/>
                <a:cs typeface="Times New Roman" panose="02020603050405020304" pitchFamily="18" charset="0"/>
              </a:rPr>
              <a:t>window.alert</a:t>
            </a:r>
            <a:r>
              <a:rPr lang="en-IN" sz="3600" b="1" dirty="0">
                <a:solidFill>
                  <a:srgbClr val="FF0000"/>
                </a:solidFill>
                <a:latin typeface="Times New Roman" panose="02020603050405020304" pitchFamily="18" charset="0"/>
                <a:cs typeface="Times New Roman" panose="02020603050405020304" pitchFamily="18" charset="0"/>
              </a:rPr>
              <a:t>(5 + 6);</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&lt;/script&gt;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&lt;/body&gt;</a:t>
            </a:r>
            <a:br>
              <a:rPr lang="en-IN" sz="3600" b="1" dirty="0">
                <a:latin typeface="Times New Roman" panose="02020603050405020304" pitchFamily="18" charset="0"/>
                <a:cs typeface="Times New Roman" panose="02020603050405020304" pitchFamily="18" charset="0"/>
              </a:rPr>
            </a:br>
            <a:r>
              <a:rPr lang="en-IN" sz="3600" b="1" dirty="0">
                <a:latin typeface="Times New Roman" panose="02020603050405020304" pitchFamily="18" charset="0"/>
                <a:cs typeface="Times New Roman" panose="02020603050405020304" pitchFamily="18" charset="0"/>
              </a:rPr>
              <a:t>&lt;/html&gt;</a:t>
            </a:r>
          </a:p>
          <a:p>
            <a:pPr marL="0" indent="0">
              <a:buNone/>
            </a:pPr>
            <a:endParaRPr lang="en-IN" dirty="0"/>
          </a:p>
        </p:txBody>
      </p:sp>
    </p:spTree>
    <p:extLst>
      <p:ext uri="{BB962C8B-B14F-4D97-AF65-F5344CB8AC3E}">
        <p14:creationId xmlns:p14="http://schemas.microsoft.com/office/powerpoint/2010/main" val="1781714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1477DD-8D15-D177-FEB0-76AE4B44DFED}"/>
              </a:ext>
            </a:extLst>
          </p:cNvPr>
          <p:cNvSpPr>
            <a:spLocks noGrp="1"/>
          </p:cNvSpPr>
          <p:nvPr>
            <p:ph type="title"/>
          </p:nvPr>
        </p:nvSpPr>
        <p:spPr>
          <a:xfrm>
            <a:off x="838200" y="111967"/>
            <a:ext cx="10515600" cy="989045"/>
          </a:xfrm>
        </p:spPr>
        <p:txBody>
          <a:bodyPr/>
          <a:lstStyle/>
          <a:p>
            <a:pPr algn="ctr"/>
            <a:r>
              <a:rPr lang="en-IN" b="1" dirty="0">
                <a:latin typeface="Times New Roman" panose="02020603050405020304" pitchFamily="18" charset="0"/>
                <a:cs typeface="Times New Roman" panose="02020603050405020304" pitchFamily="18" charset="0"/>
              </a:rPr>
              <a:t>Method 5:</a:t>
            </a:r>
          </a:p>
        </p:txBody>
      </p:sp>
      <p:sp>
        <p:nvSpPr>
          <p:cNvPr id="3" name="Content Placeholder 2">
            <a:extLst>
              <a:ext uri="{FF2B5EF4-FFF2-40B4-BE49-F238E27FC236}">
                <a16:creationId xmlns:a16="http://schemas.microsoft.com/office/drawing/2014/main" id="{A0F7B816-F473-7C4B-FC3F-711CF6CF379D}"/>
              </a:ext>
            </a:extLst>
          </p:cNvPr>
          <p:cNvSpPr>
            <a:spLocks noGrp="1"/>
          </p:cNvSpPr>
          <p:nvPr>
            <p:ph idx="1"/>
          </p:nvPr>
        </p:nvSpPr>
        <p:spPr>
          <a:xfrm>
            <a:off x="838200" y="998376"/>
            <a:ext cx="10515600" cy="5178587"/>
          </a:xfrm>
        </p:spPr>
        <p:txBody>
          <a:bodyPr/>
          <a:lstStyle/>
          <a:p>
            <a:r>
              <a:rPr lang="en-IN" sz="3600" dirty="0">
                <a:latin typeface="Times New Roman" panose="02020603050405020304" pitchFamily="18" charset="0"/>
                <a:cs typeface="Times New Roman" panose="02020603050405020304" pitchFamily="18" charset="0"/>
              </a:rPr>
              <a:t>You can skip the window keyword.</a:t>
            </a:r>
          </a:p>
          <a:p>
            <a:r>
              <a:rPr lang="en-IN" sz="3600" dirty="0">
                <a:latin typeface="Times New Roman" panose="02020603050405020304" pitchFamily="18" charset="0"/>
                <a:cs typeface="Times New Roman" panose="02020603050405020304" pitchFamily="18" charset="0"/>
              </a:rPr>
              <a:t>In JavaScript, the window object is the global scope object. This means that variables, properties, and methods by default belong to the window object. This also means that specifying the window keyword is optional</a:t>
            </a:r>
          </a:p>
          <a:p>
            <a:endParaRPr lang="en-IN" dirty="0"/>
          </a:p>
        </p:txBody>
      </p:sp>
    </p:spTree>
    <p:extLst>
      <p:ext uri="{BB962C8B-B14F-4D97-AF65-F5344CB8AC3E}">
        <p14:creationId xmlns:p14="http://schemas.microsoft.com/office/powerpoint/2010/main" val="319973169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0F3BE22-1A08-5AC3-18B5-E0C57286D769}"/>
              </a:ext>
            </a:extLst>
          </p:cNvPr>
          <p:cNvSpPr txBox="1"/>
          <p:nvPr/>
        </p:nvSpPr>
        <p:spPr>
          <a:xfrm>
            <a:off x="578498" y="391886"/>
            <a:ext cx="10758196" cy="597086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&lt;!DOCTYPE html&gt;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&lt;html&gt;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&lt;body&gt;</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&lt;h1&gt;My First Web Page&lt;/h1&gt;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&lt;p&gt;My first paragraph.&lt;/p&gt;</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&lt;script&gt;</a:t>
            </a:r>
            <a:br>
              <a:rPr lang="en-IN" sz="2800" dirty="0">
                <a:latin typeface="Times New Roman" panose="02020603050405020304" pitchFamily="18" charset="0"/>
                <a:cs typeface="Times New Roman" panose="02020603050405020304" pitchFamily="18" charset="0"/>
              </a:rPr>
            </a:br>
            <a:r>
              <a:rPr lang="en-IN" sz="2800" dirty="0">
                <a:solidFill>
                  <a:srgbClr val="FF0000"/>
                </a:solidFill>
                <a:latin typeface="Times New Roman" panose="02020603050405020304" pitchFamily="18" charset="0"/>
                <a:cs typeface="Times New Roman" panose="02020603050405020304" pitchFamily="18" charset="0"/>
              </a:rPr>
              <a:t>alert(5 + 6);</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&lt;/script&gt;</a:t>
            </a:r>
            <a:br>
              <a:rPr lang="en-IN" sz="2800" dirty="0">
                <a:latin typeface="Times New Roman" panose="02020603050405020304" pitchFamily="18" charset="0"/>
                <a:cs typeface="Times New Roman" panose="02020603050405020304" pitchFamily="18" charset="0"/>
              </a:rPr>
            </a:b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&lt;/body&gt;</a:t>
            </a:r>
            <a:br>
              <a:rPr lang="en-IN" sz="2800" dirty="0">
                <a:latin typeface="Times New Roman" panose="02020603050405020304" pitchFamily="18" charset="0"/>
                <a:cs typeface="Times New Roman" panose="02020603050405020304" pitchFamily="18" charset="0"/>
              </a:rPr>
            </a:br>
            <a:r>
              <a:rPr lang="en-IN" sz="2800" dirty="0">
                <a:latin typeface="Times New Roman" panose="02020603050405020304" pitchFamily="18" charset="0"/>
                <a:cs typeface="Times New Roman" panose="02020603050405020304" pitchFamily="18" charset="0"/>
              </a:rPr>
              <a:t>&lt;/html&gt;</a:t>
            </a:r>
          </a:p>
          <a:p>
            <a:endParaRPr lang="en-IN" dirty="0"/>
          </a:p>
        </p:txBody>
      </p:sp>
    </p:spTree>
    <p:extLst>
      <p:ext uri="{BB962C8B-B14F-4D97-AF65-F5344CB8AC3E}">
        <p14:creationId xmlns:p14="http://schemas.microsoft.com/office/powerpoint/2010/main" val="20822405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07653-5B92-2DD1-EEA4-CBC17206EF84}"/>
              </a:ext>
            </a:extLst>
          </p:cNvPr>
          <p:cNvSpPr>
            <a:spLocks noGrp="1"/>
          </p:cNvSpPr>
          <p:nvPr>
            <p:ph type="title"/>
          </p:nvPr>
        </p:nvSpPr>
        <p:spPr>
          <a:xfrm>
            <a:off x="838200" y="279918"/>
            <a:ext cx="10515600" cy="1101014"/>
          </a:xfrm>
        </p:spPr>
        <p:txBody>
          <a:bodyPr/>
          <a:lstStyle/>
          <a:p>
            <a:r>
              <a:rPr lang="en-IN" b="1" dirty="0">
                <a:solidFill>
                  <a:srgbClr val="00B050"/>
                </a:solidFill>
                <a:latin typeface="Times New Roman" panose="02020603050405020304" pitchFamily="18" charset="0"/>
                <a:cs typeface="Times New Roman" panose="02020603050405020304" pitchFamily="18" charset="0"/>
              </a:rPr>
              <a:t>Enabling using a web browser</a:t>
            </a:r>
          </a:p>
        </p:txBody>
      </p:sp>
      <p:sp>
        <p:nvSpPr>
          <p:cNvPr id="3" name="Content Placeholder 2">
            <a:extLst>
              <a:ext uri="{FF2B5EF4-FFF2-40B4-BE49-F238E27FC236}">
                <a16:creationId xmlns:a16="http://schemas.microsoft.com/office/drawing/2014/main" id="{F1A0E88D-D48B-DF7A-58BF-9C15E052060F}"/>
              </a:ext>
            </a:extLst>
          </p:cNvPr>
          <p:cNvSpPr>
            <a:spLocks noGrp="1"/>
          </p:cNvSpPr>
          <p:nvPr>
            <p:ph idx="1"/>
          </p:nvPr>
        </p:nvSpPr>
        <p:spPr>
          <a:xfrm>
            <a:off x="959498" y="1278293"/>
            <a:ext cx="10515600" cy="5010539"/>
          </a:xfrm>
        </p:spPr>
        <p:txBody>
          <a:bodyPr/>
          <a:lstStyle/>
          <a:p>
            <a:pPr>
              <a:buFont typeface="Wingdings" panose="05000000000000000000" pitchFamily="2" charset="2"/>
              <a:buChar char="Ø"/>
            </a:pPr>
            <a:r>
              <a:rPr lang="en-IN" sz="3200" dirty="0">
                <a:latin typeface="Times New Roman" panose="02020603050405020304" pitchFamily="18" charset="0"/>
                <a:cs typeface="Times New Roman" panose="02020603050405020304" pitchFamily="18" charset="0"/>
              </a:rPr>
              <a:t>Activate JavaScript in Google Chrome</a:t>
            </a:r>
          </a:p>
          <a:p>
            <a:pPr fontAlgn="base">
              <a:buNone/>
            </a:pPr>
            <a:r>
              <a:rPr lang="en-IN" sz="3200" dirty="0">
                <a:latin typeface="Times New Roman" panose="02020603050405020304" pitchFamily="18" charset="0"/>
                <a:cs typeface="Times New Roman" panose="02020603050405020304" pitchFamily="18" charset="0"/>
              </a:rPr>
              <a:t>	Open </a:t>
            </a:r>
            <a:r>
              <a:rPr lang="en-IN" sz="3200" b="1" dirty="0">
                <a:latin typeface="Times New Roman" panose="02020603050405020304" pitchFamily="18" charset="0"/>
                <a:cs typeface="Times New Roman" panose="02020603050405020304" pitchFamily="18" charset="0"/>
              </a:rPr>
              <a:t>Chrome</a:t>
            </a:r>
            <a:r>
              <a:rPr lang="en-IN" sz="3200" dirty="0">
                <a:latin typeface="Times New Roman" panose="02020603050405020304" pitchFamily="18" charset="0"/>
                <a:cs typeface="Times New Roman" panose="02020603050405020304" pitchFamily="18" charset="0"/>
              </a:rPr>
              <a:t> on your computer.</a:t>
            </a:r>
          </a:p>
          <a:p>
            <a:pPr fontAlgn="base">
              <a:buNone/>
            </a:pPr>
            <a:r>
              <a:rPr lang="en-IN" sz="3200" dirty="0">
                <a:latin typeface="Times New Roman" panose="02020603050405020304" pitchFamily="18" charset="0"/>
                <a:cs typeface="Times New Roman" panose="02020603050405020304" pitchFamily="18" charset="0"/>
              </a:rPr>
              <a:t>	Click   </a:t>
            </a:r>
            <a:r>
              <a:rPr lang="en-IN" sz="3200" b="1" dirty="0">
                <a:latin typeface="Times New Roman" panose="02020603050405020304" pitchFamily="18" charset="0"/>
                <a:cs typeface="Times New Roman" panose="02020603050405020304" pitchFamily="18" charset="0"/>
              </a:rPr>
              <a:t>Settings</a:t>
            </a:r>
            <a:r>
              <a:rPr lang="en-IN" sz="3200" dirty="0">
                <a:latin typeface="Times New Roman" panose="02020603050405020304" pitchFamily="18" charset="0"/>
                <a:cs typeface="Times New Roman" panose="02020603050405020304" pitchFamily="18" charset="0"/>
              </a:rPr>
              <a:t>.</a:t>
            </a:r>
          </a:p>
          <a:p>
            <a:pPr fontAlgn="base">
              <a:buNone/>
            </a:pPr>
            <a:r>
              <a:rPr lang="en-IN" sz="3200" dirty="0">
                <a:latin typeface="Times New Roman" panose="02020603050405020304" pitchFamily="18" charset="0"/>
                <a:cs typeface="Times New Roman" panose="02020603050405020304" pitchFamily="18" charset="0"/>
              </a:rPr>
              <a:t>	Click </a:t>
            </a:r>
            <a:r>
              <a:rPr lang="en-IN" sz="3200" b="1" dirty="0">
                <a:latin typeface="Times New Roman" panose="02020603050405020304" pitchFamily="18" charset="0"/>
                <a:cs typeface="Times New Roman" panose="02020603050405020304" pitchFamily="18" charset="0"/>
              </a:rPr>
              <a:t>Security and Privacy</a:t>
            </a:r>
            <a:r>
              <a:rPr lang="en-IN" sz="3200" dirty="0">
                <a:latin typeface="Times New Roman" panose="02020603050405020304" pitchFamily="18" charset="0"/>
                <a:cs typeface="Times New Roman" panose="02020603050405020304" pitchFamily="18" charset="0"/>
              </a:rPr>
              <a:t>.</a:t>
            </a:r>
          </a:p>
          <a:p>
            <a:pPr fontAlgn="base">
              <a:buNone/>
            </a:pPr>
            <a:r>
              <a:rPr lang="en-IN" sz="3200" dirty="0">
                <a:latin typeface="Times New Roman" panose="02020603050405020304" pitchFamily="18" charset="0"/>
                <a:cs typeface="Times New Roman" panose="02020603050405020304" pitchFamily="18" charset="0"/>
              </a:rPr>
              <a:t>	Click </a:t>
            </a:r>
            <a:r>
              <a:rPr lang="en-IN" sz="3200" b="1" dirty="0">
                <a:latin typeface="Times New Roman" panose="02020603050405020304" pitchFamily="18" charset="0"/>
                <a:cs typeface="Times New Roman" panose="02020603050405020304" pitchFamily="18" charset="0"/>
              </a:rPr>
              <a:t>Site settings</a:t>
            </a:r>
            <a:r>
              <a:rPr lang="en-IN" sz="3200" dirty="0">
                <a:latin typeface="Times New Roman" panose="02020603050405020304" pitchFamily="18" charset="0"/>
                <a:cs typeface="Times New Roman" panose="02020603050405020304" pitchFamily="18" charset="0"/>
              </a:rPr>
              <a:t>.</a:t>
            </a:r>
          </a:p>
          <a:p>
            <a:pPr fontAlgn="base">
              <a:buNone/>
            </a:pPr>
            <a:r>
              <a:rPr lang="en-IN" sz="3200" dirty="0">
                <a:latin typeface="Times New Roman" panose="02020603050405020304" pitchFamily="18" charset="0"/>
                <a:cs typeface="Times New Roman" panose="02020603050405020304" pitchFamily="18" charset="0"/>
              </a:rPr>
              <a:t>	Click </a:t>
            </a:r>
            <a:r>
              <a:rPr lang="en-IN" sz="3200" b="1" dirty="0">
                <a:latin typeface="Times New Roman" panose="02020603050405020304" pitchFamily="18" charset="0"/>
                <a:cs typeface="Times New Roman" panose="02020603050405020304" pitchFamily="18" charset="0"/>
              </a:rPr>
              <a:t>JavaScript</a:t>
            </a:r>
            <a:r>
              <a:rPr lang="en-IN" sz="3200" dirty="0">
                <a:latin typeface="Times New Roman" panose="02020603050405020304" pitchFamily="18" charset="0"/>
                <a:cs typeface="Times New Roman" panose="02020603050405020304" pitchFamily="18" charset="0"/>
              </a:rPr>
              <a:t>.</a:t>
            </a:r>
          </a:p>
          <a:p>
            <a:pPr fontAlgn="base">
              <a:buNone/>
            </a:pPr>
            <a:r>
              <a:rPr lang="en-IN" sz="3200" dirty="0">
                <a:latin typeface="Times New Roman" panose="02020603050405020304" pitchFamily="18" charset="0"/>
                <a:cs typeface="Times New Roman" panose="02020603050405020304" pitchFamily="18" charset="0"/>
              </a:rPr>
              <a:t>	Select </a:t>
            </a:r>
            <a:r>
              <a:rPr lang="en-IN" sz="3200" b="1" dirty="0">
                <a:latin typeface="Times New Roman" panose="02020603050405020304" pitchFamily="18" charset="0"/>
                <a:cs typeface="Times New Roman" panose="02020603050405020304" pitchFamily="18" charset="0"/>
              </a:rPr>
              <a:t>Sites can use </a:t>
            </a:r>
            <a:r>
              <a:rPr lang="en-IN" sz="3200" b="1" dirty="0" err="1">
                <a:latin typeface="Times New Roman" panose="02020603050405020304" pitchFamily="18" charset="0"/>
                <a:cs typeface="Times New Roman" panose="02020603050405020304" pitchFamily="18" charset="0"/>
              </a:rPr>
              <a:t>Javascript</a:t>
            </a:r>
            <a:r>
              <a:rPr lang="en-IN" sz="32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IN" sz="3200" dirty="0">
                <a:solidFill>
                  <a:srgbClr val="7030A0"/>
                </a:solidFill>
                <a:latin typeface="Times New Roman" panose="02020603050405020304" pitchFamily="18" charset="0"/>
                <a:cs typeface="Times New Roman" panose="02020603050405020304" pitchFamily="18" charset="0"/>
                <a:hlinkClick r:id="rId2"/>
              </a:rPr>
              <a:t>https://www.enable-javascript.com/</a:t>
            </a:r>
            <a:endParaRPr lang="en-IN" sz="3200" dirty="0">
              <a:solidFill>
                <a:srgbClr val="7030A0"/>
              </a:solidFill>
              <a:latin typeface="Times New Roman" panose="02020603050405020304" pitchFamily="18"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645561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CA743-84FE-3D11-A505-D94D65ED1251}"/>
              </a:ext>
            </a:extLst>
          </p:cNvPr>
          <p:cNvSpPr>
            <a:spLocks noGrp="1"/>
          </p:cNvSpPr>
          <p:nvPr>
            <p:ph type="title"/>
          </p:nvPr>
        </p:nvSpPr>
        <p:spPr>
          <a:xfrm>
            <a:off x="817984" y="135196"/>
            <a:ext cx="10515600" cy="1091682"/>
          </a:xfrm>
        </p:spPr>
        <p:txBody>
          <a:bodyPr/>
          <a:lstStyle/>
          <a:p>
            <a:pPr algn="ctr"/>
            <a:r>
              <a:rPr lang="en-IN" b="1" dirty="0">
                <a:solidFill>
                  <a:srgbClr val="00B050"/>
                </a:solidFill>
                <a:latin typeface="Times New Roman" panose="02020603050405020304" pitchFamily="18" charset="0"/>
                <a:cs typeface="Times New Roman" panose="02020603050405020304" pitchFamily="18" charset="0"/>
              </a:rPr>
              <a:t>Java Script Variables:</a:t>
            </a:r>
          </a:p>
        </p:txBody>
      </p:sp>
      <p:sp>
        <p:nvSpPr>
          <p:cNvPr id="3" name="Content Placeholder 2">
            <a:extLst>
              <a:ext uri="{FF2B5EF4-FFF2-40B4-BE49-F238E27FC236}">
                <a16:creationId xmlns:a16="http://schemas.microsoft.com/office/drawing/2014/main" id="{C11513D8-69B9-30CF-7D1F-D8E3F726B085}"/>
              </a:ext>
            </a:extLst>
          </p:cNvPr>
          <p:cNvSpPr>
            <a:spLocks noGrp="1"/>
          </p:cNvSpPr>
          <p:nvPr>
            <p:ph idx="1"/>
          </p:nvPr>
        </p:nvSpPr>
        <p:spPr>
          <a:xfrm>
            <a:off x="838200" y="1296956"/>
            <a:ext cx="10515600" cy="4880007"/>
          </a:xfrm>
        </p:spPr>
        <p:txBody>
          <a:bodyPr/>
          <a:lstStyle/>
          <a:p>
            <a:r>
              <a:rPr lang="en-IN" dirty="0"/>
              <a:t>Variables are containers for storing data (storing data values).</a:t>
            </a:r>
          </a:p>
          <a:p>
            <a:r>
              <a:rPr lang="en-IN" dirty="0"/>
              <a:t>4 Ways to Declare a JavaScript Variable:</a:t>
            </a:r>
          </a:p>
          <a:p>
            <a:pPr lvl="1"/>
            <a:r>
              <a:rPr lang="en-IN" dirty="0"/>
              <a:t>Using </a:t>
            </a:r>
            <a:r>
              <a:rPr lang="en-IN" b="1" dirty="0">
                <a:solidFill>
                  <a:srgbClr val="FF0000"/>
                </a:solidFill>
              </a:rPr>
              <a:t>var</a:t>
            </a:r>
          </a:p>
          <a:p>
            <a:pPr lvl="1"/>
            <a:r>
              <a:rPr lang="en-IN" dirty="0"/>
              <a:t>Using </a:t>
            </a:r>
            <a:r>
              <a:rPr lang="en-IN" b="1" dirty="0">
                <a:solidFill>
                  <a:srgbClr val="FF0000"/>
                </a:solidFill>
              </a:rPr>
              <a:t>let</a:t>
            </a:r>
          </a:p>
          <a:p>
            <a:pPr lvl="1"/>
            <a:r>
              <a:rPr lang="en-IN" dirty="0"/>
              <a:t>Using </a:t>
            </a:r>
            <a:r>
              <a:rPr lang="en-IN" b="1" dirty="0" err="1">
                <a:solidFill>
                  <a:srgbClr val="FF0000"/>
                </a:solidFill>
              </a:rPr>
              <a:t>const</a:t>
            </a:r>
            <a:endParaRPr lang="en-IN" b="1" dirty="0">
              <a:solidFill>
                <a:srgbClr val="FF0000"/>
              </a:solidFill>
            </a:endParaRPr>
          </a:p>
          <a:p>
            <a:pPr lvl="1"/>
            <a:r>
              <a:rPr lang="en-IN" dirty="0"/>
              <a:t>Using nothing</a:t>
            </a:r>
          </a:p>
          <a:p>
            <a:endParaRPr lang="en-IN" dirty="0"/>
          </a:p>
        </p:txBody>
      </p:sp>
    </p:spTree>
    <p:extLst>
      <p:ext uri="{BB962C8B-B14F-4D97-AF65-F5344CB8AC3E}">
        <p14:creationId xmlns:p14="http://schemas.microsoft.com/office/powerpoint/2010/main" val="33897263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04C2D47-C320-CE82-45F7-E46791E122AF}"/>
              </a:ext>
            </a:extLst>
          </p:cNvPr>
          <p:cNvSpPr txBox="1"/>
          <p:nvPr/>
        </p:nvSpPr>
        <p:spPr>
          <a:xfrm>
            <a:off x="485192" y="690465"/>
            <a:ext cx="10888824" cy="5970865"/>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&lt;html&gt;</a:t>
            </a:r>
          </a:p>
          <a:p>
            <a:r>
              <a:rPr lang="en-IN" sz="2800" dirty="0">
                <a:latin typeface="Times New Roman" panose="02020603050405020304" pitchFamily="18" charset="0"/>
                <a:cs typeface="Times New Roman" panose="02020603050405020304" pitchFamily="18" charset="0"/>
              </a:rPr>
              <a:t> &lt;body&gt;</a:t>
            </a:r>
          </a:p>
          <a:p>
            <a:pPr>
              <a:buNone/>
            </a:pPr>
            <a:r>
              <a:rPr lang="en-IN" sz="2800" dirty="0">
                <a:latin typeface="Times New Roman" panose="02020603050405020304" pitchFamily="18" charset="0"/>
                <a:cs typeface="Times New Roman" panose="02020603050405020304" pitchFamily="18" charset="0"/>
              </a:rPr>
              <a:t>	&lt;h1&gt;JavaScript Variables&lt;/h1&gt;</a:t>
            </a:r>
          </a:p>
          <a:p>
            <a:pPr>
              <a:buNone/>
            </a:pPr>
            <a:r>
              <a:rPr lang="en-IN" sz="2800" dirty="0">
                <a:latin typeface="Times New Roman" panose="02020603050405020304" pitchFamily="18" charset="0"/>
                <a:cs typeface="Times New Roman" panose="02020603050405020304" pitchFamily="18" charset="0"/>
              </a:rPr>
              <a:t>	&lt;p&gt;In this example, x, y, and z are variables.&lt;/p&gt;</a:t>
            </a:r>
          </a:p>
          <a:p>
            <a:pPr>
              <a:buNone/>
            </a:pPr>
            <a:r>
              <a:rPr lang="en-IN" sz="2800" dirty="0">
                <a:latin typeface="Times New Roman" panose="02020603050405020304" pitchFamily="18" charset="0"/>
                <a:cs typeface="Times New Roman" panose="02020603050405020304" pitchFamily="18" charset="0"/>
              </a:rPr>
              <a:t>	&lt;p id="demo"&gt;&lt;/p&gt;</a:t>
            </a:r>
          </a:p>
          <a:p>
            <a:pPr>
              <a:buNone/>
            </a:pPr>
            <a:r>
              <a:rPr lang="en-IN" sz="2800" dirty="0">
                <a:latin typeface="Times New Roman" panose="02020603050405020304" pitchFamily="18" charset="0"/>
                <a:cs typeface="Times New Roman" panose="02020603050405020304" pitchFamily="18" charset="0"/>
              </a:rPr>
              <a:t>	</a:t>
            </a:r>
            <a:r>
              <a:rPr lang="en-IN" sz="2800" b="1" dirty="0">
                <a:solidFill>
                  <a:srgbClr val="00B050"/>
                </a:solidFill>
                <a:latin typeface="Times New Roman" panose="02020603050405020304" pitchFamily="18" charset="0"/>
                <a:cs typeface="Times New Roman" panose="02020603050405020304" pitchFamily="18" charset="0"/>
              </a:rPr>
              <a:t>&lt;script&gt;</a:t>
            </a:r>
          </a:p>
          <a:p>
            <a:pPr>
              <a:buNone/>
            </a:pPr>
            <a:r>
              <a:rPr lang="en-IN" sz="2800" b="1" dirty="0">
                <a:solidFill>
                  <a:srgbClr val="00B050"/>
                </a:solidFill>
                <a:latin typeface="Times New Roman" panose="02020603050405020304" pitchFamily="18" charset="0"/>
                <a:cs typeface="Times New Roman" panose="02020603050405020304" pitchFamily="18" charset="0"/>
              </a:rPr>
              <a:t>	var x = 5;</a:t>
            </a:r>
          </a:p>
          <a:p>
            <a:pPr>
              <a:buNone/>
            </a:pPr>
            <a:r>
              <a:rPr lang="en-IN" sz="2800" b="1" dirty="0">
                <a:solidFill>
                  <a:srgbClr val="00B050"/>
                </a:solidFill>
                <a:latin typeface="Times New Roman" panose="02020603050405020304" pitchFamily="18" charset="0"/>
                <a:cs typeface="Times New Roman" panose="02020603050405020304" pitchFamily="18" charset="0"/>
              </a:rPr>
              <a:t>	var y = 6;</a:t>
            </a:r>
          </a:p>
          <a:p>
            <a:pPr>
              <a:buNone/>
            </a:pPr>
            <a:r>
              <a:rPr lang="en-IN" sz="2800" b="1" dirty="0">
                <a:solidFill>
                  <a:srgbClr val="00B050"/>
                </a:solidFill>
                <a:latin typeface="Times New Roman" panose="02020603050405020304" pitchFamily="18" charset="0"/>
                <a:cs typeface="Times New Roman" panose="02020603050405020304" pitchFamily="18" charset="0"/>
              </a:rPr>
              <a:t>	var z = x + y;</a:t>
            </a:r>
          </a:p>
          <a:p>
            <a:pPr>
              <a:buNone/>
            </a:pPr>
            <a:r>
              <a:rPr lang="en-IN" sz="2800" b="1" dirty="0">
                <a:solidFill>
                  <a:srgbClr val="00B050"/>
                </a:solidFill>
                <a:latin typeface="Times New Roman" panose="02020603050405020304" pitchFamily="18" charset="0"/>
                <a:cs typeface="Times New Roman" panose="02020603050405020304" pitchFamily="18" charset="0"/>
              </a:rPr>
              <a:t>	</a:t>
            </a:r>
            <a:r>
              <a:rPr lang="en-IN" sz="2800" b="1" dirty="0" err="1">
                <a:solidFill>
                  <a:srgbClr val="00B050"/>
                </a:solidFill>
                <a:latin typeface="Times New Roman" panose="02020603050405020304" pitchFamily="18" charset="0"/>
                <a:cs typeface="Times New Roman" panose="02020603050405020304" pitchFamily="18" charset="0"/>
              </a:rPr>
              <a:t>document.getElementById</a:t>
            </a:r>
            <a:r>
              <a:rPr lang="en-IN" sz="2800" b="1" dirty="0">
                <a:solidFill>
                  <a:srgbClr val="00B050"/>
                </a:solidFill>
                <a:latin typeface="Times New Roman" panose="02020603050405020304" pitchFamily="18" charset="0"/>
                <a:cs typeface="Times New Roman" panose="02020603050405020304" pitchFamily="18" charset="0"/>
              </a:rPr>
              <a:t>("demo").</a:t>
            </a:r>
            <a:r>
              <a:rPr lang="en-IN" sz="2800" b="1" dirty="0" err="1">
                <a:solidFill>
                  <a:srgbClr val="00B050"/>
                </a:solidFill>
                <a:latin typeface="Times New Roman" panose="02020603050405020304" pitchFamily="18" charset="0"/>
                <a:cs typeface="Times New Roman" panose="02020603050405020304" pitchFamily="18" charset="0"/>
              </a:rPr>
              <a:t>innerHTML</a:t>
            </a:r>
            <a:r>
              <a:rPr lang="en-IN" sz="2800" b="1" dirty="0">
                <a:solidFill>
                  <a:srgbClr val="00B050"/>
                </a:solidFill>
                <a:latin typeface="Times New Roman" panose="02020603050405020304" pitchFamily="18" charset="0"/>
                <a:cs typeface="Times New Roman" panose="02020603050405020304" pitchFamily="18" charset="0"/>
              </a:rPr>
              <a:t> =</a:t>
            </a:r>
          </a:p>
          <a:p>
            <a:pPr>
              <a:buNone/>
            </a:pPr>
            <a:r>
              <a:rPr lang="en-IN" sz="2800" b="1" dirty="0">
                <a:solidFill>
                  <a:srgbClr val="00B050"/>
                </a:solidFill>
                <a:latin typeface="Times New Roman" panose="02020603050405020304" pitchFamily="18" charset="0"/>
                <a:cs typeface="Times New Roman" panose="02020603050405020304" pitchFamily="18" charset="0"/>
              </a:rPr>
              <a:t>	"The value of z is " + z;</a:t>
            </a:r>
          </a:p>
          <a:p>
            <a:pPr lvl="1">
              <a:buNone/>
            </a:pPr>
            <a:r>
              <a:rPr lang="en-IN" sz="2800" b="1" dirty="0">
                <a:solidFill>
                  <a:srgbClr val="00B050"/>
                </a:solidFill>
                <a:latin typeface="Times New Roman" panose="02020603050405020304" pitchFamily="18" charset="0"/>
                <a:cs typeface="Times New Roman" panose="02020603050405020304" pitchFamily="18" charset="0"/>
              </a:rPr>
              <a:t>&lt;/script&gt;</a:t>
            </a:r>
          </a:p>
          <a:p>
            <a:pPr>
              <a:buNone/>
            </a:pPr>
            <a:r>
              <a:rPr lang="en-IN" sz="2800" dirty="0">
                <a:latin typeface="Times New Roman" panose="02020603050405020304" pitchFamily="18" charset="0"/>
                <a:cs typeface="Times New Roman" panose="02020603050405020304" pitchFamily="18" charset="0"/>
              </a:rPr>
              <a:t>	&lt;/body&gt; &lt;/html&gt;</a:t>
            </a:r>
          </a:p>
          <a:p>
            <a:endParaRPr lang="en-IN" dirty="0"/>
          </a:p>
        </p:txBody>
      </p:sp>
    </p:spTree>
    <p:extLst>
      <p:ext uri="{BB962C8B-B14F-4D97-AF65-F5344CB8AC3E}">
        <p14:creationId xmlns:p14="http://schemas.microsoft.com/office/powerpoint/2010/main" val="33864044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DD9C839-3131-193B-ADFB-013BF537D897}"/>
              </a:ext>
            </a:extLst>
          </p:cNvPr>
          <p:cNvSpPr txBox="1"/>
          <p:nvPr/>
        </p:nvSpPr>
        <p:spPr>
          <a:xfrm>
            <a:off x="345233" y="485192"/>
            <a:ext cx="11094098" cy="640175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&lt;html&gt;</a:t>
            </a:r>
          </a:p>
          <a:p>
            <a:r>
              <a:rPr lang="en-IN" sz="2800" dirty="0">
                <a:latin typeface="Times New Roman" panose="02020603050405020304" pitchFamily="18" charset="0"/>
                <a:cs typeface="Times New Roman" panose="02020603050405020304" pitchFamily="18" charset="0"/>
              </a:rPr>
              <a:t> &lt;body&gt;</a:t>
            </a:r>
          </a:p>
          <a:p>
            <a:pPr>
              <a:buNone/>
            </a:pPr>
            <a:r>
              <a:rPr lang="en-IN" sz="2800" dirty="0">
                <a:latin typeface="Times New Roman" panose="02020603050405020304" pitchFamily="18" charset="0"/>
                <a:cs typeface="Times New Roman" panose="02020603050405020304" pitchFamily="18" charset="0"/>
              </a:rPr>
              <a:t>	&lt;h1&gt;JavaScript Variables&lt;/h1&gt;</a:t>
            </a:r>
          </a:p>
          <a:p>
            <a:pPr>
              <a:buNone/>
            </a:pPr>
            <a:r>
              <a:rPr lang="en-IN" sz="2800" dirty="0">
                <a:latin typeface="Times New Roman" panose="02020603050405020304" pitchFamily="18" charset="0"/>
                <a:cs typeface="Times New Roman" panose="02020603050405020304" pitchFamily="18" charset="0"/>
              </a:rPr>
              <a:t>	&lt;p&gt;In this example, x, y, and z are variables.&lt;/p&gt;</a:t>
            </a:r>
          </a:p>
          <a:p>
            <a:pPr>
              <a:buNone/>
            </a:pPr>
            <a:r>
              <a:rPr lang="en-IN" sz="2800" dirty="0">
                <a:latin typeface="Times New Roman" panose="02020603050405020304" pitchFamily="18" charset="0"/>
                <a:cs typeface="Times New Roman" panose="02020603050405020304" pitchFamily="18" charset="0"/>
              </a:rPr>
              <a:t>	&lt;p id="demo"&gt;&lt;/p&gt;</a:t>
            </a:r>
          </a:p>
          <a:p>
            <a:pPr>
              <a:buNone/>
            </a:pPr>
            <a:r>
              <a:rPr lang="en-IN" sz="2800" dirty="0">
                <a:latin typeface="Times New Roman" panose="02020603050405020304" pitchFamily="18" charset="0"/>
                <a:cs typeface="Times New Roman" panose="02020603050405020304" pitchFamily="18" charset="0"/>
              </a:rPr>
              <a:t>	</a:t>
            </a:r>
            <a:r>
              <a:rPr lang="en-IN" sz="2800" b="1" dirty="0">
                <a:solidFill>
                  <a:srgbClr val="00B050"/>
                </a:solidFill>
                <a:latin typeface="Times New Roman" panose="02020603050405020304" pitchFamily="18" charset="0"/>
                <a:cs typeface="Times New Roman" panose="02020603050405020304" pitchFamily="18" charset="0"/>
              </a:rPr>
              <a:t>&lt;script&gt;</a:t>
            </a:r>
          </a:p>
          <a:p>
            <a:pPr>
              <a:buNone/>
            </a:pPr>
            <a:r>
              <a:rPr lang="en-IN" sz="2800" b="1" dirty="0">
                <a:solidFill>
                  <a:srgbClr val="00B050"/>
                </a:solidFill>
                <a:latin typeface="Times New Roman" panose="02020603050405020304" pitchFamily="18" charset="0"/>
                <a:cs typeface="Times New Roman" panose="02020603050405020304" pitchFamily="18" charset="0"/>
              </a:rPr>
              <a:t>	let x = 5;</a:t>
            </a:r>
          </a:p>
          <a:p>
            <a:pPr>
              <a:buNone/>
            </a:pPr>
            <a:r>
              <a:rPr lang="en-IN" sz="2800" b="1" dirty="0">
                <a:solidFill>
                  <a:srgbClr val="00B050"/>
                </a:solidFill>
                <a:latin typeface="Times New Roman" panose="02020603050405020304" pitchFamily="18" charset="0"/>
                <a:cs typeface="Times New Roman" panose="02020603050405020304" pitchFamily="18" charset="0"/>
              </a:rPr>
              <a:t>	let y = 6;</a:t>
            </a:r>
          </a:p>
          <a:p>
            <a:pPr>
              <a:buNone/>
            </a:pPr>
            <a:r>
              <a:rPr lang="en-IN" sz="2800" b="1" dirty="0">
                <a:solidFill>
                  <a:srgbClr val="00B050"/>
                </a:solidFill>
                <a:latin typeface="Times New Roman" panose="02020603050405020304" pitchFamily="18" charset="0"/>
                <a:cs typeface="Times New Roman" panose="02020603050405020304" pitchFamily="18" charset="0"/>
              </a:rPr>
              <a:t>	let z = x + y;</a:t>
            </a:r>
          </a:p>
          <a:p>
            <a:pPr>
              <a:buNone/>
            </a:pPr>
            <a:r>
              <a:rPr lang="en-IN" sz="2800" b="1" dirty="0">
                <a:solidFill>
                  <a:srgbClr val="00B050"/>
                </a:solidFill>
                <a:latin typeface="Times New Roman" panose="02020603050405020304" pitchFamily="18" charset="0"/>
                <a:cs typeface="Times New Roman" panose="02020603050405020304" pitchFamily="18" charset="0"/>
              </a:rPr>
              <a:t>	</a:t>
            </a:r>
            <a:r>
              <a:rPr lang="en-IN" sz="2800" b="1" dirty="0" err="1">
                <a:solidFill>
                  <a:srgbClr val="00B050"/>
                </a:solidFill>
                <a:latin typeface="Times New Roman" panose="02020603050405020304" pitchFamily="18" charset="0"/>
                <a:cs typeface="Times New Roman" panose="02020603050405020304" pitchFamily="18" charset="0"/>
              </a:rPr>
              <a:t>document.getElementById</a:t>
            </a:r>
            <a:r>
              <a:rPr lang="en-IN" sz="2800" b="1" dirty="0">
                <a:solidFill>
                  <a:srgbClr val="00B050"/>
                </a:solidFill>
                <a:latin typeface="Times New Roman" panose="02020603050405020304" pitchFamily="18" charset="0"/>
                <a:cs typeface="Times New Roman" panose="02020603050405020304" pitchFamily="18" charset="0"/>
              </a:rPr>
              <a:t>("demo").</a:t>
            </a:r>
            <a:r>
              <a:rPr lang="en-IN" sz="2800" b="1" dirty="0" err="1">
                <a:solidFill>
                  <a:srgbClr val="00B050"/>
                </a:solidFill>
                <a:latin typeface="Times New Roman" panose="02020603050405020304" pitchFamily="18" charset="0"/>
                <a:cs typeface="Times New Roman" panose="02020603050405020304" pitchFamily="18" charset="0"/>
              </a:rPr>
              <a:t>innerHTML</a:t>
            </a:r>
            <a:r>
              <a:rPr lang="en-IN" sz="2800" b="1" dirty="0">
                <a:solidFill>
                  <a:srgbClr val="00B050"/>
                </a:solidFill>
                <a:latin typeface="Times New Roman" panose="02020603050405020304" pitchFamily="18" charset="0"/>
                <a:cs typeface="Times New Roman" panose="02020603050405020304" pitchFamily="18" charset="0"/>
              </a:rPr>
              <a:t> =</a:t>
            </a:r>
          </a:p>
          <a:p>
            <a:pPr>
              <a:buNone/>
            </a:pPr>
            <a:r>
              <a:rPr lang="en-IN" sz="2800" b="1" dirty="0">
                <a:solidFill>
                  <a:srgbClr val="00B050"/>
                </a:solidFill>
                <a:latin typeface="Times New Roman" panose="02020603050405020304" pitchFamily="18" charset="0"/>
                <a:cs typeface="Times New Roman" panose="02020603050405020304" pitchFamily="18" charset="0"/>
              </a:rPr>
              <a:t>	"The value of z is: " + z;</a:t>
            </a:r>
          </a:p>
          <a:p>
            <a:pPr lvl="1">
              <a:buNone/>
            </a:pPr>
            <a:r>
              <a:rPr lang="en-IN" sz="2800" b="1" dirty="0">
                <a:solidFill>
                  <a:srgbClr val="00B050"/>
                </a:solidFill>
                <a:latin typeface="Times New Roman" panose="02020603050405020304" pitchFamily="18" charset="0"/>
                <a:cs typeface="Times New Roman" panose="02020603050405020304" pitchFamily="18" charset="0"/>
              </a:rPr>
              <a:t>&lt;/script&gt;</a:t>
            </a:r>
          </a:p>
          <a:p>
            <a:pPr>
              <a:buNone/>
            </a:pPr>
            <a:r>
              <a:rPr lang="en-IN" sz="2800" dirty="0">
                <a:latin typeface="Times New Roman" panose="02020603050405020304" pitchFamily="18" charset="0"/>
                <a:cs typeface="Times New Roman" panose="02020603050405020304" pitchFamily="18" charset="0"/>
              </a:rPr>
              <a:t>	&lt;/body&gt;</a:t>
            </a:r>
          </a:p>
          <a:p>
            <a:pPr>
              <a:buNone/>
            </a:pPr>
            <a:r>
              <a:rPr lang="en-IN" sz="2800" dirty="0">
                <a:latin typeface="Times New Roman" panose="02020603050405020304" pitchFamily="18" charset="0"/>
                <a:cs typeface="Times New Roman" panose="02020603050405020304" pitchFamily="18" charset="0"/>
              </a:rPr>
              <a:t> &lt;/html&gt;</a:t>
            </a:r>
          </a:p>
          <a:p>
            <a:endParaRPr lang="en-IN" dirty="0"/>
          </a:p>
        </p:txBody>
      </p:sp>
    </p:spTree>
    <p:extLst>
      <p:ext uri="{BB962C8B-B14F-4D97-AF65-F5344CB8AC3E}">
        <p14:creationId xmlns:p14="http://schemas.microsoft.com/office/powerpoint/2010/main" val="35546644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87BA0A4-DC49-F125-C453-C71599C5D67A}"/>
              </a:ext>
            </a:extLst>
          </p:cNvPr>
          <p:cNvSpPr txBox="1"/>
          <p:nvPr/>
        </p:nvSpPr>
        <p:spPr>
          <a:xfrm>
            <a:off x="242596" y="354563"/>
            <a:ext cx="11168743" cy="6401753"/>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&lt;html&gt;</a:t>
            </a:r>
          </a:p>
          <a:p>
            <a:r>
              <a:rPr lang="en-IN" sz="2800" dirty="0">
                <a:latin typeface="Times New Roman" panose="02020603050405020304" pitchFamily="18" charset="0"/>
                <a:cs typeface="Times New Roman" panose="02020603050405020304" pitchFamily="18" charset="0"/>
              </a:rPr>
              <a:t> &lt;body&gt;</a:t>
            </a:r>
          </a:p>
          <a:p>
            <a:pPr>
              <a:buNone/>
            </a:pPr>
            <a:r>
              <a:rPr lang="en-IN" sz="2800" dirty="0">
                <a:latin typeface="Times New Roman" panose="02020603050405020304" pitchFamily="18" charset="0"/>
                <a:cs typeface="Times New Roman" panose="02020603050405020304" pitchFamily="18" charset="0"/>
              </a:rPr>
              <a:t>	&lt;h1&gt;JavaScript Variables&lt;/h1&gt;</a:t>
            </a:r>
          </a:p>
          <a:p>
            <a:pPr>
              <a:buNone/>
            </a:pPr>
            <a:r>
              <a:rPr lang="en-IN" sz="2800" dirty="0">
                <a:latin typeface="Times New Roman" panose="02020603050405020304" pitchFamily="18" charset="0"/>
                <a:cs typeface="Times New Roman" panose="02020603050405020304" pitchFamily="18" charset="0"/>
              </a:rPr>
              <a:t>	&lt;p&gt;In this example, x, y, and z are variables.&lt;/p&gt;</a:t>
            </a:r>
          </a:p>
          <a:p>
            <a:pPr>
              <a:buNone/>
            </a:pPr>
            <a:r>
              <a:rPr lang="en-IN" sz="2800" dirty="0">
                <a:latin typeface="Times New Roman" panose="02020603050405020304" pitchFamily="18" charset="0"/>
                <a:cs typeface="Times New Roman" panose="02020603050405020304" pitchFamily="18" charset="0"/>
              </a:rPr>
              <a:t>	&lt;p id="demo"&gt;&lt;/p&gt;</a:t>
            </a:r>
          </a:p>
          <a:p>
            <a:pPr>
              <a:buNone/>
            </a:pPr>
            <a:r>
              <a:rPr lang="en-IN" sz="2800" dirty="0">
                <a:latin typeface="Times New Roman" panose="02020603050405020304" pitchFamily="18" charset="0"/>
                <a:cs typeface="Times New Roman" panose="02020603050405020304" pitchFamily="18" charset="0"/>
              </a:rPr>
              <a:t>	</a:t>
            </a:r>
            <a:r>
              <a:rPr lang="en-IN" sz="2800" b="1" dirty="0">
                <a:solidFill>
                  <a:srgbClr val="00B050"/>
                </a:solidFill>
                <a:latin typeface="Times New Roman" panose="02020603050405020304" pitchFamily="18" charset="0"/>
                <a:cs typeface="Times New Roman" panose="02020603050405020304" pitchFamily="18" charset="0"/>
              </a:rPr>
              <a:t>&lt;script&gt;</a:t>
            </a:r>
          </a:p>
          <a:p>
            <a:pPr>
              <a:buNone/>
            </a:pPr>
            <a:r>
              <a:rPr lang="en-IN" sz="2800" b="1" dirty="0">
                <a:solidFill>
                  <a:srgbClr val="00B050"/>
                </a:solidFill>
                <a:latin typeface="Times New Roman" panose="02020603050405020304" pitchFamily="18" charset="0"/>
                <a:cs typeface="Times New Roman" panose="02020603050405020304" pitchFamily="18" charset="0"/>
              </a:rPr>
              <a:t>	x = 5;</a:t>
            </a:r>
          </a:p>
          <a:p>
            <a:pPr>
              <a:buNone/>
            </a:pPr>
            <a:r>
              <a:rPr lang="en-IN" sz="2800" b="1" dirty="0">
                <a:solidFill>
                  <a:srgbClr val="00B050"/>
                </a:solidFill>
                <a:latin typeface="Times New Roman" panose="02020603050405020304" pitchFamily="18" charset="0"/>
                <a:cs typeface="Times New Roman" panose="02020603050405020304" pitchFamily="18" charset="0"/>
              </a:rPr>
              <a:t>	y = 6;</a:t>
            </a:r>
          </a:p>
          <a:p>
            <a:pPr>
              <a:buNone/>
            </a:pPr>
            <a:r>
              <a:rPr lang="en-IN" sz="2800" b="1" dirty="0">
                <a:solidFill>
                  <a:srgbClr val="00B050"/>
                </a:solidFill>
                <a:latin typeface="Times New Roman" panose="02020603050405020304" pitchFamily="18" charset="0"/>
                <a:cs typeface="Times New Roman" panose="02020603050405020304" pitchFamily="18" charset="0"/>
              </a:rPr>
              <a:t>	z = x + y;</a:t>
            </a:r>
          </a:p>
          <a:p>
            <a:pPr>
              <a:buNone/>
            </a:pPr>
            <a:r>
              <a:rPr lang="en-IN" sz="2800" b="1" dirty="0">
                <a:solidFill>
                  <a:srgbClr val="00B050"/>
                </a:solidFill>
                <a:latin typeface="Times New Roman" panose="02020603050405020304" pitchFamily="18" charset="0"/>
                <a:cs typeface="Times New Roman" panose="02020603050405020304" pitchFamily="18" charset="0"/>
              </a:rPr>
              <a:t>	</a:t>
            </a:r>
            <a:r>
              <a:rPr lang="en-IN" sz="2800" b="1" dirty="0" err="1">
                <a:solidFill>
                  <a:srgbClr val="00B050"/>
                </a:solidFill>
                <a:latin typeface="Times New Roman" panose="02020603050405020304" pitchFamily="18" charset="0"/>
                <a:cs typeface="Times New Roman" panose="02020603050405020304" pitchFamily="18" charset="0"/>
              </a:rPr>
              <a:t>document.getElementById</a:t>
            </a:r>
            <a:r>
              <a:rPr lang="en-IN" sz="2800" b="1" dirty="0">
                <a:solidFill>
                  <a:srgbClr val="00B050"/>
                </a:solidFill>
                <a:latin typeface="Times New Roman" panose="02020603050405020304" pitchFamily="18" charset="0"/>
                <a:cs typeface="Times New Roman" panose="02020603050405020304" pitchFamily="18" charset="0"/>
              </a:rPr>
              <a:t>("demo").</a:t>
            </a:r>
            <a:r>
              <a:rPr lang="en-IN" sz="2800" b="1" dirty="0" err="1">
                <a:solidFill>
                  <a:srgbClr val="00B050"/>
                </a:solidFill>
                <a:latin typeface="Times New Roman" panose="02020603050405020304" pitchFamily="18" charset="0"/>
                <a:cs typeface="Times New Roman" panose="02020603050405020304" pitchFamily="18" charset="0"/>
              </a:rPr>
              <a:t>innerHTML</a:t>
            </a:r>
            <a:r>
              <a:rPr lang="en-IN" sz="2800" b="1" dirty="0">
                <a:solidFill>
                  <a:srgbClr val="00B050"/>
                </a:solidFill>
                <a:latin typeface="Times New Roman" panose="02020603050405020304" pitchFamily="18" charset="0"/>
                <a:cs typeface="Times New Roman" panose="02020603050405020304" pitchFamily="18" charset="0"/>
              </a:rPr>
              <a:t> =</a:t>
            </a:r>
          </a:p>
          <a:p>
            <a:pPr>
              <a:buNone/>
            </a:pPr>
            <a:r>
              <a:rPr lang="en-IN" sz="2800" b="1" dirty="0">
                <a:solidFill>
                  <a:srgbClr val="00B050"/>
                </a:solidFill>
                <a:latin typeface="Times New Roman" panose="02020603050405020304" pitchFamily="18" charset="0"/>
                <a:cs typeface="Times New Roman" panose="02020603050405020304" pitchFamily="18" charset="0"/>
              </a:rPr>
              <a:t>	"The value of z is: " + z;</a:t>
            </a:r>
          </a:p>
          <a:p>
            <a:pPr lvl="1">
              <a:buNone/>
            </a:pPr>
            <a:r>
              <a:rPr lang="en-IN" sz="2800" b="1" dirty="0">
                <a:solidFill>
                  <a:srgbClr val="00B050"/>
                </a:solidFill>
                <a:latin typeface="Times New Roman" panose="02020603050405020304" pitchFamily="18" charset="0"/>
                <a:cs typeface="Times New Roman" panose="02020603050405020304" pitchFamily="18" charset="0"/>
              </a:rPr>
              <a:t>&lt;/script&gt;</a:t>
            </a:r>
          </a:p>
          <a:p>
            <a:pPr>
              <a:buNone/>
            </a:pPr>
            <a:r>
              <a:rPr lang="en-IN" sz="2800" dirty="0">
                <a:latin typeface="Times New Roman" panose="02020603050405020304" pitchFamily="18" charset="0"/>
                <a:cs typeface="Times New Roman" panose="02020603050405020304" pitchFamily="18" charset="0"/>
              </a:rPr>
              <a:t>	&lt;/body&gt; </a:t>
            </a:r>
          </a:p>
          <a:p>
            <a:pPr>
              <a:buNone/>
            </a:pPr>
            <a:r>
              <a:rPr lang="en-IN" sz="2800" dirty="0">
                <a:latin typeface="Times New Roman" panose="02020603050405020304" pitchFamily="18" charset="0"/>
                <a:cs typeface="Times New Roman" panose="02020603050405020304" pitchFamily="18" charset="0"/>
              </a:rPr>
              <a:t>&lt;/html&gt;</a:t>
            </a:r>
          </a:p>
          <a:p>
            <a:endParaRPr lang="en-IN" dirty="0"/>
          </a:p>
        </p:txBody>
      </p:sp>
    </p:spTree>
    <p:extLst>
      <p:ext uri="{BB962C8B-B14F-4D97-AF65-F5344CB8AC3E}">
        <p14:creationId xmlns:p14="http://schemas.microsoft.com/office/powerpoint/2010/main" val="298303534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A029AE7-794C-D175-FD7E-31F4CDEC3F67}"/>
              </a:ext>
            </a:extLst>
          </p:cNvPr>
          <p:cNvSpPr txBox="1"/>
          <p:nvPr/>
        </p:nvSpPr>
        <p:spPr>
          <a:xfrm>
            <a:off x="429208" y="382555"/>
            <a:ext cx="10804849" cy="6124754"/>
          </a:xfrm>
          <a:prstGeom prst="rect">
            <a:avLst/>
          </a:prstGeom>
          <a:noFill/>
        </p:spPr>
        <p:txBody>
          <a:bodyPr wrap="square" rtlCol="0">
            <a:spAutoFit/>
          </a:bodyPr>
          <a:lstStyle/>
          <a:p>
            <a:r>
              <a:rPr lang="en-IN" sz="2800" dirty="0">
                <a:latin typeface="Times New Roman" panose="02020603050405020304" pitchFamily="18" charset="0"/>
                <a:cs typeface="Times New Roman" panose="02020603050405020304" pitchFamily="18" charset="0"/>
              </a:rPr>
              <a:t>&lt;html&gt;</a:t>
            </a:r>
          </a:p>
          <a:p>
            <a:r>
              <a:rPr lang="en-IN" sz="2800" dirty="0">
                <a:latin typeface="Times New Roman" panose="02020603050405020304" pitchFamily="18" charset="0"/>
                <a:cs typeface="Times New Roman" panose="02020603050405020304" pitchFamily="18" charset="0"/>
              </a:rPr>
              <a:t> &lt;body&gt;</a:t>
            </a:r>
          </a:p>
          <a:p>
            <a:pPr>
              <a:buNone/>
            </a:pPr>
            <a:r>
              <a:rPr lang="en-IN" sz="2800" dirty="0">
                <a:latin typeface="Times New Roman" panose="02020603050405020304" pitchFamily="18" charset="0"/>
                <a:cs typeface="Times New Roman" panose="02020603050405020304" pitchFamily="18" charset="0"/>
              </a:rPr>
              <a:t>	&lt;h1&gt;JavaScript Variables&lt;/h1&gt;</a:t>
            </a:r>
          </a:p>
          <a:p>
            <a:pPr>
              <a:buNone/>
            </a:pPr>
            <a:r>
              <a:rPr lang="en-IN" sz="2800" dirty="0">
                <a:latin typeface="Times New Roman" panose="02020603050405020304" pitchFamily="18" charset="0"/>
                <a:cs typeface="Times New Roman" panose="02020603050405020304" pitchFamily="18" charset="0"/>
              </a:rPr>
              <a:t>	&lt;p&gt;In this example, price1, price2, and total are variables.&lt;/p&gt;</a:t>
            </a:r>
          </a:p>
          <a:p>
            <a:pPr>
              <a:buNone/>
            </a:pPr>
            <a:r>
              <a:rPr lang="en-IN" sz="2800" dirty="0">
                <a:latin typeface="Times New Roman" panose="02020603050405020304" pitchFamily="18" charset="0"/>
                <a:cs typeface="Times New Roman" panose="02020603050405020304" pitchFamily="18" charset="0"/>
              </a:rPr>
              <a:t>	&lt;p id="demo"&gt;&lt;/p&gt;</a:t>
            </a:r>
          </a:p>
          <a:p>
            <a:pPr>
              <a:buNone/>
            </a:pPr>
            <a:r>
              <a:rPr lang="en-IN" sz="2800" dirty="0">
                <a:latin typeface="Times New Roman" panose="02020603050405020304" pitchFamily="18" charset="0"/>
                <a:cs typeface="Times New Roman" panose="02020603050405020304" pitchFamily="18" charset="0"/>
              </a:rPr>
              <a:t>	</a:t>
            </a:r>
            <a:r>
              <a:rPr lang="en-IN" sz="2800" b="1" dirty="0">
                <a:solidFill>
                  <a:srgbClr val="00B050"/>
                </a:solidFill>
                <a:latin typeface="Times New Roman" panose="02020603050405020304" pitchFamily="18" charset="0"/>
                <a:cs typeface="Times New Roman" panose="02020603050405020304" pitchFamily="18" charset="0"/>
              </a:rPr>
              <a:t>&lt;script&gt;</a:t>
            </a:r>
          </a:p>
          <a:p>
            <a:pPr>
              <a:buNone/>
            </a:pPr>
            <a:r>
              <a:rPr lang="en-IN" sz="2800" b="1" dirty="0">
                <a:solidFill>
                  <a:srgbClr val="00B050"/>
                </a:solidFill>
                <a:latin typeface="Times New Roman" panose="02020603050405020304" pitchFamily="18" charset="0"/>
                <a:cs typeface="Times New Roman" panose="02020603050405020304" pitchFamily="18" charset="0"/>
              </a:rPr>
              <a:t>	</a:t>
            </a:r>
            <a:r>
              <a:rPr lang="en-IN" sz="2800" b="1" dirty="0" err="1">
                <a:solidFill>
                  <a:srgbClr val="00B050"/>
                </a:solidFill>
                <a:latin typeface="Times New Roman" panose="02020603050405020304" pitchFamily="18" charset="0"/>
                <a:cs typeface="Times New Roman" panose="02020603050405020304" pitchFamily="18" charset="0"/>
              </a:rPr>
              <a:t>const</a:t>
            </a:r>
            <a:r>
              <a:rPr lang="en-IN" sz="2800" b="1" dirty="0">
                <a:solidFill>
                  <a:srgbClr val="00B050"/>
                </a:solidFill>
                <a:latin typeface="Times New Roman" panose="02020603050405020304" pitchFamily="18" charset="0"/>
                <a:cs typeface="Times New Roman" panose="02020603050405020304" pitchFamily="18" charset="0"/>
              </a:rPr>
              <a:t> price1 = 5;</a:t>
            </a:r>
          </a:p>
          <a:p>
            <a:pPr>
              <a:buNone/>
            </a:pPr>
            <a:r>
              <a:rPr lang="en-IN" sz="2800" b="1" dirty="0">
                <a:solidFill>
                  <a:srgbClr val="00B050"/>
                </a:solidFill>
                <a:latin typeface="Times New Roman" panose="02020603050405020304" pitchFamily="18" charset="0"/>
                <a:cs typeface="Times New Roman" panose="02020603050405020304" pitchFamily="18" charset="0"/>
              </a:rPr>
              <a:t>	</a:t>
            </a:r>
            <a:r>
              <a:rPr lang="en-IN" sz="2800" b="1" dirty="0" err="1">
                <a:solidFill>
                  <a:srgbClr val="00B050"/>
                </a:solidFill>
                <a:latin typeface="Times New Roman" panose="02020603050405020304" pitchFamily="18" charset="0"/>
                <a:cs typeface="Times New Roman" panose="02020603050405020304" pitchFamily="18" charset="0"/>
              </a:rPr>
              <a:t>const</a:t>
            </a:r>
            <a:r>
              <a:rPr lang="en-IN" sz="2800" b="1" dirty="0">
                <a:solidFill>
                  <a:srgbClr val="00B050"/>
                </a:solidFill>
                <a:latin typeface="Times New Roman" panose="02020603050405020304" pitchFamily="18" charset="0"/>
                <a:cs typeface="Times New Roman" panose="02020603050405020304" pitchFamily="18" charset="0"/>
              </a:rPr>
              <a:t> price2 = 6;</a:t>
            </a:r>
          </a:p>
          <a:p>
            <a:pPr>
              <a:buNone/>
            </a:pPr>
            <a:r>
              <a:rPr lang="en-IN" sz="2800" b="1" dirty="0">
                <a:solidFill>
                  <a:srgbClr val="00B050"/>
                </a:solidFill>
                <a:latin typeface="Times New Roman" panose="02020603050405020304" pitchFamily="18" charset="0"/>
                <a:cs typeface="Times New Roman" panose="02020603050405020304" pitchFamily="18" charset="0"/>
              </a:rPr>
              <a:t>	let total = price1 + price2;</a:t>
            </a:r>
          </a:p>
          <a:p>
            <a:pPr>
              <a:buNone/>
            </a:pPr>
            <a:r>
              <a:rPr lang="en-IN" sz="2800" b="1" dirty="0">
                <a:solidFill>
                  <a:srgbClr val="00B050"/>
                </a:solidFill>
                <a:latin typeface="Times New Roman" panose="02020603050405020304" pitchFamily="18" charset="0"/>
                <a:cs typeface="Times New Roman" panose="02020603050405020304" pitchFamily="18" charset="0"/>
              </a:rPr>
              <a:t>	</a:t>
            </a:r>
            <a:r>
              <a:rPr lang="en-IN" sz="2800" b="1" dirty="0" err="1">
                <a:solidFill>
                  <a:srgbClr val="00B050"/>
                </a:solidFill>
                <a:latin typeface="Times New Roman" panose="02020603050405020304" pitchFamily="18" charset="0"/>
                <a:cs typeface="Times New Roman" panose="02020603050405020304" pitchFamily="18" charset="0"/>
              </a:rPr>
              <a:t>document.getElementById</a:t>
            </a:r>
            <a:r>
              <a:rPr lang="en-IN" sz="2800" b="1" dirty="0">
                <a:solidFill>
                  <a:srgbClr val="00B050"/>
                </a:solidFill>
                <a:latin typeface="Times New Roman" panose="02020603050405020304" pitchFamily="18" charset="0"/>
                <a:cs typeface="Times New Roman" panose="02020603050405020304" pitchFamily="18" charset="0"/>
              </a:rPr>
              <a:t>("demo").</a:t>
            </a:r>
            <a:r>
              <a:rPr lang="en-IN" sz="2800" b="1" dirty="0" err="1">
                <a:solidFill>
                  <a:srgbClr val="00B050"/>
                </a:solidFill>
                <a:latin typeface="Times New Roman" panose="02020603050405020304" pitchFamily="18" charset="0"/>
                <a:cs typeface="Times New Roman" panose="02020603050405020304" pitchFamily="18" charset="0"/>
              </a:rPr>
              <a:t>innerHTML</a:t>
            </a:r>
            <a:r>
              <a:rPr lang="en-IN" sz="2800" b="1" dirty="0">
                <a:solidFill>
                  <a:srgbClr val="00B050"/>
                </a:solidFill>
                <a:latin typeface="Times New Roman" panose="02020603050405020304" pitchFamily="18" charset="0"/>
                <a:cs typeface="Times New Roman" panose="02020603050405020304" pitchFamily="18" charset="0"/>
              </a:rPr>
              <a:t> =</a:t>
            </a:r>
          </a:p>
          <a:p>
            <a:pPr>
              <a:buNone/>
            </a:pPr>
            <a:r>
              <a:rPr lang="en-IN" sz="2800" b="1" dirty="0">
                <a:solidFill>
                  <a:srgbClr val="00B050"/>
                </a:solidFill>
                <a:latin typeface="Times New Roman" panose="02020603050405020304" pitchFamily="18" charset="0"/>
                <a:cs typeface="Times New Roman" panose="02020603050405020304" pitchFamily="18" charset="0"/>
              </a:rPr>
              <a:t>	"The total is: " + total;</a:t>
            </a:r>
          </a:p>
          <a:p>
            <a:pPr>
              <a:buNone/>
            </a:pPr>
            <a:r>
              <a:rPr lang="en-IN" sz="2800" b="1" dirty="0">
                <a:solidFill>
                  <a:srgbClr val="00B050"/>
                </a:solidFill>
                <a:latin typeface="Times New Roman" panose="02020603050405020304" pitchFamily="18" charset="0"/>
                <a:cs typeface="Times New Roman" panose="02020603050405020304" pitchFamily="18" charset="0"/>
              </a:rPr>
              <a:t>	&lt;/script&gt;</a:t>
            </a:r>
          </a:p>
          <a:p>
            <a:pPr>
              <a:buNone/>
            </a:pPr>
            <a:r>
              <a:rPr lang="en-IN" sz="2800" dirty="0">
                <a:latin typeface="Times New Roman" panose="02020603050405020304" pitchFamily="18" charset="0"/>
                <a:cs typeface="Times New Roman" panose="02020603050405020304" pitchFamily="18" charset="0"/>
              </a:rPr>
              <a:t>	&lt;/body&gt;</a:t>
            </a:r>
          </a:p>
          <a:p>
            <a:pPr>
              <a:buNone/>
            </a:pPr>
            <a:r>
              <a:rPr lang="en-IN" sz="2800" dirty="0">
                <a:latin typeface="Times New Roman" panose="02020603050405020304" pitchFamily="18" charset="0"/>
                <a:cs typeface="Times New Roman" panose="02020603050405020304" pitchFamily="18" charset="0"/>
              </a:rPr>
              <a:t> &lt;/html&gt;</a:t>
            </a:r>
          </a:p>
        </p:txBody>
      </p:sp>
    </p:spTree>
    <p:extLst>
      <p:ext uri="{BB962C8B-B14F-4D97-AF65-F5344CB8AC3E}">
        <p14:creationId xmlns:p14="http://schemas.microsoft.com/office/powerpoint/2010/main" val="48370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4113B-337A-2D3E-912A-740978FD189E}"/>
              </a:ext>
            </a:extLst>
          </p:cNvPr>
          <p:cNvSpPr>
            <a:spLocks noGrp="1"/>
          </p:cNvSpPr>
          <p:nvPr>
            <p:ph type="title"/>
          </p:nvPr>
        </p:nvSpPr>
        <p:spPr>
          <a:xfrm>
            <a:off x="838200" y="365126"/>
            <a:ext cx="10515600" cy="931830"/>
          </a:xfrm>
        </p:spPr>
        <p:txBody>
          <a:bodyPr/>
          <a:lstStyle/>
          <a:p>
            <a:pPr algn="ctr"/>
            <a:r>
              <a:rPr lang="en-IN" b="1" dirty="0">
                <a:solidFill>
                  <a:srgbClr val="00B050"/>
                </a:solidFill>
                <a:latin typeface="Times New Roman" panose="02020603050405020304" pitchFamily="18" charset="0"/>
                <a:cs typeface="Times New Roman" panose="02020603050405020304" pitchFamily="18" charset="0"/>
              </a:rPr>
              <a:t>Why do we Use JavaScript? </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F356FE1-054A-F577-9E3A-38C81E597082}"/>
              </a:ext>
            </a:extLst>
          </p:cNvPr>
          <p:cNvSpPr>
            <a:spLocks noGrp="1"/>
          </p:cNvSpPr>
          <p:nvPr>
            <p:ph idx="1"/>
          </p:nvPr>
        </p:nvSpPr>
        <p:spPr>
          <a:xfrm>
            <a:off x="1082350" y="1380929"/>
            <a:ext cx="9666515" cy="4674637"/>
          </a:xfrm>
        </p:spPr>
        <p:txBody>
          <a:bodyPr>
            <a:normAutofit/>
          </a:bodyPr>
          <a:lstStyle/>
          <a:p>
            <a:r>
              <a:rPr lang="en-IN" sz="3600" dirty="0">
                <a:latin typeface="Times New Roman" panose="02020603050405020304" pitchFamily="18" charset="0"/>
                <a:cs typeface="Times New Roman" panose="02020603050405020304" pitchFamily="18" charset="0"/>
              </a:rPr>
              <a:t>Using HTML we can only design a web page but you can not run any logic on a web browser like the addition of two numbers, check any condition, looping statements (for, while), or decision-making statements (if-else) at the client side. All these are not possible using HTML So for performing all these tasks on the client side you need to use JavaScript.</a:t>
            </a:r>
          </a:p>
          <a:p>
            <a:endParaRPr lang="en-IN" dirty="0"/>
          </a:p>
        </p:txBody>
      </p:sp>
    </p:spTree>
    <p:extLst>
      <p:ext uri="{BB962C8B-B14F-4D97-AF65-F5344CB8AC3E}">
        <p14:creationId xmlns:p14="http://schemas.microsoft.com/office/powerpoint/2010/main" val="26408160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E1F3BD5-852F-092E-8061-96C12B5AAE6D}"/>
              </a:ext>
            </a:extLst>
          </p:cNvPr>
          <p:cNvSpPr txBox="1"/>
          <p:nvPr/>
        </p:nvSpPr>
        <p:spPr>
          <a:xfrm>
            <a:off x="569167" y="550506"/>
            <a:ext cx="10506270" cy="5355312"/>
          </a:xfrm>
          <a:prstGeom prst="rect">
            <a:avLst/>
          </a:prstGeom>
          <a:noFill/>
        </p:spPr>
        <p:txBody>
          <a:bodyPr wrap="square" rtlCol="0">
            <a:spAutoFit/>
          </a:bodyPr>
          <a:lstStyle/>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If you want a general rule: always declare variables with </a:t>
            </a:r>
            <a:r>
              <a:rPr lang="en-IN" sz="3600" b="1" dirty="0">
                <a:solidFill>
                  <a:srgbClr val="00B050"/>
                </a:solidFill>
                <a:latin typeface="Times New Roman" panose="02020603050405020304" pitchFamily="18" charset="0"/>
                <a:cs typeface="Times New Roman" panose="02020603050405020304" pitchFamily="18" charset="0"/>
              </a:rPr>
              <a:t>const</a:t>
            </a:r>
            <a:r>
              <a:rPr lang="en-IN" sz="36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If you think the value of the variable can change, use </a:t>
            </a:r>
            <a:r>
              <a:rPr lang="en-IN" sz="3600" b="1" dirty="0">
                <a:solidFill>
                  <a:srgbClr val="00B050"/>
                </a:solidFill>
                <a:latin typeface="Times New Roman" panose="02020603050405020304" pitchFamily="18" charset="0"/>
                <a:cs typeface="Times New Roman" panose="02020603050405020304" pitchFamily="18" charset="0"/>
              </a:rPr>
              <a:t>let</a:t>
            </a:r>
            <a:r>
              <a:rPr lang="en-IN" sz="3600" dirty="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The two variables </a:t>
            </a:r>
            <a:r>
              <a:rPr lang="en-IN" sz="3600" b="1" dirty="0">
                <a:latin typeface="Times New Roman" panose="02020603050405020304" pitchFamily="18" charset="0"/>
                <a:cs typeface="Times New Roman" panose="02020603050405020304" pitchFamily="18" charset="0"/>
              </a:rPr>
              <a:t>price1</a:t>
            </a:r>
            <a:r>
              <a:rPr lang="en-IN" sz="3600" dirty="0">
                <a:latin typeface="Times New Roman" panose="02020603050405020304" pitchFamily="18" charset="0"/>
                <a:cs typeface="Times New Roman" panose="02020603050405020304" pitchFamily="18" charset="0"/>
              </a:rPr>
              <a:t> and </a:t>
            </a:r>
            <a:r>
              <a:rPr lang="en-IN" sz="3600" b="1" dirty="0">
                <a:latin typeface="Times New Roman" panose="02020603050405020304" pitchFamily="18" charset="0"/>
                <a:cs typeface="Times New Roman" panose="02020603050405020304" pitchFamily="18" charset="0"/>
              </a:rPr>
              <a:t>price2</a:t>
            </a:r>
            <a:r>
              <a:rPr lang="en-IN" sz="3600" dirty="0">
                <a:latin typeface="Times New Roman" panose="02020603050405020304" pitchFamily="18" charset="0"/>
                <a:cs typeface="Times New Roman" panose="02020603050405020304" pitchFamily="18" charset="0"/>
              </a:rPr>
              <a:t> are declared with the </a:t>
            </a:r>
            <a:r>
              <a:rPr lang="en-IN" sz="3600" b="1" dirty="0" err="1">
                <a:solidFill>
                  <a:srgbClr val="00B050"/>
                </a:solidFill>
                <a:latin typeface="Times New Roman" panose="02020603050405020304" pitchFamily="18" charset="0"/>
                <a:cs typeface="Times New Roman" panose="02020603050405020304" pitchFamily="18" charset="0"/>
              </a:rPr>
              <a:t>const</a:t>
            </a:r>
            <a:r>
              <a:rPr lang="en-IN" sz="3600" dirty="0">
                <a:latin typeface="Times New Roman" panose="02020603050405020304" pitchFamily="18" charset="0"/>
                <a:cs typeface="Times New Roman" panose="02020603050405020304" pitchFamily="18" charset="0"/>
              </a:rPr>
              <a:t> keyword.</a:t>
            </a:r>
          </a:p>
          <a:p>
            <a:pPr marL="742950" lvl="1" indent="-285750">
              <a:buFont typeface="Wingdings" panose="05000000000000000000" pitchFamily="2" charset="2"/>
              <a:buChar char="§"/>
            </a:pPr>
            <a:r>
              <a:rPr lang="en-IN" sz="3600" dirty="0">
                <a:latin typeface="Times New Roman" panose="02020603050405020304" pitchFamily="18" charset="0"/>
                <a:cs typeface="Times New Roman" panose="02020603050405020304" pitchFamily="18" charset="0"/>
              </a:rPr>
              <a:t>These are constant values and cannot be changed.</a:t>
            </a:r>
          </a:p>
          <a:p>
            <a:pPr marL="571500" indent="-571500">
              <a:buFont typeface="Wingdings" panose="05000000000000000000" pitchFamily="2" charset="2"/>
              <a:buChar char="Ø"/>
            </a:pPr>
            <a:r>
              <a:rPr lang="en-IN" sz="3600" dirty="0">
                <a:latin typeface="Times New Roman" panose="02020603050405020304" pitchFamily="18" charset="0"/>
                <a:cs typeface="Times New Roman" panose="02020603050405020304" pitchFamily="18" charset="0"/>
              </a:rPr>
              <a:t>The variable </a:t>
            </a:r>
            <a:r>
              <a:rPr lang="en-IN" sz="3600" b="1" dirty="0">
                <a:latin typeface="Times New Roman" panose="02020603050405020304" pitchFamily="18" charset="0"/>
                <a:cs typeface="Times New Roman" panose="02020603050405020304" pitchFamily="18" charset="0"/>
              </a:rPr>
              <a:t>total</a:t>
            </a:r>
            <a:r>
              <a:rPr lang="en-IN" sz="3600" dirty="0">
                <a:latin typeface="Times New Roman" panose="02020603050405020304" pitchFamily="18" charset="0"/>
                <a:cs typeface="Times New Roman" panose="02020603050405020304" pitchFamily="18" charset="0"/>
              </a:rPr>
              <a:t> is declared with the</a:t>
            </a:r>
            <a:r>
              <a:rPr lang="en-IN" sz="3600" b="1" dirty="0">
                <a:solidFill>
                  <a:srgbClr val="00B050"/>
                </a:solidFill>
                <a:latin typeface="Times New Roman" panose="02020603050405020304" pitchFamily="18" charset="0"/>
                <a:cs typeface="Times New Roman" panose="02020603050405020304" pitchFamily="18" charset="0"/>
              </a:rPr>
              <a:t> let</a:t>
            </a:r>
            <a:r>
              <a:rPr lang="en-IN" sz="3600" dirty="0">
                <a:latin typeface="Times New Roman" panose="02020603050405020304" pitchFamily="18" charset="0"/>
                <a:cs typeface="Times New Roman" panose="02020603050405020304" pitchFamily="18" charset="0"/>
              </a:rPr>
              <a:t> keyword.</a:t>
            </a:r>
          </a:p>
          <a:p>
            <a:pPr marL="1028700" lvl="1" indent="-571500">
              <a:buFont typeface="Wingdings" panose="05000000000000000000" pitchFamily="2" charset="2"/>
              <a:buChar char="§"/>
            </a:pPr>
            <a:r>
              <a:rPr lang="en-IN" sz="3600" dirty="0">
                <a:latin typeface="Times New Roman" panose="02020603050405020304" pitchFamily="18" charset="0"/>
                <a:cs typeface="Times New Roman" panose="02020603050405020304" pitchFamily="18" charset="0"/>
              </a:rPr>
              <a:t>This is a value that can be changed.</a:t>
            </a:r>
          </a:p>
          <a:p>
            <a:endParaRPr lang="en-IN" dirty="0"/>
          </a:p>
        </p:txBody>
      </p:sp>
    </p:spTree>
    <p:extLst>
      <p:ext uri="{BB962C8B-B14F-4D97-AF65-F5344CB8AC3E}">
        <p14:creationId xmlns:p14="http://schemas.microsoft.com/office/powerpoint/2010/main" val="34321595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B62BB-69EE-D17C-B1BF-A69179FB6FD2}"/>
              </a:ext>
            </a:extLst>
          </p:cNvPr>
          <p:cNvSpPr>
            <a:spLocks noGrp="1"/>
          </p:cNvSpPr>
          <p:nvPr>
            <p:ph type="title"/>
          </p:nvPr>
        </p:nvSpPr>
        <p:spPr>
          <a:xfrm>
            <a:off x="838200" y="177283"/>
            <a:ext cx="10515600" cy="961052"/>
          </a:xfrm>
        </p:spPr>
        <p:txBody>
          <a:bodyPr/>
          <a:lstStyle/>
          <a:p>
            <a:pPr algn="ctr"/>
            <a:r>
              <a:rPr lang="en-US" altLang="en-US" b="1" dirty="0">
                <a:solidFill>
                  <a:srgbClr val="00B0F0"/>
                </a:solidFill>
                <a:latin typeface="Times New Roman" panose="02020603050405020304" pitchFamily="18" charset="0"/>
                <a:cs typeface="Times New Roman" panose="02020603050405020304" pitchFamily="18" charset="0"/>
              </a:rPr>
              <a:t>Operators</a:t>
            </a:r>
            <a:endParaRPr lang="en-IN" b="1" dirty="0">
              <a:solidFill>
                <a:srgbClr val="00B0F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9ECF532-924B-5A5A-7DC5-DE246A15B722}"/>
              </a:ext>
            </a:extLst>
          </p:cNvPr>
          <p:cNvSpPr>
            <a:spLocks noGrp="1"/>
          </p:cNvSpPr>
          <p:nvPr>
            <p:ph sz="half" idx="1"/>
          </p:nvPr>
        </p:nvSpPr>
        <p:spPr>
          <a:xfrm>
            <a:off x="838200" y="1268963"/>
            <a:ext cx="5181600" cy="4908000"/>
          </a:xfrm>
        </p:spPr>
        <p:txBody>
          <a:bodyPr/>
          <a:lstStyle/>
          <a:p>
            <a:pPr>
              <a:buFont typeface="Monotype Sorts" charset="2"/>
              <a:buNone/>
            </a:pPr>
            <a:r>
              <a:rPr lang="en-US" altLang="en-US" dirty="0"/>
              <a:t>+	    Addition	</a:t>
            </a:r>
          </a:p>
          <a:p>
            <a:pPr>
              <a:buFontTx/>
              <a:buChar char="-"/>
            </a:pPr>
            <a:r>
              <a:rPr lang="en-US" altLang="en-US" dirty="0"/>
              <a:t>    Subtraction</a:t>
            </a:r>
          </a:p>
          <a:p>
            <a:pPr>
              <a:buFontTx/>
              <a:buNone/>
            </a:pPr>
            <a:r>
              <a:rPr lang="en-US" altLang="en-US" dirty="0"/>
              <a:t>* 	    Multiplication	</a:t>
            </a:r>
          </a:p>
          <a:p>
            <a:pPr>
              <a:buFont typeface="Monotype Sorts" charset="2"/>
              <a:buNone/>
            </a:pPr>
            <a:r>
              <a:rPr lang="en-US" altLang="en-US" dirty="0"/>
              <a:t>/ 	    Division</a:t>
            </a:r>
          </a:p>
          <a:p>
            <a:pPr>
              <a:buFont typeface="Monotype Sorts" charset="2"/>
              <a:buNone/>
            </a:pPr>
            <a:r>
              <a:rPr lang="en-US" altLang="en-US" dirty="0"/>
              <a:t>%     Modulus</a:t>
            </a:r>
          </a:p>
          <a:p>
            <a:pPr>
              <a:buFont typeface="Monotype Sorts" charset="2"/>
              <a:buNone/>
            </a:pPr>
            <a:r>
              <a:rPr lang="en-US" altLang="en-US" dirty="0"/>
              <a:t>++    Increment</a:t>
            </a:r>
          </a:p>
          <a:p>
            <a:pPr>
              <a:buFont typeface="Monotype Sorts" charset="2"/>
              <a:buNone/>
            </a:pPr>
            <a:r>
              <a:rPr lang="en-US" altLang="en-US" dirty="0"/>
              <a:t>- -     Decrement</a:t>
            </a:r>
          </a:p>
          <a:p>
            <a:pPr marL="0" indent="0">
              <a:buNone/>
            </a:pPr>
            <a:endParaRPr lang="en-IN" dirty="0"/>
          </a:p>
        </p:txBody>
      </p:sp>
      <p:sp>
        <p:nvSpPr>
          <p:cNvPr id="4" name="Content Placeholder 3">
            <a:extLst>
              <a:ext uri="{FF2B5EF4-FFF2-40B4-BE49-F238E27FC236}">
                <a16:creationId xmlns:a16="http://schemas.microsoft.com/office/drawing/2014/main" id="{283CAB59-3506-1879-1361-96A9CA2747E5}"/>
              </a:ext>
            </a:extLst>
          </p:cNvPr>
          <p:cNvSpPr>
            <a:spLocks noGrp="1"/>
          </p:cNvSpPr>
          <p:nvPr>
            <p:ph sz="half" idx="2"/>
          </p:nvPr>
        </p:nvSpPr>
        <p:spPr>
          <a:xfrm>
            <a:off x="6172200" y="1268963"/>
            <a:ext cx="5181600" cy="4908000"/>
          </a:xfrm>
        </p:spPr>
        <p:txBody>
          <a:bodyPr/>
          <a:lstStyle/>
          <a:p>
            <a:pPr>
              <a:buFont typeface="Monotype Sorts" charset="2"/>
              <a:buNone/>
            </a:pPr>
            <a:r>
              <a:rPr lang="en-US" altLang="en-US" dirty="0"/>
              <a:t>= = 	Equality</a:t>
            </a:r>
          </a:p>
          <a:p>
            <a:pPr>
              <a:buFont typeface="Monotype Sorts" charset="2"/>
              <a:buNone/>
            </a:pPr>
            <a:r>
              <a:rPr lang="en-US" altLang="en-US" dirty="0"/>
              <a:t>! =	Inequality</a:t>
            </a:r>
          </a:p>
          <a:p>
            <a:pPr>
              <a:buFont typeface="Monotype Sorts" charset="2"/>
              <a:buNone/>
            </a:pPr>
            <a:r>
              <a:rPr lang="en-US" altLang="en-US" dirty="0"/>
              <a:t>!		Logical NOT</a:t>
            </a:r>
          </a:p>
          <a:p>
            <a:pPr>
              <a:buFont typeface="Monotype Sorts" charset="2"/>
              <a:buNone/>
            </a:pPr>
            <a:r>
              <a:rPr lang="en-US" altLang="en-US" dirty="0"/>
              <a:t>&amp;&amp;	Logical AND</a:t>
            </a:r>
          </a:p>
          <a:p>
            <a:pPr>
              <a:buFont typeface="Monotype Sorts" charset="2"/>
              <a:buNone/>
            </a:pPr>
            <a:r>
              <a:rPr lang="en-US" altLang="en-US" dirty="0"/>
              <a:t>||         Logical OR</a:t>
            </a:r>
          </a:p>
          <a:p>
            <a:pPr>
              <a:buFont typeface="Monotype Sorts" charset="2"/>
              <a:buNone/>
            </a:pPr>
            <a:r>
              <a:rPr lang="en-US" altLang="en-US" dirty="0"/>
              <a:t>?		Conditional Selection</a:t>
            </a:r>
          </a:p>
          <a:p>
            <a:pPr marL="0" indent="0">
              <a:buNone/>
            </a:pPr>
            <a:endParaRPr lang="en-IN" dirty="0"/>
          </a:p>
        </p:txBody>
      </p:sp>
    </p:spTree>
    <p:extLst>
      <p:ext uri="{BB962C8B-B14F-4D97-AF65-F5344CB8AC3E}">
        <p14:creationId xmlns:p14="http://schemas.microsoft.com/office/powerpoint/2010/main" val="19723188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C24BD4-1214-D63E-76FF-5564C461E9AA}"/>
              </a:ext>
            </a:extLst>
          </p:cNvPr>
          <p:cNvSpPr>
            <a:spLocks noGrp="1"/>
          </p:cNvSpPr>
          <p:nvPr>
            <p:ph type="title"/>
          </p:nvPr>
        </p:nvSpPr>
        <p:spPr>
          <a:xfrm>
            <a:off x="838200" y="365125"/>
            <a:ext cx="10515600" cy="1099781"/>
          </a:xfrm>
        </p:spPr>
        <p:txBody>
          <a:bodyPr/>
          <a:lstStyle/>
          <a:p>
            <a:pPr algn="ctr"/>
            <a:r>
              <a:rPr lang="en-US" altLang="en-US" b="1" dirty="0">
                <a:solidFill>
                  <a:srgbClr val="00B050"/>
                </a:solidFill>
                <a:latin typeface="Times New Roman" panose="02020603050405020304" pitchFamily="18" charset="0"/>
                <a:cs typeface="Times New Roman" panose="02020603050405020304" pitchFamily="18" charset="0"/>
              </a:rPr>
              <a:t>Aggregate Assignments</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E769FAF-1BAB-1256-CBDA-21B2476E12BF}"/>
              </a:ext>
            </a:extLst>
          </p:cNvPr>
          <p:cNvSpPr>
            <a:spLocks noGrp="1"/>
          </p:cNvSpPr>
          <p:nvPr>
            <p:ph idx="1"/>
          </p:nvPr>
        </p:nvSpPr>
        <p:spPr/>
        <p:txBody>
          <a:bodyPr/>
          <a:lstStyle/>
          <a:p>
            <a:pPr>
              <a:lnSpc>
                <a:spcPct val="90000"/>
              </a:lnSpc>
            </a:pPr>
            <a:r>
              <a:rPr lang="en-US" altLang="en-US" sz="4000" dirty="0">
                <a:latin typeface="Times New Roman" panose="02020603050405020304" pitchFamily="18" charset="0"/>
                <a:cs typeface="Times New Roman" panose="02020603050405020304" pitchFamily="18" charset="0"/>
              </a:rPr>
              <a:t>Aggregate assignments provide a shortcut by combining the assignment operator with some other operation</a:t>
            </a:r>
          </a:p>
          <a:p>
            <a:pPr>
              <a:lnSpc>
                <a:spcPct val="90000"/>
              </a:lnSpc>
            </a:pPr>
            <a:r>
              <a:rPr lang="en-US" altLang="en-US" sz="4000" dirty="0">
                <a:latin typeface="Times New Roman" panose="02020603050405020304" pitchFamily="18" charset="0"/>
                <a:cs typeface="Times New Roman" panose="02020603050405020304" pitchFamily="18" charset="0"/>
              </a:rPr>
              <a:t>The += operator performs addition and assignment </a:t>
            </a:r>
          </a:p>
          <a:p>
            <a:pPr>
              <a:lnSpc>
                <a:spcPct val="90000"/>
              </a:lnSpc>
            </a:pPr>
            <a:r>
              <a:rPr lang="en-US" altLang="en-US" sz="4000" dirty="0">
                <a:latin typeface="Times New Roman" panose="02020603050405020304" pitchFamily="18" charset="0"/>
                <a:cs typeface="Times New Roman" panose="02020603050405020304" pitchFamily="18" charset="0"/>
              </a:rPr>
              <a:t>The expression x = x + 7 is equivalent to the expression x += 7</a:t>
            </a:r>
          </a:p>
          <a:p>
            <a:pPr marL="0" indent="0">
              <a:buNone/>
            </a:pPr>
            <a:endParaRPr lang="en-IN" dirty="0"/>
          </a:p>
        </p:txBody>
      </p:sp>
    </p:spTree>
    <p:extLst>
      <p:ext uri="{BB962C8B-B14F-4D97-AF65-F5344CB8AC3E}">
        <p14:creationId xmlns:p14="http://schemas.microsoft.com/office/powerpoint/2010/main" val="27284311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AC273-89CD-02D8-8C34-BE202CB4225A}"/>
              </a:ext>
            </a:extLst>
          </p:cNvPr>
          <p:cNvSpPr>
            <a:spLocks noGrp="1"/>
          </p:cNvSpPr>
          <p:nvPr>
            <p:ph type="title"/>
          </p:nvPr>
        </p:nvSpPr>
        <p:spPr>
          <a:xfrm>
            <a:off x="838200" y="365126"/>
            <a:ext cx="10515600" cy="894508"/>
          </a:xfrm>
        </p:spPr>
        <p:txBody>
          <a:bodyPr/>
          <a:lstStyle/>
          <a:p>
            <a:r>
              <a:rPr lang="en-US" altLang="en-US" b="1" dirty="0">
                <a:solidFill>
                  <a:srgbClr val="00B050"/>
                </a:solidFill>
                <a:latin typeface="Times New Roman" panose="02020603050405020304" pitchFamily="18" charset="0"/>
                <a:cs typeface="Times New Roman" panose="02020603050405020304" pitchFamily="18" charset="0"/>
              </a:rPr>
              <a:t>Increment and Decrement</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DB78F11-53AE-2225-2D9C-E795AEAA0DED}"/>
              </a:ext>
            </a:extLst>
          </p:cNvPr>
          <p:cNvSpPr>
            <a:spLocks noGrp="1"/>
          </p:cNvSpPr>
          <p:nvPr>
            <p:ph sz="half" idx="1"/>
          </p:nvPr>
        </p:nvSpPr>
        <p:spPr>
          <a:xfrm>
            <a:off x="838200" y="1427584"/>
            <a:ext cx="5181600" cy="4749379"/>
          </a:xfrm>
        </p:spPr>
        <p:txBody>
          <a:bodyPr/>
          <a:lstStyle/>
          <a:p>
            <a:r>
              <a:rPr lang="en-US" altLang="en-US" sz="4000" dirty="0">
                <a:latin typeface="Times New Roman" panose="02020603050405020304" pitchFamily="18" charset="0"/>
                <a:cs typeface="Times New Roman" panose="02020603050405020304" pitchFamily="18" charset="0"/>
              </a:rPr>
              <a:t>Both the increment (++) and decrement    (- -) operator come in two forms: prefix and postfix</a:t>
            </a:r>
          </a:p>
          <a:p>
            <a:r>
              <a:rPr lang="en-US" altLang="en-US" sz="4000" dirty="0">
                <a:latin typeface="Times New Roman" panose="02020603050405020304" pitchFamily="18" charset="0"/>
                <a:cs typeface="Times New Roman" panose="02020603050405020304" pitchFamily="18" charset="0"/>
              </a:rPr>
              <a:t>These two forms yield different results </a:t>
            </a:r>
          </a:p>
          <a:p>
            <a:pPr marL="0" indent="0">
              <a:buNone/>
            </a:pPr>
            <a:endParaRPr lang="en-IN" dirty="0"/>
          </a:p>
        </p:txBody>
      </p:sp>
      <p:sp>
        <p:nvSpPr>
          <p:cNvPr id="4" name="Content Placeholder 3">
            <a:extLst>
              <a:ext uri="{FF2B5EF4-FFF2-40B4-BE49-F238E27FC236}">
                <a16:creationId xmlns:a16="http://schemas.microsoft.com/office/drawing/2014/main" id="{A0E0C8E4-CDC8-8FE6-08E0-A90AEF5E4688}"/>
              </a:ext>
            </a:extLst>
          </p:cNvPr>
          <p:cNvSpPr>
            <a:spLocks noGrp="1"/>
          </p:cNvSpPr>
          <p:nvPr>
            <p:ph sz="half" idx="2"/>
          </p:nvPr>
        </p:nvSpPr>
        <p:spPr>
          <a:xfrm>
            <a:off x="6172200" y="1427584"/>
            <a:ext cx="5181600" cy="4749379"/>
          </a:xfrm>
        </p:spPr>
        <p:txBody>
          <a:bodyPr/>
          <a:lstStyle/>
          <a:p>
            <a:pPr>
              <a:buFont typeface="Monotype Sorts" charset="2"/>
              <a:buNone/>
            </a:pPr>
            <a:r>
              <a:rPr lang="en-US" altLang="en-US" sz="3600" dirty="0">
                <a:latin typeface="Times New Roman" panose="02020603050405020304" pitchFamily="18" charset="0"/>
                <a:cs typeface="Times New Roman" panose="02020603050405020304" pitchFamily="18" charset="0"/>
              </a:rPr>
              <a:t>x = 10;	x = 10;</a:t>
            </a:r>
          </a:p>
          <a:p>
            <a:pPr>
              <a:buFont typeface="Monotype Sorts" charset="2"/>
              <a:buNone/>
            </a:pPr>
            <a:r>
              <a:rPr lang="en-US" altLang="en-US" sz="3600" dirty="0">
                <a:latin typeface="Times New Roman" panose="02020603050405020304" pitchFamily="18" charset="0"/>
                <a:cs typeface="Times New Roman" panose="02020603050405020304" pitchFamily="18" charset="0"/>
              </a:rPr>
              <a:t>y = ++ x;	z  = x ++;</a:t>
            </a:r>
          </a:p>
          <a:p>
            <a:pPr>
              <a:buFont typeface="Monotype Sorts" charset="2"/>
              <a:buNone/>
            </a:pPr>
            <a:endParaRPr lang="en-US" altLang="en-US" sz="3600" b="1" dirty="0">
              <a:latin typeface="Times New Roman" panose="02020603050405020304" pitchFamily="18" charset="0"/>
              <a:cs typeface="Times New Roman" panose="02020603050405020304" pitchFamily="18" charset="0"/>
            </a:endParaRPr>
          </a:p>
          <a:p>
            <a:pPr>
              <a:buFont typeface="Symbol" panose="05050102010706020507" pitchFamily="18" charset="2"/>
              <a:buChar char="Þ"/>
            </a:pPr>
            <a:r>
              <a:rPr lang="en-US" altLang="en-US" sz="3600" b="1" dirty="0">
                <a:latin typeface="Times New Roman" panose="02020603050405020304" pitchFamily="18" charset="0"/>
                <a:cs typeface="Times New Roman" panose="02020603050405020304" pitchFamily="18" charset="0"/>
              </a:rPr>
              <a:t> y = 11</a:t>
            </a:r>
          </a:p>
          <a:p>
            <a:pPr>
              <a:buFont typeface="Symbol" panose="05050102010706020507" pitchFamily="18" charset="2"/>
              <a:buChar char="Þ"/>
            </a:pPr>
            <a:r>
              <a:rPr lang="en-US" altLang="en-US" sz="3600" b="1" dirty="0">
                <a:latin typeface="Times New Roman" panose="02020603050405020304" pitchFamily="18" charset="0"/>
                <a:cs typeface="Times New Roman" panose="02020603050405020304" pitchFamily="18" charset="0"/>
              </a:rPr>
              <a:t> z = 10 </a:t>
            </a:r>
          </a:p>
          <a:p>
            <a:pPr>
              <a:buFont typeface="Symbol" panose="05050102010706020507" pitchFamily="18" charset="2"/>
              <a:buChar char="Þ"/>
            </a:pPr>
            <a:r>
              <a:rPr lang="en-US" altLang="en-US" sz="3600" b="1" dirty="0">
                <a:latin typeface="Times New Roman" panose="02020603050405020304" pitchFamily="18" charset="0"/>
                <a:cs typeface="Times New Roman" panose="02020603050405020304" pitchFamily="18" charset="0"/>
              </a:rPr>
              <a:t> x = 11 in both cases</a:t>
            </a:r>
          </a:p>
          <a:p>
            <a:endParaRPr lang="en-IN" dirty="0"/>
          </a:p>
        </p:txBody>
      </p:sp>
    </p:spTree>
    <p:extLst>
      <p:ext uri="{BB962C8B-B14F-4D97-AF65-F5344CB8AC3E}">
        <p14:creationId xmlns:p14="http://schemas.microsoft.com/office/powerpoint/2010/main" val="741174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CF4033-A03F-7AB4-453C-074241BFC6D3}"/>
              </a:ext>
            </a:extLst>
          </p:cNvPr>
          <p:cNvSpPr>
            <a:spLocks noGrp="1"/>
          </p:cNvSpPr>
          <p:nvPr>
            <p:ph type="title"/>
          </p:nvPr>
        </p:nvSpPr>
        <p:spPr>
          <a:xfrm>
            <a:off x="838200" y="130629"/>
            <a:ext cx="10515600" cy="1147665"/>
          </a:xfrm>
        </p:spPr>
        <p:txBody>
          <a:bodyPr>
            <a:normAutofit/>
          </a:bodyPr>
          <a:lstStyle/>
          <a:p>
            <a:pPr algn="ctr"/>
            <a:r>
              <a:rPr lang="en-US" altLang="en-US" sz="4800" b="1" dirty="0">
                <a:solidFill>
                  <a:srgbClr val="FF0000"/>
                </a:solidFill>
                <a:latin typeface="Times New Roman" panose="02020603050405020304" pitchFamily="18" charset="0"/>
                <a:cs typeface="Times New Roman" panose="02020603050405020304" pitchFamily="18" charset="0"/>
              </a:rPr>
              <a:t>Control Structures</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5AFE4F-9C43-78C4-BADF-913A4152BEFF}"/>
              </a:ext>
            </a:extLst>
          </p:cNvPr>
          <p:cNvSpPr>
            <a:spLocks noGrp="1"/>
          </p:cNvSpPr>
          <p:nvPr>
            <p:ph idx="1"/>
          </p:nvPr>
        </p:nvSpPr>
        <p:spPr>
          <a:xfrm>
            <a:off x="838200" y="1371600"/>
            <a:ext cx="10515600" cy="4880008"/>
          </a:xfrm>
        </p:spPr>
        <p:txBody>
          <a:bodyPr/>
          <a:lstStyle/>
          <a:p>
            <a:r>
              <a:rPr lang="en-US" altLang="en-US" sz="4000" dirty="0">
                <a:latin typeface="Times New Roman" panose="02020603050405020304" pitchFamily="18" charset="0"/>
                <a:cs typeface="Times New Roman" panose="02020603050405020304" pitchFamily="18" charset="0"/>
              </a:rPr>
              <a:t>There are three basic types of control structures in JavaScript: the if statement, the while loop, and the for loop</a:t>
            </a:r>
          </a:p>
          <a:p>
            <a:r>
              <a:rPr lang="en-US" altLang="en-US" sz="4000" dirty="0">
                <a:latin typeface="Times New Roman" panose="02020603050405020304" pitchFamily="18" charset="0"/>
                <a:cs typeface="Times New Roman" panose="02020603050405020304" pitchFamily="18" charset="0"/>
              </a:rPr>
              <a:t>Each control structure manipulates a block of JavaScript expressions beginning with { and ending with }</a:t>
            </a:r>
          </a:p>
          <a:p>
            <a:pPr marL="0" indent="0">
              <a:buNone/>
            </a:pPr>
            <a:endParaRPr lang="en-IN" dirty="0"/>
          </a:p>
        </p:txBody>
      </p:sp>
    </p:spTree>
    <p:extLst>
      <p:ext uri="{BB962C8B-B14F-4D97-AF65-F5344CB8AC3E}">
        <p14:creationId xmlns:p14="http://schemas.microsoft.com/office/powerpoint/2010/main" val="136908985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640A9D-9B34-2FD7-FE2A-F6BDA774802E}"/>
              </a:ext>
            </a:extLst>
          </p:cNvPr>
          <p:cNvSpPr>
            <a:spLocks noGrp="1"/>
          </p:cNvSpPr>
          <p:nvPr>
            <p:ph type="title"/>
          </p:nvPr>
        </p:nvSpPr>
        <p:spPr>
          <a:xfrm>
            <a:off x="838200" y="139959"/>
            <a:ext cx="10515600" cy="1073022"/>
          </a:xfrm>
        </p:spPr>
        <p:txBody>
          <a:bodyPr/>
          <a:lstStyle/>
          <a:p>
            <a:pPr algn="ctr"/>
            <a:r>
              <a:rPr lang="en-US" altLang="en-US" b="1" dirty="0">
                <a:latin typeface="Times New Roman" panose="02020603050405020304" pitchFamily="18" charset="0"/>
                <a:cs typeface="Times New Roman" panose="02020603050405020304" pitchFamily="18" charset="0"/>
              </a:rPr>
              <a:t>The If Statement</a:t>
            </a:r>
            <a:endParaRPr lang="en-IN"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FE16BC9-6CC0-3AC2-046D-B49DE53FB5F8}"/>
              </a:ext>
            </a:extLst>
          </p:cNvPr>
          <p:cNvSpPr>
            <a:spLocks noGrp="1"/>
          </p:cNvSpPr>
          <p:nvPr>
            <p:ph sz="half" idx="1"/>
          </p:nvPr>
        </p:nvSpPr>
        <p:spPr>
          <a:xfrm>
            <a:off x="838200" y="1212981"/>
            <a:ext cx="5181600" cy="4963982"/>
          </a:xfrm>
        </p:spPr>
        <p:txBody>
          <a:bodyPr/>
          <a:lstStyle/>
          <a:p>
            <a:r>
              <a:rPr lang="en-US" altLang="en-US" sz="4000" dirty="0">
                <a:latin typeface="Times New Roman" panose="02020603050405020304" pitchFamily="18" charset="0"/>
                <a:cs typeface="Times New Roman" panose="02020603050405020304" pitchFamily="18" charset="0"/>
              </a:rPr>
              <a:t>The if statement allows JavaScript programmers to a make decision </a:t>
            </a:r>
          </a:p>
          <a:p>
            <a:r>
              <a:rPr lang="en-US" altLang="en-US" sz="4000" dirty="0">
                <a:latin typeface="Times New Roman" panose="02020603050405020304" pitchFamily="18" charset="0"/>
                <a:cs typeface="Times New Roman" panose="02020603050405020304" pitchFamily="18" charset="0"/>
              </a:rPr>
              <a:t>Use an if statement whenever you come to a “fork” in the program</a:t>
            </a:r>
          </a:p>
          <a:p>
            <a:pPr marL="0" indent="0">
              <a:buNone/>
            </a:pPr>
            <a:endParaRPr lang="en-IN" dirty="0"/>
          </a:p>
        </p:txBody>
      </p:sp>
      <p:sp>
        <p:nvSpPr>
          <p:cNvPr id="4" name="Content Placeholder 3">
            <a:extLst>
              <a:ext uri="{FF2B5EF4-FFF2-40B4-BE49-F238E27FC236}">
                <a16:creationId xmlns:a16="http://schemas.microsoft.com/office/drawing/2014/main" id="{932D6C0D-65AE-F981-3ACC-FEFD2FFB7869}"/>
              </a:ext>
            </a:extLst>
          </p:cNvPr>
          <p:cNvSpPr>
            <a:spLocks noGrp="1"/>
          </p:cNvSpPr>
          <p:nvPr>
            <p:ph sz="half" idx="2"/>
          </p:nvPr>
        </p:nvSpPr>
        <p:spPr>
          <a:xfrm>
            <a:off x="6096000" y="1212981"/>
            <a:ext cx="5181600" cy="4963982"/>
          </a:xfrm>
        </p:spPr>
        <p:txBody>
          <a:bodyPr/>
          <a:lstStyle/>
          <a:p>
            <a:pPr>
              <a:buFont typeface="Monotype Sorts" charset="2"/>
              <a:buNone/>
            </a:pPr>
            <a:r>
              <a:rPr lang="en-US" altLang="en-US" sz="3200" dirty="0">
                <a:latin typeface="Times New Roman" panose="02020603050405020304" pitchFamily="18" charset="0"/>
                <a:cs typeface="Times New Roman" panose="02020603050405020304" pitchFamily="18" charset="0"/>
              </a:rPr>
              <a:t>If ( x  = =  10) </a:t>
            </a:r>
          </a:p>
          <a:p>
            <a:pPr>
              <a:buFont typeface="Monotype Sorts" charset="2"/>
              <a:buNone/>
            </a:pPr>
            <a:r>
              <a:rPr lang="en-US" altLang="en-US" sz="3200" dirty="0">
                <a:latin typeface="Times New Roman" panose="02020603050405020304" pitchFamily="18" charset="0"/>
                <a:cs typeface="Times New Roman" panose="02020603050405020304" pitchFamily="18" charset="0"/>
              </a:rPr>
              <a:t>{		y  =  x*x;</a:t>
            </a:r>
          </a:p>
          <a:p>
            <a:pPr>
              <a:buFont typeface="Monotype Sorts" charset="2"/>
              <a:buNone/>
            </a:pPr>
            <a:r>
              <a:rPr lang="en-US" altLang="en-US" sz="3200" dirty="0">
                <a:latin typeface="Times New Roman" panose="02020603050405020304" pitchFamily="18" charset="0"/>
                <a:cs typeface="Times New Roman" panose="02020603050405020304" pitchFamily="18" charset="0"/>
              </a:rPr>
              <a:t>}</a:t>
            </a:r>
          </a:p>
          <a:p>
            <a:pPr>
              <a:buFont typeface="Monotype Sorts" charset="2"/>
              <a:buNone/>
            </a:pPr>
            <a:r>
              <a:rPr lang="en-US" altLang="en-US" sz="3200" dirty="0">
                <a:latin typeface="Times New Roman" panose="02020603050405020304" pitchFamily="18" charset="0"/>
                <a:cs typeface="Times New Roman" panose="02020603050405020304" pitchFamily="18" charset="0"/>
              </a:rPr>
              <a:t>else </a:t>
            </a:r>
          </a:p>
          <a:p>
            <a:pPr>
              <a:buFont typeface="Monotype Sorts" charset="2"/>
              <a:buNone/>
            </a:pPr>
            <a:r>
              <a:rPr lang="en-US" altLang="en-US" sz="3200" dirty="0">
                <a:latin typeface="Times New Roman" panose="02020603050405020304" pitchFamily="18" charset="0"/>
                <a:cs typeface="Times New Roman" panose="02020603050405020304" pitchFamily="18" charset="0"/>
              </a:rPr>
              <a:t>{		x  =  0;</a:t>
            </a:r>
          </a:p>
          <a:p>
            <a:pPr>
              <a:buFont typeface="Monotype Sorts" charset="2"/>
              <a:buNone/>
            </a:pPr>
            <a:r>
              <a:rPr lang="en-US" altLang="en-US" sz="3200" dirty="0">
                <a:latin typeface="Times New Roman" panose="02020603050405020304" pitchFamily="18" charset="0"/>
                <a:cs typeface="Times New Roman" panose="02020603050405020304" pitchFamily="18" charset="0"/>
              </a:rPr>
              <a:t>}</a:t>
            </a:r>
          </a:p>
          <a:p>
            <a:endParaRPr lang="en-IN" dirty="0"/>
          </a:p>
        </p:txBody>
      </p:sp>
    </p:spTree>
    <p:extLst>
      <p:ext uri="{BB962C8B-B14F-4D97-AF65-F5344CB8AC3E}">
        <p14:creationId xmlns:p14="http://schemas.microsoft.com/office/powerpoint/2010/main" val="304927771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08C24-DBA9-7F80-2959-5CE539E7A852}"/>
              </a:ext>
            </a:extLst>
          </p:cNvPr>
          <p:cNvSpPr>
            <a:spLocks noGrp="1"/>
          </p:cNvSpPr>
          <p:nvPr>
            <p:ph type="title"/>
          </p:nvPr>
        </p:nvSpPr>
        <p:spPr>
          <a:xfrm>
            <a:off x="838200" y="354563"/>
            <a:ext cx="10515600" cy="895739"/>
          </a:xfrm>
        </p:spPr>
        <p:txBody>
          <a:bodyPr/>
          <a:lstStyle/>
          <a:p>
            <a:pPr algn="ctr"/>
            <a:r>
              <a:rPr lang="en-US" altLang="en-US" b="1" dirty="0">
                <a:solidFill>
                  <a:srgbClr val="00B050"/>
                </a:solidFill>
                <a:latin typeface="Times New Roman" panose="02020603050405020304" pitchFamily="18" charset="0"/>
                <a:cs typeface="Times New Roman" panose="02020603050405020304" pitchFamily="18" charset="0"/>
              </a:rPr>
              <a:t>Repeat Loops</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D9881C-3103-A7FB-0B43-2899CE21017C}"/>
              </a:ext>
            </a:extLst>
          </p:cNvPr>
          <p:cNvSpPr>
            <a:spLocks noGrp="1"/>
          </p:cNvSpPr>
          <p:nvPr>
            <p:ph idx="1"/>
          </p:nvPr>
        </p:nvSpPr>
        <p:spPr>
          <a:xfrm>
            <a:off x="838200" y="1623527"/>
            <a:ext cx="10515600" cy="4553436"/>
          </a:xfrm>
        </p:spPr>
        <p:txBody>
          <a:bodyPr/>
          <a:lstStyle/>
          <a:p>
            <a:r>
              <a:rPr lang="en-US" altLang="en-US" sz="3200" dirty="0">
                <a:latin typeface="Times New Roman" panose="02020603050405020304" pitchFamily="18" charset="0"/>
                <a:cs typeface="Times New Roman" panose="02020603050405020304" pitchFamily="18" charset="0"/>
              </a:rPr>
              <a:t>A repeat loop is a group of statements that is repeated until a specified condition is met</a:t>
            </a:r>
          </a:p>
          <a:p>
            <a:r>
              <a:rPr lang="en-US" altLang="en-US" sz="3200" dirty="0">
                <a:latin typeface="Times New Roman" panose="02020603050405020304" pitchFamily="18" charset="0"/>
                <a:cs typeface="Times New Roman" panose="02020603050405020304" pitchFamily="18" charset="0"/>
              </a:rPr>
              <a:t>Repeat loops are very powerful programming tools; They allow for more efficient program design and are ideally suited for working with arrays</a:t>
            </a:r>
          </a:p>
          <a:p>
            <a:endParaRPr lang="en-IN" dirty="0"/>
          </a:p>
        </p:txBody>
      </p:sp>
    </p:spTree>
    <p:extLst>
      <p:ext uri="{BB962C8B-B14F-4D97-AF65-F5344CB8AC3E}">
        <p14:creationId xmlns:p14="http://schemas.microsoft.com/office/powerpoint/2010/main" val="205479937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D3708-3FCE-FA19-64DA-78DA8227D0D7}"/>
              </a:ext>
            </a:extLst>
          </p:cNvPr>
          <p:cNvSpPr>
            <a:spLocks noGrp="1"/>
          </p:cNvSpPr>
          <p:nvPr>
            <p:ph type="title"/>
          </p:nvPr>
        </p:nvSpPr>
        <p:spPr>
          <a:xfrm>
            <a:off x="699796" y="365126"/>
            <a:ext cx="10654004" cy="913168"/>
          </a:xfrm>
        </p:spPr>
        <p:txBody>
          <a:bodyPr/>
          <a:lstStyle/>
          <a:p>
            <a:pPr algn="ctr"/>
            <a:r>
              <a:rPr lang="en-US" altLang="en-US" b="1" dirty="0">
                <a:solidFill>
                  <a:srgbClr val="00B050"/>
                </a:solidFill>
                <a:latin typeface="Times New Roman" panose="02020603050405020304" pitchFamily="18" charset="0"/>
                <a:cs typeface="Times New Roman" panose="02020603050405020304" pitchFamily="18" charset="0"/>
              </a:rPr>
              <a:t>The While Loop</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76F3826-9BE1-B3B2-5122-F9F16354B7D9}"/>
              </a:ext>
            </a:extLst>
          </p:cNvPr>
          <p:cNvSpPr>
            <a:spLocks noGrp="1"/>
          </p:cNvSpPr>
          <p:nvPr>
            <p:ph idx="1"/>
          </p:nvPr>
        </p:nvSpPr>
        <p:spPr>
          <a:xfrm>
            <a:off x="838200" y="1352940"/>
            <a:ext cx="10515600" cy="4824023"/>
          </a:xfrm>
        </p:spPr>
        <p:txBody>
          <a:bodyPr>
            <a:normAutofit/>
          </a:bodyPr>
          <a:lstStyle/>
          <a:p>
            <a:pPr>
              <a:buFont typeface="Wingdings" panose="05000000000000000000" pitchFamily="2" charset="2"/>
              <a:buChar char="Ø"/>
            </a:pPr>
            <a:r>
              <a:rPr lang="en-US" altLang="en-US" sz="3200" dirty="0">
                <a:latin typeface="Times New Roman" panose="02020603050405020304" pitchFamily="18" charset="0"/>
                <a:cs typeface="Times New Roman" panose="02020603050405020304" pitchFamily="18" charset="0"/>
              </a:rPr>
              <a:t>The while loop is used to execute a block of code while a certain </a:t>
            </a:r>
            <a:r>
              <a:rPr lang="en-US" altLang="en-US" sz="3200" b="1" dirty="0">
                <a:latin typeface="Times New Roman" panose="02020603050405020304" pitchFamily="18" charset="0"/>
                <a:cs typeface="Times New Roman" panose="02020603050405020304" pitchFamily="18" charset="0"/>
              </a:rPr>
              <a:t>condition</a:t>
            </a:r>
            <a:r>
              <a:rPr lang="en-US" altLang="en-US" sz="3200" dirty="0">
                <a:latin typeface="Times New Roman" panose="02020603050405020304" pitchFamily="18" charset="0"/>
                <a:cs typeface="Times New Roman" panose="02020603050405020304" pitchFamily="18" charset="0"/>
              </a:rPr>
              <a:t> is true</a:t>
            </a:r>
          </a:p>
          <a:p>
            <a:pPr>
              <a:buFont typeface="Monotype Sorts" charset="2"/>
              <a:buNone/>
            </a:pPr>
            <a:r>
              <a:rPr lang="en-US" altLang="en-US" sz="3200" dirty="0">
                <a:latin typeface="Times New Roman" panose="02020603050405020304" pitchFamily="18" charset="0"/>
                <a:cs typeface="Times New Roman" panose="02020603050405020304" pitchFamily="18" charset="0"/>
              </a:rPr>
              <a:t>count = 0;</a:t>
            </a:r>
          </a:p>
          <a:p>
            <a:pPr>
              <a:buFont typeface="Monotype Sorts" charset="2"/>
              <a:buNone/>
            </a:pPr>
            <a:r>
              <a:rPr lang="en-US" altLang="en-US" sz="3200" dirty="0">
                <a:latin typeface="Times New Roman" panose="02020603050405020304" pitchFamily="18" charset="0"/>
                <a:cs typeface="Times New Roman" panose="02020603050405020304" pitchFamily="18" charset="0"/>
              </a:rPr>
              <a:t>while (count &lt;= 10) {</a:t>
            </a:r>
          </a:p>
          <a:p>
            <a:pPr>
              <a:buFont typeface="Monotype Sorts" charset="2"/>
              <a:buNone/>
            </a:pPr>
            <a:r>
              <a:rPr lang="en-US" altLang="en-US" sz="3200" dirty="0">
                <a:latin typeface="Times New Roman" panose="02020603050405020304" pitchFamily="18" charset="0"/>
                <a:cs typeface="Times New Roman" panose="02020603050405020304" pitchFamily="18" charset="0"/>
              </a:rPr>
              <a:t>	</a:t>
            </a:r>
            <a:r>
              <a:rPr lang="en-US" altLang="en-US" sz="3200" dirty="0" err="1">
                <a:latin typeface="Times New Roman" panose="02020603050405020304" pitchFamily="18" charset="0"/>
                <a:cs typeface="Times New Roman" panose="02020603050405020304" pitchFamily="18" charset="0"/>
              </a:rPr>
              <a:t>document.write</a:t>
            </a:r>
            <a:r>
              <a:rPr lang="en-US" altLang="en-US" sz="3200" dirty="0">
                <a:latin typeface="Times New Roman" panose="02020603050405020304" pitchFamily="18" charset="0"/>
                <a:cs typeface="Times New Roman" panose="02020603050405020304" pitchFamily="18" charset="0"/>
              </a:rPr>
              <a:t>(count);</a:t>
            </a:r>
          </a:p>
          <a:p>
            <a:pPr>
              <a:buFont typeface="Monotype Sorts" charset="2"/>
              <a:buNone/>
            </a:pPr>
            <a:r>
              <a:rPr lang="en-US" altLang="en-US" sz="3200" dirty="0">
                <a:latin typeface="Times New Roman" panose="02020603050405020304" pitchFamily="18" charset="0"/>
                <a:cs typeface="Times New Roman" panose="02020603050405020304" pitchFamily="18" charset="0"/>
              </a:rPr>
              <a:t>	count++;</a:t>
            </a:r>
          </a:p>
          <a:p>
            <a:pPr>
              <a:buFont typeface="Monotype Sorts" charset="2"/>
              <a:buNone/>
            </a:pPr>
            <a:r>
              <a:rPr lang="en-US" altLang="en-US" sz="3200" dirty="0">
                <a:latin typeface="Times New Roman" panose="02020603050405020304" pitchFamily="18" charset="0"/>
                <a:cs typeface="Times New Roman" panose="02020603050405020304" pitchFamily="18" charset="0"/>
              </a:rPr>
              <a:t>}</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0326931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CF68D-50B3-D43C-A2EB-7058D22AFF3B}"/>
              </a:ext>
            </a:extLst>
          </p:cNvPr>
          <p:cNvSpPr>
            <a:spLocks noGrp="1"/>
          </p:cNvSpPr>
          <p:nvPr>
            <p:ph type="title"/>
          </p:nvPr>
        </p:nvSpPr>
        <p:spPr>
          <a:xfrm>
            <a:off x="838200" y="177282"/>
            <a:ext cx="10515600" cy="1380929"/>
          </a:xfrm>
        </p:spPr>
        <p:txBody>
          <a:bodyPr>
            <a:normAutofit/>
          </a:bodyPr>
          <a:lstStyle/>
          <a:p>
            <a:pPr algn="ctr"/>
            <a:r>
              <a:rPr lang="en-IN" sz="4800" b="1" dirty="0">
                <a:solidFill>
                  <a:srgbClr val="00B050"/>
                </a:solidFill>
                <a:latin typeface="Times New Roman" panose="02020603050405020304" pitchFamily="18" charset="0"/>
                <a:cs typeface="Times New Roman" panose="02020603050405020304" pitchFamily="18" charset="0"/>
              </a:rPr>
              <a:t>Strings</a:t>
            </a:r>
          </a:p>
        </p:txBody>
      </p:sp>
      <p:sp>
        <p:nvSpPr>
          <p:cNvPr id="3" name="Content Placeholder 2">
            <a:extLst>
              <a:ext uri="{FF2B5EF4-FFF2-40B4-BE49-F238E27FC236}">
                <a16:creationId xmlns:a16="http://schemas.microsoft.com/office/drawing/2014/main" id="{92AC13EB-378A-1E3E-1FD4-F3792331E8DA}"/>
              </a:ext>
            </a:extLst>
          </p:cNvPr>
          <p:cNvSpPr>
            <a:spLocks noGrp="1"/>
          </p:cNvSpPr>
          <p:nvPr>
            <p:ph idx="1"/>
          </p:nvPr>
        </p:nvSpPr>
        <p:spPr>
          <a:xfrm>
            <a:off x="838200" y="1763485"/>
            <a:ext cx="10515600" cy="4413477"/>
          </a:xfrm>
        </p:spPr>
        <p:txBody>
          <a:bodyPr/>
          <a:lstStyle/>
          <a:p>
            <a:r>
              <a:rPr lang="en-IN" sz="4000" dirty="0">
                <a:latin typeface="Times New Roman" panose="02020603050405020304" pitchFamily="18" charset="0"/>
                <a:cs typeface="Times New Roman" panose="02020603050405020304" pitchFamily="18" charset="0"/>
              </a:rPr>
              <a:t>A JavaScript string is zero or more characters written inside quotes.</a:t>
            </a:r>
          </a:p>
          <a:p>
            <a:r>
              <a:rPr lang="en-IN" sz="4000" b="1" dirty="0">
                <a:solidFill>
                  <a:srgbClr val="FF0000"/>
                </a:solidFill>
                <a:latin typeface="Times New Roman" panose="02020603050405020304" pitchFamily="18" charset="0"/>
                <a:cs typeface="Times New Roman" panose="02020603050405020304" pitchFamily="18" charset="0"/>
              </a:rPr>
              <a:t>let text = "John Doe";</a:t>
            </a:r>
          </a:p>
          <a:p>
            <a:endParaRPr lang="en-IN" dirty="0"/>
          </a:p>
        </p:txBody>
      </p:sp>
    </p:spTree>
    <p:extLst>
      <p:ext uri="{BB962C8B-B14F-4D97-AF65-F5344CB8AC3E}">
        <p14:creationId xmlns:p14="http://schemas.microsoft.com/office/powerpoint/2010/main" val="248791568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42BF2D-C5FD-4C5F-C33F-8703CFE2F29A}"/>
              </a:ext>
            </a:extLst>
          </p:cNvPr>
          <p:cNvSpPr>
            <a:spLocks noGrp="1"/>
          </p:cNvSpPr>
          <p:nvPr>
            <p:ph type="title"/>
          </p:nvPr>
        </p:nvSpPr>
        <p:spPr>
          <a:xfrm>
            <a:off x="838200" y="365126"/>
            <a:ext cx="10515600" cy="651912"/>
          </a:xfrm>
        </p:spPr>
        <p:txBody>
          <a:bodyPr>
            <a:normAutofit fontScale="90000"/>
          </a:bodyPr>
          <a:lstStyle/>
          <a:p>
            <a:r>
              <a:rPr lang="en-IN" b="1" dirty="0">
                <a:solidFill>
                  <a:srgbClr val="00B050"/>
                </a:solidFill>
                <a:latin typeface="Times New Roman" panose="02020603050405020304" pitchFamily="18" charset="0"/>
                <a:cs typeface="Times New Roman" panose="02020603050405020304" pitchFamily="18" charset="0"/>
              </a:rPr>
              <a:t>String Length:</a:t>
            </a:r>
          </a:p>
        </p:txBody>
      </p:sp>
      <p:sp>
        <p:nvSpPr>
          <p:cNvPr id="3" name="Content Placeholder 2">
            <a:extLst>
              <a:ext uri="{FF2B5EF4-FFF2-40B4-BE49-F238E27FC236}">
                <a16:creationId xmlns:a16="http://schemas.microsoft.com/office/drawing/2014/main" id="{A3CF2EC5-15BE-5037-F37C-C28EA27D480F}"/>
              </a:ext>
            </a:extLst>
          </p:cNvPr>
          <p:cNvSpPr>
            <a:spLocks noGrp="1"/>
          </p:cNvSpPr>
          <p:nvPr>
            <p:ph idx="1"/>
          </p:nvPr>
        </p:nvSpPr>
        <p:spPr>
          <a:xfrm>
            <a:off x="838200" y="1194318"/>
            <a:ext cx="10515600" cy="4982645"/>
          </a:xfrm>
        </p:spPr>
        <p:txBody>
          <a:bodyPr>
            <a:normAutofit/>
          </a:bodyPr>
          <a:lstStyle/>
          <a:p>
            <a:pPr>
              <a:buNone/>
            </a:pPr>
            <a:r>
              <a:rPr lang="en-IN" sz="3200" b="1" dirty="0">
                <a:solidFill>
                  <a:srgbClr val="FF0000"/>
                </a:solidFill>
                <a:latin typeface="Times New Roman" panose="02020603050405020304" pitchFamily="18" charset="0"/>
                <a:cs typeface="Times New Roman" panose="02020603050405020304" pitchFamily="18" charset="0"/>
              </a:rPr>
              <a:t>&lt;html&gt;</a:t>
            </a:r>
          </a:p>
          <a:p>
            <a:pPr>
              <a:buNone/>
            </a:pPr>
            <a:r>
              <a:rPr lang="en-IN" sz="3200" b="1" dirty="0">
                <a:solidFill>
                  <a:srgbClr val="FF0000"/>
                </a:solidFill>
                <a:latin typeface="Times New Roman" panose="02020603050405020304" pitchFamily="18" charset="0"/>
                <a:cs typeface="Times New Roman" panose="02020603050405020304" pitchFamily="18" charset="0"/>
              </a:rPr>
              <a:t>	&lt;body&gt;</a:t>
            </a:r>
          </a:p>
          <a:p>
            <a:pPr>
              <a:buNone/>
            </a:pPr>
            <a:r>
              <a:rPr lang="en-IN" sz="3200" b="1" dirty="0">
                <a:solidFill>
                  <a:srgbClr val="FF0000"/>
                </a:solidFill>
                <a:latin typeface="Times New Roman" panose="02020603050405020304" pitchFamily="18" charset="0"/>
                <a:cs typeface="Times New Roman" panose="02020603050405020304" pitchFamily="18" charset="0"/>
              </a:rPr>
              <a:t>	&lt;script&gt;</a:t>
            </a:r>
          </a:p>
          <a:p>
            <a:pPr>
              <a:buNone/>
            </a:pPr>
            <a:r>
              <a:rPr lang="en-IN" sz="3200" b="1" dirty="0">
                <a:solidFill>
                  <a:srgbClr val="FF0000"/>
                </a:solidFill>
                <a:latin typeface="Times New Roman" panose="02020603050405020304" pitchFamily="18" charset="0"/>
                <a:cs typeface="Times New Roman" panose="02020603050405020304" pitchFamily="18" charset="0"/>
              </a:rPr>
              <a:t>	let text = "ABCDEFGHIJKLMNOPQRSTUVWXYZ";</a:t>
            </a:r>
          </a:p>
          <a:p>
            <a:pPr>
              <a:buNone/>
            </a:pPr>
            <a:r>
              <a:rPr lang="en-IN" sz="3200" b="1" dirty="0">
                <a:solidFill>
                  <a:srgbClr val="FF0000"/>
                </a:solidFill>
                <a:latin typeface="Times New Roman" panose="02020603050405020304" pitchFamily="18" charset="0"/>
                <a:cs typeface="Times New Roman" panose="02020603050405020304" pitchFamily="18" charset="0"/>
              </a:rPr>
              <a:t>	</a:t>
            </a:r>
            <a:r>
              <a:rPr lang="en-IN" sz="3200" b="1" dirty="0" err="1">
                <a:solidFill>
                  <a:srgbClr val="FF0000"/>
                </a:solidFill>
                <a:latin typeface="Times New Roman" panose="02020603050405020304" pitchFamily="18" charset="0"/>
                <a:cs typeface="Times New Roman" panose="02020603050405020304" pitchFamily="18" charset="0"/>
              </a:rPr>
              <a:t>document.write</a:t>
            </a:r>
            <a:r>
              <a:rPr lang="en-IN" sz="3200" b="1" dirty="0">
                <a:solidFill>
                  <a:srgbClr val="FF0000"/>
                </a:solidFill>
                <a:latin typeface="Times New Roman" panose="02020603050405020304" pitchFamily="18" charset="0"/>
                <a:cs typeface="Times New Roman" panose="02020603050405020304" pitchFamily="18" charset="0"/>
              </a:rPr>
              <a:t>(</a:t>
            </a:r>
            <a:r>
              <a:rPr lang="en-IN" sz="3200" b="1" dirty="0" err="1">
                <a:solidFill>
                  <a:srgbClr val="FF0000"/>
                </a:solidFill>
                <a:latin typeface="Times New Roman" panose="02020603050405020304" pitchFamily="18" charset="0"/>
                <a:cs typeface="Times New Roman" panose="02020603050405020304" pitchFamily="18" charset="0"/>
              </a:rPr>
              <a:t>text.length</a:t>
            </a:r>
            <a:r>
              <a:rPr lang="en-IN" sz="3200" b="1" dirty="0">
                <a:solidFill>
                  <a:srgbClr val="FF0000"/>
                </a:solidFill>
                <a:latin typeface="Times New Roman" panose="02020603050405020304" pitchFamily="18" charset="0"/>
                <a:cs typeface="Times New Roman" panose="02020603050405020304" pitchFamily="18" charset="0"/>
              </a:rPr>
              <a:t>);</a:t>
            </a:r>
          </a:p>
          <a:p>
            <a:pPr>
              <a:buNone/>
            </a:pPr>
            <a:r>
              <a:rPr lang="en-IN" sz="3200" b="1" dirty="0">
                <a:solidFill>
                  <a:srgbClr val="FF0000"/>
                </a:solidFill>
                <a:latin typeface="Times New Roman" panose="02020603050405020304" pitchFamily="18" charset="0"/>
                <a:cs typeface="Times New Roman" panose="02020603050405020304" pitchFamily="18" charset="0"/>
              </a:rPr>
              <a:t>	&lt;/script&gt;</a:t>
            </a:r>
          </a:p>
          <a:p>
            <a:pPr>
              <a:buNone/>
            </a:pPr>
            <a:r>
              <a:rPr lang="en-IN" sz="3200" b="1" dirty="0">
                <a:solidFill>
                  <a:srgbClr val="FF0000"/>
                </a:solidFill>
                <a:latin typeface="Times New Roman" panose="02020603050405020304" pitchFamily="18" charset="0"/>
                <a:cs typeface="Times New Roman" panose="02020603050405020304" pitchFamily="18" charset="0"/>
              </a:rPr>
              <a:t>	&lt;/body&gt;</a:t>
            </a:r>
          </a:p>
          <a:p>
            <a:pPr>
              <a:buNone/>
            </a:pPr>
            <a:r>
              <a:rPr lang="en-IN" sz="3200" b="1" dirty="0">
                <a:solidFill>
                  <a:srgbClr val="FF0000"/>
                </a:solidFill>
                <a:latin typeface="Times New Roman" panose="02020603050405020304" pitchFamily="18" charset="0"/>
                <a:cs typeface="Times New Roman" panose="02020603050405020304" pitchFamily="18" charset="0"/>
              </a:rPr>
              <a:t>	&lt;/html&gt;</a:t>
            </a:r>
          </a:p>
          <a:p>
            <a:endParaRPr lang="en-IN" dirty="0"/>
          </a:p>
        </p:txBody>
      </p:sp>
    </p:spTree>
    <p:extLst>
      <p:ext uri="{BB962C8B-B14F-4D97-AF65-F5344CB8AC3E}">
        <p14:creationId xmlns:p14="http://schemas.microsoft.com/office/powerpoint/2010/main" val="22164783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E25DA2-5885-D137-B88D-3A5608BB21A0}"/>
              </a:ext>
            </a:extLst>
          </p:cNvPr>
          <p:cNvSpPr>
            <a:spLocks noGrp="1"/>
          </p:cNvSpPr>
          <p:nvPr>
            <p:ph type="title"/>
          </p:nvPr>
        </p:nvSpPr>
        <p:spPr>
          <a:xfrm>
            <a:off x="838200" y="365126"/>
            <a:ext cx="10515600" cy="885176"/>
          </a:xfrm>
        </p:spPr>
        <p:txBody>
          <a:bodyPr>
            <a:normAutofit/>
          </a:bodyPr>
          <a:lstStyle/>
          <a:p>
            <a:pPr algn="ctr"/>
            <a:r>
              <a:rPr lang="en-IN" dirty="0">
                <a:solidFill>
                  <a:srgbClr val="00B0F0"/>
                </a:solidFill>
                <a:latin typeface="Times New Roman" panose="02020603050405020304" pitchFamily="18" charset="0"/>
                <a:cs typeface="Times New Roman" panose="02020603050405020304" pitchFamily="18" charset="0"/>
              </a:rPr>
              <a:t>Features:</a:t>
            </a:r>
          </a:p>
        </p:txBody>
      </p:sp>
      <p:pic>
        <p:nvPicPr>
          <p:cNvPr id="4" name="Picture 2">
            <a:extLst>
              <a:ext uri="{FF2B5EF4-FFF2-40B4-BE49-F238E27FC236}">
                <a16:creationId xmlns:a16="http://schemas.microsoft.com/office/drawing/2014/main" id="{8492FA76-F09D-2063-8287-9541CD87A84C}"/>
              </a:ext>
            </a:extLst>
          </p:cNvPr>
          <p:cNvPicPr>
            <a:picLocks noGrp="1" noChangeAspect="1" noChangeArrowheads="1"/>
          </p:cNvPicPr>
          <p:nvPr>
            <p:ph idx="1"/>
          </p:nvPr>
        </p:nvPicPr>
        <p:blipFill>
          <a:blip r:embed="rId2"/>
          <a:srcRect/>
          <a:stretch>
            <a:fillRect/>
          </a:stretch>
        </p:blipFill>
        <p:spPr bwMode="auto">
          <a:xfrm>
            <a:off x="1819468" y="1399592"/>
            <a:ext cx="8518849" cy="5001208"/>
          </a:xfrm>
          <a:prstGeom prst="rect">
            <a:avLst/>
          </a:prstGeom>
          <a:noFill/>
          <a:ln w="9525">
            <a:noFill/>
            <a:miter lim="800000"/>
            <a:headEnd/>
            <a:tailEnd/>
          </a:ln>
          <a:effectLst/>
        </p:spPr>
      </p:pic>
    </p:spTree>
    <p:extLst>
      <p:ext uri="{BB962C8B-B14F-4D97-AF65-F5344CB8AC3E}">
        <p14:creationId xmlns:p14="http://schemas.microsoft.com/office/powerpoint/2010/main" val="38669036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F3BDE-940E-76AB-2237-E45E47764B3B}"/>
              </a:ext>
            </a:extLst>
          </p:cNvPr>
          <p:cNvSpPr>
            <a:spLocks noGrp="1"/>
          </p:cNvSpPr>
          <p:nvPr>
            <p:ph type="title"/>
          </p:nvPr>
        </p:nvSpPr>
        <p:spPr>
          <a:xfrm>
            <a:off x="838200" y="365126"/>
            <a:ext cx="10515600" cy="875846"/>
          </a:xfrm>
        </p:spPr>
        <p:txBody>
          <a:bodyPr/>
          <a:lstStyle/>
          <a:p>
            <a:r>
              <a:rPr lang="en-IN" b="1" dirty="0">
                <a:solidFill>
                  <a:srgbClr val="00B050"/>
                </a:solidFill>
                <a:latin typeface="Times New Roman" panose="02020603050405020304" pitchFamily="18" charset="0"/>
                <a:cs typeface="Times New Roman" panose="02020603050405020304" pitchFamily="18" charset="0"/>
              </a:rPr>
              <a:t>JavaScript Strings as Objects:</a:t>
            </a:r>
          </a:p>
        </p:txBody>
      </p:sp>
      <p:sp>
        <p:nvSpPr>
          <p:cNvPr id="3" name="Content Placeholder 2">
            <a:extLst>
              <a:ext uri="{FF2B5EF4-FFF2-40B4-BE49-F238E27FC236}">
                <a16:creationId xmlns:a16="http://schemas.microsoft.com/office/drawing/2014/main" id="{7DC4376E-5460-5995-37F5-ADEC5DF71141}"/>
              </a:ext>
            </a:extLst>
          </p:cNvPr>
          <p:cNvSpPr>
            <a:spLocks noGrp="1"/>
          </p:cNvSpPr>
          <p:nvPr>
            <p:ph idx="1"/>
          </p:nvPr>
        </p:nvSpPr>
        <p:spPr>
          <a:xfrm>
            <a:off x="838200" y="1240972"/>
            <a:ext cx="10515600" cy="5514391"/>
          </a:xfrm>
        </p:spPr>
        <p:txBody>
          <a:bodyPr>
            <a:normAutofit fontScale="92500" lnSpcReduction="10000"/>
          </a:bodyPr>
          <a:lstStyle/>
          <a:p>
            <a:pPr marL="0" indent="0">
              <a:buNone/>
            </a:pPr>
            <a:r>
              <a:rPr lang="en-IN" dirty="0"/>
              <a:t>But strings can also be defined as objects with the keyword </a:t>
            </a:r>
            <a:r>
              <a:rPr lang="en-IN" b="1" dirty="0"/>
              <a:t>new</a:t>
            </a:r>
            <a:r>
              <a:rPr lang="en-IN" dirty="0"/>
              <a:t>:</a:t>
            </a:r>
          </a:p>
          <a:p>
            <a:pPr>
              <a:buNone/>
            </a:pPr>
            <a:r>
              <a:rPr lang="en-IN" dirty="0"/>
              <a:t>	</a:t>
            </a:r>
            <a:r>
              <a:rPr lang="en-IN" b="1" dirty="0">
                <a:solidFill>
                  <a:srgbClr val="FF0000"/>
                </a:solidFill>
              </a:rPr>
              <a:t>&lt;html&gt;</a:t>
            </a:r>
          </a:p>
          <a:p>
            <a:pPr>
              <a:buNone/>
            </a:pPr>
            <a:r>
              <a:rPr lang="en-IN" b="1" dirty="0">
                <a:solidFill>
                  <a:srgbClr val="FF0000"/>
                </a:solidFill>
              </a:rPr>
              <a:t>	&lt;body&gt;</a:t>
            </a:r>
          </a:p>
          <a:p>
            <a:pPr>
              <a:buNone/>
            </a:pPr>
            <a:r>
              <a:rPr lang="en-IN" b="1" dirty="0">
                <a:solidFill>
                  <a:srgbClr val="FF0000"/>
                </a:solidFill>
              </a:rPr>
              <a:t>	&lt;script&gt;</a:t>
            </a:r>
          </a:p>
          <a:p>
            <a:pPr>
              <a:buNone/>
            </a:pPr>
            <a:r>
              <a:rPr lang="en-IN" b="1" dirty="0">
                <a:solidFill>
                  <a:srgbClr val="FF0000"/>
                </a:solidFill>
              </a:rPr>
              <a:t>	</a:t>
            </a:r>
            <a:r>
              <a:rPr lang="en-IN" b="1" dirty="0">
                <a:solidFill>
                  <a:srgbClr val="00B050"/>
                </a:solidFill>
              </a:rPr>
              <a:t>// x is a string</a:t>
            </a:r>
          </a:p>
          <a:p>
            <a:pPr>
              <a:buNone/>
            </a:pPr>
            <a:r>
              <a:rPr lang="en-IN" b="1" dirty="0">
                <a:solidFill>
                  <a:srgbClr val="FF0000"/>
                </a:solidFill>
              </a:rPr>
              <a:t>	let x = "John";</a:t>
            </a:r>
          </a:p>
          <a:p>
            <a:pPr>
              <a:buNone/>
            </a:pPr>
            <a:r>
              <a:rPr lang="en-IN" b="1" dirty="0">
                <a:solidFill>
                  <a:srgbClr val="FF0000"/>
                </a:solidFill>
              </a:rPr>
              <a:t>	</a:t>
            </a:r>
            <a:r>
              <a:rPr lang="en-IN" b="1" dirty="0">
                <a:solidFill>
                  <a:srgbClr val="00B050"/>
                </a:solidFill>
              </a:rPr>
              <a:t>// y is an object</a:t>
            </a:r>
          </a:p>
          <a:p>
            <a:pPr>
              <a:buNone/>
            </a:pPr>
            <a:r>
              <a:rPr lang="en-IN" b="1" dirty="0">
                <a:solidFill>
                  <a:srgbClr val="FF0000"/>
                </a:solidFill>
              </a:rPr>
              <a:t>	let y = new String("John");</a:t>
            </a:r>
          </a:p>
          <a:p>
            <a:pPr>
              <a:buNone/>
            </a:pPr>
            <a:r>
              <a:rPr lang="en-IN" b="1" dirty="0">
                <a:solidFill>
                  <a:srgbClr val="FF0000"/>
                </a:solidFill>
              </a:rPr>
              <a:t>	</a:t>
            </a:r>
            <a:r>
              <a:rPr lang="en-IN" b="1" dirty="0" err="1">
                <a:solidFill>
                  <a:srgbClr val="FF0000"/>
                </a:solidFill>
              </a:rPr>
              <a:t>document.write</a:t>
            </a:r>
            <a:r>
              <a:rPr lang="en-IN" b="1" dirty="0">
                <a:solidFill>
                  <a:srgbClr val="FF0000"/>
                </a:solidFill>
              </a:rPr>
              <a:t>(type of x + "&lt;</a:t>
            </a:r>
            <a:r>
              <a:rPr lang="en-IN" b="1" dirty="0" err="1">
                <a:solidFill>
                  <a:srgbClr val="FF0000"/>
                </a:solidFill>
              </a:rPr>
              <a:t>br</a:t>
            </a:r>
            <a:r>
              <a:rPr lang="en-IN" b="1" dirty="0">
                <a:solidFill>
                  <a:srgbClr val="FF0000"/>
                </a:solidFill>
              </a:rPr>
              <a:t>&gt;" + type of y);</a:t>
            </a:r>
          </a:p>
          <a:p>
            <a:pPr>
              <a:buNone/>
            </a:pPr>
            <a:r>
              <a:rPr lang="en-IN" b="1" dirty="0">
                <a:solidFill>
                  <a:srgbClr val="FF0000"/>
                </a:solidFill>
              </a:rPr>
              <a:t>	&lt;/script&gt;</a:t>
            </a:r>
          </a:p>
          <a:p>
            <a:pPr>
              <a:buNone/>
            </a:pPr>
            <a:r>
              <a:rPr lang="en-IN" b="1" dirty="0">
                <a:solidFill>
                  <a:srgbClr val="FF0000"/>
                </a:solidFill>
              </a:rPr>
              <a:t>	&lt;/body&gt;</a:t>
            </a:r>
          </a:p>
          <a:p>
            <a:pPr>
              <a:buNone/>
            </a:pPr>
            <a:r>
              <a:rPr lang="en-IN" b="1" dirty="0">
                <a:solidFill>
                  <a:srgbClr val="FF0000"/>
                </a:solidFill>
              </a:rPr>
              <a:t>	&lt;/html&gt;</a:t>
            </a:r>
          </a:p>
          <a:p>
            <a:pPr marL="0" indent="0">
              <a:buNone/>
            </a:pPr>
            <a:endParaRPr lang="en-IN" dirty="0"/>
          </a:p>
        </p:txBody>
      </p:sp>
    </p:spTree>
    <p:extLst>
      <p:ext uri="{BB962C8B-B14F-4D97-AF65-F5344CB8AC3E}">
        <p14:creationId xmlns:p14="http://schemas.microsoft.com/office/powerpoint/2010/main" val="2967404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1891-DDA2-243D-5E68-1583A7E81D7D}"/>
              </a:ext>
            </a:extLst>
          </p:cNvPr>
          <p:cNvSpPr>
            <a:spLocks noGrp="1"/>
          </p:cNvSpPr>
          <p:nvPr>
            <p:ph type="title"/>
          </p:nvPr>
        </p:nvSpPr>
        <p:spPr>
          <a:xfrm>
            <a:off x="838200" y="365125"/>
            <a:ext cx="10515600" cy="969153"/>
          </a:xfrm>
        </p:spPr>
        <p:txBody>
          <a:bodyPr/>
          <a:lstStyle/>
          <a:p>
            <a:pPr algn="ctr"/>
            <a:r>
              <a:rPr lang="en-IN" b="1" dirty="0" err="1">
                <a:latin typeface="Times New Roman" panose="02020603050405020304" pitchFamily="18" charset="0"/>
                <a:cs typeface="Times New Roman" panose="02020603050405020304" pitchFamily="18" charset="0"/>
              </a:rPr>
              <a:t>Javascript</a:t>
            </a:r>
            <a:r>
              <a:rPr lang="en-IN" b="1" dirty="0">
                <a:latin typeface="Times New Roman" panose="02020603050405020304" pitchFamily="18" charset="0"/>
                <a:cs typeface="Times New Roman" panose="02020603050405020304" pitchFamily="18" charset="0"/>
              </a:rPr>
              <a:t> functions:</a:t>
            </a:r>
          </a:p>
        </p:txBody>
      </p:sp>
      <p:sp>
        <p:nvSpPr>
          <p:cNvPr id="3" name="Content Placeholder 2">
            <a:extLst>
              <a:ext uri="{FF2B5EF4-FFF2-40B4-BE49-F238E27FC236}">
                <a16:creationId xmlns:a16="http://schemas.microsoft.com/office/drawing/2014/main" id="{84D7BB96-109F-76D4-6222-35355EB73243}"/>
              </a:ext>
            </a:extLst>
          </p:cNvPr>
          <p:cNvSpPr>
            <a:spLocks noGrp="1"/>
          </p:cNvSpPr>
          <p:nvPr>
            <p:ph idx="1"/>
          </p:nvPr>
        </p:nvSpPr>
        <p:spPr>
          <a:xfrm>
            <a:off x="838200" y="1464906"/>
            <a:ext cx="10515600" cy="4712057"/>
          </a:xfrm>
        </p:spPr>
        <p:txBody>
          <a:bodyPr>
            <a:normAutofit fontScale="85000" lnSpcReduction="20000"/>
          </a:bodyPr>
          <a:lstStyle/>
          <a:p>
            <a:r>
              <a:rPr lang="en-IN" dirty="0">
                <a:latin typeface="Times New Roman" panose="02020603050405020304" pitchFamily="18" charset="0"/>
                <a:cs typeface="Times New Roman" panose="02020603050405020304" pitchFamily="18" charset="0"/>
              </a:rPr>
              <a:t>A JavaScript function is a block of code designed to perform a particular task.</a:t>
            </a:r>
          </a:p>
          <a:p>
            <a:pPr>
              <a:buNone/>
            </a:pPr>
            <a:r>
              <a:rPr lang="en-IN" dirty="0"/>
              <a:t>		</a:t>
            </a:r>
            <a:r>
              <a:rPr lang="en-IN" b="1" dirty="0">
                <a:solidFill>
                  <a:srgbClr val="FF0000"/>
                </a:solidFill>
                <a:latin typeface="Times New Roman" panose="02020603050405020304" pitchFamily="18" charset="0"/>
                <a:cs typeface="Times New Roman" panose="02020603050405020304" pitchFamily="18" charset="0"/>
              </a:rPr>
              <a:t>&lt;html&gt;</a:t>
            </a:r>
          </a:p>
          <a:p>
            <a:pPr>
              <a:buNone/>
            </a:pPr>
            <a:r>
              <a:rPr lang="en-IN" b="1" dirty="0">
                <a:solidFill>
                  <a:srgbClr val="FF0000"/>
                </a:solidFill>
                <a:latin typeface="Times New Roman" panose="02020603050405020304" pitchFamily="18" charset="0"/>
                <a:cs typeface="Times New Roman" panose="02020603050405020304" pitchFamily="18" charset="0"/>
              </a:rPr>
              <a:t>	&lt;body&gt;</a:t>
            </a:r>
          </a:p>
          <a:p>
            <a:pPr>
              <a:buNone/>
            </a:pPr>
            <a:r>
              <a:rPr lang="en-IN" b="1" dirty="0">
                <a:solidFill>
                  <a:srgbClr val="FF0000"/>
                </a:solidFill>
                <a:latin typeface="Times New Roman" panose="02020603050405020304" pitchFamily="18" charset="0"/>
                <a:cs typeface="Times New Roman" panose="02020603050405020304" pitchFamily="18" charset="0"/>
              </a:rPr>
              <a:t>&lt;script&gt;</a:t>
            </a:r>
          </a:p>
          <a:p>
            <a:pPr>
              <a:buNone/>
            </a:pPr>
            <a:r>
              <a:rPr lang="en-IN" b="1" dirty="0">
                <a:solidFill>
                  <a:srgbClr val="FF0000"/>
                </a:solidFill>
                <a:latin typeface="Times New Roman" panose="02020603050405020304" pitchFamily="18" charset="0"/>
                <a:cs typeface="Times New Roman" panose="02020603050405020304" pitchFamily="18" charset="0"/>
              </a:rPr>
              <a:t>	function </a:t>
            </a:r>
            <a:r>
              <a:rPr lang="en-IN" b="1" dirty="0" err="1">
                <a:solidFill>
                  <a:srgbClr val="FF0000"/>
                </a:solidFill>
                <a:latin typeface="Times New Roman" panose="02020603050405020304" pitchFamily="18" charset="0"/>
                <a:cs typeface="Times New Roman" panose="02020603050405020304" pitchFamily="18" charset="0"/>
              </a:rPr>
              <a:t>myFunction</a:t>
            </a:r>
            <a:r>
              <a:rPr lang="en-IN" b="1" dirty="0">
                <a:solidFill>
                  <a:srgbClr val="FF0000"/>
                </a:solidFill>
                <a:latin typeface="Times New Roman" panose="02020603050405020304" pitchFamily="18" charset="0"/>
                <a:cs typeface="Times New Roman" panose="02020603050405020304" pitchFamily="18" charset="0"/>
              </a:rPr>
              <a:t>(p1, p2) </a:t>
            </a:r>
          </a:p>
          <a:p>
            <a:pPr>
              <a:buNone/>
            </a:pPr>
            <a:r>
              <a:rPr lang="en-IN" b="1" dirty="0">
                <a:solidFill>
                  <a:srgbClr val="FF0000"/>
                </a:solidFill>
                <a:latin typeface="Times New Roman" panose="02020603050405020304" pitchFamily="18" charset="0"/>
                <a:cs typeface="Times New Roman" panose="02020603050405020304" pitchFamily="18" charset="0"/>
              </a:rPr>
              <a:t>{</a:t>
            </a:r>
          </a:p>
          <a:p>
            <a:pPr>
              <a:buNone/>
            </a:pPr>
            <a:r>
              <a:rPr lang="en-IN" b="1" dirty="0">
                <a:solidFill>
                  <a:srgbClr val="FF0000"/>
                </a:solidFill>
                <a:latin typeface="Times New Roman" panose="02020603050405020304" pitchFamily="18" charset="0"/>
                <a:cs typeface="Times New Roman" panose="02020603050405020304" pitchFamily="18" charset="0"/>
              </a:rPr>
              <a:t>	  return p1 * p2;</a:t>
            </a:r>
          </a:p>
          <a:p>
            <a:pPr>
              <a:buNone/>
            </a:pPr>
            <a:r>
              <a:rPr lang="en-IN" b="1" dirty="0">
                <a:solidFill>
                  <a:srgbClr val="FF0000"/>
                </a:solidFill>
                <a:latin typeface="Times New Roman" panose="02020603050405020304" pitchFamily="18" charset="0"/>
                <a:cs typeface="Times New Roman" panose="02020603050405020304" pitchFamily="18" charset="0"/>
              </a:rPr>
              <a:t>	}</a:t>
            </a:r>
          </a:p>
          <a:p>
            <a:pPr>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err="1">
                <a:solidFill>
                  <a:srgbClr val="FF0000"/>
                </a:solidFill>
                <a:latin typeface="Times New Roman" panose="02020603050405020304" pitchFamily="18" charset="0"/>
                <a:cs typeface="Times New Roman" panose="02020603050405020304" pitchFamily="18" charset="0"/>
              </a:rPr>
              <a:t>document.write</a:t>
            </a:r>
            <a:r>
              <a:rPr lang="en-IN" b="1" dirty="0">
                <a:solidFill>
                  <a:srgbClr val="FF0000"/>
                </a:solidFill>
                <a:latin typeface="Times New Roman" panose="02020603050405020304" pitchFamily="18" charset="0"/>
                <a:cs typeface="Times New Roman" panose="02020603050405020304" pitchFamily="18" charset="0"/>
              </a:rPr>
              <a:t>(</a:t>
            </a:r>
            <a:r>
              <a:rPr lang="en-IN" b="1" dirty="0" err="1">
                <a:solidFill>
                  <a:srgbClr val="FF0000"/>
                </a:solidFill>
                <a:latin typeface="Times New Roman" panose="02020603050405020304" pitchFamily="18" charset="0"/>
                <a:cs typeface="Times New Roman" panose="02020603050405020304" pitchFamily="18" charset="0"/>
              </a:rPr>
              <a:t>myFunction</a:t>
            </a:r>
            <a:r>
              <a:rPr lang="en-IN" b="1" dirty="0">
                <a:solidFill>
                  <a:srgbClr val="FF0000"/>
                </a:solidFill>
                <a:latin typeface="Times New Roman" panose="02020603050405020304" pitchFamily="18" charset="0"/>
                <a:cs typeface="Times New Roman" panose="02020603050405020304" pitchFamily="18" charset="0"/>
              </a:rPr>
              <a:t>(4, 3));</a:t>
            </a:r>
          </a:p>
          <a:p>
            <a:pPr>
              <a:buNone/>
            </a:pPr>
            <a:r>
              <a:rPr lang="en-IN" b="1" dirty="0">
                <a:solidFill>
                  <a:srgbClr val="FF0000"/>
                </a:solidFill>
                <a:latin typeface="Times New Roman" panose="02020603050405020304" pitchFamily="18" charset="0"/>
                <a:cs typeface="Times New Roman" panose="02020603050405020304" pitchFamily="18" charset="0"/>
              </a:rPr>
              <a:t>	&lt;/script&gt;</a:t>
            </a:r>
          </a:p>
          <a:p>
            <a:pPr>
              <a:buNone/>
            </a:pPr>
            <a:r>
              <a:rPr lang="en-IN" b="1" dirty="0">
                <a:solidFill>
                  <a:srgbClr val="FF0000"/>
                </a:solidFill>
                <a:latin typeface="Times New Roman" panose="02020603050405020304" pitchFamily="18" charset="0"/>
                <a:cs typeface="Times New Roman" panose="02020603050405020304" pitchFamily="18" charset="0"/>
              </a:rPr>
              <a:t>	&lt;/body&gt;</a:t>
            </a:r>
          </a:p>
          <a:p>
            <a:pPr>
              <a:buNone/>
            </a:pPr>
            <a:r>
              <a:rPr lang="en-IN" b="1" dirty="0">
                <a:solidFill>
                  <a:srgbClr val="FF0000"/>
                </a:solidFill>
                <a:latin typeface="Times New Roman" panose="02020603050405020304" pitchFamily="18" charset="0"/>
                <a:cs typeface="Times New Roman" panose="02020603050405020304" pitchFamily="18" charset="0"/>
              </a:rPr>
              <a:t>	&lt;/html&gt;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4922221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E7C26-79F7-4EBD-8BBB-FF9E06C50FB3}"/>
              </a:ext>
            </a:extLst>
          </p:cNvPr>
          <p:cNvSpPr>
            <a:spLocks noGrp="1"/>
          </p:cNvSpPr>
          <p:nvPr>
            <p:ph type="title"/>
          </p:nvPr>
        </p:nvSpPr>
        <p:spPr>
          <a:xfrm>
            <a:off x="838200" y="158620"/>
            <a:ext cx="10515600" cy="765112"/>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Events Handling</a:t>
            </a:r>
          </a:p>
        </p:txBody>
      </p:sp>
      <p:sp>
        <p:nvSpPr>
          <p:cNvPr id="3" name="Content Placeholder 2">
            <a:extLst>
              <a:ext uri="{FF2B5EF4-FFF2-40B4-BE49-F238E27FC236}">
                <a16:creationId xmlns:a16="http://schemas.microsoft.com/office/drawing/2014/main" id="{583B54B2-E1C2-7ACC-3CE1-55266BB5E75F}"/>
              </a:ext>
            </a:extLst>
          </p:cNvPr>
          <p:cNvSpPr>
            <a:spLocks noGrp="1"/>
          </p:cNvSpPr>
          <p:nvPr>
            <p:ph idx="1"/>
          </p:nvPr>
        </p:nvSpPr>
        <p:spPr>
          <a:xfrm>
            <a:off x="838200" y="1045029"/>
            <a:ext cx="10515600" cy="5131934"/>
          </a:xfrm>
        </p:spPr>
        <p:txBody>
          <a:bodyPr>
            <a:normAutofit fontScale="92500" lnSpcReduction="10000"/>
          </a:bodyPr>
          <a:lstStyle/>
          <a:p>
            <a:pPr algn="just"/>
            <a:r>
              <a:rPr lang="en-US" dirty="0"/>
              <a:t>JavaScript's interaction with HTML is handled through events that occur when the user or the browser manipulates a page.</a:t>
            </a:r>
          </a:p>
          <a:p>
            <a:pPr algn="just">
              <a:buNone/>
            </a:pPr>
            <a:endParaRPr lang="en-US" dirty="0"/>
          </a:p>
          <a:p>
            <a:pPr algn="just"/>
            <a:r>
              <a:rPr lang="en-US" dirty="0"/>
              <a:t>When the page loads, it is called an event. When the user clicks a button, that click too is an event. Other examples include events like pressing any key, closing a window, resizing a window, etc.</a:t>
            </a:r>
          </a:p>
          <a:p>
            <a:pPr algn="just">
              <a:buNone/>
            </a:pPr>
            <a:endParaRPr lang="en-US" dirty="0"/>
          </a:p>
          <a:p>
            <a:pPr algn="just"/>
            <a:r>
              <a:rPr lang="en-US" dirty="0"/>
              <a:t>Developers can use these events to execute JavaScript coded responses, which cause buttons to close windows, messages to be displayed to users, data to be validated, and virtually any other type of response imaginable.</a:t>
            </a:r>
          </a:p>
          <a:p>
            <a:pPr algn="just">
              <a:buNone/>
            </a:pPr>
            <a:endParaRPr lang="en-US" dirty="0"/>
          </a:p>
          <a:p>
            <a:pPr algn="just"/>
            <a:r>
              <a:rPr lang="en-US" dirty="0"/>
              <a:t>Events are a part of the Document Object Model (DOM) Level 3 and every HTML element contains a set of events which can trigger JavaScript Code.</a:t>
            </a:r>
          </a:p>
          <a:p>
            <a:endParaRPr lang="en-IN" dirty="0"/>
          </a:p>
        </p:txBody>
      </p:sp>
    </p:spTree>
    <p:extLst>
      <p:ext uri="{BB962C8B-B14F-4D97-AF65-F5344CB8AC3E}">
        <p14:creationId xmlns:p14="http://schemas.microsoft.com/office/powerpoint/2010/main" val="3055110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C05CFE-9404-487D-11B4-4DCE9567E97A}"/>
              </a:ext>
            </a:extLst>
          </p:cNvPr>
          <p:cNvSpPr>
            <a:spLocks noGrp="1"/>
          </p:cNvSpPr>
          <p:nvPr>
            <p:ph type="title"/>
          </p:nvPr>
        </p:nvSpPr>
        <p:spPr>
          <a:xfrm>
            <a:off x="838200" y="121299"/>
            <a:ext cx="10515600" cy="1940766"/>
          </a:xfrm>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Onclick event</a:t>
            </a:r>
          </a:p>
        </p:txBody>
      </p:sp>
      <p:sp>
        <p:nvSpPr>
          <p:cNvPr id="3" name="Content Placeholder 2">
            <a:extLst>
              <a:ext uri="{FF2B5EF4-FFF2-40B4-BE49-F238E27FC236}">
                <a16:creationId xmlns:a16="http://schemas.microsoft.com/office/drawing/2014/main" id="{15AD3F1D-685C-4985-1AC1-CF800018C2F5}"/>
              </a:ext>
            </a:extLst>
          </p:cNvPr>
          <p:cNvSpPr>
            <a:spLocks noGrp="1"/>
          </p:cNvSpPr>
          <p:nvPr>
            <p:ph idx="1"/>
          </p:nvPr>
        </p:nvSpPr>
        <p:spPr>
          <a:xfrm>
            <a:off x="838200" y="1754155"/>
            <a:ext cx="10515600" cy="4422808"/>
          </a:xfrm>
        </p:spPr>
        <p:txBody>
          <a:bodyPr/>
          <a:lstStyle/>
          <a:p>
            <a:endParaRPr lang="en-US" sz="2800" dirty="0"/>
          </a:p>
          <a:p>
            <a:endParaRPr lang="en-US" dirty="0"/>
          </a:p>
          <a:p>
            <a:r>
              <a:rPr lang="en-US" sz="2800" dirty="0"/>
              <a:t>This is the most frequently used event type which occurs when a user clicks the left button of his mouse. You can put your validation, warning etc., against this event type.</a:t>
            </a:r>
          </a:p>
          <a:p>
            <a:pPr marL="0" indent="0">
              <a:buNone/>
            </a:pPr>
            <a:endParaRPr lang="en-IN" dirty="0"/>
          </a:p>
        </p:txBody>
      </p:sp>
    </p:spTree>
    <p:extLst>
      <p:ext uri="{BB962C8B-B14F-4D97-AF65-F5344CB8AC3E}">
        <p14:creationId xmlns:p14="http://schemas.microsoft.com/office/powerpoint/2010/main" val="8552608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1278AF-03C4-E27F-27C5-2A108831875E}"/>
              </a:ext>
            </a:extLst>
          </p:cNvPr>
          <p:cNvSpPr txBox="1"/>
          <p:nvPr/>
        </p:nvSpPr>
        <p:spPr>
          <a:xfrm>
            <a:off x="690465" y="418933"/>
            <a:ext cx="8474528" cy="5632311"/>
          </a:xfrm>
          <a:prstGeom prst="rect">
            <a:avLst/>
          </a:prstGeom>
          <a:noFill/>
        </p:spPr>
        <p:txBody>
          <a:bodyPr wrap="square">
            <a:spAutoFit/>
          </a:bodyPr>
          <a:lstStyle/>
          <a:p>
            <a:pPr>
              <a:buNone/>
            </a:pPr>
            <a:r>
              <a:rPr lang="en-US" sz="2400" dirty="0">
                <a:latin typeface="Times New Roman" panose="02020603050405020304" pitchFamily="18" charset="0"/>
                <a:cs typeface="Times New Roman" panose="02020603050405020304" pitchFamily="18" charset="0"/>
              </a:rPr>
              <a:t>&lt;html&gt; </a:t>
            </a:r>
          </a:p>
          <a:p>
            <a:pPr>
              <a:buNone/>
            </a:pPr>
            <a:r>
              <a:rPr lang="en-US" sz="2400" dirty="0">
                <a:latin typeface="Times New Roman" panose="02020603050405020304" pitchFamily="18" charset="0"/>
                <a:cs typeface="Times New Roman" panose="02020603050405020304" pitchFamily="18" charset="0"/>
              </a:rPr>
              <a:t>&lt;head&gt; </a:t>
            </a:r>
          </a:p>
          <a:p>
            <a:pPr>
              <a:buNone/>
            </a:pPr>
            <a:r>
              <a:rPr lang="en-US" sz="2400" dirty="0">
                <a:latin typeface="Times New Roman" panose="02020603050405020304" pitchFamily="18" charset="0"/>
                <a:cs typeface="Times New Roman" panose="02020603050405020304" pitchFamily="18" charset="0"/>
              </a:rPr>
              <a:t>&lt;script type = "text/</a:t>
            </a:r>
            <a:r>
              <a:rPr lang="en-US" sz="2400" dirty="0" err="1">
                <a:latin typeface="Times New Roman" panose="02020603050405020304" pitchFamily="18" charset="0"/>
                <a:cs typeface="Times New Roman" panose="02020603050405020304" pitchFamily="18" charset="0"/>
              </a:rPr>
              <a:t>javascript</a:t>
            </a:r>
            <a:r>
              <a:rPr lang="en-US" sz="2400" dirty="0">
                <a:latin typeface="Times New Roman" panose="02020603050405020304" pitchFamily="18" charset="0"/>
                <a:cs typeface="Times New Roman" panose="02020603050405020304" pitchFamily="18" charset="0"/>
              </a:rPr>
              <a:t>"&gt;</a:t>
            </a:r>
          </a:p>
          <a:p>
            <a:pPr>
              <a:buNone/>
            </a:pPr>
            <a:r>
              <a:rPr lang="en-US" sz="2400" dirty="0">
                <a:latin typeface="Times New Roman" panose="02020603050405020304" pitchFamily="18" charset="0"/>
                <a:cs typeface="Times New Roman" panose="02020603050405020304" pitchFamily="18" charset="0"/>
              </a:rPr>
              <a:t> &lt;!– </a:t>
            </a:r>
          </a:p>
          <a:p>
            <a:pPr>
              <a:buNone/>
            </a:pPr>
            <a:r>
              <a:rPr lang="en-US" sz="2400" dirty="0">
                <a:latin typeface="Times New Roman" panose="02020603050405020304" pitchFamily="18" charset="0"/>
                <a:cs typeface="Times New Roman" panose="02020603050405020304" pitchFamily="18" charset="0"/>
              </a:rPr>
              <a:t>function </a:t>
            </a:r>
            <a:r>
              <a:rPr lang="en-US" sz="2400" dirty="0" err="1">
                <a:latin typeface="Times New Roman" panose="02020603050405020304" pitchFamily="18" charset="0"/>
                <a:cs typeface="Times New Roman" panose="02020603050405020304" pitchFamily="18" charset="0"/>
              </a:rPr>
              <a:t>sayHello</a:t>
            </a:r>
            <a:r>
              <a:rPr lang="en-US" sz="2400" dirty="0">
                <a:latin typeface="Times New Roman" panose="02020603050405020304" pitchFamily="18" charset="0"/>
                <a:cs typeface="Times New Roman" panose="02020603050405020304" pitchFamily="18" charset="0"/>
              </a:rPr>
              <a:t>() </a:t>
            </a:r>
          </a:p>
          <a:p>
            <a:pPr>
              <a:buNone/>
            </a:pPr>
            <a:r>
              <a:rPr lang="en-US" sz="2400" dirty="0">
                <a:latin typeface="Times New Roman" panose="02020603050405020304" pitchFamily="18" charset="0"/>
                <a:cs typeface="Times New Roman" panose="02020603050405020304" pitchFamily="18" charset="0"/>
              </a:rPr>
              <a:t>{ </a:t>
            </a:r>
          </a:p>
          <a:p>
            <a:pPr>
              <a:buNone/>
            </a:pPr>
            <a:r>
              <a:rPr lang="en-US" sz="2400" dirty="0">
                <a:latin typeface="Times New Roman" panose="02020603050405020304" pitchFamily="18" charset="0"/>
                <a:cs typeface="Times New Roman" panose="02020603050405020304" pitchFamily="18" charset="0"/>
              </a:rPr>
              <a:t>alert("Hello World") </a:t>
            </a:r>
          </a:p>
          <a:p>
            <a:pPr>
              <a:buNone/>
            </a:pPr>
            <a:r>
              <a:rPr lang="en-US" sz="2400" dirty="0">
                <a:latin typeface="Times New Roman" panose="02020603050405020304" pitchFamily="18" charset="0"/>
                <a:cs typeface="Times New Roman" panose="02020603050405020304" pitchFamily="18" charset="0"/>
              </a:rPr>
              <a:t>} </a:t>
            </a:r>
          </a:p>
          <a:p>
            <a:pPr>
              <a:buNone/>
            </a:pPr>
            <a:r>
              <a:rPr lang="en-US" sz="2400" dirty="0">
                <a:latin typeface="Times New Roman" panose="02020603050405020304" pitchFamily="18" charset="0"/>
                <a:cs typeface="Times New Roman" panose="02020603050405020304" pitchFamily="18" charset="0"/>
              </a:rPr>
              <a:t>//--&gt;</a:t>
            </a:r>
          </a:p>
          <a:p>
            <a:pPr>
              <a:buNone/>
            </a:pPr>
            <a:r>
              <a:rPr lang="en-US" sz="2400" dirty="0">
                <a:latin typeface="Times New Roman" panose="02020603050405020304" pitchFamily="18" charset="0"/>
                <a:cs typeface="Times New Roman" panose="02020603050405020304" pitchFamily="18" charset="0"/>
              </a:rPr>
              <a:t> &lt;/script&gt;</a:t>
            </a:r>
          </a:p>
          <a:p>
            <a:pPr>
              <a:buNone/>
            </a:pPr>
            <a:r>
              <a:rPr lang="en-US" sz="2400" dirty="0">
                <a:latin typeface="Times New Roman" panose="02020603050405020304" pitchFamily="18" charset="0"/>
                <a:cs typeface="Times New Roman" panose="02020603050405020304" pitchFamily="18" charset="0"/>
              </a:rPr>
              <a:t> &lt;/head&gt;</a:t>
            </a:r>
          </a:p>
          <a:p>
            <a:pPr>
              <a:buNone/>
            </a:pPr>
            <a:r>
              <a:rPr lang="en-US" sz="2400" dirty="0">
                <a:latin typeface="Times New Roman" panose="02020603050405020304" pitchFamily="18" charset="0"/>
                <a:cs typeface="Times New Roman" panose="02020603050405020304" pitchFamily="18" charset="0"/>
              </a:rPr>
              <a:t> &lt;body&gt; &lt;p&gt;Click the following button and see result&lt;/p&gt;</a:t>
            </a:r>
          </a:p>
          <a:p>
            <a:pPr>
              <a:buNone/>
            </a:pPr>
            <a:r>
              <a:rPr lang="en-US" sz="2400" dirty="0">
                <a:latin typeface="Times New Roman" panose="02020603050405020304" pitchFamily="18" charset="0"/>
                <a:cs typeface="Times New Roman" panose="02020603050405020304" pitchFamily="18" charset="0"/>
              </a:rPr>
              <a:t> &lt;form&gt; &lt;input type = "button" onclick = "</a:t>
            </a:r>
            <a:r>
              <a:rPr lang="en-US" sz="2400" dirty="0" err="1">
                <a:latin typeface="Times New Roman" panose="02020603050405020304" pitchFamily="18" charset="0"/>
                <a:cs typeface="Times New Roman" panose="02020603050405020304" pitchFamily="18" charset="0"/>
              </a:rPr>
              <a:t>sayHello</a:t>
            </a:r>
            <a:r>
              <a:rPr lang="en-US" sz="2400" dirty="0">
                <a:latin typeface="Times New Roman" panose="02020603050405020304" pitchFamily="18" charset="0"/>
                <a:cs typeface="Times New Roman" panose="02020603050405020304" pitchFamily="18" charset="0"/>
              </a:rPr>
              <a:t>()" value = "Say Hello" /&gt; &lt;/form&gt; &lt;/body&gt; </a:t>
            </a:r>
          </a:p>
          <a:p>
            <a:pPr>
              <a:buNone/>
            </a:pPr>
            <a:r>
              <a:rPr lang="en-US" sz="2400" dirty="0">
                <a:latin typeface="Times New Roman" panose="02020603050405020304" pitchFamily="18" charset="0"/>
                <a:cs typeface="Times New Roman" panose="02020603050405020304" pitchFamily="18" charset="0"/>
              </a:rPr>
              <a:t>&lt;/html&gt;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71766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EC81E3-DB73-59D6-AAFB-3A805C18CBA4}"/>
              </a:ext>
            </a:extLst>
          </p:cNvPr>
          <p:cNvSpPr>
            <a:spLocks noGrp="1"/>
          </p:cNvSpPr>
          <p:nvPr>
            <p:ph type="title"/>
          </p:nvPr>
        </p:nvSpPr>
        <p:spPr>
          <a:xfrm>
            <a:off x="838200" y="93306"/>
            <a:ext cx="10515600" cy="1166327"/>
          </a:xfrm>
        </p:spPr>
        <p:txBody>
          <a:bodyPr>
            <a:normAutofit/>
          </a:bodyPr>
          <a:lstStyle/>
          <a:p>
            <a:pPr algn="ctr"/>
            <a:r>
              <a:rPr lang="en-US" sz="4800" b="1" dirty="0" err="1">
                <a:solidFill>
                  <a:srgbClr val="FF0000"/>
                </a:solidFill>
                <a:latin typeface="Times New Roman" panose="02020603050405020304" pitchFamily="18" charset="0"/>
                <a:cs typeface="Times New Roman" panose="02020603050405020304" pitchFamily="18" charset="0"/>
              </a:rPr>
              <a:t>Onsubmit</a:t>
            </a:r>
            <a:r>
              <a:rPr lang="en-US" sz="4800" b="1" dirty="0">
                <a:solidFill>
                  <a:srgbClr val="FF0000"/>
                </a:solidFill>
                <a:latin typeface="Times New Roman" panose="02020603050405020304" pitchFamily="18" charset="0"/>
                <a:cs typeface="Times New Roman" panose="02020603050405020304" pitchFamily="18" charset="0"/>
              </a:rPr>
              <a:t> Event Type</a:t>
            </a:r>
            <a:endParaRPr lang="en-IN" sz="4800"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2D1F734-B404-6C34-6061-4B5AC5CCEDFA}"/>
              </a:ext>
            </a:extLst>
          </p:cNvPr>
          <p:cNvSpPr>
            <a:spLocks noGrp="1"/>
          </p:cNvSpPr>
          <p:nvPr>
            <p:ph idx="1"/>
          </p:nvPr>
        </p:nvSpPr>
        <p:spPr>
          <a:xfrm>
            <a:off x="838200" y="1474237"/>
            <a:ext cx="10515600" cy="4702726"/>
          </a:xfrm>
        </p:spPr>
        <p:txBody>
          <a:bodyPr/>
          <a:lstStyle/>
          <a:p>
            <a:pPr>
              <a:buFont typeface="Wingdings" panose="05000000000000000000" pitchFamily="2" charset="2"/>
              <a:buChar char="Ø"/>
            </a:pPr>
            <a:r>
              <a:rPr lang="en-US" sz="3200" b="1" dirty="0" err="1">
                <a:latin typeface="Times New Roman" panose="02020603050405020304" pitchFamily="18" charset="0"/>
                <a:cs typeface="Times New Roman" panose="02020603050405020304" pitchFamily="18" charset="0"/>
              </a:rPr>
              <a:t>onsubmit</a:t>
            </a:r>
            <a:r>
              <a:rPr lang="en-US" sz="3200" dirty="0">
                <a:latin typeface="Times New Roman" panose="02020603050405020304" pitchFamily="18" charset="0"/>
                <a:cs typeface="Times New Roman" panose="02020603050405020304" pitchFamily="18" charset="0"/>
              </a:rPr>
              <a:t> is an event that occurs when you try to submit a form. You can put your form validation against this event type.</a:t>
            </a:r>
          </a:p>
          <a:p>
            <a:endParaRPr lang="en-US" sz="3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3200" dirty="0">
                <a:latin typeface="Times New Roman" panose="02020603050405020304" pitchFamily="18" charset="0"/>
                <a:cs typeface="Times New Roman" panose="02020603050405020304" pitchFamily="18" charset="0"/>
              </a:rPr>
              <a:t>The following example shows how to use </a:t>
            </a:r>
            <a:r>
              <a:rPr lang="en-US" sz="3200" dirty="0" err="1">
                <a:latin typeface="Times New Roman" panose="02020603050405020304" pitchFamily="18" charset="0"/>
                <a:cs typeface="Times New Roman" panose="02020603050405020304" pitchFamily="18" charset="0"/>
              </a:rPr>
              <a:t>onsubmit</a:t>
            </a:r>
            <a:r>
              <a:rPr lang="en-US" sz="3200" dirty="0">
                <a:latin typeface="Times New Roman" panose="02020603050405020304" pitchFamily="18" charset="0"/>
                <a:cs typeface="Times New Roman" panose="02020603050405020304" pitchFamily="18" charset="0"/>
              </a:rPr>
              <a:t>. Here we are calling a </a:t>
            </a:r>
            <a:r>
              <a:rPr lang="en-US" sz="3200" b="1" dirty="0">
                <a:latin typeface="Times New Roman" panose="02020603050405020304" pitchFamily="18" charset="0"/>
                <a:cs typeface="Times New Roman" panose="02020603050405020304" pitchFamily="18" charset="0"/>
              </a:rPr>
              <a:t>validate()</a:t>
            </a:r>
            <a:r>
              <a:rPr lang="en-US" sz="3200" dirty="0">
                <a:latin typeface="Times New Roman" panose="02020603050405020304" pitchFamily="18" charset="0"/>
                <a:cs typeface="Times New Roman" panose="02020603050405020304" pitchFamily="18" charset="0"/>
              </a:rPr>
              <a:t> function before submitting a form data to the webserver. If </a:t>
            </a:r>
            <a:r>
              <a:rPr lang="en-US" sz="3200" b="1" dirty="0">
                <a:latin typeface="Times New Roman" panose="02020603050405020304" pitchFamily="18" charset="0"/>
                <a:cs typeface="Times New Roman" panose="02020603050405020304" pitchFamily="18" charset="0"/>
              </a:rPr>
              <a:t>validate()</a:t>
            </a:r>
            <a:r>
              <a:rPr lang="en-US" sz="3200" dirty="0">
                <a:latin typeface="Times New Roman" panose="02020603050405020304" pitchFamily="18" charset="0"/>
                <a:cs typeface="Times New Roman" panose="02020603050405020304" pitchFamily="18" charset="0"/>
              </a:rPr>
              <a:t> function returns true, the form will be submitted, otherwise it will not submit the data.</a:t>
            </a:r>
          </a:p>
          <a:p>
            <a:endParaRPr lang="en-IN" dirty="0"/>
          </a:p>
        </p:txBody>
      </p:sp>
    </p:spTree>
    <p:extLst>
      <p:ext uri="{BB962C8B-B14F-4D97-AF65-F5344CB8AC3E}">
        <p14:creationId xmlns:p14="http://schemas.microsoft.com/office/powerpoint/2010/main" val="37643785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CA8C70-A716-94B1-401E-A6B8060F5033}"/>
              </a:ext>
            </a:extLst>
          </p:cNvPr>
          <p:cNvSpPr txBox="1"/>
          <p:nvPr/>
        </p:nvSpPr>
        <p:spPr>
          <a:xfrm>
            <a:off x="762777" y="481328"/>
            <a:ext cx="7700087" cy="6124754"/>
          </a:xfrm>
          <a:prstGeom prst="rect">
            <a:avLst/>
          </a:prstGeom>
          <a:noFill/>
        </p:spPr>
        <p:txBody>
          <a:bodyPr wrap="square">
            <a:spAutoFit/>
          </a:bodyPr>
          <a:lstStyle/>
          <a:p>
            <a:pPr>
              <a:buNone/>
            </a:pPr>
            <a:r>
              <a:rPr lang="en-US" sz="2800" dirty="0">
                <a:latin typeface="Times New Roman" panose="02020603050405020304" pitchFamily="18" charset="0"/>
                <a:cs typeface="Times New Roman" panose="02020603050405020304" pitchFamily="18" charset="0"/>
              </a:rPr>
              <a:t>&lt;html&gt;</a:t>
            </a:r>
          </a:p>
          <a:p>
            <a:pPr>
              <a:buNone/>
            </a:pPr>
            <a:r>
              <a:rPr lang="en-US" sz="2800" dirty="0">
                <a:latin typeface="Times New Roman" panose="02020603050405020304" pitchFamily="18" charset="0"/>
                <a:cs typeface="Times New Roman" panose="02020603050405020304" pitchFamily="18" charset="0"/>
              </a:rPr>
              <a:t> &lt;head&gt;</a:t>
            </a:r>
          </a:p>
          <a:p>
            <a:pPr>
              <a:buNone/>
            </a:pPr>
            <a:r>
              <a:rPr lang="en-US" sz="2800" dirty="0">
                <a:latin typeface="Times New Roman" panose="02020603050405020304" pitchFamily="18" charset="0"/>
                <a:cs typeface="Times New Roman" panose="02020603050405020304" pitchFamily="18" charset="0"/>
              </a:rPr>
              <a:t> &lt;script type = "text/</a:t>
            </a:r>
            <a:r>
              <a:rPr lang="en-US" sz="2800" dirty="0" err="1">
                <a:latin typeface="Times New Roman" panose="02020603050405020304" pitchFamily="18" charset="0"/>
                <a:cs typeface="Times New Roman" panose="02020603050405020304" pitchFamily="18" charset="0"/>
              </a:rPr>
              <a:t>javascript</a:t>
            </a:r>
            <a:r>
              <a:rPr lang="en-US" sz="2800" dirty="0">
                <a:latin typeface="Times New Roman" panose="02020603050405020304" pitchFamily="18" charset="0"/>
                <a:cs typeface="Times New Roman" panose="02020603050405020304" pitchFamily="18" charset="0"/>
              </a:rPr>
              <a:t>"&gt; </a:t>
            </a:r>
          </a:p>
          <a:p>
            <a:pPr>
              <a:buNone/>
            </a:pPr>
            <a:r>
              <a:rPr lang="en-US" sz="2800" dirty="0">
                <a:latin typeface="Times New Roman" panose="02020603050405020304" pitchFamily="18" charset="0"/>
                <a:cs typeface="Times New Roman" panose="02020603050405020304" pitchFamily="18" charset="0"/>
              </a:rPr>
              <a:t>&lt;!– </a:t>
            </a:r>
          </a:p>
          <a:p>
            <a:pPr>
              <a:buNone/>
            </a:pPr>
            <a:r>
              <a:rPr lang="en-US" sz="2800" dirty="0">
                <a:latin typeface="Times New Roman" panose="02020603050405020304" pitchFamily="18" charset="0"/>
                <a:cs typeface="Times New Roman" panose="02020603050405020304" pitchFamily="18" charset="0"/>
              </a:rPr>
              <a:t>function validation() </a:t>
            </a:r>
          </a:p>
          <a:p>
            <a:pPr>
              <a:buNone/>
            </a:pPr>
            <a:r>
              <a:rPr lang="en-US" sz="2800" dirty="0">
                <a:latin typeface="Times New Roman" panose="02020603050405020304" pitchFamily="18" charset="0"/>
                <a:cs typeface="Times New Roman" panose="02020603050405020304" pitchFamily="18" charset="0"/>
              </a:rPr>
              <a:t>{ all validation goes here ......... return either true or false } </a:t>
            </a:r>
          </a:p>
          <a:p>
            <a:pPr>
              <a:buNone/>
            </a:pPr>
            <a:r>
              <a:rPr lang="en-US" sz="2800" dirty="0">
                <a:latin typeface="Times New Roman" panose="02020603050405020304" pitchFamily="18" charset="0"/>
                <a:cs typeface="Times New Roman" panose="02020603050405020304" pitchFamily="18" charset="0"/>
              </a:rPr>
              <a:t>//--&gt; </a:t>
            </a:r>
          </a:p>
          <a:p>
            <a:pPr>
              <a:buNone/>
            </a:pPr>
            <a:r>
              <a:rPr lang="en-US" sz="2800" dirty="0">
                <a:latin typeface="Times New Roman" panose="02020603050405020304" pitchFamily="18" charset="0"/>
                <a:cs typeface="Times New Roman" panose="02020603050405020304" pitchFamily="18" charset="0"/>
              </a:rPr>
              <a:t>&lt;/script&gt;</a:t>
            </a:r>
          </a:p>
          <a:p>
            <a:pPr>
              <a:buNone/>
            </a:pPr>
            <a:r>
              <a:rPr lang="en-US" sz="2800" dirty="0">
                <a:latin typeface="Times New Roman" panose="02020603050405020304" pitchFamily="18" charset="0"/>
                <a:cs typeface="Times New Roman" panose="02020603050405020304" pitchFamily="18" charset="0"/>
              </a:rPr>
              <a:t> &lt;/head&gt;</a:t>
            </a:r>
          </a:p>
          <a:p>
            <a:pPr>
              <a:buNone/>
            </a:pPr>
            <a:r>
              <a:rPr lang="en-US" sz="2800" dirty="0">
                <a:latin typeface="Times New Roman" panose="02020603050405020304" pitchFamily="18" charset="0"/>
                <a:cs typeface="Times New Roman" panose="02020603050405020304" pitchFamily="18" charset="0"/>
              </a:rPr>
              <a:t> &lt;body&gt; &lt;form method = "POST" action = "</a:t>
            </a:r>
            <a:r>
              <a:rPr lang="en-US" sz="2800" dirty="0" err="1">
                <a:latin typeface="Times New Roman" panose="02020603050405020304" pitchFamily="18" charset="0"/>
                <a:cs typeface="Times New Roman" panose="02020603050405020304" pitchFamily="18" charset="0"/>
              </a:rPr>
              <a:t>t.cgi</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onsubmit</a:t>
            </a:r>
            <a:r>
              <a:rPr lang="en-US" sz="2800" dirty="0">
                <a:latin typeface="Times New Roman" panose="02020603050405020304" pitchFamily="18" charset="0"/>
                <a:cs typeface="Times New Roman" panose="02020603050405020304" pitchFamily="18" charset="0"/>
              </a:rPr>
              <a:t> = "return validate()"&gt; ....... &lt;input type = "submit" value = "Submit" /&gt; &lt;/form&gt; &lt;/body&gt; </a:t>
            </a:r>
          </a:p>
          <a:p>
            <a:pPr>
              <a:buNone/>
            </a:pPr>
            <a:r>
              <a:rPr lang="en-US" sz="2800" dirty="0">
                <a:latin typeface="Times New Roman" panose="02020603050405020304" pitchFamily="18" charset="0"/>
                <a:cs typeface="Times New Roman" panose="02020603050405020304" pitchFamily="18" charset="0"/>
              </a:rPr>
              <a:t>&lt;/html&gt;</a:t>
            </a:r>
          </a:p>
        </p:txBody>
      </p:sp>
    </p:spTree>
    <p:extLst>
      <p:ext uri="{BB962C8B-B14F-4D97-AF65-F5344CB8AC3E}">
        <p14:creationId xmlns:p14="http://schemas.microsoft.com/office/powerpoint/2010/main" val="362504899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42BE9-CF09-085E-8FA0-E32A4CD79B05}"/>
              </a:ext>
            </a:extLst>
          </p:cNvPr>
          <p:cNvSpPr>
            <a:spLocks noGrp="1"/>
          </p:cNvSpPr>
          <p:nvPr>
            <p:ph type="title"/>
          </p:nvPr>
        </p:nvSpPr>
        <p:spPr>
          <a:xfrm>
            <a:off x="838200" y="365126"/>
            <a:ext cx="10515600" cy="1081120"/>
          </a:xfrm>
        </p:spPr>
        <p:txBody>
          <a:bodyPr>
            <a:normAutofit fontScale="90000"/>
          </a:bodyPr>
          <a:lstStyle/>
          <a:p>
            <a:pPr algn="ctr"/>
            <a:r>
              <a:rPr lang="en-US" sz="5300" b="1" dirty="0" err="1">
                <a:solidFill>
                  <a:srgbClr val="FF0000"/>
                </a:solidFill>
                <a:latin typeface="Times New Roman" panose="02020603050405020304" pitchFamily="18" charset="0"/>
                <a:cs typeface="Times New Roman" panose="02020603050405020304" pitchFamily="18" charset="0"/>
              </a:rPr>
              <a:t>Onmouseover</a:t>
            </a:r>
            <a:r>
              <a:rPr lang="en-US" sz="5300" b="1" dirty="0">
                <a:solidFill>
                  <a:srgbClr val="FF0000"/>
                </a:solidFill>
                <a:latin typeface="Times New Roman" panose="02020603050405020304" pitchFamily="18" charset="0"/>
                <a:cs typeface="Times New Roman" panose="02020603050405020304" pitchFamily="18" charset="0"/>
              </a:rPr>
              <a:t> and </a:t>
            </a:r>
            <a:r>
              <a:rPr lang="en-US" sz="5300" b="1" dirty="0" err="1">
                <a:solidFill>
                  <a:srgbClr val="FF0000"/>
                </a:solidFill>
                <a:latin typeface="Times New Roman" panose="02020603050405020304" pitchFamily="18" charset="0"/>
                <a:cs typeface="Times New Roman" panose="02020603050405020304" pitchFamily="18" charset="0"/>
              </a:rPr>
              <a:t>Onmouseout</a:t>
            </a:r>
            <a:br>
              <a:rPr lang="en-US" dirty="0"/>
            </a:br>
            <a:endParaRPr lang="en-IN" dirty="0"/>
          </a:p>
        </p:txBody>
      </p:sp>
      <p:sp>
        <p:nvSpPr>
          <p:cNvPr id="3" name="Content Placeholder 2">
            <a:extLst>
              <a:ext uri="{FF2B5EF4-FFF2-40B4-BE49-F238E27FC236}">
                <a16:creationId xmlns:a16="http://schemas.microsoft.com/office/drawing/2014/main" id="{4F5B4775-DC51-61BA-8528-94DEACADEBCB}"/>
              </a:ext>
            </a:extLst>
          </p:cNvPr>
          <p:cNvSpPr>
            <a:spLocks noGrp="1"/>
          </p:cNvSpPr>
          <p:nvPr>
            <p:ph idx="1"/>
          </p:nvPr>
        </p:nvSpPr>
        <p:spPr>
          <a:xfrm>
            <a:off x="838200" y="1446246"/>
            <a:ext cx="10515600" cy="4730717"/>
          </a:xfrm>
        </p:spPr>
        <p:txBody>
          <a:bodyPr/>
          <a:lstStyle/>
          <a:p>
            <a:r>
              <a:rPr lang="en-US" sz="3600" dirty="0">
                <a:latin typeface="Times New Roman" panose="02020603050405020304" pitchFamily="18" charset="0"/>
                <a:cs typeface="Times New Roman" panose="02020603050405020304" pitchFamily="18" charset="0"/>
              </a:rPr>
              <a:t>These two event types will help you create nice effects with images or even with text as well. The </a:t>
            </a:r>
            <a:r>
              <a:rPr lang="en-US" sz="3600" b="1" dirty="0" err="1">
                <a:latin typeface="Times New Roman" panose="02020603050405020304" pitchFamily="18" charset="0"/>
                <a:cs typeface="Times New Roman" panose="02020603050405020304" pitchFamily="18" charset="0"/>
              </a:rPr>
              <a:t>onmouseover</a:t>
            </a:r>
            <a:r>
              <a:rPr lang="en-US" sz="3600" dirty="0">
                <a:latin typeface="Times New Roman" panose="02020603050405020304" pitchFamily="18" charset="0"/>
                <a:cs typeface="Times New Roman" panose="02020603050405020304" pitchFamily="18" charset="0"/>
              </a:rPr>
              <a:t> event triggers when you bring your mouse over any element and the </a:t>
            </a:r>
            <a:r>
              <a:rPr lang="en-US" sz="3600" b="1" dirty="0" err="1">
                <a:latin typeface="Times New Roman" panose="02020603050405020304" pitchFamily="18" charset="0"/>
                <a:cs typeface="Times New Roman" panose="02020603050405020304" pitchFamily="18" charset="0"/>
              </a:rPr>
              <a:t>onmouseout</a:t>
            </a:r>
            <a:r>
              <a:rPr lang="en-US" sz="3600" dirty="0">
                <a:latin typeface="Times New Roman" panose="02020603050405020304" pitchFamily="18" charset="0"/>
                <a:cs typeface="Times New Roman" panose="02020603050405020304" pitchFamily="18" charset="0"/>
              </a:rPr>
              <a:t> triggers when you move your mouse out from that element.</a:t>
            </a:r>
          </a:p>
          <a:p>
            <a:endParaRPr lang="en-IN" dirty="0"/>
          </a:p>
        </p:txBody>
      </p:sp>
    </p:spTree>
    <p:extLst>
      <p:ext uri="{BB962C8B-B14F-4D97-AF65-F5344CB8AC3E}">
        <p14:creationId xmlns:p14="http://schemas.microsoft.com/office/powerpoint/2010/main" val="30671114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7A690CB-D4E6-0359-99DC-10F40BF95A6D}"/>
              </a:ext>
            </a:extLst>
          </p:cNvPr>
          <p:cNvSpPr txBox="1"/>
          <p:nvPr/>
        </p:nvSpPr>
        <p:spPr>
          <a:xfrm>
            <a:off x="445537" y="291224"/>
            <a:ext cx="6095222" cy="5632311"/>
          </a:xfrm>
          <a:prstGeom prst="rect">
            <a:avLst/>
          </a:prstGeom>
          <a:noFill/>
        </p:spPr>
        <p:txBody>
          <a:bodyPr wrap="square">
            <a:spAutoFit/>
          </a:bodyPr>
          <a:lstStyle/>
          <a:p>
            <a:pPr>
              <a:buNone/>
            </a:pPr>
            <a:r>
              <a:rPr lang="en-US" sz="2000" dirty="0">
                <a:latin typeface="Times New Roman" panose="02020603050405020304" pitchFamily="18" charset="0"/>
                <a:cs typeface="Times New Roman" panose="02020603050405020304" pitchFamily="18" charset="0"/>
              </a:rPr>
              <a:t>html&gt; </a:t>
            </a:r>
          </a:p>
          <a:p>
            <a:pPr>
              <a:buNone/>
            </a:pPr>
            <a:r>
              <a:rPr lang="en-US" sz="2000" dirty="0">
                <a:latin typeface="Times New Roman" panose="02020603050405020304" pitchFamily="18" charset="0"/>
                <a:cs typeface="Times New Roman" panose="02020603050405020304" pitchFamily="18" charset="0"/>
              </a:rPr>
              <a:t>&lt;head&gt; </a:t>
            </a:r>
          </a:p>
          <a:p>
            <a:pPr>
              <a:buNone/>
            </a:pPr>
            <a:r>
              <a:rPr lang="en-US" sz="2000" dirty="0">
                <a:latin typeface="Times New Roman" panose="02020603050405020304" pitchFamily="18" charset="0"/>
                <a:cs typeface="Times New Roman" panose="02020603050405020304" pitchFamily="18" charset="0"/>
              </a:rPr>
              <a:t>&lt;script type = "text/</a:t>
            </a:r>
            <a:r>
              <a:rPr lang="en-US" sz="2000" dirty="0" err="1">
                <a:latin typeface="Times New Roman" panose="02020603050405020304" pitchFamily="18" charset="0"/>
                <a:cs typeface="Times New Roman" panose="02020603050405020304" pitchFamily="18" charset="0"/>
              </a:rPr>
              <a:t>javascript</a:t>
            </a:r>
            <a:r>
              <a:rPr lang="en-US" sz="2000" dirty="0">
                <a:latin typeface="Times New Roman" panose="02020603050405020304" pitchFamily="18" charset="0"/>
                <a:cs typeface="Times New Roman" panose="02020603050405020304" pitchFamily="18" charset="0"/>
              </a:rPr>
              <a:t>"&gt;</a:t>
            </a:r>
          </a:p>
          <a:p>
            <a:pPr>
              <a:buNone/>
            </a:pPr>
            <a:r>
              <a:rPr lang="en-US" sz="2000" dirty="0">
                <a:latin typeface="Times New Roman" panose="02020603050405020304" pitchFamily="18" charset="0"/>
                <a:cs typeface="Times New Roman" panose="02020603050405020304" pitchFamily="18" charset="0"/>
              </a:rPr>
              <a:t> &lt;!– </a:t>
            </a:r>
          </a:p>
          <a:p>
            <a:pPr>
              <a:buNone/>
            </a:pPr>
            <a:r>
              <a:rPr lang="en-US" sz="2000" dirty="0">
                <a:latin typeface="Times New Roman" panose="02020603050405020304" pitchFamily="18" charset="0"/>
                <a:cs typeface="Times New Roman" panose="02020603050405020304" pitchFamily="18" charset="0"/>
              </a:rPr>
              <a:t>function over()</a:t>
            </a:r>
          </a:p>
          <a:p>
            <a:pPr>
              <a:buNone/>
            </a:pPr>
            <a:r>
              <a:rPr lang="en-US" sz="2000" dirty="0">
                <a:latin typeface="Times New Roman" panose="02020603050405020304" pitchFamily="18" charset="0"/>
                <a:cs typeface="Times New Roman" panose="02020603050405020304" pitchFamily="18" charset="0"/>
              </a:rPr>
              <a:t> { </a:t>
            </a:r>
            <a:r>
              <a:rPr lang="en-US" sz="2000" dirty="0" err="1">
                <a:latin typeface="Times New Roman" panose="02020603050405020304" pitchFamily="18" charset="0"/>
                <a:cs typeface="Times New Roman" panose="02020603050405020304" pitchFamily="18" charset="0"/>
              </a:rPr>
              <a:t>document.write</a:t>
            </a:r>
            <a:r>
              <a:rPr lang="en-US" sz="2000" dirty="0">
                <a:latin typeface="Times New Roman" panose="02020603050405020304" pitchFamily="18" charset="0"/>
                <a:cs typeface="Times New Roman" panose="02020603050405020304" pitchFamily="18" charset="0"/>
              </a:rPr>
              <a:t> ("Mouse Over"); } </a:t>
            </a:r>
          </a:p>
          <a:p>
            <a:pPr>
              <a:buNone/>
            </a:pPr>
            <a:r>
              <a:rPr lang="en-US" sz="2000" dirty="0">
                <a:latin typeface="Times New Roman" panose="02020603050405020304" pitchFamily="18" charset="0"/>
                <a:cs typeface="Times New Roman" panose="02020603050405020304" pitchFamily="18" charset="0"/>
              </a:rPr>
              <a:t>function out() </a:t>
            </a:r>
          </a:p>
          <a:p>
            <a:pPr>
              <a:buNone/>
            </a:pP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document.write</a:t>
            </a:r>
            <a:r>
              <a:rPr lang="en-US" sz="2000" dirty="0">
                <a:latin typeface="Times New Roman" panose="02020603050405020304" pitchFamily="18" charset="0"/>
                <a:cs typeface="Times New Roman" panose="02020603050405020304" pitchFamily="18" charset="0"/>
              </a:rPr>
              <a:t> ("Mouse Out"); } </a:t>
            </a:r>
          </a:p>
          <a:p>
            <a:pPr>
              <a:buNone/>
            </a:pPr>
            <a:r>
              <a:rPr lang="en-US" sz="2000" dirty="0">
                <a:latin typeface="Times New Roman" panose="02020603050405020304" pitchFamily="18" charset="0"/>
                <a:cs typeface="Times New Roman" panose="02020603050405020304" pitchFamily="18" charset="0"/>
              </a:rPr>
              <a:t>//--&gt; </a:t>
            </a:r>
          </a:p>
          <a:p>
            <a:pPr>
              <a:buNone/>
            </a:pPr>
            <a:r>
              <a:rPr lang="en-US" sz="2000" dirty="0">
                <a:latin typeface="Times New Roman" panose="02020603050405020304" pitchFamily="18" charset="0"/>
                <a:cs typeface="Times New Roman" panose="02020603050405020304" pitchFamily="18" charset="0"/>
              </a:rPr>
              <a:t>&lt;/script&gt; </a:t>
            </a:r>
          </a:p>
          <a:p>
            <a:pPr>
              <a:buNone/>
            </a:pPr>
            <a:r>
              <a:rPr lang="en-US" sz="2000" dirty="0">
                <a:latin typeface="Times New Roman" panose="02020603050405020304" pitchFamily="18" charset="0"/>
                <a:cs typeface="Times New Roman" panose="02020603050405020304" pitchFamily="18" charset="0"/>
              </a:rPr>
              <a:t>&lt;/head&gt; </a:t>
            </a:r>
          </a:p>
          <a:p>
            <a:pPr>
              <a:buNone/>
            </a:pPr>
            <a:r>
              <a:rPr lang="en-US" sz="2000" dirty="0">
                <a:latin typeface="Times New Roman" panose="02020603050405020304" pitchFamily="18" charset="0"/>
                <a:cs typeface="Times New Roman" panose="02020603050405020304" pitchFamily="18" charset="0"/>
              </a:rPr>
              <a:t>&lt;body&gt; </a:t>
            </a:r>
          </a:p>
          <a:p>
            <a:pPr>
              <a:buNone/>
            </a:pPr>
            <a:r>
              <a:rPr lang="en-US" sz="2000" dirty="0">
                <a:latin typeface="Times New Roman" panose="02020603050405020304" pitchFamily="18" charset="0"/>
                <a:cs typeface="Times New Roman" panose="02020603050405020304" pitchFamily="18" charset="0"/>
              </a:rPr>
              <a:t>&lt;p&gt;Bring your mouse inside the division to see the result:&lt;/p&gt;</a:t>
            </a:r>
          </a:p>
          <a:p>
            <a:pPr>
              <a:buNone/>
            </a:pPr>
            <a:r>
              <a:rPr lang="en-US" sz="2000" dirty="0">
                <a:latin typeface="Times New Roman" panose="02020603050405020304" pitchFamily="18" charset="0"/>
                <a:cs typeface="Times New Roman" panose="02020603050405020304" pitchFamily="18" charset="0"/>
              </a:rPr>
              <a:t> &lt;div </a:t>
            </a:r>
            <a:r>
              <a:rPr lang="en-US" sz="2000" dirty="0" err="1">
                <a:latin typeface="Times New Roman" panose="02020603050405020304" pitchFamily="18" charset="0"/>
                <a:cs typeface="Times New Roman" panose="02020603050405020304" pitchFamily="18" charset="0"/>
              </a:rPr>
              <a:t>onmouseover</a:t>
            </a:r>
            <a:r>
              <a:rPr lang="en-US" sz="2000" dirty="0">
                <a:latin typeface="Times New Roman" panose="02020603050405020304" pitchFamily="18" charset="0"/>
                <a:cs typeface="Times New Roman" panose="02020603050405020304" pitchFamily="18" charset="0"/>
              </a:rPr>
              <a:t> = "over()" </a:t>
            </a:r>
            <a:r>
              <a:rPr lang="en-US" sz="2000" dirty="0" err="1">
                <a:latin typeface="Times New Roman" panose="02020603050405020304" pitchFamily="18" charset="0"/>
                <a:cs typeface="Times New Roman" panose="02020603050405020304" pitchFamily="18" charset="0"/>
              </a:rPr>
              <a:t>onmouseout</a:t>
            </a:r>
            <a:r>
              <a:rPr lang="en-US" sz="2000" dirty="0">
                <a:latin typeface="Times New Roman" panose="02020603050405020304" pitchFamily="18" charset="0"/>
                <a:cs typeface="Times New Roman" panose="02020603050405020304" pitchFamily="18" charset="0"/>
              </a:rPr>
              <a:t> = "out()"&gt; </a:t>
            </a:r>
          </a:p>
          <a:p>
            <a:pPr>
              <a:buNone/>
            </a:pPr>
            <a:r>
              <a:rPr lang="en-US" sz="2000" dirty="0">
                <a:latin typeface="Times New Roman" panose="02020603050405020304" pitchFamily="18" charset="0"/>
                <a:cs typeface="Times New Roman" panose="02020603050405020304" pitchFamily="18" charset="0"/>
              </a:rPr>
              <a:t>&lt;h2&gt; This is inside the division &lt;/h2&gt; &lt;/div&gt; </a:t>
            </a:r>
          </a:p>
          <a:p>
            <a:pPr>
              <a:buNone/>
            </a:pPr>
            <a:r>
              <a:rPr lang="en-US" sz="2000" dirty="0">
                <a:latin typeface="Times New Roman" panose="02020603050405020304" pitchFamily="18" charset="0"/>
                <a:cs typeface="Times New Roman" panose="02020603050405020304" pitchFamily="18" charset="0"/>
              </a:rPr>
              <a:t>&lt;/body&gt;</a:t>
            </a:r>
          </a:p>
          <a:p>
            <a:pPr>
              <a:buNone/>
            </a:pPr>
            <a:r>
              <a:rPr lang="en-US" sz="2000" dirty="0">
                <a:latin typeface="Times New Roman" panose="02020603050405020304" pitchFamily="18" charset="0"/>
                <a:cs typeface="Times New Roman" panose="02020603050405020304" pitchFamily="18" charset="0"/>
              </a:rPr>
              <a:t> &lt;/html&gt;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258291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5EE62-3D32-9DB1-64D1-4FD963AC55B9}"/>
              </a:ext>
            </a:extLst>
          </p:cNvPr>
          <p:cNvSpPr>
            <a:spLocks noGrp="1"/>
          </p:cNvSpPr>
          <p:nvPr>
            <p:ph type="title"/>
          </p:nvPr>
        </p:nvSpPr>
        <p:spPr>
          <a:xfrm>
            <a:off x="838200" y="365126"/>
            <a:ext cx="10515600" cy="773210"/>
          </a:xfrm>
        </p:spPr>
        <p:txBody>
          <a:bodyPr>
            <a:normAutofit fontScale="90000"/>
          </a:bodyPr>
          <a:lstStyle/>
          <a:p>
            <a:r>
              <a:rPr lang="nl-NL" sz="4900" b="1" dirty="0">
                <a:solidFill>
                  <a:srgbClr val="FF0000"/>
                </a:solidFill>
                <a:latin typeface="Times New Roman" panose="02020603050405020304" pitchFamily="18" charset="0"/>
                <a:cs typeface="Times New Roman" panose="02020603050405020304" pitchFamily="18" charset="0"/>
              </a:rPr>
              <a:t>Document Object Model or DOM</a:t>
            </a:r>
            <a:br>
              <a:rPr lang="nl-NL" dirty="0"/>
            </a:br>
            <a:endParaRPr lang="en-IN" dirty="0"/>
          </a:p>
        </p:txBody>
      </p:sp>
      <p:sp>
        <p:nvSpPr>
          <p:cNvPr id="3" name="Content Placeholder 2">
            <a:extLst>
              <a:ext uri="{FF2B5EF4-FFF2-40B4-BE49-F238E27FC236}">
                <a16:creationId xmlns:a16="http://schemas.microsoft.com/office/drawing/2014/main" id="{4EBCF69D-96C3-845C-B0E4-3507CFCD1E65}"/>
              </a:ext>
            </a:extLst>
          </p:cNvPr>
          <p:cNvSpPr>
            <a:spLocks noGrp="1"/>
          </p:cNvSpPr>
          <p:nvPr>
            <p:ph idx="1"/>
          </p:nvPr>
        </p:nvSpPr>
        <p:spPr>
          <a:xfrm>
            <a:off x="438539" y="979714"/>
            <a:ext cx="10915261" cy="5197249"/>
          </a:xfrm>
        </p:spPr>
        <p:txBody>
          <a:bodyPr>
            <a:normAutofit fontScale="92500" lnSpcReduction="20000"/>
          </a:bodyPr>
          <a:lstStyle/>
          <a:p>
            <a:pPr algn="just"/>
            <a:r>
              <a:rPr lang="en-US" sz="2800" dirty="0">
                <a:latin typeface="Times New Roman" panose="02020603050405020304" pitchFamily="18" charset="0"/>
                <a:cs typeface="Times New Roman" panose="02020603050405020304" pitchFamily="18" charset="0"/>
              </a:rPr>
              <a:t>Every web page resides inside a browser window which can be considered as an object.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 Document object represents the HTML document that is displayed in that window. </a:t>
            </a:r>
          </a:p>
          <a:p>
            <a:pPr marL="0" indent="0" algn="just">
              <a:buNone/>
            </a:pPr>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Document object has various properties that refer to other objects which allow access to and modification of document content.</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way a document content is accessed and modified is called the </a:t>
            </a:r>
            <a:r>
              <a:rPr lang="en-US" sz="2800" b="1" dirty="0">
                <a:latin typeface="Times New Roman" panose="02020603050405020304" pitchFamily="18" charset="0"/>
                <a:cs typeface="Times New Roman" panose="02020603050405020304" pitchFamily="18" charset="0"/>
              </a:rPr>
              <a:t>Document Object Model</a:t>
            </a:r>
            <a:r>
              <a:rPr lang="en-US" sz="2800" dirty="0">
                <a:latin typeface="Times New Roman" panose="02020603050405020304" pitchFamily="18" charset="0"/>
                <a:cs typeface="Times New Roman" panose="02020603050405020304" pitchFamily="18" charset="0"/>
              </a:rPr>
              <a:t>, or </a:t>
            </a:r>
            <a:r>
              <a:rPr lang="en-US" sz="2800" b="1" dirty="0">
                <a:latin typeface="Times New Roman" panose="02020603050405020304" pitchFamily="18" charset="0"/>
                <a:cs typeface="Times New Roman" panose="02020603050405020304" pitchFamily="18" charset="0"/>
              </a:rPr>
              <a:t>DOM</a:t>
            </a:r>
            <a:r>
              <a:rPr lang="en-US" sz="2800" dirty="0">
                <a:latin typeface="Times New Roman" panose="02020603050405020304" pitchFamily="18" charset="0"/>
                <a:cs typeface="Times New Roman" panose="02020603050405020304" pitchFamily="18" charset="0"/>
              </a:rPr>
              <a:t>. </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The Objects are organized in a hierarchy. This hierarchical structure applies to the organization of objects in a Web document.</a:t>
            </a:r>
          </a:p>
          <a:p>
            <a:endParaRPr lang="en-IN" dirty="0"/>
          </a:p>
        </p:txBody>
      </p:sp>
    </p:spTree>
    <p:extLst>
      <p:ext uri="{BB962C8B-B14F-4D97-AF65-F5344CB8AC3E}">
        <p14:creationId xmlns:p14="http://schemas.microsoft.com/office/powerpoint/2010/main" val="486725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4986A0-2E99-019D-E884-ECF62202328F}"/>
              </a:ext>
            </a:extLst>
          </p:cNvPr>
          <p:cNvSpPr>
            <a:spLocks noGrp="1"/>
          </p:cNvSpPr>
          <p:nvPr>
            <p:ph type="title"/>
          </p:nvPr>
        </p:nvSpPr>
        <p:spPr>
          <a:xfrm>
            <a:off x="838200" y="365125"/>
            <a:ext cx="10515600" cy="941161"/>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Advantages of JavaScript</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AD3E9F06-3898-9C66-0E79-75CF6D8ADB8C}"/>
              </a:ext>
            </a:extLst>
          </p:cNvPr>
          <p:cNvSpPr>
            <a:spLocks noGrp="1"/>
          </p:cNvSpPr>
          <p:nvPr>
            <p:ph idx="1"/>
          </p:nvPr>
        </p:nvSpPr>
        <p:spPr>
          <a:xfrm>
            <a:off x="838200" y="1306286"/>
            <a:ext cx="10515600" cy="4870677"/>
          </a:xfrm>
        </p:spPr>
        <p:txBody>
          <a:bodyPr>
            <a:normAutofit lnSpcReduction="10000"/>
          </a:bodyPr>
          <a:lstStyle/>
          <a:p>
            <a:pPr>
              <a:buNone/>
            </a:pPr>
            <a:r>
              <a:rPr lang="en-US" sz="2800" dirty="0">
                <a:latin typeface="Times New Roman" panose="02020603050405020304" pitchFamily="18" charset="0"/>
                <a:cs typeface="Times New Roman" panose="02020603050405020304" pitchFamily="18" charset="0"/>
              </a:rPr>
              <a:t>The merits of using JavaScript are: </a:t>
            </a:r>
          </a:p>
          <a:p>
            <a:r>
              <a:rPr lang="en-US" sz="2800" dirty="0">
                <a:latin typeface="Times New Roman" panose="02020603050405020304" pitchFamily="18" charset="0"/>
                <a:cs typeface="Times New Roman" panose="02020603050405020304" pitchFamily="18" charset="0"/>
              </a:rPr>
              <a:t>Less server interaction: You can validate user input before sending the page off to the server. This saves server traffic, which means less load on your server. </a:t>
            </a:r>
          </a:p>
          <a:p>
            <a:r>
              <a:rPr lang="en-US" sz="2800" dirty="0">
                <a:latin typeface="Times New Roman" panose="02020603050405020304" pitchFamily="18" charset="0"/>
                <a:cs typeface="Times New Roman" panose="02020603050405020304" pitchFamily="18" charset="0"/>
              </a:rPr>
              <a:t>Immediate feedback to the visitors: They don't have to wait for a page reload to see if they have forgotten to enter something.</a:t>
            </a:r>
          </a:p>
          <a:p>
            <a:r>
              <a:rPr lang="en-US" sz="2800" dirty="0">
                <a:latin typeface="Times New Roman" panose="02020603050405020304" pitchFamily="18" charset="0"/>
                <a:cs typeface="Times New Roman" panose="02020603050405020304" pitchFamily="18" charset="0"/>
              </a:rPr>
              <a:t> Increased interactivity: You can create interfaces that react when the user hovers over them with a mouse or activates them via the keyboard. </a:t>
            </a:r>
          </a:p>
          <a:p>
            <a:r>
              <a:rPr lang="en-US" sz="2800" dirty="0">
                <a:latin typeface="Times New Roman" panose="02020603050405020304" pitchFamily="18" charset="0"/>
                <a:cs typeface="Times New Roman" panose="02020603050405020304" pitchFamily="18" charset="0"/>
              </a:rPr>
              <a:t>Richer interfaces: You can use JavaScript to include such items as drag-and-drop components and sliders to give a Rich Interface to your site visitors. </a:t>
            </a:r>
          </a:p>
          <a:p>
            <a:endParaRPr lang="en-IN" dirty="0"/>
          </a:p>
        </p:txBody>
      </p:sp>
    </p:spTree>
    <p:extLst>
      <p:ext uri="{BB962C8B-B14F-4D97-AF65-F5344CB8AC3E}">
        <p14:creationId xmlns:p14="http://schemas.microsoft.com/office/powerpoint/2010/main" val="15946485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B820B8-ADA8-9C98-B872-F4B58CAA3B64}"/>
              </a:ext>
            </a:extLst>
          </p:cNvPr>
          <p:cNvSpPr>
            <a:spLocks noGrp="1"/>
          </p:cNvSpPr>
          <p:nvPr>
            <p:ph idx="1"/>
          </p:nvPr>
        </p:nvSpPr>
        <p:spPr>
          <a:xfrm>
            <a:off x="838200" y="513184"/>
            <a:ext cx="10515600" cy="6083559"/>
          </a:xfrm>
        </p:spPr>
        <p:txBody>
          <a:bodyPr>
            <a:normAutofit/>
          </a:bodyPr>
          <a:lstStyle/>
          <a:p>
            <a:pPr algn="just"/>
            <a:r>
              <a:rPr lang="en-US" sz="2800" b="1" dirty="0">
                <a:latin typeface="Times New Roman" panose="02020603050405020304" pitchFamily="18" charset="0"/>
                <a:cs typeface="Times New Roman" panose="02020603050405020304" pitchFamily="18" charset="0"/>
              </a:rPr>
              <a:t>Window object</a:t>
            </a:r>
            <a:r>
              <a:rPr lang="en-US" sz="2800" dirty="0">
                <a:latin typeface="Times New Roman" panose="02020603050405020304" pitchFamily="18" charset="0"/>
                <a:cs typeface="Times New Roman" panose="02020603050405020304" pitchFamily="18" charset="0"/>
              </a:rPr>
              <a:t> − Top of the hierarchy. It is the outmost element of the object hierarchy.</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Document object</a:t>
            </a:r>
            <a:r>
              <a:rPr lang="en-US" sz="2800" dirty="0">
                <a:latin typeface="Times New Roman" panose="02020603050405020304" pitchFamily="18" charset="0"/>
                <a:cs typeface="Times New Roman" panose="02020603050405020304" pitchFamily="18" charset="0"/>
              </a:rPr>
              <a:t> − Each HTML document that gets loaded into a window becomes a document object. The document contains the contents of the page.</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Form object</a:t>
            </a:r>
            <a:r>
              <a:rPr lang="en-US" sz="2800" dirty="0">
                <a:latin typeface="Times New Roman" panose="02020603050405020304" pitchFamily="18" charset="0"/>
                <a:cs typeface="Times New Roman" panose="02020603050405020304" pitchFamily="18" charset="0"/>
              </a:rPr>
              <a:t> − Everything enclosed in the &lt;form&gt;...&lt;/form&gt; tags sets the form object.</a:t>
            </a:r>
          </a:p>
          <a:p>
            <a:pPr algn="just"/>
            <a:endParaRPr lang="en-US" sz="2800" dirty="0">
              <a:latin typeface="Times New Roman" panose="02020603050405020304" pitchFamily="18" charset="0"/>
              <a:cs typeface="Times New Roman" panose="02020603050405020304" pitchFamily="18" charset="0"/>
            </a:endParaRPr>
          </a:p>
          <a:p>
            <a:pPr algn="just"/>
            <a:r>
              <a:rPr lang="en-US" sz="2800" b="1" dirty="0">
                <a:latin typeface="Times New Roman" panose="02020603050405020304" pitchFamily="18" charset="0"/>
                <a:cs typeface="Times New Roman" panose="02020603050405020304" pitchFamily="18" charset="0"/>
              </a:rPr>
              <a:t>Form control elements</a:t>
            </a:r>
            <a:r>
              <a:rPr lang="en-US" sz="2800" dirty="0">
                <a:latin typeface="Times New Roman" panose="02020603050405020304" pitchFamily="18" charset="0"/>
                <a:cs typeface="Times New Roman" panose="02020603050405020304" pitchFamily="18" charset="0"/>
              </a:rPr>
              <a:t> − The form object contains all the elements defined for that object such as text fields, buttons, radio buttons, and checkboxes.</a:t>
            </a:r>
          </a:p>
          <a:p>
            <a:pPr marL="0" indent="0">
              <a:buNone/>
            </a:pPr>
            <a:endParaRPr lang="en-IN" dirty="0"/>
          </a:p>
        </p:txBody>
      </p:sp>
    </p:spTree>
    <p:extLst>
      <p:ext uri="{BB962C8B-B14F-4D97-AF65-F5344CB8AC3E}">
        <p14:creationId xmlns:p14="http://schemas.microsoft.com/office/powerpoint/2010/main" val="9184611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3" descr="html-dom.jpg">
            <a:extLst>
              <a:ext uri="{FF2B5EF4-FFF2-40B4-BE49-F238E27FC236}">
                <a16:creationId xmlns:a16="http://schemas.microsoft.com/office/drawing/2014/main" id="{9867CBF8-E32B-26CC-0749-3F2B345768A4}"/>
              </a:ext>
            </a:extLst>
          </p:cNvPr>
          <p:cNvPicPr>
            <a:picLocks noChangeAspect="1"/>
          </p:cNvPicPr>
          <p:nvPr/>
        </p:nvPicPr>
        <p:blipFill>
          <a:blip r:embed="rId2" cstate="print"/>
          <a:stretch>
            <a:fillRect/>
          </a:stretch>
        </p:blipFill>
        <p:spPr>
          <a:xfrm>
            <a:off x="850775" y="571601"/>
            <a:ext cx="10490449" cy="5714798"/>
          </a:xfrm>
          <a:prstGeom prst="rect">
            <a:avLst/>
          </a:prstGeom>
        </p:spPr>
      </p:pic>
    </p:spTree>
    <p:extLst>
      <p:ext uri="{BB962C8B-B14F-4D97-AF65-F5344CB8AC3E}">
        <p14:creationId xmlns:p14="http://schemas.microsoft.com/office/powerpoint/2010/main" val="256940134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809BC7-E6CB-EF8D-18F5-F9278514FB4A}"/>
              </a:ext>
            </a:extLst>
          </p:cNvPr>
          <p:cNvSpPr>
            <a:spLocks noGrp="1"/>
          </p:cNvSpPr>
          <p:nvPr>
            <p:ph type="title"/>
          </p:nvPr>
        </p:nvSpPr>
        <p:spPr>
          <a:xfrm>
            <a:off x="838200" y="149291"/>
            <a:ext cx="10515600" cy="1045028"/>
          </a:xfrm>
        </p:spPr>
        <p:txBody>
          <a:bodyPr/>
          <a:lstStyle/>
          <a:p>
            <a:pPr algn="ctr"/>
            <a:r>
              <a:rPr lang="en-US" sz="4400" b="1" dirty="0">
                <a:solidFill>
                  <a:srgbClr val="FF0000"/>
                </a:solidFill>
                <a:latin typeface="Times New Roman" panose="02020603050405020304" pitchFamily="18" charset="0"/>
                <a:cs typeface="Times New Roman" panose="02020603050405020304" pitchFamily="18" charset="0"/>
              </a:rPr>
              <a:t>DOMS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F47B33-4297-A2F1-27AC-B26BEB8CC29C}"/>
              </a:ext>
            </a:extLst>
          </p:cNvPr>
          <p:cNvSpPr>
            <a:spLocks noGrp="1"/>
          </p:cNvSpPr>
          <p:nvPr>
            <p:ph idx="1"/>
          </p:nvPr>
        </p:nvSpPr>
        <p:spPr>
          <a:xfrm>
            <a:off x="838200" y="1287624"/>
            <a:ext cx="10515600" cy="4889339"/>
          </a:xfrm>
        </p:spPr>
        <p:txBody>
          <a:bodyPr>
            <a:normAutofit fontScale="92500" lnSpcReduction="10000"/>
          </a:bodyPr>
          <a:lstStyle/>
          <a:p>
            <a:pPr algn="just"/>
            <a:r>
              <a:rPr lang="en-US" sz="2800" dirty="0">
                <a:hlinkClick r:id="rId2"/>
              </a:rPr>
              <a:t>The Legacy DOM</a:t>
            </a:r>
            <a:r>
              <a:rPr lang="en-US" sz="2800" dirty="0"/>
              <a:t> − This is the model which was introduced in early versions of JavaScript language. It is well supported by all browsers, but allows access only to certain key portions of documents, such as forms, form elements, and images.</a:t>
            </a:r>
          </a:p>
          <a:p>
            <a:pPr algn="just"/>
            <a:endParaRPr lang="en-US" sz="2800" dirty="0"/>
          </a:p>
          <a:p>
            <a:pPr algn="just"/>
            <a:r>
              <a:rPr lang="en-US" sz="2800" dirty="0">
                <a:hlinkClick r:id="rId3"/>
              </a:rPr>
              <a:t>The W3C DOM</a:t>
            </a:r>
            <a:r>
              <a:rPr lang="en-US" sz="2800" dirty="0"/>
              <a:t> − This document object model allows access and modification of all document content and is standardized by the World Wide Web Consortium (W3C). This model is supported by almost all the modern browsers.</a:t>
            </a:r>
          </a:p>
          <a:p>
            <a:pPr marL="0" indent="0" algn="just">
              <a:buNone/>
            </a:pPr>
            <a:endParaRPr lang="en-US" sz="2800" dirty="0"/>
          </a:p>
          <a:p>
            <a:pPr algn="just"/>
            <a:r>
              <a:rPr lang="en-US" sz="2800" dirty="0">
                <a:hlinkClick r:id="rId4"/>
              </a:rPr>
              <a:t>The IE4 DOM</a:t>
            </a:r>
            <a:r>
              <a:rPr lang="en-US" sz="2800" dirty="0"/>
              <a:t> − This document object model was introduced in Version 4 of Microsoft's Internet Explorer browser. IE 5 and later versions include support for most basic W3C DOM features.</a:t>
            </a:r>
          </a:p>
          <a:p>
            <a:pPr marL="0" indent="0">
              <a:buNone/>
            </a:pPr>
            <a:endParaRPr lang="en-IN" dirty="0"/>
          </a:p>
        </p:txBody>
      </p:sp>
    </p:spTree>
    <p:extLst>
      <p:ext uri="{BB962C8B-B14F-4D97-AF65-F5344CB8AC3E}">
        <p14:creationId xmlns:p14="http://schemas.microsoft.com/office/powerpoint/2010/main" val="390637517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AA7D66-819B-A769-80F1-C4C56BB3E8EC}"/>
              </a:ext>
            </a:extLst>
          </p:cNvPr>
          <p:cNvSpPr>
            <a:spLocks noGrp="1"/>
          </p:cNvSpPr>
          <p:nvPr>
            <p:ph type="title"/>
          </p:nvPr>
        </p:nvSpPr>
        <p:spPr>
          <a:xfrm>
            <a:off x="838200" y="149290"/>
            <a:ext cx="10515600" cy="830424"/>
          </a:xfrm>
        </p:spPr>
        <p:txBody>
          <a:bodyPr>
            <a:noAutofit/>
          </a:bodyPr>
          <a:lstStyle/>
          <a:p>
            <a:pPr algn="ctr"/>
            <a:r>
              <a:rPr lang="en-IN" sz="5400" b="1" dirty="0">
                <a:solidFill>
                  <a:srgbClr val="00B0F0"/>
                </a:solidFill>
                <a:latin typeface="Times New Roman" panose="02020603050405020304" pitchFamily="18" charset="0"/>
                <a:cs typeface="Times New Roman" panose="02020603050405020304" pitchFamily="18" charset="0"/>
              </a:rPr>
              <a:t>Arrays:</a:t>
            </a:r>
          </a:p>
        </p:txBody>
      </p:sp>
      <p:sp>
        <p:nvSpPr>
          <p:cNvPr id="3" name="Content Placeholder 2">
            <a:extLst>
              <a:ext uri="{FF2B5EF4-FFF2-40B4-BE49-F238E27FC236}">
                <a16:creationId xmlns:a16="http://schemas.microsoft.com/office/drawing/2014/main" id="{37F50F32-6305-1BAE-FCAB-FF4E8D2EAC9C}"/>
              </a:ext>
            </a:extLst>
          </p:cNvPr>
          <p:cNvSpPr>
            <a:spLocks noGrp="1"/>
          </p:cNvSpPr>
          <p:nvPr>
            <p:ph idx="1"/>
          </p:nvPr>
        </p:nvSpPr>
        <p:spPr>
          <a:xfrm>
            <a:off x="838200" y="1222310"/>
            <a:ext cx="10515600" cy="4954653"/>
          </a:xfrm>
        </p:spPr>
        <p:txBody>
          <a:bodyPr/>
          <a:lstStyle/>
          <a:p>
            <a:r>
              <a:rPr lang="en-IN" sz="3600" dirty="0">
                <a:latin typeface="Times New Roman" panose="02020603050405020304" pitchFamily="18" charset="0"/>
                <a:cs typeface="Times New Roman" panose="02020603050405020304" pitchFamily="18" charset="0"/>
              </a:rPr>
              <a:t>An array is a special variable, which can hold more than one value:</a:t>
            </a:r>
          </a:p>
          <a:p>
            <a:pPr>
              <a:buNone/>
            </a:pPr>
            <a:r>
              <a:rPr lang="en-IN" sz="3600" dirty="0">
                <a:latin typeface="Times New Roman" panose="02020603050405020304" pitchFamily="18" charset="0"/>
                <a:cs typeface="Times New Roman" panose="02020603050405020304" pitchFamily="18" charset="0"/>
              </a:rPr>
              <a:t>	</a:t>
            </a:r>
            <a:r>
              <a:rPr lang="en-IN" sz="3600" b="1" dirty="0" err="1">
                <a:solidFill>
                  <a:srgbClr val="FF0000"/>
                </a:solidFill>
                <a:latin typeface="Times New Roman" panose="02020603050405020304" pitchFamily="18" charset="0"/>
                <a:cs typeface="Times New Roman" panose="02020603050405020304" pitchFamily="18" charset="0"/>
              </a:rPr>
              <a:t>const</a:t>
            </a:r>
            <a:r>
              <a:rPr lang="en-IN" sz="3600" b="1" dirty="0">
                <a:solidFill>
                  <a:srgbClr val="FF0000"/>
                </a:solidFill>
                <a:latin typeface="Times New Roman" panose="02020603050405020304" pitchFamily="18" charset="0"/>
                <a:cs typeface="Times New Roman" panose="02020603050405020304" pitchFamily="18" charset="0"/>
              </a:rPr>
              <a:t> cars = ["Saab", "Volvo", "BMW"];</a:t>
            </a:r>
          </a:p>
          <a:p>
            <a:endParaRPr lang="en-IN" sz="3600" b="1" dirty="0">
              <a:solidFill>
                <a:srgbClr val="FF0000"/>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405096360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7D3845F-7AF0-B0AD-BA9D-3FBE6CCD9824}"/>
              </a:ext>
            </a:extLst>
          </p:cNvPr>
          <p:cNvSpPr>
            <a:spLocks noGrp="1"/>
          </p:cNvSpPr>
          <p:nvPr>
            <p:ph idx="1"/>
          </p:nvPr>
        </p:nvSpPr>
        <p:spPr>
          <a:xfrm>
            <a:off x="838200" y="774441"/>
            <a:ext cx="10515600" cy="5356803"/>
          </a:xfrm>
        </p:spPr>
        <p:txBody>
          <a:bodyPr>
            <a:normAutofit lnSpcReduction="10000"/>
          </a:bodyPr>
          <a:lstStyle/>
          <a:p>
            <a:pPr>
              <a:buNone/>
            </a:pPr>
            <a:r>
              <a:rPr lang="en-IN" b="1" dirty="0">
                <a:solidFill>
                  <a:srgbClr val="FF0000"/>
                </a:solidFill>
                <a:latin typeface="Times New Roman" panose="02020603050405020304" pitchFamily="18" charset="0"/>
                <a:cs typeface="Times New Roman" panose="02020603050405020304" pitchFamily="18" charset="0"/>
              </a:rPr>
              <a:t>&lt;html&gt;</a:t>
            </a:r>
          </a:p>
          <a:p>
            <a:pPr>
              <a:buNone/>
            </a:pPr>
            <a:r>
              <a:rPr lang="en-IN" b="1" dirty="0">
                <a:solidFill>
                  <a:srgbClr val="FF0000"/>
                </a:solidFill>
                <a:latin typeface="Times New Roman" panose="02020603050405020304" pitchFamily="18" charset="0"/>
                <a:cs typeface="Times New Roman" panose="02020603050405020304" pitchFamily="18" charset="0"/>
              </a:rPr>
              <a:t>	&lt;body&gt;</a:t>
            </a:r>
          </a:p>
          <a:p>
            <a:pPr>
              <a:buNone/>
            </a:pPr>
            <a:r>
              <a:rPr lang="en-IN" b="1" dirty="0">
                <a:solidFill>
                  <a:srgbClr val="FF0000"/>
                </a:solidFill>
                <a:latin typeface="Times New Roman" panose="02020603050405020304" pitchFamily="18" charset="0"/>
                <a:cs typeface="Times New Roman" panose="02020603050405020304" pitchFamily="18" charset="0"/>
              </a:rPr>
              <a:t>	&lt;h2&gt;JavaScript Arrays&lt;/h2&gt;</a:t>
            </a:r>
          </a:p>
          <a:p>
            <a:endParaRPr lang="en-IN" b="1" dirty="0">
              <a:solidFill>
                <a:srgbClr val="FF0000"/>
              </a:solidFill>
              <a:latin typeface="Times New Roman" panose="02020603050405020304" pitchFamily="18" charset="0"/>
              <a:cs typeface="Times New Roman" panose="02020603050405020304" pitchFamily="18" charset="0"/>
            </a:endParaRPr>
          </a:p>
          <a:p>
            <a:pPr>
              <a:buNone/>
            </a:pPr>
            <a:r>
              <a:rPr lang="en-IN" b="1" dirty="0">
                <a:solidFill>
                  <a:srgbClr val="FF0000"/>
                </a:solidFill>
                <a:latin typeface="Times New Roman" panose="02020603050405020304" pitchFamily="18" charset="0"/>
                <a:cs typeface="Times New Roman" panose="02020603050405020304" pitchFamily="18" charset="0"/>
              </a:rPr>
              <a:t>	&lt;script&gt;</a:t>
            </a:r>
          </a:p>
          <a:p>
            <a:pPr>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err="1">
                <a:solidFill>
                  <a:srgbClr val="FF0000"/>
                </a:solidFill>
                <a:latin typeface="Times New Roman" panose="02020603050405020304" pitchFamily="18" charset="0"/>
                <a:cs typeface="Times New Roman" panose="02020603050405020304" pitchFamily="18" charset="0"/>
              </a:rPr>
              <a:t>const</a:t>
            </a:r>
            <a:r>
              <a:rPr lang="en-IN" b="1" dirty="0">
                <a:solidFill>
                  <a:srgbClr val="FF0000"/>
                </a:solidFill>
                <a:latin typeface="Times New Roman" panose="02020603050405020304" pitchFamily="18" charset="0"/>
                <a:cs typeface="Times New Roman" panose="02020603050405020304" pitchFamily="18" charset="0"/>
              </a:rPr>
              <a:t> cars = ["Saab", "Volvo", "BMW"];</a:t>
            </a:r>
          </a:p>
          <a:p>
            <a:pPr>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err="1">
                <a:solidFill>
                  <a:srgbClr val="FF0000"/>
                </a:solidFill>
                <a:latin typeface="Times New Roman" panose="02020603050405020304" pitchFamily="18" charset="0"/>
                <a:cs typeface="Times New Roman" panose="02020603050405020304" pitchFamily="18" charset="0"/>
              </a:rPr>
              <a:t>document.write</a:t>
            </a:r>
            <a:r>
              <a:rPr lang="en-IN" b="1" dirty="0">
                <a:solidFill>
                  <a:srgbClr val="FF0000"/>
                </a:solidFill>
                <a:latin typeface="Times New Roman" panose="02020603050405020304" pitchFamily="18" charset="0"/>
                <a:cs typeface="Times New Roman" panose="02020603050405020304" pitchFamily="18" charset="0"/>
              </a:rPr>
              <a:t>(cars);</a:t>
            </a:r>
          </a:p>
          <a:p>
            <a:pPr>
              <a:buNone/>
            </a:pPr>
            <a:r>
              <a:rPr lang="en-IN" b="1" dirty="0">
                <a:solidFill>
                  <a:srgbClr val="FF0000"/>
                </a:solidFill>
                <a:latin typeface="Times New Roman" panose="02020603050405020304" pitchFamily="18" charset="0"/>
                <a:cs typeface="Times New Roman" panose="02020603050405020304" pitchFamily="18" charset="0"/>
              </a:rPr>
              <a:t>	&lt;/script&gt;</a:t>
            </a:r>
          </a:p>
          <a:p>
            <a:endParaRPr lang="en-IN" b="1" dirty="0">
              <a:solidFill>
                <a:srgbClr val="FF0000"/>
              </a:solidFill>
              <a:latin typeface="Times New Roman" panose="02020603050405020304" pitchFamily="18" charset="0"/>
              <a:cs typeface="Times New Roman" panose="02020603050405020304" pitchFamily="18" charset="0"/>
            </a:endParaRPr>
          </a:p>
          <a:p>
            <a:pPr>
              <a:buNone/>
            </a:pPr>
            <a:r>
              <a:rPr lang="en-IN" b="1" dirty="0">
                <a:solidFill>
                  <a:srgbClr val="FF0000"/>
                </a:solidFill>
                <a:latin typeface="Times New Roman" panose="02020603050405020304" pitchFamily="18" charset="0"/>
                <a:cs typeface="Times New Roman" panose="02020603050405020304" pitchFamily="18" charset="0"/>
              </a:rPr>
              <a:t>	&lt;/body&gt;</a:t>
            </a:r>
          </a:p>
          <a:p>
            <a:pPr>
              <a:buNone/>
            </a:pPr>
            <a:r>
              <a:rPr lang="en-IN" b="1" dirty="0">
                <a:solidFill>
                  <a:srgbClr val="FF0000"/>
                </a:solidFill>
                <a:latin typeface="Times New Roman" panose="02020603050405020304" pitchFamily="18" charset="0"/>
                <a:cs typeface="Times New Roman" panose="02020603050405020304" pitchFamily="18" charset="0"/>
              </a:rPr>
              <a:t>	&lt;/html&gt;</a:t>
            </a:r>
          </a:p>
          <a:p>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77701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17CE7A-A3D3-D860-30DA-61FE8E4F2195}"/>
              </a:ext>
            </a:extLst>
          </p:cNvPr>
          <p:cNvSpPr>
            <a:spLocks noGrp="1"/>
          </p:cNvSpPr>
          <p:nvPr>
            <p:ph type="title"/>
          </p:nvPr>
        </p:nvSpPr>
        <p:spPr>
          <a:xfrm>
            <a:off x="838200" y="93307"/>
            <a:ext cx="10515600" cy="979713"/>
          </a:xfrm>
        </p:spPr>
        <p:txBody>
          <a:bodyPr>
            <a:normAutofit fontScale="90000"/>
          </a:bodyPr>
          <a:lstStyle/>
          <a:p>
            <a:pPr algn="ctr"/>
            <a:br>
              <a:rPr lang="en-US" sz="4400" b="1" dirty="0"/>
            </a:br>
            <a:r>
              <a:rPr lang="en-US" sz="4400" b="1" dirty="0">
                <a:solidFill>
                  <a:srgbClr val="FF0000"/>
                </a:solidFill>
                <a:latin typeface="Times New Roman" panose="02020603050405020304" pitchFamily="18" charset="0"/>
                <a:cs typeface="Times New Roman" panose="02020603050405020304" pitchFamily="18" charset="0"/>
              </a:rPr>
              <a:t>Strings Object</a:t>
            </a:r>
            <a:br>
              <a:rPr lang="en-US" sz="4400" b="1" dirty="0"/>
            </a:br>
            <a:endParaRPr lang="en-IN" dirty="0"/>
          </a:p>
        </p:txBody>
      </p:sp>
      <p:sp>
        <p:nvSpPr>
          <p:cNvPr id="3" name="Content Placeholder 2">
            <a:extLst>
              <a:ext uri="{FF2B5EF4-FFF2-40B4-BE49-F238E27FC236}">
                <a16:creationId xmlns:a16="http://schemas.microsoft.com/office/drawing/2014/main" id="{9573119F-17B0-E1AF-BBAA-BA885E98EAA9}"/>
              </a:ext>
            </a:extLst>
          </p:cNvPr>
          <p:cNvSpPr>
            <a:spLocks noGrp="1"/>
          </p:cNvSpPr>
          <p:nvPr>
            <p:ph idx="1"/>
          </p:nvPr>
        </p:nvSpPr>
        <p:spPr>
          <a:xfrm>
            <a:off x="838200" y="1278294"/>
            <a:ext cx="10515600" cy="4898669"/>
          </a:xfrm>
        </p:spPr>
        <p:txBody>
          <a:bodyPr>
            <a:normAutofit lnSpcReduction="10000"/>
          </a:bodyPr>
          <a:lstStyle/>
          <a:p>
            <a:pPr algn="just"/>
            <a:r>
              <a:rPr lang="en-US" sz="2800" dirty="0">
                <a:latin typeface="Times New Roman" panose="02020603050405020304" pitchFamily="18" charset="0"/>
                <a:cs typeface="Times New Roman" panose="02020603050405020304" pitchFamily="18" charset="0"/>
              </a:rPr>
              <a:t>The </a:t>
            </a:r>
            <a:r>
              <a:rPr lang="en-US" sz="2800" b="1" dirty="0">
                <a:latin typeface="Times New Roman" panose="02020603050405020304" pitchFamily="18" charset="0"/>
                <a:cs typeface="Times New Roman" panose="02020603050405020304" pitchFamily="18" charset="0"/>
              </a:rPr>
              <a:t>String</a:t>
            </a:r>
            <a:r>
              <a:rPr lang="en-US" sz="2800" dirty="0">
                <a:latin typeface="Times New Roman" panose="02020603050405020304" pitchFamily="18" charset="0"/>
                <a:cs typeface="Times New Roman" panose="02020603050405020304" pitchFamily="18" charset="0"/>
              </a:rPr>
              <a:t> object lets you work with a series of characters; it wraps </a:t>
            </a:r>
            <a:r>
              <a:rPr lang="en-US" sz="2800" dirty="0" err="1">
                <a:latin typeface="Times New Roman" panose="02020603050405020304" pitchFamily="18" charset="0"/>
                <a:cs typeface="Times New Roman" panose="02020603050405020304" pitchFamily="18" charset="0"/>
              </a:rPr>
              <a:t>Javascript's</a:t>
            </a:r>
            <a:r>
              <a:rPr lang="en-US" sz="2800" dirty="0">
                <a:latin typeface="Times New Roman" panose="02020603050405020304" pitchFamily="18" charset="0"/>
                <a:cs typeface="Times New Roman" panose="02020603050405020304" pitchFamily="18" charset="0"/>
              </a:rPr>
              <a:t> string primitive data type with a number of helper methods.</a:t>
            </a:r>
          </a:p>
          <a:p>
            <a:pPr algn="just"/>
            <a:endParaRPr lang="en-US" sz="2800" dirty="0">
              <a:latin typeface="Times New Roman" panose="02020603050405020304" pitchFamily="18" charset="0"/>
              <a:cs typeface="Times New Roman" panose="02020603050405020304" pitchFamily="18" charset="0"/>
            </a:endParaRPr>
          </a:p>
          <a:p>
            <a:pPr algn="just"/>
            <a:r>
              <a:rPr lang="en-US" sz="2800" dirty="0">
                <a:latin typeface="Times New Roman" panose="02020603050405020304" pitchFamily="18" charset="0"/>
                <a:cs typeface="Times New Roman" panose="02020603050405020304" pitchFamily="18" charset="0"/>
              </a:rPr>
              <a:t>As JavaScript automatically converts between string primitives and String objects, you can call any of the helper methods of the String object on a string primitive.</a:t>
            </a:r>
          </a:p>
          <a:p>
            <a:pPr algn="just"/>
            <a:endParaRPr lang="en-US" sz="2800" dirty="0">
              <a:latin typeface="Times New Roman" panose="02020603050405020304" pitchFamily="18" charset="0"/>
              <a:cs typeface="Times New Roman" panose="02020603050405020304" pitchFamily="18" charset="0"/>
            </a:endParaRPr>
          </a:p>
          <a:p>
            <a:pPr algn="just">
              <a:buNone/>
            </a:pPr>
            <a:r>
              <a:rPr lang="en-US" sz="2800" dirty="0">
                <a:latin typeface="Times New Roman" panose="02020603050405020304" pitchFamily="18" charset="0"/>
                <a:cs typeface="Times New Roman" panose="02020603050405020304" pitchFamily="18" charset="0"/>
              </a:rPr>
              <a:t>Syntax:- </a:t>
            </a:r>
          </a:p>
          <a:p>
            <a:pPr algn="just"/>
            <a:r>
              <a:rPr lang="en-US" sz="2800" dirty="0">
                <a:latin typeface="Times New Roman" panose="02020603050405020304" pitchFamily="18" charset="0"/>
                <a:cs typeface="Times New Roman" panose="02020603050405020304" pitchFamily="18" charset="0"/>
              </a:rPr>
              <a:t>Use the following syntax to create a String object −</a:t>
            </a:r>
          </a:p>
          <a:p>
            <a:pPr algn="just">
              <a:buNone/>
            </a:pPr>
            <a:r>
              <a:rPr lang="en-US" sz="2800" dirty="0">
                <a:latin typeface="Times New Roman" panose="02020603050405020304" pitchFamily="18" charset="0"/>
                <a:cs typeface="Times New Roman" panose="02020603050405020304" pitchFamily="18" charset="0"/>
              </a:rPr>
              <a:t>     var </a:t>
            </a:r>
            <a:r>
              <a:rPr lang="en-US" sz="2800" dirty="0" err="1">
                <a:latin typeface="Times New Roman" panose="02020603050405020304" pitchFamily="18" charset="0"/>
                <a:cs typeface="Times New Roman" panose="02020603050405020304" pitchFamily="18" charset="0"/>
              </a:rPr>
              <a:t>val</a:t>
            </a:r>
            <a:r>
              <a:rPr lang="en-US" sz="2800" dirty="0">
                <a:latin typeface="Times New Roman" panose="02020603050405020304" pitchFamily="18" charset="0"/>
                <a:cs typeface="Times New Roman" panose="02020603050405020304" pitchFamily="18" charset="0"/>
              </a:rPr>
              <a:t> = new String(string);</a:t>
            </a:r>
          </a:p>
          <a:p>
            <a:endParaRPr lang="en-IN" dirty="0"/>
          </a:p>
        </p:txBody>
      </p:sp>
    </p:spTree>
    <p:extLst>
      <p:ext uri="{BB962C8B-B14F-4D97-AF65-F5344CB8AC3E}">
        <p14:creationId xmlns:p14="http://schemas.microsoft.com/office/powerpoint/2010/main" val="10745973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1E09FA-1326-0B3C-7B0F-11813AC42FF0}"/>
              </a:ext>
            </a:extLst>
          </p:cNvPr>
          <p:cNvSpPr>
            <a:spLocks noGrp="1"/>
          </p:cNvSpPr>
          <p:nvPr>
            <p:ph type="title"/>
          </p:nvPr>
        </p:nvSpPr>
        <p:spPr>
          <a:xfrm>
            <a:off x="838200" y="0"/>
            <a:ext cx="10515600" cy="1138336"/>
          </a:xfrm>
        </p:spPr>
        <p:txBody>
          <a:bodyPr/>
          <a:lstStyle/>
          <a:p>
            <a:pPr algn="ctr"/>
            <a:r>
              <a:rPr lang="en-US" sz="4400" b="1" dirty="0">
                <a:solidFill>
                  <a:srgbClr val="FF0000"/>
                </a:solidFill>
                <a:latin typeface="Times New Roman" panose="02020603050405020304" pitchFamily="18" charset="0"/>
                <a:cs typeface="Times New Roman" panose="02020603050405020304" pitchFamily="18" charset="0"/>
              </a:rPr>
              <a:t>String Properties</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B6960FC-58C4-A210-02C5-68E18E80C1D8}"/>
              </a:ext>
            </a:extLst>
          </p:cNvPr>
          <p:cNvSpPr>
            <a:spLocks noGrp="1"/>
          </p:cNvSpPr>
          <p:nvPr>
            <p:ph idx="1"/>
          </p:nvPr>
        </p:nvSpPr>
        <p:spPr>
          <a:xfrm>
            <a:off x="838200" y="1352939"/>
            <a:ext cx="10515600" cy="4824024"/>
          </a:xfrm>
        </p:spPr>
        <p:txBody>
          <a:bodyPr/>
          <a:lstStyle/>
          <a:p>
            <a:pPr algn="just" fontAlgn="t"/>
            <a:r>
              <a:rPr lang="en-US" sz="3600" dirty="0">
                <a:latin typeface="Times New Roman" panose="02020603050405020304" pitchFamily="18" charset="0"/>
                <a:cs typeface="Times New Roman" panose="02020603050405020304" pitchFamily="18" charset="0"/>
                <a:hlinkClick r:id="rId2"/>
              </a:rPr>
              <a:t>Constructor</a:t>
            </a:r>
            <a:r>
              <a:rPr lang="en-US" sz="3600" dirty="0">
                <a:latin typeface="Times New Roman" panose="02020603050405020304" pitchFamily="18" charset="0"/>
                <a:cs typeface="Times New Roman" panose="02020603050405020304" pitchFamily="18" charset="0"/>
              </a:rPr>
              <a:t>: Returns a reference to the String function that created the object.</a:t>
            </a:r>
          </a:p>
          <a:p>
            <a:pPr algn="just" fontAlgn="t"/>
            <a:endParaRPr lang="en-US" sz="3600" dirty="0">
              <a:latin typeface="Times New Roman" panose="02020603050405020304" pitchFamily="18" charset="0"/>
              <a:cs typeface="Times New Roman" panose="02020603050405020304" pitchFamily="18" charset="0"/>
            </a:endParaRPr>
          </a:p>
          <a:p>
            <a:pPr algn="just" fontAlgn="t"/>
            <a:r>
              <a:rPr lang="en-US" sz="3600" dirty="0">
                <a:latin typeface="Times New Roman" panose="02020603050405020304" pitchFamily="18" charset="0"/>
                <a:cs typeface="Times New Roman" panose="02020603050405020304" pitchFamily="18" charset="0"/>
                <a:hlinkClick r:id="rId3"/>
              </a:rPr>
              <a:t>Length</a:t>
            </a:r>
            <a:r>
              <a:rPr lang="en-US" sz="3600" dirty="0">
                <a:latin typeface="Times New Roman" panose="02020603050405020304" pitchFamily="18" charset="0"/>
                <a:cs typeface="Times New Roman" panose="02020603050405020304" pitchFamily="18" charset="0"/>
              </a:rPr>
              <a:t>: Returns the length of the string.</a:t>
            </a:r>
          </a:p>
          <a:p>
            <a:pPr algn="just" fontAlgn="t">
              <a:buNone/>
            </a:pPr>
            <a:endParaRPr lang="en-US" sz="3600" dirty="0">
              <a:latin typeface="Times New Roman" panose="02020603050405020304" pitchFamily="18" charset="0"/>
              <a:cs typeface="Times New Roman" panose="02020603050405020304" pitchFamily="18" charset="0"/>
            </a:endParaRPr>
          </a:p>
          <a:p>
            <a:pPr algn="just" fontAlgn="t"/>
            <a:r>
              <a:rPr lang="en-US" sz="3600" dirty="0" err="1">
                <a:latin typeface="Times New Roman" panose="02020603050405020304" pitchFamily="18" charset="0"/>
                <a:cs typeface="Times New Roman" panose="02020603050405020304" pitchFamily="18" charset="0"/>
                <a:hlinkClick r:id="rId4"/>
              </a:rPr>
              <a:t>Prototype</a:t>
            </a:r>
            <a:r>
              <a:rPr lang="en-US" sz="3600" dirty="0" err="1">
                <a:latin typeface="Times New Roman" panose="02020603050405020304" pitchFamily="18" charset="0"/>
                <a:cs typeface="Times New Roman" panose="02020603050405020304" pitchFamily="18" charset="0"/>
              </a:rPr>
              <a:t>:The</a:t>
            </a:r>
            <a:r>
              <a:rPr lang="en-US" sz="3600" dirty="0">
                <a:latin typeface="Times New Roman" panose="02020603050405020304" pitchFamily="18" charset="0"/>
                <a:cs typeface="Times New Roman" panose="02020603050405020304" pitchFamily="18" charset="0"/>
              </a:rPr>
              <a:t> prototype property allows you to add properties and methods to an object.</a:t>
            </a:r>
          </a:p>
          <a:p>
            <a:endParaRPr lang="en-IN" dirty="0"/>
          </a:p>
        </p:txBody>
      </p:sp>
    </p:spTree>
    <p:extLst>
      <p:ext uri="{BB962C8B-B14F-4D97-AF65-F5344CB8AC3E}">
        <p14:creationId xmlns:p14="http://schemas.microsoft.com/office/powerpoint/2010/main" val="177484249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DC2789-2499-F656-6CCD-E88A4144DF59}"/>
              </a:ext>
            </a:extLst>
          </p:cNvPr>
          <p:cNvSpPr txBox="1"/>
          <p:nvPr/>
        </p:nvSpPr>
        <p:spPr>
          <a:xfrm>
            <a:off x="503852" y="401415"/>
            <a:ext cx="7641772" cy="6401753"/>
          </a:xfrm>
          <a:prstGeom prst="rect">
            <a:avLst/>
          </a:prstGeom>
          <a:noFill/>
        </p:spPr>
        <p:txBody>
          <a:bodyPr wrap="square">
            <a:spAutoFit/>
          </a:bodyPr>
          <a:lstStyle/>
          <a:p>
            <a:pPr algn="ctr"/>
            <a:r>
              <a:rPr lang="en-IN" sz="3200" u="sng" dirty="0">
                <a:solidFill>
                  <a:srgbClr val="00B0F0"/>
                </a:solidFill>
                <a:latin typeface="Times New Roman" panose="02020603050405020304" pitchFamily="18" charset="0"/>
                <a:cs typeface="Times New Roman" panose="02020603050405020304" pitchFamily="18" charset="0"/>
              </a:rPr>
              <a:t>String length</a:t>
            </a:r>
          </a:p>
          <a:p>
            <a:pPr marL="285750" indent="-285750">
              <a:buFont typeface="Wingdings" panose="05000000000000000000" pitchFamily="2" charset="2"/>
              <a:buChar char="Ø"/>
            </a:pPr>
            <a:r>
              <a:rPr lang="en-IN" sz="2800" dirty="0">
                <a:latin typeface="Times New Roman" panose="02020603050405020304" pitchFamily="18" charset="0"/>
                <a:cs typeface="Times New Roman" panose="02020603050405020304" pitchFamily="18" charset="0"/>
              </a:rPr>
              <a:t>A JavaScript string is zero or more characters written inside quotes.</a:t>
            </a:r>
          </a:p>
          <a:p>
            <a:r>
              <a:rPr lang="en-IN" sz="2800" b="1" dirty="0">
                <a:solidFill>
                  <a:srgbClr val="FF0000"/>
                </a:solidFill>
                <a:latin typeface="Times New Roman" panose="02020603050405020304" pitchFamily="18" charset="0"/>
                <a:cs typeface="Times New Roman" panose="02020603050405020304" pitchFamily="18" charset="0"/>
              </a:rPr>
              <a:t>let text = "John Doe";</a:t>
            </a:r>
          </a:p>
          <a:p>
            <a:pPr>
              <a:buNone/>
            </a:pPr>
            <a:endParaRPr lang="en-IN" b="1" dirty="0">
              <a:solidFill>
                <a:srgbClr val="FF0000"/>
              </a:solidFill>
            </a:endParaRPr>
          </a:p>
          <a:p>
            <a:pPr>
              <a:buNone/>
            </a:pPr>
            <a:r>
              <a:rPr lang="en-IN" sz="2800" b="1" dirty="0">
                <a:solidFill>
                  <a:srgbClr val="FF0000"/>
                </a:solidFill>
                <a:latin typeface="Times New Roman" panose="02020603050405020304" pitchFamily="18" charset="0"/>
                <a:cs typeface="Times New Roman" panose="02020603050405020304" pitchFamily="18" charset="0"/>
              </a:rPr>
              <a:t>&lt;html&gt;</a:t>
            </a:r>
          </a:p>
          <a:p>
            <a:pPr>
              <a:buNone/>
            </a:pPr>
            <a:r>
              <a:rPr lang="en-IN" sz="2800" b="1" dirty="0">
                <a:solidFill>
                  <a:srgbClr val="FF0000"/>
                </a:solidFill>
                <a:latin typeface="Times New Roman" panose="02020603050405020304" pitchFamily="18" charset="0"/>
                <a:cs typeface="Times New Roman" panose="02020603050405020304" pitchFamily="18" charset="0"/>
              </a:rPr>
              <a:t>&lt;body&gt;</a:t>
            </a:r>
          </a:p>
          <a:p>
            <a:pPr>
              <a:buNone/>
            </a:pPr>
            <a:r>
              <a:rPr lang="en-IN" sz="2800" b="1" dirty="0">
                <a:solidFill>
                  <a:srgbClr val="FF0000"/>
                </a:solidFill>
                <a:latin typeface="Times New Roman" panose="02020603050405020304" pitchFamily="18" charset="0"/>
                <a:cs typeface="Times New Roman" panose="02020603050405020304" pitchFamily="18" charset="0"/>
              </a:rPr>
              <a:t>&lt;script&gt;</a:t>
            </a:r>
          </a:p>
          <a:p>
            <a:pPr>
              <a:buNone/>
            </a:pPr>
            <a:r>
              <a:rPr lang="en-IN" sz="2800" b="1" dirty="0">
                <a:solidFill>
                  <a:srgbClr val="FF0000"/>
                </a:solidFill>
                <a:latin typeface="Times New Roman" panose="02020603050405020304" pitchFamily="18" charset="0"/>
                <a:cs typeface="Times New Roman" panose="02020603050405020304" pitchFamily="18" charset="0"/>
              </a:rPr>
              <a:t>let text = "ABCDEFGHIJKLMNOPQRSTUVWXYZ";</a:t>
            </a:r>
          </a:p>
          <a:p>
            <a:pPr>
              <a:buNone/>
            </a:pPr>
            <a:r>
              <a:rPr lang="en-IN" sz="2800" b="1" dirty="0" err="1">
                <a:solidFill>
                  <a:srgbClr val="FF0000"/>
                </a:solidFill>
                <a:latin typeface="Times New Roman" panose="02020603050405020304" pitchFamily="18" charset="0"/>
                <a:cs typeface="Times New Roman" panose="02020603050405020304" pitchFamily="18" charset="0"/>
              </a:rPr>
              <a:t>document.write</a:t>
            </a:r>
            <a:r>
              <a:rPr lang="en-IN" sz="2800" b="1" dirty="0">
                <a:solidFill>
                  <a:srgbClr val="FF0000"/>
                </a:solidFill>
                <a:latin typeface="Times New Roman" panose="02020603050405020304" pitchFamily="18" charset="0"/>
                <a:cs typeface="Times New Roman" panose="02020603050405020304" pitchFamily="18" charset="0"/>
              </a:rPr>
              <a:t>(</a:t>
            </a:r>
            <a:r>
              <a:rPr lang="en-IN" sz="2800" b="1" dirty="0" err="1">
                <a:solidFill>
                  <a:srgbClr val="FF0000"/>
                </a:solidFill>
                <a:latin typeface="Times New Roman" panose="02020603050405020304" pitchFamily="18" charset="0"/>
                <a:cs typeface="Times New Roman" panose="02020603050405020304" pitchFamily="18" charset="0"/>
              </a:rPr>
              <a:t>text.length</a:t>
            </a:r>
            <a:r>
              <a:rPr lang="en-IN" sz="2800" b="1" dirty="0">
                <a:solidFill>
                  <a:srgbClr val="FF0000"/>
                </a:solidFill>
                <a:latin typeface="Times New Roman" panose="02020603050405020304" pitchFamily="18" charset="0"/>
                <a:cs typeface="Times New Roman" panose="02020603050405020304" pitchFamily="18" charset="0"/>
              </a:rPr>
              <a:t>);</a:t>
            </a:r>
          </a:p>
          <a:p>
            <a:pPr>
              <a:buNone/>
            </a:pPr>
            <a:r>
              <a:rPr lang="en-IN" sz="2800" b="1" dirty="0">
                <a:solidFill>
                  <a:srgbClr val="FF0000"/>
                </a:solidFill>
                <a:latin typeface="Times New Roman" panose="02020603050405020304" pitchFamily="18" charset="0"/>
                <a:cs typeface="Times New Roman" panose="02020603050405020304" pitchFamily="18" charset="0"/>
              </a:rPr>
              <a:t>&lt;/script&gt;</a:t>
            </a:r>
          </a:p>
          <a:p>
            <a:pPr>
              <a:buNone/>
            </a:pPr>
            <a:r>
              <a:rPr lang="en-IN" sz="2800" b="1" dirty="0">
                <a:solidFill>
                  <a:srgbClr val="FF0000"/>
                </a:solidFill>
                <a:latin typeface="Times New Roman" panose="02020603050405020304" pitchFamily="18" charset="0"/>
                <a:cs typeface="Times New Roman" panose="02020603050405020304" pitchFamily="18" charset="0"/>
              </a:rPr>
              <a:t>&lt;/body&gt;</a:t>
            </a:r>
          </a:p>
          <a:p>
            <a:pPr>
              <a:buNone/>
            </a:pPr>
            <a:r>
              <a:rPr lang="en-IN" sz="2800" b="1" dirty="0">
                <a:solidFill>
                  <a:srgbClr val="FF0000"/>
                </a:solidFill>
                <a:latin typeface="Times New Roman" panose="02020603050405020304" pitchFamily="18" charset="0"/>
                <a:cs typeface="Times New Roman" panose="02020603050405020304" pitchFamily="18" charset="0"/>
              </a:rPr>
              <a:t>&lt;/html&gt;</a:t>
            </a:r>
          </a:p>
          <a:p>
            <a:endParaRPr lang="en-IN" sz="2800" b="1" dirty="0">
              <a:solidFill>
                <a:srgbClr val="FF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4729602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D992D-FA52-E77F-44BA-047DD9DD86BB}"/>
              </a:ext>
            </a:extLst>
          </p:cNvPr>
          <p:cNvSpPr>
            <a:spLocks noGrp="1"/>
          </p:cNvSpPr>
          <p:nvPr>
            <p:ph type="title"/>
          </p:nvPr>
        </p:nvSpPr>
        <p:spPr>
          <a:xfrm>
            <a:off x="838200" y="158621"/>
            <a:ext cx="10515600" cy="1054360"/>
          </a:xfrm>
        </p:spPr>
        <p:txBody>
          <a:bodyPr/>
          <a:lstStyle/>
          <a:p>
            <a:pPr algn="ctr"/>
            <a:r>
              <a:rPr lang="en-IN" b="1" dirty="0">
                <a:solidFill>
                  <a:srgbClr val="00B0F0"/>
                </a:solidFill>
                <a:latin typeface="Times New Roman" panose="02020603050405020304" pitchFamily="18" charset="0"/>
                <a:cs typeface="Times New Roman" panose="02020603050405020304" pitchFamily="18" charset="0"/>
              </a:rPr>
              <a:t>JavaScript Strings as Objects:</a:t>
            </a:r>
          </a:p>
        </p:txBody>
      </p:sp>
      <p:sp>
        <p:nvSpPr>
          <p:cNvPr id="3" name="Content Placeholder 2">
            <a:extLst>
              <a:ext uri="{FF2B5EF4-FFF2-40B4-BE49-F238E27FC236}">
                <a16:creationId xmlns:a16="http://schemas.microsoft.com/office/drawing/2014/main" id="{72F74204-51DD-304A-7B06-ABD2ECEBE344}"/>
              </a:ext>
            </a:extLst>
          </p:cNvPr>
          <p:cNvSpPr>
            <a:spLocks noGrp="1"/>
          </p:cNvSpPr>
          <p:nvPr>
            <p:ph idx="1"/>
          </p:nvPr>
        </p:nvSpPr>
        <p:spPr>
          <a:xfrm>
            <a:off x="838200" y="1212981"/>
            <a:ext cx="10515600" cy="4963982"/>
          </a:xfrm>
        </p:spPr>
        <p:txBody>
          <a:bodyPr>
            <a:normAutofit fontScale="92500" lnSpcReduction="20000"/>
          </a:bodyPr>
          <a:lstStyle/>
          <a:p>
            <a:r>
              <a:rPr lang="en-IN" dirty="0">
                <a:latin typeface="Times New Roman" panose="02020603050405020304" pitchFamily="18" charset="0"/>
                <a:cs typeface="Times New Roman" panose="02020603050405020304" pitchFamily="18" charset="0"/>
              </a:rPr>
              <a:t>But strings can also be defined as objects with the keyword </a:t>
            </a:r>
            <a:r>
              <a:rPr lang="en-IN" b="1" dirty="0">
                <a:latin typeface="Times New Roman" panose="02020603050405020304" pitchFamily="18" charset="0"/>
                <a:cs typeface="Times New Roman" panose="02020603050405020304" pitchFamily="18" charset="0"/>
              </a:rPr>
              <a:t>new</a:t>
            </a:r>
            <a:r>
              <a:rPr lang="en-IN" dirty="0">
                <a:latin typeface="Times New Roman" panose="02020603050405020304" pitchFamily="18" charset="0"/>
                <a:cs typeface="Times New Roman" panose="02020603050405020304" pitchFamily="18" charset="0"/>
              </a:rPr>
              <a:t>:</a:t>
            </a:r>
          </a:p>
          <a:p>
            <a:pPr>
              <a:buNone/>
            </a:pPr>
            <a:r>
              <a:rPr lang="en-IN" dirty="0">
                <a:latin typeface="Times New Roman" panose="02020603050405020304" pitchFamily="18" charset="0"/>
                <a:cs typeface="Times New Roman" panose="02020603050405020304" pitchFamily="18" charset="0"/>
              </a:rPr>
              <a:t>	</a:t>
            </a:r>
            <a:r>
              <a:rPr lang="en-IN" b="1" dirty="0">
                <a:solidFill>
                  <a:srgbClr val="FF0000"/>
                </a:solidFill>
                <a:latin typeface="Times New Roman" panose="02020603050405020304" pitchFamily="18" charset="0"/>
                <a:cs typeface="Times New Roman" panose="02020603050405020304" pitchFamily="18" charset="0"/>
              </a:rPr>
              <a:t>&lt;html&gt;</a:t>
            </a:r>
          </a:p>
          <a:p>
            <a:pPr>
              <a:buNone/>
            </a:pPr>
            <a:r>
              <a:rPr lang="en-IN" b="1" dirty="0">
                <a:solidFill>
                  <a:srgbClr val="FF0000"/>
                </a:solidFill>
                <a:latin typeface="Times New Roman" panose="02020603050405020304" pitchFamily="18" charset="0"/>
                <a:cs typeface="Times New Roman" panose="02020603050405020304" pitchFamily="18" charset="0"/>
              </a:rPr>
              <a:t>	&lt;body&gt;</a:t>
            </a:r>
          </a:p>
          <a:p>
            <a:pPr>
              <a:buNone/>
            </a:pPr>
            <a:r>
              <a:rPr lang="en-IN" b="1" dirty="0">
                <a:solidFill>
                  <a:srgbClr val="FF0000"/>
                </a:solidFill>
                <a:latin typeface="Times New Roman" panose="02020603050405020304" pitchFamily="18" charset="0"/>
                <a:cs typeface="Times New Roman" panose="02020603050405020304" pitchFamily="18" charset="0"/>
              </a:rPr>
              <a:t>	&lt;script&gt;</a:t>
            </a:r>
          </a:p>
          <a:p>
            <a:pPr>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a:solidFill>
                  <a:srgbClr val="00B050"/>
                </a:solidFill>
                <a:latin typeface="Times New Roman" panose="02020603050405020304" pitchFamily="18" charset="0"/>
                <a:cs typeface="Times New Roman" panose="02020603050405020304" pitchFamily="18" charset="0"/>
              </a:rPr>
              <a:t>// x is a string</a:t>
            </a:r>
          </a:p>
          <a:p>
            <a:pPr>
              <a:buNone/>
            </a:pPr>
            <a:r>
              <a:rPr lang="en-IN" b="1" dirty="0">
                <a:solidFill>
                  <a:srgbClr val="FF0000"/>
                </a:solidFill>
                <a:latin typeface="Times New Roman" panose="02020603050405020304" pitchFamily="18" charset="0"/>
                <a:cs typeface="Times New Roman" panose="02020603050405020304" pitchFamily="18" charset="0"/>
              </a:rPr>
              <a:t>	let x = "John";</a:t>
            </a:r>
          </a:p>
          <a:p>
            <a:pPr>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a:solidFill>
                  <a:srgbClr val="00B050"/>
                </a:solidFill>
                <a:latin typeface="Times New Roman" panose="02020603050405020304" pitchFamily="18" charset="0"/>
                <a:cs typeface="Times New Roman" panose="02020603050405020304" pitchFamily="18" charset="0"/>
              </a:rPr>
              <a:t>// y is an object</a:t>
            </a:r>
          </a:p>
          <a:p>
            <a:pPr>
              <a:buNone/>
            </a:pPr>
            <a:r>
              <a:rPr lang="en-IN" b="1" dirty="0">
                <a:solidFill>
                  <a:srgbClr val="FF0000"/>
                </a:solidFill>
                <a:latin typeface="Times New Roman" panose="02020603050405020304" pitchFamily="18" charset="0"/>
                <a:cs typeface="Times New Roman" panose="02020603050405020304" pitchFamily="18" charset="0"/>
              </a:rPr>
              <a:t>	let y = new String("John");</a:t>
            </a:r>
          </a:p>
          <a:p>
            <a:pPr>
              <a:buNone/>
            </a:pPr>
            <a:r>
              <a:rPr lang="en-IN" b="1" dirty="0">
                <a:solidFill>
                  <a:srgbClr val="FF0000"/>
                </a:solidFill>
                <a:latin typeface="Times New Roman" panose="02020603050405020304" pitchFamily="18" charset="0"/>
                <a:cs typeface="Times New Roman" panose="02020603050405020304" pitchFamily="18" charset="0"/>
              </a:rPr>
              <a:t>	</a:t>
            </a:r>
            <a:r>
              <a:rPr lang="en-IN" b="1" dirty="0" err="1">
                <a:solidFill>
                  <a:srgbClr val="FF0000"/>
                </a:solidFill>
                <a:latin typeface="Times New Roman" panose="02020603050405020304" pitchFamily="18" charset="0"/>
                <a:cs typeface="Times New Roman" panose="02020603050405020304" pitchFamily="18" charset="0"/>
              </a:rPr>
              <a:t>document.write</a:t>
            </a:r>
            <a:r>
              <a:rPr lang="en-IN" b="1" dirty="0">
                <a:solidFill>
                  <a:srgbClr val="FF0000"/>
                </a:solidFill>
                <a:latin typeface="Times New Roman" panose="02020603050405020304" pitchFamily="18" charset="0"/>
                <a:cs typeface="Times New Roman" panose="02020603050405020304" pitchFamily="18" charset="0"/>
              </a:rPr>
              <a:t>(</a:t>
            </a:r>
            <a:r>
              <a:rPr lang="en-IN" b="1" dirty="0" err="1">
                <a:solidFill>
                  <a:srgbClr val="FF0000"/>
                </a:solidFill>
                <a:latin typeface="Times New Roman" panose="02020603050405020304" pitchFamily="18" charset="0"/>
                <a:cs typeface="Times New Roman" panose="02020603050405020304" pitchFamily="18" charset="0"/>
              </a:rPr>
              <a:t>typeof</a:t>
            </a:r>
            <a:r>
              <a:rPr lang="en-IN" b="1" dirty="0">
                <a:solidFill>
                  <a:srgbClr val="FF0000"/>
                </a:solidFill>
                <a:latin typeface="Times New Roman" panose="02020603050405020304" pitchFamily="18" charset="0"/>
                <a:cs typeface="Times New Roman" panose="02020603050405020304" pitchFamily="18" charset="0"/>
              </a:rPr>
              <a:t> x + "&lt;</a:t>
            </a:r>
            <a:r>
              <a:rPr lang="en-IN" b="1" dirty="0" err="1">
                <a:solidFill>
                  <a:srgbClr val="FF0000"/>
                </a:solidFill>
                <a:latin typeface="Times New Roman" panose="02020603050405020304" pitchFamily="18" charset="0"/>
                <a:cs typeface="Times New Roman" panose="02020603050405020304" pitchFamily="18" charset="0"/>
              </a:rPr>
              <a:t>br</a:t>
            </a:r>
            <a:r>
              <a:rPr lang="en-IN" b="1" dirty="0">
                <a:solidFill>
                  <a:srgbClr val="FF0000"/>
                </a:solidFill>
                <a:latin typeface="Times New Roman" panose="02020603050405020304" pitchFamily="18" charset="0"/>
                <a:cs typeface="Times New Roman" panose="02020603050405020304" pitchFamily="18" charset="0"/>
              </a:rPr>
              <a:t>&gt;" + </a:t>
            </a:r>
            <a:r>
              <a:rPr lang="en-IN" b="1" dirty="0" err="1">
                <a:solidFill>
                  <a:srgbClr val="FF0000"/>
                </a:solidFill>
                <a:latin typeface="Times New Roman" panose="02020603050405020304" pitchFamily="18" charset="0"/>
                <a:cs typeface="Times New Roman" panose="02020603050405020304" pitchFamily="18" charset="0"/>
              </a:rPr>
              <a:t>typeof</a:t>
            </a:r>
            <a:r>
              <a:rPr lang="en-IN" b="1" dirty="0">
                <a:solidFill>
                  <a:srgbClr val="FF0000"/>
                </a:solidFill>
                <a:latin typeface="Times New Roman" panose="02020603050405020304" pitchFamily="18" charset="0"/>
                <a:cs typeface="Times New Roman" panose="02020603050405020304" pitchFamily="18" charset="0"/>
              </a:rPr>
              <a:t> y);</a:t>
            </a:r>
          </a:p>
          <a:p>
            <a:pPr>
              <a:buNone/>
            </a:pPr>
            <a:r>
              <a:rPr lang="en-IN" b="1" dirty="0">
                <a:solidFill>
                  <a:srgbClr val="FF0000"/>
                </a:solidFill>
                <a:latin typeface="Times New Roman" panose="02020603050405020304" pitchFamily="18" charset="0"/>
                <a:cs typeface="Times New Roman" panose="02020603050405020304" pitchFamily="18" charset="0"/>
              </a:rPr>
              <a:t>	&lt;/script&gt;</a:t>
            </a:r>
          </a:p>
          <a:p>
            <a:pPr>
              <a:buNone/>
            </a:pPr>
            <a:r>
              <a:rPr lang="en-IN" b="1" dirty="0">
                <a:solidFill>
                  <a:srgbClr val="FF0000"/>
                </a:solidFill>
                <a:latin typeface="Times New Roman" panose="02020603050405020304" pitchFamily="18" charset="0"/>
                <a:cs typeface="Times New Roman" panose="02020603050405020304" pitchFamily="18" charset="0"/>
              </a:rPr>
              <a:t>	&lt;/body&gt;</a:t>
            </a:r>
          </a:p>
          <a:p>
            <a:pPr>
              <a:buNone/>
            </a:pPr>
            <a:r>
              <a:rPr lang="en-IN" b="1" dirty="0">
                <a:solidFill>
                  <a:srgbClr val="FF0000"/>
                </a:solidFill>
                <a:latin typeface="Times New Roman" panose="02020603050405020304" pitchFamily="18" charset="0"/>
                <a:cs typeface="Times New Roman" panose="02020603050405020304" pitchFamily="18" charset="0"/>
              </a:rPr>
              <a:t>	&lt;/html&gt;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25259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9763F-4DCD-9006-D631-12638DCF229F}"/>
              </a:ext>
            </a:extLst>
          </p:cNvPr>
          <p:cNvSpPr>
            <a:spLocks noGrp="1"/>
          </p:cNvSpPr>
          <p:nvPr>
            <p:ph type="title"/>
          </p:nvPr>
        </p:nvSpPr>
        <p:spPr>
          <a:xfrm>
            <a:off x="838200" y="365125"/>
            <a:ext cx="10515600" cy="819863"/>
          </a:xfrm>
        </p:spPr>
        <p:txBody>
          <a:bodyPr/>
          <a:lstStyle/>
          <a:p>
            <a:pPr algn="ctr"/>
            <a:r>
              <a:rPr lang="en-IN" b="1" dirty="0">
                <a:solidFill>
                  <a:srgbClr val="00B0F0"/>
                </a:solidFill>
                <a:latin typeface="Times New Roman" panose="02020603050405020304" pitchFamily="18" charset="0"/>
                <a:cs typeface="Times New Roman" panose="02020603050405020304" pitchFamily="18" charset="0"/>
              </a:rPr>
              <a:t>JavaScript functions:</a:t>
            </a:r>
          </a:p>
        </p:txBody>
      </p:sp>
      <p:sp>
        <p:nvSpPr>
          <p:cNvPr id="3" name="Content Placeholder 2">
            <a:extLst>
              <a:ext uri="{FF2B5EF4-FFF2-40B4-BE49-F238E27FC236}">
                <a16:creationId xmlns:a16="http://schemas.microsoft.com/office/drawing/2014/main" id="{452F1E7C-67C2-91D3-B721-D7C6CBDA8DCD}"/>
              </a:ext>
            </a:extLst>
          </p:cNvPr>
          <p:cNvSpPr>
            <a:spLocks noGrp="1"/>
          </p:cNvSpPr>
          <p:nvPr>
            <p:ph idx="1"/>
          </p:nvPr>
        </p:nvSpPr>
        <p:spPr>
          <a:xfrm>
            <a:off x="838200" y="1184988"/>
            <a:ext cx="10515600" cy="5449077"/>
          </a:xfrm>
        </p:spPr>
        <p:txBody>
          <a:bodyPr>
            <a:normAutofit fontScale="92500" lnSpcReduction="10000"/>
          </a:bodyPr>
          <a:lstStyle/>
          <a:p>
            <a:r>
              <a:rPr lang="en-IN" dirty="0"/>
              <a:t>A JavaScript function is a block of code designed to perform a particular task.</a:t>
            </a:r>
          </a:p>
          <a:p>
            <a:pPr>
              <a:buNone/>
            </a:pPr>
            <a:r>
              <a:rPr lang="en-IN" dirty="0"/>
              <a:t>	</a:t>
            </a:r>
            <a:r>
              <a:rPr lang="en-IN" b="1" dirty="0">
                <a:solidFill>
                  <a:srgbClr val="FF0000"/>
                </a:solidFill>
              </a:rPr>
              <a:t>&lt;html&gt;</a:t>
            </a:r>
          </a:p>
          <a:p>
            <a:pPr>
              <a:buNone/>
            </a:pPr>
            <a:r>
              <a:rPr lang="en-IN" b="1" dirty="0">
                <a:solidFill>
                  <a:srgbClr val="FF0000"/>
                </a:solidFill>
              </a:rPr>
              <a:t>	&lt;body&gt;</a:t>
            </a:r>
          </a:p>
          <a:p>
            <a:pPr>
              <a:buNone/>
            </a:pPr>
            <a:r>
              <a:rPr lang="en-IN" b="1" dirty="0">
                <a:solidFill>
                  <a:srgbClr val="FF0000"/>
                </a:solidFill>
              </a:rPr>
              <a:t>   &lt;script&gt;</a:t>
            </a:r>
          </a:p>
          <a:p>
            <a:pPr>
              <a:buNone/>
            </a:pPr>
            <a:r>
              <a:rPr lang="en-IN" b="1" dirty="0">
                <a:solidFill>
                  <a:srgbClr val="FF0000"/>
                </a:solidFill>
              </a:rPr>
              <a:t>	function </a:t>
            </a:r>
            <a:r>
              <a:rPr lang="en-IN" b="1" dirty="0" err="1">
                <a:solidFill>
                  <a:srgbClr val="FF0000"/>
                </a:solidFill>
              </a:rPr>
              <a:t>myFunction</a:t>
            </a:r>
            <a:r>
              <a:rPr lang="en-IN" b="1" dirty="0">
                <a:solidFill>
                  <a:srgbClr val="FF0000"/>
                </a:solidFill>
              </a:rPr>
              <a:t>(p1, p2) {</a:t>
            </a:r>
          </a:p>
          <a:p>
            <a:pPr>
              <a:buNone/>
            </a:pPr>
            <a:r>
              <a:rPr lang="en-IN" b="1" dirty="0">
                <a:solidFill>
                  <a:srgbClr val="FF0000"/>
                </a:solidFill>
              </a:rPr>
              <a:t>	  return p1 * p2;</a:t>
            </a:r>
          </a:p>
          <a:p>
            <a:pPr>
              <a:buNone/>
            </a:pPr>
            <a:r>
              <a:rPr lang="en-IN" b="1" dirty="0">
                <a:solidFill>
                  <a:srgbClr val="FF0000"/>
                </a:solidFill>
              </a:rPr>
              <a:t>	}</a:t>
            </a:r>
          </a:p>
          <a:p>
            <a:pPr>
              <a:buNone/>
            </a:pPr>
            <a:r>
              <a:rPr lang="en-IN" b="1" dirty="0">
                <a:solidFill>
                  <a:srgbClr val="FF0000"/>
                </a:solidFill>
              </a:rPr>
              <a:t>	</a:t>
            </a:r>
            <a:r>
              <a:rPr lang="en-IN" b="1" dirty="0" err="1">
                <a:solidFill>
                  <a:srgbClr val="FF0000"/>
                </a:solidFill>
              </a:rPr>
              <a:t>document.write</a:t>
            </a:r>
            <a:r>
              <a:rPr lang="en-IN" b="1" dirty="0">
                <a:solidFill>
                  <a:srgbClr val="FF0000"/>
                </a:solidFill>
              </a:rPr>
              <a:t>(</a:t>
            </a:r>
            <a:r>
              <a:rPr lang="en-IN" b="1" dirty="0" err="1">
                <a:solidFill>
                  <a:srgbClr val="FF0000"/>
                </a:solidFill>
              </a:rPr>
              <a:t>myFunction</a:t>
            </a:r>
            <a:r>
              <a:rPr lang="en-IN" b="1" dirty="0">
                <a:solidFill>
                  <a:srgbClr val="FF0000"/>
                </a:solidFill>
              </a:rPr>
              <a:t>(4, 3));</a:t>
            </a:r>
          </a:p>
          <a:p>
            <a:pPr>
              <a:buNone/>
            </a:pPr>
            <a:r>
              <a:rPr lang="en-IN" b="1" dirty="0">
                <a:solidFill>
                  <a:srgbClr val="FF0000"/>
                </a:solidFill>
              </a:rPr>
              <a:t>	&lt;/script&gt;</a:t>
            </a:r>
          </a:p>
          <a:p>
            <a:pPr>
              <a:buNone/>
            </a:pPr>
            <a:r>
              <a:rPr lang="en-IN" b="1" dirty="0">
                <a:solidFill>
                  <a:srgbClr val="FF0000"/>
                </a:solidFill>
              </a:rPr>
              <a:t>  &lt;/body&gt;</a:t>
            </a:r>
          </a:p>
          <a:p>
            <a:pPr>
              <a:buNone/>
            </a:pPr>
            <a:r>
              <a:rPr lang="en-IN" b="1" dirty="0">
                <a:solidFill>
                  <a:srgbClr val="FF0000"/>
                </a:solidFill>
              </a:rPr>
              <a:t>	&lt;/html&gt;</a:t>
            </a:r>
            <a:endParaRPr lang="en-IN" dirty="0"/>
          </a:p>
        </p:txBody>
      </p:sp>
    </p:spTree>
    <p:extLst>
      <p:ext uri="{BB962C8B-B14F-4D97-AF65-F5344CB8AC3E}">
        <p14:creationId xmlns:p14="http://schemas.microsoft.com/office/powerpoint/2010/main" val="34467845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9FC15-8767-8AB0-66F4-4CB44FE63FC9}"/>
              </a:ext>
            </a:extLst>
          </p:cNvPr>
          <p:cNvSpPr>
            <a:spLocks noGrp="1"/>
          </p:cNvSpPr>
          <p:nvPr>
            <p:ph type="title"/>
          </p:nvPr>
        </p:nvSpPr>
        <p:spPr>
          <a:xfrm>
            <a:off x="838200" y="365125"/>
            <a:ext cx="10515600" cy="877749"/>
          </a:xfrm>
        </p:spPr>
        <p:txBody>
          <a:bodyPr/>
          <a:lstStyle/>
          <a:p>
            <a:pPr algn="ctr"/>
            <a:r>
              <a:rPr lang="en-US" sz="4400" b="1" dirty="0">
                <a:solidFill>
                  <a:srgbClr val="00B050"/>
                </a:solidFill>
                <a:latin typeface="Times New Roman" panose="02020603050405020304" pitchFamily="18" charset="0"/>
                <a:cs typeface="Times New Roman" panose="02020603050405020304" pitchFamily="18" charset="0"/>
              </a:rPr>
              <a:t>Limitations of JavaScript</a:t>
            </a:r>
            <a:endParaRPr lang="en-IN"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30C219A-7E67-DB88-B86B-1A78ECE751A8}"/>
              </a:ext>
            </a:extLst>
          </p:cNvPr>
          <p:cNvSpPr>
            <a:spLocks noGrp="1"/>
          </p:cNvSpPr>
          <p:nvPr>
            <p:ph idx="1"/>
          </p:nvPr>
        </p:nvSpPr>
        <p:spPr>
          <a:xfrm>
            <a:off x="838200" y="1349406"/>
            <a:ext cx="10515600" cy="4827557"/>
          </a:xfrm>
        </p:spPr>
        <p:txBody>
          <a:bodyPr/>
          <a:lstStyle/>
          <a:p>
            <a:pPr algn="just">
              <a:buNone/>
            </a:pPr>
            <a:r>
              <a:rPr lang="en-US" sz="2800" dirty="0">
                <a:latin typeface="Times New Roman" panose="02020603050405020304" pitchFamily="18" charset="0"/>
                <a:cs typeface="Times New Roman" panose="02020603050405020304" pitchFamily="18" charset="0"/>
              </a:rPr>
              <a:t>We cannot treat JavaScript as a full-fledged programming language. It lacks the following important features: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Client-side JavaScript does not allow the reading or writing of files. This has been kept for security reasons.</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JavaScript cannot be used for networking applications because there is no such support available.</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JavaScript doesn't have any multithreading or multiprocessor capabilities. </a:t>
            </a:r>
          </a:p>
          <a:p>
            <a:pPr algn="just">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     JavaScript is a lightweight, interpreted programming language that allows you to build interactivity into otherwise static HTML pages. </a:t>
            </a:r>
          </a:p>
          <a:p>
            <a:pPr marL="0" indent="0">
              <a:buNone/>
            </a:pPr>
            <a:endParaRPr lang="en-IN" dirty="0"/>
          </a:p>
        </p:txBody>
      </p:sp>
    </p:spTree>
    <p:extLst>
      <p:ext uri="{BB962C8B-B14F-4D97-AF65-F5344CB8AC3E}">
        <p14:creationId xmlns:p14="http://schemas.microsoft.com/office/powerpoint/2010/main" val="4697504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191DD-063A-83EC-02EF-BCD3119C12C4}"/>
              </a:ext>
            </a:extLst>
          </p:cNvPr>
          <p:cNvSpPr>
            <a:spLocks noGrp="1"/>
          </p:cNvSpPr>
          <p:nvPr>
            <p:ph type="title"/>
          </p:nvPr>
        </p:nvSpPr>
        <p:spPr>
          <a:xfrm>
            <a:off x="838200" y="205328"/>
            <a:ext cx="10515600" cy="735705"/>
          </a:xfrm>
        </p:spPr>
        <p:txBody>
          <a:bodyPr/>
          <a:lstStyle/>
          <a:p>
            <a:pPr algn="ctr"/>
            <a:r>
              <a:rPr lang="en-US" b="1" dirty="0">
                <a:solidFill>
                  <a:srgbClr val="00B050"/>
                </a:solidFill>
                <a:latin typeface="Times New Roman" panose="02020603050405020304" pitchFamily="18" charset="0"/>
                <a:cs typeface="Times New Roman" panose="02020603050405020304" pitchFamily="18" charset="0"/>
              </a:rPr>
              <a:t>JavaScript - Syntax</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02A5EE9B-2E56-DA99-2148-3B4E927B8526}"/>
              </a:ext>
            </a:extLst>
          </p:cNvPr>
          <p:cNvSpPr>
            <a:spLocks noGrp="1"/>
          </p:cNvSpPr>
          <p:nvPr>
            <p:ph idx="1"/>
          </p:nvPr>
        </p:nvSpPr>
        <p:spPr>
          <a:xfrm>
            <a:off x="1748901" y="941033"/>
            <a:ext cx="9010836" cy="5235930"/>
          </a:xfrm>
        </p:spPr>
        <p:txBody>
          <a:bodyPr/>
          <a:lstStyle/>
          <a:p>
            <a:pPr algn="just"/>
            <a:r>
              <a:rPr lang="en-US" sz="2800" dirty="0"/>
              <a:t>JavaScript can be implemented using JavaScript statements that are placed within the HTML tags in a web page.</a:t>
            </a:r>
          </a:p>
          <a:p>
            <a:pPr algn="just">
              <a:buNone/>
            </a:pPr>
            <a:endParaRPr lang="en-US" sz="2800" dirty="0"/>
          </a:p>
          <a:p>
            <a:pPr algn="just"/>
            <a:r>
              <a:rPr lang="en-US" sz="2800" dirty="0"/>
              <a:t>You can place the  </a:t>
            </a:r>
            <a:r>
              <a:rPr lang="en-US" sz="2800" b="1" dirty="0"/>
              <a:t>&lt;script&gt;</a:t>
            </a:r>
            <a:r>
              <a:rPr lang="en-US" sz="2800" dirty="0"/>
              <a:t> tags, containing your JavaScript, anywhere within your web page, but it is normally recommended that you should keep it within the </a:t>
            </a:r>
            <a:r>
              <a:rPr lang="en-US" sz="2800" b="1" dirty="0"/>
              <a:t>&lt;head&gt;</a:t>
            </a:r>
            <a:r>
              <a:rPr lang="en-US" sz="2800" dirty="0"/>
              <a:t> tags.</a:t>
            </a:r>
          </a:p>
          <a:p>
            <a:pPr algn="just">
              <a:buNone/>
            </a:pPr>
            <a:endParaRPr lang="en-US" sz="2800" dirty="0"/>
          </a:p>
          <a:p>
            <a:pPr algn="just"/>
            <a:r>
              <a:rPr lang="en-US" sz="2800" dirty="0"/>
              <a:t>The &lt;script&gt; tag alerts the browser program to start interpreting all the text between these tags as a script.</a:t>
            </a:r>
          </a:p>
          <a:p>
            <a:endParaRPr lang="en-IN" dirty="0"/>
          </a:p>
        </p:txBody>
      </p:sp>
    </p:spTree>
    <p:extLst>
      <p:ext uri="{BB962C8B-B14F-4D97-AF65-F5344CB8AC3E}">
        <p14:creationId xmlns:p14="http://schemas.microsoft.com/office/powerpoint/2010/main" val="21995736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1EAE131-F29C-2A48-E024-6670F546B64D}"/>
              </a:ext>
            </a:extLst>
          </p:cNvPr>
          <p:cNvSpPr txBox="1"/>
          <p:nvPr/>
        </p:nvSpPr>
        <p:spPr>
          <a:xfrm>
            <a:off x="905522" y="390617"/>
            <a:ext cx="9818703" cy="6647974"/>
          </a:xfrm>
          <a:prstGeom prst="rect">
            <a:avLst/>
          </a:prstGeom>
          <a:noFill/>
        </p:spPr>
        <p:txBody>
          <a:bodyPr wrap="square" rtlCol="0">
            <a:spAutoFit/>
          </a:bodyPr>
          <a:lstStyle/>
          <a:p>
            <a:pPr algn="ctr">
              <a:buNone/>
            </a:pPr>
            <a:r>
              <a:rPr lang="en-US" sz="2400" b="1" dirty="0">
                <a:latin typeface="Times New Roman" panose="02020603050405020304" pitchFamily="18" charset="0"/>
                <a:cs typeface="Times New Roman" panose="02020603050405020304" pitchFamily="18" charset="0"/>
              </a:rPr>
              <a:t>&lt;script ...&gt; </a:t>
            </a:r>
          </a:p>
          <a:p>
            <a:pPr algn="ctr">
              <a:buNone/>
            </a:pPr>
            <a:r>
              <a:rPr lang="en-US" sz="2400" b="1" dirty="0">
                <a:latin typeface="Times New Roman" panose="02020603050405020304" pitchFamily="18" charset="0"/>
                <a:cs typeface="Times New Roman" panose="02020603050405020304" pitchFamily="18" charset="0"/>
              </a:rPr>
              <a:t>JavaScript code </a:t>
            </a:r>
          </a:p>
          <a:p>
            <a:pPr algn="ctr">
              <a:buNone/>
            </a:pPr>
            <a:r>
              <a:rPr lang="en-US" sz="2400" b="1" dirty="0">
                <a:latin typeface="Times New Roman" panose="02020603050405020304" pitchFamily="18" charset="0"/>
                <a:cs typeface="Times New Roman" panose="02020603050405020304" pitchFamily="18" charset="0"/>
              </a:rPr>
              <a:t>&lt;/script&gt;</a:t>
            </a:r>
          </a:p>
          <a:p>
            <a:pPr>
              <a:buNone/>
            </a:pPr>
            <a:r>
              <a:rPr lang="en-US" sz="2800" dirty="0">
                <a:latin typeface="Times New Roman" panose="02020603050405020304" pitchFamily="18" charset="0"/>
                <a:cs typeface="Times New Roman" panose="02020603050405020304" pitchFamily="18" charset="0"/>
              </a:rPr>
              <a:t>The script tag takes two important attributes −</a:t>
            </a:r>
          </a:p>
          <a:p>
            <a:r>
              <a:rPr lang="en-US" sz="2800" b="1" dirty="0">
                <a:latin typeface="Times New Roman" panose="02020603050405020304" pitchFamily="18" charset="0"/>
                <a:cs typeface="Times New Roman" panose="02020603050405020304" pitchFamily="18" charset="0"/>
              </a:rPr>
              <a:t>Language</a:t>
            </a:r>
            <a:r>
              <a:rPr lang="en-US" sz="2800" dirty="0">
                <a:latin typeface="Times New Roman" panose="02020603050405020304" pitchFamily="18" charset="0"/>
                <a:cs typeface="Times New Roman" panose="02020603050405020304" pitchFamily="18" charset="0"/>
              </a:rPr>
              <a:t> − This attribute specifies what scripting language you are using. Typically, its value will be </a:t>
            </a:r>
            <a:r>
              <a:rPr lang="en-US" sz="2800" dirty="0" err="1">
                <a:latin typeface="Times New Roman" panose="02020603050405020304" pitchFamily="18" charset="0"/>
                <a:cs typeface="Times New Roman" panose="02020603050405020304" pitchFamily="18" charset="0"/>
              </a:rPr>
              <a:t>javascript</a:t>
            </a:r>
            <a:r>
              <a:rPr lang="en-US" sz="2800" dirty="0">
                <a:latin typeface="Times New Roman" panose="02020603050405020304" pitchFamily="18" charset="0"/>
                <a:cs typeface="Times New Roman" panose="02020603050405020304" pitchFamily="18" charset="0"/>
              </a:rPr>
              <a:t>. Although recent versions of HTML (and XHTML, its successor) have phased out the use of this attribute.</a:t>
            </a:r>
          </a:p>
          <a:p>
            <a:r>
              <a:rPr lang="en-US" sz="2800" b="1" dirty="0">
                <a:latin typeface="Times New Roman" panose="02020603050405020304" pitchFamily="18" charset="0"/>
                <a:cs typeface="Times New Roman" panose="02020603050405020304" pitchFamily="18" charset="0"/>
              </a:rPr>
              <a:t>Type</a:t>
            </a:r>
            <a:r>
              <a:rPr lang="en-US" sz="2800" dirty="0">
                <a:latin typeface="Times New Roman" panose="02020603050405020304" pitchFamily="18" charset="0"/>
                <a:cs typeface="Times New Roman" panose="02020603050405020304" pitchFamily="18" charset="0"/>
              </a:rPr>
              <a:t> − This attribute is what is now recommended to indicate the scripting language in use and its value should be set to "text/</a:t>
            </a:r>
            <a:r>
              <a:rPr lang="en-US" sz="2800" dirty="0" err="1">
                <a:latin typeface="Times New Roman" panose="02020603050405020304" pitchFamily="18" charset="0"/>
                <a:cs typeface="Times New Roman" panose="02020603050405020304" pitchFamily="18" charset="0"/>
              </a:rPr>
              <a:t>javascript</a:t>
            </a:r>
            <a:r>
              <a:rPr lang="en-US" sz="2800" dirty="0">
                <a:latin typeface="Times New Roman" panose="02020603050405020304" pitchFamily="18" charset="0"/>
                <a:cs typeface="Times New Roman" panose="02020603050405020304" pitchFamily="18" charset="0"/>
              </a:rPr>
              <a:t>".</a:t>
            </a:r>
          </a:p>
          <a:p>
            <a:pPr>
              <a:buNone/>
            </a:pPr>
            <a:r>
              <a:rPr lang="fr-FR" sz="2800" b="1" dirty="0">
                <a:latin typeface="Times New Roman" panose="02020603050405020304" pitchFamily="18" charset="0"/>
                <a:cs typeface="Times New Roman" panose="02020603050405020304" pitchFamily="18" charset="0"/>
              </a:rPr>
              <a:t>&lt;script </a:t>
            </a:r>
            <a:r>
              <a:rPr lang="fr-FR" sz="2800" b="1" dirty="0" err="1">
                <a:latin typeface="Times New Roman" panose="02020603050405020304" pitchFamily="18" charset="0"/>
                <a:cs typeface="Times New Roman" panose="02020603050405020304" pitchFamily="18" charset="0"/>
              </a:rPr>
              <a:t>language</a:t>
            </a:r>
            <a:r>
              <a:rPr lang="fr-FR" sz="2800" b="1" dirty="0">
                <a:latin typeface="Times New Roman" panose="02020603050405020304" pitchFamily="18" charset="0"/>
                <a:cs typeface="Times New Roman" panose="02020603050405020304" pitchFamily="18" charset="0"/>
              </a:rPr>
              <a:t> = "javascript" type = "</a:t>
            </a:r>
            <a:r>
              <a:rPr lang="fr-FR" sz="2800" b="1" dirty="0" err="1">
                <a:latin typeface="Times New Roman" panose="02020603050405020304" pitchFamily="18" charset="0"/>
                <a:cs typeface="Times New Roman" panose="02020603050405020304" pitchFamily="18" charset="0"/>
              </a:rPr>
              <a:t>text</a:t>
            </a:r>
            <a:r>
              <a:rPr lang="fr-FR" sz="2800" b="1" dirty="0">
                <a:latin typeface="Times New Roman" panose="02020603050405020304" pitchFamily="18" charset="0"/>
                <a:cs typeface="Times New Roman" panose="02020603050405020304" pitchFamily="18" charset="0"/>
              </a:rPr>
              <a:t>/javascript"&gt; </a:t>
            </a:r>
          </a:p>
          <a:p>
            <a:pPr>
              <a:buNone/>
            </a:pPr>
            <a:r>
              <a:rPr lang="fr-FR" sz="2800" b="1" dirty="0">
                <a:latin typeface="Times New Roman" panose="02020603050405020304" pitchFamily="18" charset="0"/>
                <a:cs typeface="Times New Roman" panose="02020603050405020304" pitchFamily="18" charset="0"/>
              </a:rPr>
              <a:t>JavaScript code</a:t>
            </a:r>
          </a:p>
          <a:p>
            <a:pPr>
              <a:buNone/>
            </a:pPr>
            <a:r>
              <a:rPr lang="fr-FR" sz="2800" b="1" dirty="0">
                <a:latin typeface="Times New Roman" panose="02020603050405020304" pitchFamily="18" charset="0"/>
                <a:cs typeface="Times New Roman" panose="02020603050405020304" pitchFamily="18" charset="0"/>
              </a:rPr>
              <a:t> &lt;/script&gt;</a:t>
            </a:r>
            <a:endParaRPr lang="en-US" sz="2800" b="1"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6559613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41BFF-7626-0603-F026-0C5461220056}"/>
              </a:ext>
            </a:extLst>
          </p:cNvPr>
          <p:cNvSpPr>
            <a:spLocks noGrp="1"/>
          </p:cNvSpPr>
          <p:nvPr>
            <p:ph type="title"/>
          </p:nvPr>
        </p:nvSpPr>
        <p:spPr>
          <a:xfrm>
            <a:off x="838200" y="365126"/>
            <a:ext cx="10515600" cy="851116"/>
          </a:xfrm>
        </p:spPr>
        <p:txBody>
          <a:bodyPr/>
          <a:lstStyle/>
          <a:p>
            <a:pPr algn="ctr"/>
            <a:r>
              <a:rPr lang="en-US" b="1" dirty="0">
                <a:solidFill>
                  <a:srgbClr val="00B050"/>
                </a:solidFill>
                <a:latin typeface="Times New Roman" panose="02020603050405020304" pitchFamily="18" charset="0"/>
                <a:cs typeface="Times New Roman" panose="02020603050405020304" pitchFamily="18" charset="0"/>
              </a:rPr>
              <a:t>Hello World</a:t>
            </a:r>
            <a:endParaRPr lang="en-IN" b="1" dirty="0">
              <a:solidFill>
                <a:srgbClr val="00B05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96F3D38-F556-9E43-AD6B-FB2E7C735B35}"/>
              </a:ext>
            </a:extLst>
          </p:cNvPr>
          <p:cNvSpPr>
            <a:spLocks noGrp="1"/>
          </p:cNvSpPr>
          <p:nvPr>
            <p:ph idx="1"/>
          </p:nvPr>
        </p:nvSpPr>
        <p:spPr>
          <a:xfrm>
            <a:off x="838200" y="1322773"/>
            <a:ext cx="10515600" cy="4880823"/>
          </a:xfrm>
        </p:spPr>
        <p:txBody>
          <a:bodyPr/>
          <a:lstStyle/>
          <a:p>
            <a:pPr>
              <a:buNone/>
            </a:pPr>
            <a:r>
              <a:rPr lang="en-US" sz="2800" dirty="0">
                <a:latin typeface="Times New Roman" panose="02020603050405020304" pitchFamily="18" charset="0"/>
                <a:cs typeface="Times New Roman" panose="02020603050405020304" pitchFamily="18" charset="0"/>
              </a:rPr>
              <a:t>&lt;html&gt;  </a:t>
            </a:r>
          </a:p>
          <a:p>
            <a:pPr>
              <a:buNone/>
            </a:pPr>
            <a:r>
              <a:rPr lang="en-US" sz="2800" dirty="0">
                <a:latin typeface="Times New Roman" panose="02020603050405020304" pitchFamily="18" charset="0"/>
                <a:cs typeface="Times New Roman" panose="02020603050405020304" pitchFamily="18" charset="0"/>
              </a:rPr>
              <a:t> &lt;body&gt;</a:t>
            </a:r>
          </a:p>
          <a:p>
            <a:pPr>
              <a:buNone/>
            </a:pPr>
            <a:r>
              <a:rPr lang="en-US" sz="2800" dirty="0">
                <a:latin typeface="Times New Roman" panose="02020603050405020304" pitchFamily="18" charset="0"/>
                <a:cs typeface="Times New Roman" panose="02020603050405020304" pitchFamily="18" charset="0"/>
              </a:rPr>
              <a:t> &lt;script language = "</a:t>
            </a:r>
            <a:r>
              <a:rPr lang="en-US" sz="2800" dirty="0" err="1">
                <a:latin typeface="Times New Roman" panose="02020603050405020304" pitchFamily="18" charset="0"/>
                <a:cs typeface="Times New Roman" panose="02020603050405020304" pitchFamily="18" charset="0"/>
              </a:rPr>
              <a:t>javascript</a:t>
            </a:r>
            <a:r>
              <a:rPr lang="en-US" sz="2800" dirty="0">
                <a:latin typeface="Times New Roman" panose="02020603050405020304" pitchFamily="18" charset="0"/>
                <a:cs typeface="Times New Roman" panose="02020603050405020304" pitchFamily="18" charset="0"/>
              </a:rPr>
              <a:t>" type = "text/</a:t>
            </a:r>
            <a:r>
              <a:rPr lang="en-US" sz="2800" dirty="0" err="1">
                <a:latin typeface="Times New Roman" panose="02020603050405020304" pitchFamily="18" charset="0"/>
                <a:cs typeface="Times New Roman" panose="02020603050405020304" pitchFamily="18" charset="0"/>
              </a:rPr>
              <a:t>javascript</a:t>
            </a:r>
            <a:r>
              <a:rPr lang="en-US" sz="2800" dirty="0">
                <a:latin typeface="Times New Roman" panose="02020603050405020304" pitchFamily="18" charset="0"/>
                <a:cs typeface="Times New Roman" panose="02020603050405020304" pitchFamily="18" charset="0"/>
              </a:rPr>
              <a:t>"&gt;         </a:t>
            </a:r>
          </a:p>
          <a:p>
            <a:pPr>
              <a:buNone/>
            </a:pPr>
            <a:r>
              <a:rPr lang="en-US" sz="2800" dirty="0">
                <a:latin typeface="Times New Roman" panose="02020603050405020304" pitchFamily="18" charset="0"/>
                <a:cs typeface="Times New Roman" panose="02020603050405020304" pitchFamily="18" charset="0"/>
              </a:rPr>
              <a:t>&lt;!--            </a:t>
            </a:r>
          </a:p>
          <a:p>
            <a:pPr>
              <a:buNone/>
            </a:pPr>
            <a:r>
              <a:rPr lang="en-US" sz="2800" dirty="0" err="1">
                <a:latin typeface="Times New Roman" panose="02020603050405020304" pitchFamily="18" charset="0"/>
                <a:cs typeface="Times New Roman" panose="02020603050405020304" pitchFamily="18" charset="0"/>
              </a:rPr>
              <a:t>document.write</a:t>
            </a:r>
            <a:r>
              <a:rPr lang="en-US" sz="2800" dirty="0">
                <a:latin typeface="Times New Roman" panose="02020603050405020304" pitchFamily="18" charset="0"/>
                <a:cs typeface="Times New Roman" panose="02020603050405020304" pitchFamily="18" charset="0"/>
              </a:rPr>
              <a:t>("Hello World!")        </a:t>
            </a:r>
          </a:p>
          <a:p>
            <a:pPr>
              <a:buNone/>
            </a:pPr>
            <a:r>
              <a:rPr lang="en-US" sz="2800" dirty="0">
                <a:latin typeface="Times New Roman" panose="02020603050405020304" pitchFamily="18" charset="0"/>
                <a:cs typeface="Times New Roman" panose="02020603050405020304" pitchFamily="18" charset="0"/>
              </a:rPr>
              <a:t> //--&gt;      </a:t>
            </a:r>
          </a:p>
          <a:p>
            <a:pPr>
              <a:buNone/>
            </a:pPr>
            <a:r>
              <a:rPr lang="en-US" sz="2800" dirty="0">
                <a:latin typeface="Times New Roman" panose="02020603050405020304" pitchFamily="18" charset="0"/>
                <a:cs typeface="Times New Roman" panose="02020603050405020304" pitchFamily="18" charset="0"/>
              </a:rPr>
              <a:t>&lt;/script&gt;  </a:t>
            </a:r>
          </a:p>
          <a:p>
            <a:pPr>
              <a:buNone/>
            </a:pPr>
            <a:r>
              <a:rPr lang="en-US" sz="2800" dirty="0">
                <a:latin typeface="Times New Roman" panose="02020603050405020304" pitchFamily="18" charset="0"/>
                <a:cs typeface="Times New Roman" panose="02020603050405020304" pitchFamily="18" charset="0"/>
              </a:rPr>
              <a:t> &lt;/body&gt;</a:t>
            </a:r>
          </a:p>
          <a:p>
            <a:pPr>
              <a:buNone/>
            </a:pPr>
            <a:r>
              <a:rPr lang="en-US" sz="2800" dirty="0">
                <a:latin typeface="Times New Roman" panose="02020603050405020304" pitchFamily="18" charset="0"/>
                <a:cs typeface="Times New Roman" panose="02020603050405020304" pitchFamily="18" charset="0"/>
              </a:rPr>
              <a:t>&lt;/html&gt;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744380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693</TotalTime>
  <Words>3818</Words>
  <Application>Microsoft Office PowerPoint</Application>
  <PresentationFormat>Widescreen</PresentationFormat>
  <Paragraphs>440</Paragraphs>
  <Slides>59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59</vt:i4>
      </vt:variant>
    </vt:vector>
  </HeadingPairs>
  <TitlesOfParts>
    <vt:vector size="67" baseType="lpstr">
      <vt:lpstr>Arial</vt:lpstr>
      <vt:lpstr>Calibri</vt:lpstr>
      <vt:lpstr>Calibri Light</vt:lpstr>
      <vt:lpstr>Monotype Sorts</vt:lpstr>
      <vt:lpstr>Symbol</vt:lpstr>
      <vt:lpstr>Times New Roman</vt:lpstr>
      <vt:lpstr>Wingdings</vt:lpstr>
      <vt:lpstr>Office Theme</vt:lpstr>
      <vt:lpstr>Java script</vt:lpstr>
      <vt:lpstr>Introduction to JavaScript</vt:lpstr>
      <vt:lpstr>Why do we Use JavaScript? </vt:lpstr>
      <vt:lpstr>Features:</vt:lpstr>
      <vt:lpstr>Advantages of JavaScript</vt:lpstr>
      <vt:lpstr>Limitations of JavaScript</vt:lpstr>
      <vt:lpstr>JavaScript - Syntax</vt:lpstr>
      <vt:lpstr>PowerPoint Presentation</vt:lpstr>
      <vt:lpstr>Hello World</vt:lpstr>
      <vt:lpstr>JavaScript in &lt;head&gt; Section</vt:lpstr>
      <vt:lpstr>PowerPoint Presentation</vt:lpstr>
      <vt:lpstr>In body</vt:lpstr>
      <vt:lpstr>In head and body</vt:lpstr>
      <vt:lpstr> JavaScript in External File</vt:lpstr>
      <vt:lpstr>PowerPoint Presentation</vt:lpstr>
      <vt:lpstr>Javascript outputs:</vt:lpstr>
      <vt:lpstr>Method 1</vt:lpstr>
      <vt:lpstr>PowerPoint Presentation</vt:lpstr>
      <vt:lpstr>Method 2</vt:lpstr>
      <vt:lpstr>Method 3</vt:lpstr>
      <vt:lpstr>Method 4</vt:lpstr>
      <vt:lpstr>Method 5:</vt:lpstr>
      <vt:lpstr>PowerPoint Presentation</vt:lpstr>
      <vt:lpstr>Enabling using a web browser</vt:lpstr>
      <vt:lpstr>Java Script Variables:</vt:lpstr>
      <vt:lpstr>PowerPoint Presentation</vt:lpstr>
      <vt:lpstr>PowerPoint Presentation</vt:lpstr>
      <vt:lpstr>PowerPoint Presentation</vt:lpstr>
      <vt:lpstr>PowerPoint Presentation</vt:lpstr>
      <vt:lpstr>PowerPoint Presentation</vt:lpstr>
      <vt:lpstr>Operators</vt:lpstr>
      <vt:lpstr>Aggregate Assignments</vt:lpstr>
      <vt:lpstr>Increment and Decrement</vt:lpstr>
      <vt:lpstr>Control Structures</vt:lpstr>
      <vt:lpstr>The If Statement</vt:lpstr>
      <vt:lpstr>Repeat Loops</vt:lpstr>
      <vt:lpstr>The While Loop</vt:lpstr>
      <vt:lpstr>Strings</vt:lpstr>
      <vt:lpstr>String Length:</vt:lpstr>
      <vt:lpstr>JavaScript Strings as Objects:</vt:lpstr>
      <vt:lpstr>Javascript functions:</vt:lpstr>
      <vt:lpstr>Events Handling</vt:lpstr>
      <vt:lpstr>Onclick event</vt:lpstr>
      <vt:lpstr>PowerPoint Presentation</vt:lpstr>
      <vt:lpstr>Onsubmit Event Type</vt:lpstr>
      <vt:lpstr>PowerPoint Presentation</vt:lpstr>
      <vt:lpstr>Onmouseover and Onmouseout </vt:lpstr>
      <vt:lpstr>PowerPoint Presentation</vt:lpstr>
      <vt:lpstr>Document Object Model or DOM </vt:lpstr>
      <vt:lpstr>PowerPoint Presentation</vt:lpstr>
      <vt:lpstr>PowerPoint Presentation</vt:lpstr>
      <vt:lpstr>DOMS</vt:lpstr>
      <vt:lpstr>Arrays:</vt:lpstr>
      <vt:lpstr>PowerPoint Presentation</vt:lpstr>
      <vt:lpstr> Strings Object </vt:lpstr>
      <vt:lpstr>String Properties</vt:lpstr>
      <vt:lpstr>PowerPoint Presentation</vt:lpstr>
      <vt:lpstr>JavaScript Strings as Objects:</vt:lpstr>
      <vt:lpstr>JavaScript functions: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script</dc:title>
  <dc:creator>lipsa priyadarshini</dc:creator>
  <cp:lastModifiedBy>lipsa priyadarshini</cp:lastModifiedBy>
  <cp:revision>49</cp:revision>
  <dcterms:created xsi:type="dcterms:W3CDTF">2023-01-13T04:04:15Z</dcterms:created>
  <dcterms:modified xsi:type="dcterms:W3CDTF">2023-02-10T08:40:11Z</dcterms:modified>
</cp:coreProperties>
</file>