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p:cViewPr varScale="1">
        <p:scale>
          <a:sx n="83" d="100"/>
          <a:sy n="83" d="100"/>
        </p:scale>
        <p:origin x="-1469"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943967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0833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3108131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200328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3968257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591342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491899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868490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3988991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10559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D033F97-1EAE-4B0C-A592-7F2CF4722301}" type="datetimeFigureOut">
              <a:rPr lang="en-IN" smtClean="0"/>
              <a:t>06-04-2023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7693F91-6C4D-4571-83C4-E2FB9664A1FD}" type="slidenum">
              <a:rPr lang="en-IN" smtClean="0"/>
              <a:t>‹#›</a:t>
            </a:fld>
            <a:endParaRPr lang="en-IN" dirty="0"/>
          </a:p>
        </p:txBody>
      </p:sp>
    </p:spTree>
    <p:extLst>
      <p:ext uri="{BB962C8B-B14F-4D97-AF65-F5344CB8AC3E}">
        <p14:creationId xmlns:p14="http://schemas.microsoft.com/office/powerpoint/2010/main" val="1964792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033F97-1EAE-4B0C-A592-7F2CF4722301}" type="datetimeFigureOut">
              <a:rPr lang="en-IN" smtClean="0"/>
              <a:t>06-04-2023</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693F91-6C4D-4571-83C4-E2FB9664A1FD}" type="slidenum">
              <a:rPr lang="en-IN" smtClean="0"/>
              <a:t>‹#›</a:t>
            </a:fld>
            <a:endParaRPr lang="en-IN" dirty="0"/>
          </a:p>
        </p:txBody>
      </p:sp>
    </p:spTree>
    <p:extLst>
      <p:ext uri="{BB962C8B-B14F-4D97-AF65-F5344CB8AC3E}">
        <p14:creationId xmlns:p14="http://schemas.microsoft.com/office/powerpoint/2010/main" val="18746538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332657"/>
            <a:ext cx="8136904" cy="1008112"/>
          </a:xfrm>
        </p:spPr>
        <p:txBody>
          <a:bodyPr/>
          <a:lstStyle/>
          <a:p>
            <a:r>
              <a:rPr lang="en-US" dirty="0" smtClean="0"/>
              <a:t>DATA STRUCTURE</a:t>
            </a:r>
            <a:endParaRPr lang="en-IN" dirty="0"/>
          </a:p>
        </p:txBody>
      </p:sp>
      <p:sp>
        <p:nvSpPr>
          <p:cNvPr id="3" name="Subtitle 2"/>
          <p:cNvSpPr>
            <a:spLocks noGrp="1"/>
          </p:cNvSpPr>
          <p:nvPr>
            <p:ph type="subTitle" idx="1"/>
          </p:nvPr>
        </p:nvSpPr>
        <p:spPr>
          <a:xfrm>
            <a:off x="467544" y="1412776"/>
            <a:ext cx="8424936" cy="5256584"/>
          </a:xfrm>
        </p:spPr>
        <p:txBody>
          <a:bodyPr/>
          <a:lstStyle/>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412776"/>
            <a:ext cx="9144000" cy="5337415"/>
          </a:xfrm>
          <a:prstGeom prst="rect">
            <a:avLst/>
          </a:prstGeom>
        </p:spPr>
      </p:pic>
    </p:spTree>
    <p:extLst>
      <p:ext uri="{BB962C8B-B14F-4D97-AF65-F5344CB8AC3E}">
        <p14:creationId xmlns:p14="http://schemas.microsoft.com/office/powerpoint/2010/main" val="1992872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1"/>
            <a:ext cx="8424936" cy="720079"/>
          </a:xfrm>
        </p:spPr>
        <p:txBody>
          <a:bodyPr>
            <a:normAutofit fontScale="90000"/>
          </a:bodyPr>
          <a:lstStyle/>
          <a:p>
            <a:r>
              <a:rPr lang="en-IN" dirty="0" smtClean="0"/>
              <a:t>Graphs</a:t>
            </a:r>
            <a:endParaRPr lang="en-IN" dirty="0"/>
          </a:p>
        </p:txBody>
      </p:sp>
      <p:sp>
        <p:nvSpPr>
          <p:cNvPr id="3" name="Subtitle 2"/>
          <p:cNvSpPr>
            <a:spLocks noGrp="1"/>
          </p:cNvSpPr>
          <p:nvPr>
            <p:ph type="subTitle" idx="1"/>
          </p:nvPr>
        </p:nvSpPr>
        <p:spPr>
          <a:xfrm>
            <a:off x="395536" y="980728"/>
            <a:ext cx="8496944" cy="5688632"/>
          </a:xfrm>
        </p:spPr>
        <p:txBody>
          <a:bodyPr>
            <a:normAutofit/>
          </a:bodyPr>
          <a:lstStyle/>
          <a:p>
            <a:pPr marL="342900" indent="-342900" algn="l">
              <a:buFont typeface="Arial" pitchFamily="34" charset="0"/>
              <a:buChar char="•"/>
            </a:pPr>
            <a:r>
              <a:rPr lang="en-US" sz="2000" dirty="0" smtClean="0">
                <a:solidFill>
                  <a:schemeClr val="tx1"/>
                </a:solidFill>
              </a:rPr>
              <a:t>Graphs A graph is also a non-linear data structure. In a tree data structure, all data elements are stored in definite hierarchical structure. </a:t>
            </a:r>
          </a:p>
          <a:p>
            <a:pPr marL="342900" indent="-342900" algn="l">
              <a:buFont typeface="Arial" pitchFamily="34" charset="0"/>
              <a:buChar char="•"/>
            </a:pPr>
            <a:r>
              <a:rPr lang="en-US" sz="2000" dirty="0" smtClean="0">
                <a:solidFill>
                  <a:schemeClr val="tx1"/>
                </a:solidFill>
              </a:rPr>
              <a:t>In other words, each node has only one parent node. While in graphs, each data element is called a vertex and is connected to many other vertexes through connections called edges. </a:t>
            </a:r>
          </a:p>
          <a:p>
            <a:pPr marL="342900" indent="-342900" algn="l">
              <a:buFont typeface="Arial" pitchFamily="34" charset="0"/>
              <a:buChar char="•"/>
            </a:pPr>
            <a:r>
              <a:rPr lang="en-US" sz="2000" dirty="0" smtClean="0">
                <a:solidFill>
                  <a:schemeClr val="tx1"/>
                </a:solidFill>
              </a:rPr>
              <a:t>Thus, a graph is considered as a mathematical structure, which is composed of a set of vertexes and a set of edges. It shows a graph with six nodes A, B, C, D, E, F and seven edges [A, B], [A, C], [A, D], [B, C], [C, F], [D, F] and [D, E]. </a:t>
            </a:r>
          </a:p>
          <a:p>
            <a:pPr algn="l"/>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663312"/>
            <a:ext cx="7704856" cy="2933469"/>
          </a:xfrm>
          <a:prstGeom prst="rect">
            <a:avLst/>
          </a:prstGeom>
        </p:spPr>
      </p:pic>
    </p:spTree>
    <p:extLst>
      <p:ext uri="{BB962C8B-B14F-4D97-AF65-F5344CB8AC3E}">
        <p14:creationId xmlns:p14="http://schemas.microsoft.com/office/powerpoint/2010/main" val="2566457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0"/>
            <a:ext cx="8280920" cy="1080121"/>
          </a:xfrm>
        </p:spPr>
        <p:txBody>
          <a:bodyPr/>
          <a:lstStyle/>
          <a:p>
            <a:r>
              <a:rPr lang="en-US" dirty="0" smtClean="0"/>
              <a:t>LINEAR ARRAY / 1-D ARRAY</a:t>
            </a:r>
            <a:endParaRPr lang="en-IN" dirty="0"/>
          </a:p>
        </p:txBody>
      </p:sp>
      <p:sp>
        <p:nvSpPr>
          <p:cNvPr id="3" name="Subtitle 2"/>
          <p:cNvSpPr>
            <a:spLocks noGrp="1"/>
          </p:cNvSpPr>
          <p:nvPr>
            <p:ph type="subTitle" idx="1"/>
          </p:nvPr>
        </p:nvSpPr>
        <p:spPr>
          <a:xfrm>
            <a:off x="323528" y="1556792"/>
            <a:ext cx="8280920" cy="5112568"/>
          </a:xfrm>
        </p:spPr>
        <p:txBody>
          <a:bodyPr>
            <a:normAutofit/>
          </a:bodyPr>
          <a:lstStyle/>
          <a:p>
            <a:pPr algn="l"/>
            <a:r>
              <a:rPr lang="en-US" sz="1600" b="1" dirty="0" smtClean="0">
                <a:solidFill>
                  <a:schemeClr val="tx1"/>
                </a:solidFill>
              </a:rPr>
              <a:t>Definition : </a:t>
            </a:r>
            <a:r>
              <a:rPr lang="en-US" sz="1600" dirty="0" smtClean="0">
                <a:solidFill>
                  <a:schemeClr val="tx1"/>
                </a:solidFill>
              </a:rPr>
              <a:t>A </a:t>
            </a:r>
            <a:r>
              <a:rPr lang="en-US" sz="1600" dirty="0">
                <a:solidFill>
                  <a:schemeClr val="tx1"/>
                </a:solidFill>
              </a:rPr>
              <a:t>linear or one-dimensional array is a structured collection of elements (often called array elements). It can be accessed individually by specifying the position of each element by an index </a:t>
            </a:r>
            <a:r>
              <a:rPr lang="en-US" sz="1600" dirty="0" smtClean="0">
                <a:solidFill>
                  <a:schemeClr val="tx1"/>
                </a:solidFill>
              </a:rPr>
              <a:t>value. </a:t>
            </a:r>
          </a:p>
          <a:p>
            <a:pPr algn="l"/>
            <a:r>
              <a:rPr lang="en-US" sz="1600" b="1" dirty="0" smtClean="0">
                <a:solidFill>
                  <a:schemeClr val="tx1"/>
                </a:solidFill>
              </a:rPr>
              <a:t>Ex </a:t>
            </a:r>
            <a:r>
              <a:rPr lang="en-US" sz="1600" dirty="0" smtClean="0">
                <a:solidFill>
                  <a:schemeClr val="tx1"/>
                </a:solidFill>
              </a:rPr>
              <a:t>: </a:t>
            </a:r>
            <a:r>
              <a:rPr lang="en-US" sz="1600" dirty="0">
                <a:solidFill>
                  <a:schemeClr val="tx1"/>
                </a:solidFill>
              </a:rPr>
              <a:t>A linear array can be anything from a row of trees or a street full of lampposts. Any sequence with repeated objects or shapes forms a linear </a:t>
            </a:r>
            <a:r>
              <a:rPr lang="en-US" sz="1600" dirty="0" smtClean="0">
                <a:solidFill>
                  <a:schemeClr val="tx1"/>
                </a:solidFill>
              </a:rPr>
              <a:t>array. </a:t>
            </a:r>
          </a:p>
          <a:p>
            <a:pPr marL="400050" indent="-400050" algn="l">
              <a:buAutoNum type="romanUcPeriod"/>
            </a:pPr>
            <a:r>
              <a:rPr lang="en-US" sz="1600" dirty="0" smtClean="0">
                <a:solidFill>
                  <a:schemeClr val="tx1"/>
                </a:solidFill>
              </a:rPr>
              <a:t>ArrayName[IndexExpression</a:t>
            </a:r>
            <a:r>
              <a:rPr lang="en-US" sz="1600" dirty="0">
                <a:solidFill>
                  <a:schemeClr val="tx1"/>
                </a:solidFill>
              </a:rPr>
              <a:t>] The IndexExpression must be an integer value. The integer value can be of char, short int, long int, or Boolean value because these are integral data types. The simplest form of </a:t>
            </a:r>
            <a:r>
              <a:rPr lang="en-US" sz="1600" dirty="0" smtClean="0">
                <a:solidFill>
                  <a:schemeClr val="tx1"/>
                </a:solidFill>
              </a:rPr>
              <a:t>index </a:t>
            </a:r>
            <a:r>
              <a:rPr lang="en-US" sz="1600" dirty="0">
                <a:solidFill>
                  <a:schemeClr val="tx1"/>
                </a:solidFill>
              </a:rPr>
              <a:t>expression is a </a:t>
            </a:r>
            <a:r>
              <a:rPr lang="en-US" sz="1600" dirty="0" smtClean="0">
                <a:solidFill>
                  <a:schemeClr val="tx1"/>
                </a:solidFill>
              </a:rPr>
              <a:t>constant.</a:t>
            </a:r>
          </a:p>
          <a:p>
            <a:pPr marL="400050" indent="-400050" algn="l">
              <a:buAutoNum type="romanUcPeriod"/>
            </a:pPr>
            <a:r>
              <a:rPr lang="en-US" sz="1600" dirty="0">
                <a:solidFill>
                  <a:schemeClr val="tx1"/>
                </a:solidFill>
              </a:rPr>
              <a:t>If we consider an array number[25], </a:t>
            </a:r>
            <a:endParaRPr lang="en-US" sz="1600" dirty="0" smtClean="0">
              <a:solidFill>
                <a:schemeClr val="tx1"/>
              </a:solidFill>
            </a:endParaRPr>
          </a:p>
          <a:p>
            <a:pPr marL="400050" indent="-400050" algn="l">
              <a:buAutoNum type="romanUcPeriod"/>
            </a:pPr>
            <a:r>
              <a:rPr lang="en-US" sz="1600" dirty="0" smtClean="0">
                <a:solidFill>
                  <a:schemeClr val="tx1"/>
                </a:solidFill>
              </a:rPr>
              <a:t>then</a:t>
            </a:r>
            <a:r>
              <a:rPr lang="en-US" sz="1600" dirty="0">
                <a:solidFill>
                  <a:schemeClr val="tx1"/>
                </a:solidFill>
              </a:rPr>
              <a:t>, number[0] specifies the 1st component of the array </a:t>
            </a:r>
            <a:endParaRPr lang="en-US" sz="1600" dirty="0" smtClean="0">
              <a:solidFill>
                <a:schemeClr val="tx1"/>
              </a:solidFill>
            </a:endParaRPr>
          </a:p>
          <a:p>
            <a:pPr marL="400050" indent="-400050" algn="l">
              <a:buAutoNum type="romanUcPeriod"/>
            </a:pPr>
            <a:r>
              <a:rPr lang="en-US" sz="1600" dirty="0">
                <a:solidFill>
                  <a:schemeClr val="tx1"/>
                </a:solidFill>
              </a:rPr>
              <a:t>N</a:t>
            </a:r>
            <a:r>
              <a:rPr lang="en-US" sz="1600" dirty="0" smtClean="0">
                <a:solidFill>
                  <a:schemeClr val="tx1"/>
                </a:solidFill>
              </a:rPr>
              <a:t>umber[1</a:t>
            </a:r>
            <a:r>
              <a:rPr lang="en-US" sz="1600" dirty="0">
                <a:solidFill>
                  <a:schemeClr val="tx1"/>
                </a:solidFill>
              </a:rPr>
              <a:t>] specifies the 2nd component of the </a:t>
            </a:r>
            <a:r>
              <a:rPr lang="en-US" sz="1600" dirty="0" smtClean="0">
                <a:solidFill>
                  <a:schemeClr val="tx1"/>
                </a:solidFill>
              </a:rPr>
              <a:t>array. </a:t>
            </a:r>
          </a:p>
          <a:p>
            <a:pPr marL="400050" indent="-400050" algn="l">
              <a:buAutoNum type="romanUcPeriod"/>
            </a:pPr>
            <a:r>
              <a:rPr lang="en-US" sz="1600" dirty="0" smtClean="0">
                <a:solidFill>
                  <a:schemeClr val="tx1"/>
                </a:solidFill>
              </a:rPr>
              <a:t>Number[2</a:t>
            </a:r>
            <a:r>
              <a:rPr lang="en-US" sz="1600" dirty="0">
                <a:solidFill>
                  <a:schemeClr val="tx1"/>
                </a:solidFill>
              </a:rPr>
              <a:t>] specifies the 3rd component of the array </a:t>
            </a:r>
            <a:endParaRPr lang="en-US" sz="1600" dirty="0" smtClean="0">
              <a:solidFill>
                <a:schemeClr val="tx1"/>
              </a:solidFill>
            </a:endParaRPr>
          </a:p>
          <a:p>
            <a:pPr marL="400050" indent="-400050" algn="l">
              <a:buAutoNum type="romanUcPeriod"/>
            </a:pPr>
            <a:r>
              <a:rPr lang="en-US" sz="1600" dirty="0" smtClean="0">
                <a:solidFill>
                  <a:schemeClr val="tx1"/>
                </a:solidFill>
              </a:rPr>
              <a:t>number[3</a:t>
            </a:r>
            <a:r>
              <a:rPr lang="en-US" sz="1600" dirty="0">
                <a:solidFill>
                  <a:schemeClr val="tx1"/>
                </a:solidFill>
              </a:rPr>
              <a:t>] specifies the 4th component of the </a:t>
            </a:r>
            <a:r>
              <a:rPr lang="en-US" sz="1600" dirty="0" smtClean="0">
                <a:solidFill>
                  <a:schemeClr val="tx1"/>
                </a:solidFill>
              </a:rPr>
              <a:t>array.</a:t>
            </a:r>
          </a:p>
          <a:p>
            <a:pPr marL="400050" indent="-400050" algn="l">
              <a:buAutoNum type="romanUcPeriod"/>
            </a:pPr>
            <a:r>
              <a:rPr lang="en-US" sz="1600" dirty="0" smtClean="0">
                <a:solidFill>
                  <a:schemeClr val="tx1"/>
                </a:solidFill>
              </a:rPr>
              <a:t>Number[4</a:t>
            </a:r>
            <a:r>
              <a:rPr lang="en-US" sz="1600" dirty="0">
                <a:solidFill>
                  <a:schemeClr val="tx1"/>
                </a:solidFill>
              </a:rPr>
              <a:t>] specifies the 5th component of the array . . . </a:t>
            </a:r>
            <a:endParaRPr lang="en-US" sz="1600" dirty="0" smtClean="0">
              <a:solidFill>
                <a:schemeClr val="tx1"/>
              </a:solidFill>
            </a:endParaRPr>
          </a:p>
          <a:p>
            <a:pPr marL="400050" indent="-400050" algn="l">
              <a:buAutoNum type="romanUcPeriod"/>
            </a:pPr>
            <a:r>
              <a:rPr lang="en-US" sz="1600" dirty="0" smtClean="0">
                <a:solidFill>
                  <a:schemeClr val="tx1"/>
                </a:solidFill>
              </a:rPr>
              <a:t>.</a:t>
            </a:r>
          </a:p>
          <a:p>
            <a:pPr marL="400050" indent="-400050" algn="l">
              <a:buAutoNum type="romanUcPeriod"/>
            </a:pPr>
            <a:r>
              <a:rPr lang="en-US" sz="1600" dirty="0" smtClean="0">
                <a:solidFill>
                  <a:schemeClr val="tx1"/>
                </a:solidFill>
              </a:rPr>
              <a:t>.</a:t>
            </a:r>
          </a:p>
          <a:p>
            <a:pPr marL="400050" indent="-400050" algn="l">
              <a:buAutoNum type="romanUcPeriod"/>
            </a:pPr>
            <a:r>
              <a:rPr lang="en-US" sz="1600" dirty="0" smtClean="0">
                <a:solidFill>
                  <a:schemeClr val="tx1"/>
                </a:solidFill>
              </a:rPr>
              <a:t>Number[24] specifies the last component of the array</a:t>
            </a:r>
          </a:p>
        </p:txBody>
      </p:sp>
    </p:spTree>
    <p:extLst>
      <p:ext uri="{BB962C8B-B14F-4D97-AF65-F5344CB8AC3E}">
        <p14:creationId xmlns:p14="http://schemas.microsoft.com/office/powerpoint/2010/main" val="1023629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352928" cy="864096"/>
          </a:xfrm>
        </p:spPr>
        <p:txBody>
          <a:bodyPr/>
          <a:lstStyle/>
          <a:p>
            <a:r>
              <a:rPr lang="en-US" dirty="0"/>
              <a:t>LINEAR ARRAY / 1-D ARRAY</a:t>
            </a:r>
            <a:endParaRPr lang="en-IN" dirty="0"/>
          </a:p>
        </p:txBody>
      </p:sp>
      <p:sp>
        <p:nvSpPr>
          <p:cNvPr id="3" name="Content Placeholder 2"/>
          <p:cNvSpPr>
            <a:spLocks noGrp="1"/>
          </p:cNvSpPr>
          <p:nvPr>
            <p:ph idx="1"/>
          </p:nvPr>
        </p:nvSpPr>
        <p:spPr>
          <a:xfrm>
            <a:off x="251520" y="1052736"/>
            <a:ext cx="8640960" cy="5616624"/>
          </a:xfrm>
        </p:spPr>
        <p:txBody>
          <a:bodyPr>
            <a:normAutofit/>
          </a:bodyPr>
          <a:lstStyle/>
          <a:p>
            <a:pPr marL="0" indent="0">
              <a:buNone/>
            </a:pPr>
            <a:r>
              <a:rPr lang="en-US" sz="2000" dirty="0"/>
              <a:t>To store and print values from the number array, we can perform the following: </a:t>
            </a:r>
            <a:endParaRPr lang="en-US" sz="2000" dirty="0" smtClean="0"/>
          </a:p>
          <a:p>
            <a:pPr marL="0" indent="0">
              <a:buNone/>
            </a:pPr>
            <a:r>
              <a:rPr lang="en-US" sz="2000" b="1" dirty="0" smtClean="0"/>
              <a:t>for(int </a:t>
            </a:r>
            <a:r>
              <a:rPr lang="en-US" sz="2000" b="1" dirty="0"/>
              <a:t>i=0; i &lt; 25; i++) { number[i]=i; </a:t>
            </a:r>
            <a:r>
              <a:rPr lang="en-US" sz="2000" b="1" dirty="0" smtClean="0"/>
              <a:t>   </a:t>
            </a:r>
            <a:r>
              <a:rPr lang="en-US" sz="2000" dirty="0" smtClean="0"/>
              <a:t>// </a:t>
            </a:r>
            <a:r>
              <a:rPr lang="en-US" sz="2000" dirty="0"/>
              <a:t>Storing a number in each array element </a:t>
            </a:r>
            <a:endParaRPr lang="en-US" sz="2000" dirty="0" smtClean="0"/>
          </a:p>
          <a:p>
            <a:pPr marL="0" indent="0">
              <a:buNone/>
            </a:pPr>
            <a:r>
              <a:rPr lang="en-US" sz="2000" b="1" dirty="0" smtClean="0"/>
              <a:t>printf</a:t>
            </a:r>
            <a:r>
              <a:rPr lang="en-US" sz="2000" b="1" dirty="0"/>
              <a:t>("%d", number[i</a:t>
            </a:r>
            <a:r>
              <a:rPr lang="en-US" sz="2000" b="1" dirty="0" smtClean="0"/>
              <a:t>]);     </a:t>
            </a:r>
            <a:r>
              <a:rPr lang="en-US" sz="2000" dirty="0"/>
              <a:t>//Printing the </a:t>
            </a:r>
            <a:r>
              <a:rPr lang="en-US" sz="2000" dirty="0" smtClean="0"/>
              <a:t>value</a:t>
            </a:r>
          </a:p>
          <a:p>
            <a:pPr marL="0" indent="0">
              <a:buNone/>
            </a:pPr>
            <a:r>
              <a:rPr lang="en-US" sz="2000" b="1" dirty="0" smtClean="0"/>
              <a:t> }</a:t>
            </a:r>
          </a:p>
          <a:p>
            <a:pPr>
              <a:buFont typeface="Wingdings" pitchFamily="2" charset="2"/>
              <a:buChar char="§"/>
            </a:pPr>
            <a:r>
              <a:rPr lang="en-US" sz="2000" dirty="0"/>
              <a:t>To store values in a number array we use a for </a:t>
            </a:r>
            <a:r>
              <a:rPr lang="en-US" sz="2000" dirty="0" smtClean="0"/>
              <a:t>loop.</a:t>
            </a:r>
          </a:p>
          <a:p>
            <a:pPr>
              <a:buFont typeface="Wingdings" pitchFamily="2" charset="2"/>
              <a:buChar char="§"/>
            </a:pPr>
            <a:r>
              <a:rPr lang="en-US" sz="2000" dirty="0" smtClean="0"/>
              <a:t>For </a:t>
            </a:r>
            <a:r>
              <a:rPr lang="en-US" sz="2000" dirty="0"/>
              <a:t>every iteration of the for loop, the value of i is assigned to each element of the array and then the values are printed using a printf statement. </a:t>
            </a:r>
            <a:endParaRPr lang="en-US" sz="2000" dirty="0" smtClean="0"/>
          </a:p>
          <a:p>
            <a:pPr>
              <a:buFont typeface="Wingdings" pitchFamily="2" charset="2"/>
              <a:buChar char="§"/>
            </a:pPr>
            <a:r>
              <a:rPr lang="en-US" sz="2000" dirty="0" smtClean="0"/>
              <a:t>Each </a:t>
            </a:r>
            <a:r>
              <a:rPr lang="en-US" sz="2000" dirty="0"/>
              <a:t>element of an array is treated as a simple variable. </a:t>
            </a:r>
            <a:r>
              <a:rPr lang="en-US" sz="2000" dirty="0" smtClean="0"/>
              <a:t/>
            </a:r>
            <a:br>
              <a:rPr lang="en-US" sz="2000" dirty="0" smtClean="0"/>
            </a:br>
            <a:r>
              <a:rPr lang="en-US" sz="2000" dirty="0" smtClean="0"/>
              <a:t>Each </a:t>
            </a:r>
            <a:r>
              <a:rPr lang="en-US" sz="2000" dirty="0"/>
              <a:t>array element is declared to hold a value of integer data </a:t>
            </a:r>
            <a:r>
              <a:rPr lang="en-US" sz="2000" dirty="0" smtClean="0"/>
              <a:t>type</a:t>
            </a:r>
          </a:p>
          <a:p>
            <a:pPr>
              <a:buFont typeface="Wingdings" pitchFamily="2" charset="2"/>
              <a:buChar char="§"/>
            </a:pPr>
            <a:r>
              <a:rPr lang="en-US" sz="2000" b="1" dirty="0" smtClean="0"/>
              <a:t>Ex : </a:t>
            </a:r>
            <a:r>
              <a:rPr lang="en-US" sz="2000" b="1" dirty="0"/>
              <a:t>for(int i=0; i &lt; 25; i++) </a:t>
            </a:r>
            <a:endParaRPr lang="en-US" sz="2000" b="1" dirty="0" smtClean="0"/>
          </a:p>
          <a:p>
            <a:pPr marL="0" indent="0">
              <a:buNone/>
            </a:pPr>
            <a:r>
              <a:rPr lang="en-US" sz="2000" b="1" dirty="0" smtClean="0"/>
              <a:t>                    {                   </a:t>
            </a:r>
            <a:r>
              <a:rPr lang="en-US" sz="2000" dirty="0" smtClean="0"/>
              <a:t>//</a:t>
            </a:r>
            <a:r>
              <a:rPr lang="en-US" sz="2000" dirty="0"/>
              <a:t>Iterations </a:t>
            </a:r>
            <a:endParaRPr lang="en-US" sz="2000" dirty="0" smtClean="0"/>
          </a:p>
          <a:p>
            <a:pPr>
              <a:buFont typeface="Wingdings" pitchFamily="2" charset="2"/>
              <a:buChar char="§"/>
            </a:pPr>
            <a:r>
              <a:rPr lang="en-US" sz="2000" dirty="0" smtClean="0"/>
              <a:t>/* </a:t>
            </a:r>
            <a:r>
              <a:rPr lang="en-US" sz="2000" dirty="0"/>
              <a:t>Double the value in each array element and store it in the array element*/ </a:t>
            </a:r>
            <a:endParaRPr lang="en-US" sz="2000" dirty="0" smtClean="0"/>
          </a:p>
          <a:p>
            <a:pPr marL="0" indent="0">
              <a:buNone/>
            </a:pPr>
            <a:r>
              <a:rPr lang="en-US" sz="2000" b="1" dirty="0"/>
              <a:t> </a:t>
            </a:r>
            <a:r>
              <a:rPr lang="en-US" sz="2000" b="1" dirty="0" smtClean="0"/>
              <a:t>  number[i</a:t>
            </a:r>
            <a:r>
              <a:rPr lang="en-US" sz="2000" b="1" dirty="0"/>
              <a:t>]=2*number[i]; </a:t>
            </a:r>
            <a:endParaRPr lang="en-US" sz="2000" b="1" dirty="0" smtClean="0"/>
          </a:p>
          <a:p>
            <a:pPr marL="0" indent="0">
              <a:buNone/>
            </a:pPr>
            <a:r>
              <a:rPr lang="en-US" sz="2000" b="1" dirty="0" smtClean="0"/>
              <a:t>printf</a:t>
            </a:r>
            <a:r>
              <a:rPr lang="en-US" sz="2000" b="1" dirty="0"/>
              <a:t>(“The output of Linear array is = %d”, number[i]); </a:t>
            </a:r>
            <a:endParaRPr lang="en-US" sz="2000" b="1" dirty="0" smtClean="0"/>
          </a:p>
          <a:p>
            <a:pPr marL="0" indent="0">
              <a:buNone/>
            </a:pPr>
            <a:r>
              <a:rPr lang="en-US" sz="2000" dirty="0" smtClean="0"/>
              <a:t>} </a:t>
            </a:r>
            <a:endParaRPr lang="en-US" sz="2000" b="1" dirty="0" smtClean="0"/>
          </a:p>
        </p:txBody>
      </p:sp>
    </p:spTree>
    <p:extLst>
      <p:ext uri="{BB962C8B-B14F-4D97-AF65-F5344CB8AC3E}">
        <p14:creationId xmlns:p14="http://schemas.microsoft.com/office/powerpoint/2010/main" val="1763214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784976" cy="1080120"/>
          </a:xfrm>
        </p:spPr>
        <p:txBody>
          <a:bodyPr>
            <a:normAutofit fontScale="90000"/>
          </a:bodyPr>
          <a:lstStyle/>
          <a:p>
            <a:r>
              <a:rPr lang="en-US" b="1" dirty="0" smtClean="0"/>
              <a:t>REPRESENTATION OF LINEAR ARRAY IN MEMORY</a:t>
            </a:r>
            <a:endParaRPr lang="en-IN" b="1" dirty="0"/>
          </a:p>
        </p:txBody>
      </p:sp>
      <p:sp>
        <p:nvSpPr>
          <p:cNvPr id="3" name="Subtitle 2"/>
          <p:cNvSpPr>
            <a:spLocks noGrp="1"/>
          </p:cNvSpPr>
          <p:nvPr>
            <p:ph type="subTitle" idx="1"/>
          </p:nvPr>
        </p:nvSpPr>
        <p:spPr>
          <a:xfrm>
            <a:off x="179512" y="1340768"/>
            <a:ext cx="8856984" cy="5328592"/>
          </a:xfrm>
        </p:spPr>
        <p:txBody>
          <a:bodyPr/>
          <a:lstStyle/>
          <a:p>
            <a:endParaRPr lang="en-US" dirty="0" smtClean="0"/>
          </a:p>
          <a:p>
            <a:endParaRPr lang="en-US" dirty="0"/>
          </a:p>
          <a:p>
            <a:endParaRPr lang="en-US" dirty="0" smtClean="0"/>
          </a:p>
          <a:p>
            <a:endParaRPr lang="en-US" dirty="0"/>
          </a:p>
          <a:p>
            <a:pPr marL="457200" indent="-457200">
              <a:buFont typeface="Wingdings" pitchFamily="2" charset="2"/>
              <a:buChar char="v"/>
            </a:pPr>
            <a:endParaRPr lang="en-US" dirty="0" smtClean="0"/>
          </a:p>
          <a:p>
            <a:pPr marL="457200" indent="-457200" algn="l">
              <a:buFont typeface="Wingdings" pitchFamily="2" charset="2"/>
              <a:buChar char="v"/>
            </a:pPr>
            <a:endParaRPr lang="en-US" sz="2800" b="1" dirty="0" smtClean="0">
              <a:solidFill>
                <a:schemeClr val="tx1"/>
              </a:solidFill>
            </a:endParaRPr>
          </a:p>
          <a:p>
            <a:pPr marL="457200" indent="-457200" algn="l">
              <a:buFont typeface="Wingdings" pitchFamily="2" charset="2"/>
              <a:buChar char="v"/>
            </a:pPr>
            <a:endParaRPr lang="en-US" sz="2800" b="1" dirty="0">
              <a:solidFill>
                <a:schemeClr val="tx1"/>
              </a:solidFill>
            </a:endParaRPr>
          </a:p>
          <a:p>
            <a:pPr marL="457200" indent="-457200" algn="l">
              <a:buFont typeface="Wingdings" pitchFamily="2" charset="2"/>
              <a:buChar char="v"/>
            </a:pPr>
            <a:r>
              <a:rPr lang="en-US" sz="2800" b="1" dirty="0" smtClean="0">
                <a:solidFill>
                  <a:schemeClr val="tx1"/>
                </a:solidFill>
              </a:rPr>
              <a:t>LOC </a:t>
            </a:r>
            <a:r>
              <a:rPr lang="en-US" sz="2800" b="1" dirty="0">
                <a:solidFill>
                  <a:schemeClr val="tx1"/>
                </a:solidFill>
              </a:rPr>
              <a:t>(A[P]) = address of the element A[P] of the array A</a:t>
            </a:r>
            <a:r>
              <a:rPr lang="en-US" sz="2800" b="1" dirty="0" smtClean="0">
                <a:solidFill>
                  <a:schemeClr val="tx1"/>
                </a:solidFill>
              </a:rPr>
              <a:t>.</a:t>
            </a:r>
            <a:r>
              <a:rPr lang="en-US" sz="2800" dirty="0"/>
              <a:t> </a:t>
            </a:r>
            <a:endParaRPr lang="en-US" sz="2800" dirty="0" smtClean="0"/>
          </a:p>
          <a:p>
            <a:pPr marL="457200" indent="-457200" algn="l">
              <a:buFont typeface="Wingdings" pitchFamily="2" charset="2"/>
              <a:buChar char="v"/>
            </a:pPr>
            <a:r>
              <a:rPr lang="en-US" sz="2800" b="1" dirty="0" smtClean="0">
                <a:solidFill>
                  <a:schemeClr val="tx1"/>
                </a:solidFill>
              </a:rPr>
              <a:t>LOC </a:t>
            </a:r>
            <a:r>
              <a:rPr lang="en-US" sz="2800" b="1" dirty="0">
                <a:solidFill>
                  <a:schemeClr val="tx1"/>
                </a:solidFill>
              </a:rPr>
              <a:t>(A[P]) = Base (A) + w (P – lower bound</a:t>
            </a:r>
            <a:r>
              <a:rPr lang="en-US" sz="2800" b="1" dirty="0" smtClean="0">
                <a:solidFill>
                  <a:schemeClr val="tx1"/>
                </a:solidFill>
              </a:rPr>
              <a:t>)</a:t>
            </a:r>
          </a:p>
          <a:p>
            <a:pPr marL="457200" indent="-457200" algn="l">
              <a:buFont typeface="Wingdings" pitchFamily="2" charset="2"/>
              <a:buChar char="v"/>
            </a:pPr>
            <a:endParaRPr lang="en-US" sz="1600" b="1" dirty="0" smtClean="0">
              <a:solidFill>
                <a:schemeClr val="tx1"/>
              </a:solidFill>
            </a:endParaRPr>
          </a:p>
          <a:p>
            <a:pPr algn="l"/>
            <a:endParaRPr lang="en-IN"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1340768"/>
            <a:ext cx="8608052" cy="3816424"/>
          </a:xfrm>
          <a:prstGeom prst="rect">
            <a:avLst/>
          </a:prstGeom>
        </p:spPr>
      </p:pic>
    </p:spTree>
    <p:extLst>
      <p:ext uri="{BB962C8B-B14F-4D97-AF65-F5344CB8AC3E}">
        <p14:creationId xmlns:p14="http://schemas.microsoft.com/office/powerpoint/2010/main" val="1716094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
            <a:ext cx="8928992" cy="1340767"/>
          </a:xfrm>
        </p:spPr>
        <p:txBody>
          <a:bodyPr>
            <a:normAutofit fontScale="90000"/>
          </a:bodyPr>
          <a:lstStyle/>
          <a:p>
            <a:r>
              <a:rPr lang="en-US" b="1" dirty="0" smtClean="0"/>
              <a:t>CALCULATING THE ADDRESS OF ARRAY ELEMENT </a:t>
            </a:r>
            <a:endParaRPr lang="en-IN" b="1" dirty="0"/>
          </a:p>
        </p:txBody>
      </p:sp>
      <p:sp>
        <p:nvSpPr>
          <p:cNvPr id="3" name="Subtitle 2"/>
          <p:cNvSpPr>
            <a:spLocks noGrp="1"/>
          </p:cNvSpPr>
          <p:nvPr>
            <p:ph type="subTitle" idx="1"/>
          </p:nvPr>
        </p:nvSpPr>
        <p:spPr>
          <a:xfrm>
            <a:off x="107504" y="1484784"/>
            <a:ext cx="8928992" cy="5256584"/>
          </a:xfrm>
        </p:spPr>
        <p:txBody>
          <a:bodyPr>
            <a:normAutofit fontScale="92500" lnSpcReduction="20000"/>
          </a:bodyPr>
          <a:lstStyle/>
          <a:p>
            <a:pPr algn="l"/>
            <a:r>
              <a:rPr lang="en-US" dirty="0">
                <a:solidFill>
                  <a:schemeClr val="tx1"/>
                </a:solidFill>
              </a:rPr>
              <a:t>Here, </a:t>
            </a:r>
            <a:r>
              <a:rPr lang="en-US" b="1" dirty="0">
                <a:solidFill>
                  <a:schemeClr val="tx1"/>
                </a:solidFill>
              </a:rPr>
              <a:t>A</a:t>
            </a:r>
            <a:r>
              <a:rPr lang="en-US" dirty="0">
                <a:solidFill>
                  <a:schemeClr val="tx1"/>
                </a:solidFill>
              </a:rPr>
              <a:t> is a linear array, </a:t>
            </a:r>
            <a:r>
              <a:rPr lang="en-US" b="1" dirty="0">
                <a:solidFill>
                  <a:schemeClr val="tx1"/>
                </a:solidFill>
              </a:rPr>
              <a:t>w</a:t>
            </a:r>
            <a:r>
              <a:rPr lang="en-US" dirty="0">
                <a:solidFill>
                  <a:schemeClr val="tx1"/>
                </a:solidFill>
              </a:rPr>
              <a:t> is the size of each element of the </a:t>
            </a:r>
            <a:r>
              <a:rPr lang="en-US" b="1" dirty="0">
                <a:solidFill>
                  <a:schemeClr val="tx1"/>
                </a:solidFill>
              </a:rPr>
              <a:t>array A</a:t>
            </a:r>
            <a:r>
              <a:rPr lang="en-US" dirty="0">
                <a:solidFill>
                  <a:schemeClr val="tx1"/>
                </a:solidFill>
              </a:rPr>
              <a:t>, </a:t>
            </a:r>
            <a:r>
              <a:rPr lang="en-US" b="1" dirty="0">
                <a:solidFill>
                  <a:schemeClr val="tx1"/>
                </a:solidFill>
              </a:rPr>
              <a:t>LOC </a:t>
            </a:r>
            <a:r>
              <a:rPr lang="en-US" dirty="0">
                <a:solidFill>
                  <a:schemeClr val="tx1"/>
                </a:solidFill>
              </a:rPr>
              <a:t>is a variable used to store the </a:t>
            </a:r>
          </a:p>
          <a:p>
            <a:pPr algn="l"/>
            <a:r>
              <a:rPr lang="en-US" dirty="0">
                <a:solidFill>
                  <a:schemeClr val="tx1"/>
                </a:solidFill>
              </a:rPr>
              <a:t>location of the linear array, and </a:t>
            </a:r>
            <a:r>
              <a:rPr lang="en-US" b="1" dirty="0">
                <a:solidFill>
                  <a:schemeClr val="tx1"/>
                </a:solidFill>
              </a:rPr>
              <a:t>P </a:t>
            </a:r>
            <a:r>
              <a:rPr lang="en-US" dirty="0">
                <a:solidFill>
                  <a:schemeClr val="tx1"/>
                </a:solidFill>
              </a:rPr>
              <a:t>is the index of the element. The time required to calculate </a:t>
            </a:r>
            <a:r>
              <a:rPr lang="en-US" b="1" dirty="0">
                <a:solidFill>
                  <a:schemeClr val="tx1"/>
                </a:solidFill>
              </a:rPr>
              <a:t>LOC (A[P])</a:t>
            </a:r>
          </a:p>
          <a:p>
            <a:pPr algn="l"/>
            <a:r>
              <a:rPr lang="en-US" dirty="0">
                <a:solidFill>
                  <a:schemeClr val="tx1"/>
                </a:solidFill>
              </a:rPr>
              <a:t>is fundamentally the same for any value of </a:t>
            </a:r>
            <a:r>
              <a:rPr lang="en-US" b="1" dirty="0">
                <a:solidFill>
                  <a:schemeClr val="tx1"/>
                </a:solidFill>
              </a:rPr>
              <a:t>P</a:t>
            </a:r>
            <a:r>
              <a:rPr lang="en-US" dirty="0">
                <a:solidFill>
                  <a:schemeClr val="tx1"/>
                </a:solidFill>
              </a:rPr>
              <a:t>. Suppose the </a:t>
            </a:r>
            <a:r>
              <a:rPr lang="en-US" b="1" dirty="0">
                <a:solidFill>
                  <a:schemeClr val="tx1"/>
                </a:solidFill>
              </a:rPr>
              <a:t>array A</a:t>
            </a:r>
            <a:r>
              <a:rPr lang="en-US" dirty="0">
                <a:solidFill>
                  <a:schemeClr val="tx1"/>
                </a:solidFill>
              </a:rPr>
              <a:t> has the capacity to store </a:t>
            </a:r>
            <a:r>
              <a:rPr lang="en-US" b="1" dirty="0">
                <a:solidFill>
                  <a:schemeClr val="tx1"/>
                </a:solidFill>
              </a:rPr>
              <a:t>4 elements</a:t>
            </a:r>
            <a:r>
              <a:rPr lang="en-US" dirty="0">
                <a:solidFill>
                  <a:schemeClr val="tx1"/>
                </a:solidFill>
              </a:rPr>
              <a:t>. </a:t>
            </a:r>
          </a:p>
          <a:p>
            <a:pPr algn="l"/>
            <a:r>
              <a:rPr lang="en-US" dirty="0">
                <a:solidFill>
                  <a:schemeClr val="tx1"/>
                </a:solidFill>
              </a:rPr>
              <a:t>The size of the array elements is as shown below: </a:t>
            </a:r>
          </a:p>
          <a:p>
            <a:pPr algn="l"/>
            <a:r>
              <a:rPr lang="en-US" b="1" dirty="0">
                <a:solidFill>
                  <a:schemeClr val="tx1"/>
                </a:solidFill>
              </a:rPr>
              <a:t>A[0] = 2 bytes</a:t>
            </a:r>
          </a:p>
          <a:p>
            <a:pPr algn="l"/>
            <a:r>
              <a:rPr lang="en-US" b="1" dirty="0">
                <a:solidFill>
                  <a:schemeClr val="tx1"/>
                </a:solidFill>
              </a:rPr>
              <a:t>A[1] = 2 bytes</a:t>
            </a:r>
          </a:p>
          <a:p>
            <a:pPr algn="l"/>
            <a:r>
              <a:rPr lang="en-US" b="1" dirty="0">
                <a:solidFill>
                  <a:schemeClr val="tx1"/>
                </a:solidFill>
              </a:rPr>
              <a:t>A[2] = 2 bytes</a:t>
            </a:r>
          </a:p>
          <a:p>
            <a:pPr algn="l"/>
            <a:r>
              <a:rPr lang="en-US" b="1" dirty="0">
                <a:solidFill>
                  <a:schemeClr val="tx1"/>
                </a:solidFill>
              </a:rPr>
              <a:t>A[3] = 2 bytes </a:t>
            </a:r>
          </a:p>
          <a:p>
            <a:pPr algn="l"/>
            <a:r>
              <a:rPr lang="en-US" dirty="0">
                <a:solidFill>
                  <a:schemeClr val="tx1"/>
                </a:solidFill>
              </a:rPr>
              <a:t>Hence, the memory occupied by Array A is 8 bytes</a:t>
            </a:r>
            <a:endParaRPr lang="en-IN" dirty="0">
              <a:solidFill>
                <a:schemeClr val="tx1"/>
              </a:solidFill>
            </a:endParaRPr>
          </a:p>
        </p:txBody>
      </p:sp>
    </p:spTree>
    <p:extLst>
      <p:ext uri="{BB962C8B-B14F-4D97-AF65-F5344CB8AC3E}">
        <p14:creationId xmlns:p14="http://schemas.microsoft.com/office/powerpoint/2010/main" val="245708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88641"/>
            <a:ext cx="8856984" cy="432047"/>
          </a:xfrm>
        </p:spPr>
        <p:txBody>
          <a:bodyPr>
            <a:normAutofit fontScale="90000"/>
          </a:bodyPr>
          <a:lstStyle/>
          <a:p>
            <a:r>
              <a:rPr lang="en-US" dirty="0" smtClean="0"/>
              <a:t>NUMERICAL PROBLEMS</a:t>
            </a:r>
            <a:endParaRPr lang="en-IN" dirty="0"/>
          </a:p>
        </p:txBody>
      </p:sp>
      <p:sp>
        <p:nvSpPr>
          <p:cNvPr id="3" name="Subtitle 2"/>
          <p:cNvSpPr>
            <a:spLocks noGrp="1"/>
          </p:cNvSpPr>
          <p:nvPr>
            <p:ph type="subTitle" idx="1"/>
          </p:nvPr>
        </p:nvSpPr>
        <p:spPr>
          <a:xfrm>
            <a:off x="179512" y="836712"/>
            <a:ext cx="8856984" cy="5832648"/>
          </a:xfrm>
        </p:spPr>
        <p:txBody>
          <a:bodyPr>
            <a:normAutofit/>
          </a:bodyPr>
          <a:lstStyle/>
          <a:p>
            <a:pPr marL="514350" indent="-514350" algn="l">
              <a:buFont typeface="+mj-lt"/>
              <a:buAutoNum type="arabicPeriod"/>
            </a:pPr>
            <a:r>
              <a:rPr lang="en-US" sz="2800" dirty="0" smtClean="0">
                <a:solidFill>
                  <a:schemeClr val="tx1"/>
                </a:solidFill>
              </a:rPr>
              <a:t>Consider </a:t>
            </a:r>
            <a:r>
              <a:rPr lang="en-US" sz="2800" dirty="0">
                <a:solidFill>
                  <a:schemeClr val="tx1"/>
                </a:solidFill>
              </a:rPr>
              <a:t>an array A having a base address of 100, so Base(A)= 100. Let us now calculate the address of A[1]. Here, index of the element is, P=1, size of each integer, w=2 and lower bound is 0. The formula is: LOC (A[P]) = Base (A) + w (P – lower bound) Therefore, LOC (A[1] = 100 + 2(1-0) = 102 </a:t>
            </a:r>
            <a:endParaRPr lang="en-US" sz="2800" dirty="0" smtClean="0">
              <a:solidFill>
                <a:schemeClr val="tx1"/>
              </a:solidFill>
            </a:endParaRPr>
          </a:p>
          <a:p>
            <a:pPr algn="l"/>
            <a:r>
              <a:rPr lang="en-US" sz="2800" dirty="0" smtClean="0">
                <a:solidFill>
                  <a:schemeClr val="tx1"/>
                </a:solidFill>
              </a:rPr>
              <a:t>2.    Base Address (B) = 101 </a:t>
            </a:r>
          </a:p>
          <a:p>
            <a:pPr algn="l"/>
            <a:r>
              <a:rPr lang="en-US" sz="2800" dirty="0" smtClean="0">
                <a:solidFill>
                  <a:schemeClr val="tx1"/>
                </a:solidFill>
              </a:rPr>
              <a:t>       LB = 0, UB = 9</a:t>
            </a:r>
          </a:p>
          <a:p>
            <a:pPr algn="l"/>
            <a:r>
              <a:rPr lang="en-US" sz="2800" dirty="0" smtClean="0">
                <a:solidFill>
                  <a:schemeClr val="tx1"/>
                </a:solidFill>
              </a:rPr>
              <a:t>       Size / Width of each element W = 2 bytes</a:t>
            </a:r>
          </a:p>
          <a:p>
            <a:pPr algn="l"/>
            <a:r>
              <a:rPr lang="en-US" sz="2800" dirty="0" smtClean="0">
                <a:solidFill>
                  <a:schemeClr val="tx1"/>
                </a:solidFill>
              </a:rPr>
              <a:t>       K is at position 5</a:t>
            </a:r>
          </a:p>
          <a:p>
            <a:pPr algn="l"/>
            <a:r>
              <a:rPr lang="en-US" sz="2800" dirty="0" smtClean="0">
                <a:solidFill>
                  <a:schemeClr val="tx1"/>
                </a:solidFill>
              </a:rPr>
              <a:t>       Find the address of an element with index K.</a:t>
            </a:r>
          </a:p>
          <a:p>
            <a:pPr algn="l"/>
            <a:r>
              <a:rPr lang="en-US" sz="2800" dirty="0">
                <a:solidFill>
                  <a:schemeClr val="tx1"/>
                </a:solidFill>
              </a:rPr>
              <a:t> </a:t>
            </a:r>
            <a:r>
              <a:rPr lang="en-US" sz="2800" dirty="0" smtClean="0">
                <a:solidFill>
                  <a:schemeClr val="tx1"/>
                </a:solidFill>
              </a:rPr>
              <a:t>     </a:t>
            </a:r>
          </a:p>
          <a:p>
            <a:pPr algn="l"/>
            <a:endParaRPr lang="en-IN" sz="2800" dirty="0">
              <a:solidFill>
                <a:schemeClr val="tx1"/>
              </a:solidFill>
            </a:endParaRPr>
          </a:p>
        </p:txBody>
      </p:sp>
    </p:spTree>
    <p:extLst>
      <p:ext uri="{BB962C8B-B14F-4D97-AF65-F5344CB8AC3E}">
        <p14:creationId xmlns:p14="http://schemas.microsoft.com/office/powerpoint/2010/main" val="3551722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16633"/>
            <a:ext cx="8712968" cy="864095"/>
          </a:xfrm>
        </p:spPr>
        <p:txBody>
          <a:bodyPr/>
          <a:lstStyle/>
          <a:p>
            <a:r>
              <a:rPr lang="en-US" dirty="0" smtClean="0"/>
              <a:t>NUMERICAL PROBLEM ANALYSIS</a:t>
            </a:r>
            <a:endParaRPr lang="en-IN" dirty="0"/>
          </a:p>
        </p:txBody>
      </p:sp>
      <p:sp>
        <p:nvSpPr>
          <p:cNvPr id="3" name="Subtitle 2"/>
          <p:cNvSpPr>
            <a:spLocks noGrp="1"/>
          </p:cNvSpPr>
          <p:nvPr>
            <p:ph type="subTitle" idx="1"/>
          </p:nvPr>
        </p:nvSpPr>
        <p:spPr>
          <a:xfrm>
            <a:off x="251520" y="1124744"/>
            <a:ext cx="8784976" cy="5472608"/>
          </a:xfrm>
        </p:spPr>
        <p:txBody>
          <a:bodyPr/>
          <a:lstStyle/>
          <a:p>
            <a:pPr algn="l"/>
            <a:r>
              <a:rPr lang="en-US" dirty="0" smtClean="0">
                <a:solidFill>
                  <a:schemeClr val="tx1"/>
                </a:solidFill>
              </a:rPr>
              <a:t>Ans 1. </a:t>
            </a:r>
            <a:r>
              <a:rPr lang="en-US" dirty="0">
                <a:solidFill>
                  <a:schemeClr val="tx1"/>
                </a:solidFill>
              </a:rPr>
              <a:t>The formula is: LOC (A[P]) = Base (A) + w (P – lower bound) Therefore, LOC (A[1] = 100 + 2(1-0) = 102 </a:t>
            </a:r>
            <a:endParaRPr lang="en-US" dirty="0" smtClean="0">
              <a:solidFill>
                <a:schemeClr val="tx1"/>
              </a:solidFill>
            </a:endParaRPr>
          </a:p>
          <a:p>
            <a:pPr algn="l"/>
            <a:r>
              <a:rPr lang="en-US" dirty="0" smtClean="0">
                <a:solidFill>
                  <a:schemeClr val="tx1"/>
                </a:solidFill>
              </a:rPr>
              <a:t>Ans 2.  Address of an element with index K : </a:t>
            </a:r>
          </a:p>
          <a:p>
            <a:pPr algn="l"/>
            <a:r>
              <a:rPr lang="en-US" dirty="0" smtClean="0">
                <a:solidFill>
                  <a:schemeClr val="tx1"/>
                </a:solidFill>
              </a:rPr>
              <a:t>Loc (A[K]) = B + W (K – LB )</a:t>
            </a:r>
          </a:p>
          <a:p>
            <a:pPr algn="l"/>
            <a:r>
              <a:rPr lang="en-US" dirty="0" smtClean="0">
                <a:solidFill>
                  <a:schemeClr val="tx1"/>
                </a:solidFill>
              </a:rPr>
              <a:t>= 101 + 2 * ( 5 – 0 ) </a:t>
            </a:r>
          </a:p>
          <a:p>
            <a:pPr algn="l"/>
            <a:r>
              <a:rPr lang="en-US" dirty="0" smtClean="0">
                <a:solidFill>
                  <a:schemeClr val="tx1"/>
                </a:solidFill>
              </a:rPr>
              <a:t>= 111 </a:t>
            </a:r>
          </a:p>
          <a:p>
            <a:pPr algn="l"/>
            <a:r>
              <a:rPr lang="en-US" dirty="0" smtClean="0">
                <a:solidFill>
                  <a:schemeClr val="tx1"/>
                </a:solidFill>
              </a:rPr>
              <a:t>So address of A [5] = 111</a:t>
            </a:r>
            <a:endParaRPr lang="en-IN" dirty="0">
              <a:solidFill>
                <a:schemeClr val="tx1"/>
              </a:solidFill>
            </a:endParaRPr>
          </a:p>
        </p:txBody>
      </p:sp>
    </p:spTree>
    <p:extLst>
      <p:ext uri="{BB962C8B-B14F-4D97-AF65-F5344CB8AC3E}">
        <p14:creationId xmlns:p14="http://schemas.microsoft.com/office/powerpoint/2010/main" val="4233219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
            <a:ext cx="8856984" cy="980728"/>
          </a:xfrm>
        </p:spPr>
        <p:txBody>
          <a:bodyPr>
            <a:normAutofit fontScale="90000"/>
          </a:bodyPr>
          <a:lstStyle/>
          <a:p>
            <a:r>
              <a:rPr lang="en-US" b="1" dirty="0" smtClean="0"/>
              <a:t>CALCULATING THE LENGTH OF AN ARRAY</a:t>
            </a:r>
            <a:endParaRPr lang="en-IN" b="1" dirty="0"/>
          </a:p>
        </p:txBody>
      </p:sp>
      <p:sp>
        <p:nvSpPr>
          <p:cNvPr id="3" name="Subtitle 2"/>
          <p:cNvSpPr>
            <a:spLocks noGrp="1"/>
          </p:cNvSpPr>
          <p:nvPr>
            <p:ph type="subTitle" idx="1"/>
          </p:nvPr>
        </p:nvSpPr>
        <p:spPr>
          <a:xfrm>
            <a:off x="107504" y="908720"/>
            <a:ext cx="8784976" cy="5832648"/>
          </a:xfrm>
        </p:spPr>
        <p:txBody>
          <a:bodyPr>
            <a:normAutofit/>
          </a:bodyPr>
          <a:lstStyle/>
          <a:p>
            <a:pPr algn="l"/>
            <a:r>
              <a:rPr lang="en-US" sz="2400" dirty="0" smtClean="0">
                <a:solidFill>
                  <a:schemeClr val="tx1"/>
                </a:solidFill>
              </a:rPr>
              <a:t>The length of an array is given by the number of elements stored in it. </a:t>
            </a:r>
          </a:p>
          <a:p>
            <a:pPr algn="l"/>
            <a:r>
              <a:rPr lang="en-US" sz="2400" dirty="0" smtClean="0">
                <a:solidFill>
                  <a:schemeClr val="tx1"/>
                </a:solidFill>
              </a:rPr>
              <a:t>The general formula to calculate the length of an array </a:t>
            </a:r>
            <a:r>
              <a:rPr lang="en-US" sz="2400" b="1" dirty="0" smtClean="0">
                <a:solidFill>
                  <a:schemeClr val="tx1"/>
                </a:solidFill>
              </a:rPr>
              <a:t>is  Length = Upper bound – Lower bound + 1</a:t>
            </a:r>
            <a:endParaRPr lang="en-IN" sz="2400" dirty="0" smtClean="0">
              <a:solidFill>
                <a:schemeClr val="tx1"/>
              </a:solidFill>
            </a:endParaRPr>
          </a:p>
          <a:p>
            <a:pPr algn="l"/>
            <a:r>
              <a:rPr lang="en-US" sz="2400" dirty="0" smtClean="0">
                <a:solidFill>
                  <a:schemeClr val="tx1"/>
                </a:solidFill>
              </a:rPr>
              <a:t>Where upper bound is the index of the last element and lower bound is the index of the first element in the array. </a:t>
            </a:r>
          </a:p>
          <a:p>
            <a:pPr algn="l"/>
            <a:r>
              <a:rPr lang="en-US" sz="2400" b="1" dirty="0" smtClean="0">
                <a:solidFill>
                  <a:schemeClr val="tx1"/>
                </a:solidFill>
              </a:rPr>
              <a:t>Problem – 3 : </a:t>
            </a:r>
            <a:r>
              <a:rPr lang="en-US" sz="2400" dirty="0" smtClean="0">
                <a:solidFill>
                  <a:schemeClr val="tx1"/>
                </a:solidFill>
              </a:rPr>
              <a:t>Let Age [5] be an array of integers such that Age[0] =2, Age[1] = 5, Age [2] = 3, Age [3] =1, Age[4] = 7. Show the memory representation of the array and calculate its length. </a:t>
            </a:r>
          </a:p>
          <a:p>
            <a:pPr algn="l"/>
            <a:r>
              <a:rPr lang="en-US" sz="2400" b="1" dirty="0" smtClean="0">
                <a:solidFill>
                  <a:schemeClr val="tx1"/>
                </a:solidFill>
              </a:rPr>
              <a:t>Solution :   </a:t>
            </a:r>
          </a:p>
          <a:p>
            <a:pPr algn="l"/>
            <a:r>
              <a:rPr lang="en-US" sz="2400" b="1" dirty="0">
                <a:solidFill>
                  <a:schemeClr val="tx1"/>
                </a:solidFill>
              </a:rPr>
              <a:t> </a:t>
            </a:r>
            <a:r>
              <a:rPr lang="en-US" sz="2400" b="1" dirty="0" smtClean="0">
                <a:solidFill>
                  <a:schemeClr val="tx1"/>
                </a:solidFill>
              </a:rPr>
              <a:t>                     Age [0]    Age [1]     Age [2]    Age [3]    Age [4]</a:t>
            </a:r>
          </a:p>
          <a:p>
            <a:pPr algn="l"/>
            <a:r>
              <a:rPr lang="en-US" sz="2400" dirty="0" smtClean="0">
                <a:solidFill>
                  <a:schemeClr val="tx1"/>
                </a:solidFill>
              </a:rPr>
              <a:t>Length = Upper bound – Lower bound + 1 </a:t>
            </a:r>
          </a:p>
          <a:p>
            <a:pPr algn="l"/>
            <a:r>
              <a:rPr lang="en-US" sz="2400" dirty="0" smtClean="0">
                <a:solidFill>
                  <a:schemeClr val="tx1"/>
                </a:solidFill>
              </a:rPr>
              <a:t>Hence, lower bound = 0, upper bound = 4</a:t>
            </a:r>
          </a:p>
          <a:p>
            <a:pPr algn="l"/>
            <a:r>
              <a:rPr lang="en-US" sz="2400" dirty="0" smtClean="0">
                <a:solidFill>
                  <a:schemeClr val="tx1"/>
                </a:solidFill>
              </a:rPr>
              <a:t>Therefore , length = 4 – 0 + 1 = 5 </a:t>
            </a:r>
          </a:p>
        </p:txBody>
      </p:sp>
      <p:graphicFrame>
        <p:nvGraphicFramePr>
          <p:cNvPr id="5" name="Table 4"/>
          <p:cNvGraphicFramePr>
            <a:graphicFrameLocks noGrp="1"/>
          </p:cNvGraphicFramePr>
          <p:nvPr>
            <p:extLst>
              <p:ext uri="{D42A27DB-BD31-4B8C-83A1-F6EECF244321}">
                <p14:modId xmlns:p14="http://schemas.microsoft.com/office/powerpoint/2010/main" val="1085076779"/>
              </p:ext>
            </p:extLst>
          </p:nvPr>
        </p:nvGraphicFramePr>
        <p:xfrm>
          <a:off x="1619672" y="4581128"/>
          <a:ext cx="6096000" cy="370840"/>
        </p:xfrm>
        <a:graphic>
          <a:graphicData uri="http://schemas.openxmlformats.org/drawingml/2006/table">
            <a:tbl>
              <a:tblPr firstRow="1" bandRow="1">
                <a:tableStyleId>{F5AB1C69-6EDB-4FF4-983F-18BD219EF322}</a:tableStyleId>
              </a:tblPr>
              <a:tblGrid>
                <a:gridCol w="1219200"/>
                <a:gridCol w="1219200"/>
                <a:gridCol w="1219200"/>
                <a:gridCol w="1219200"/>
                <a:gridCol w="1219200"/>
              </a:tblGrid>
              <a:tr h="370840">
                <a:tc>
                  <a:txBody>
                    <a:bodyPr/>
                    <a:lstStyle/>
                    <a:p>
                      <a:r>
                        <a:rPr lang="en-US" b="1" dirty="0" smtClean="0">
                          <a:solidFill>
                            <a:schemeClr val="tx1"/>
                          </a:solidFill>
                        </a:rPr>
                        <a:t>    2</a:t>
                      </a:r>
                      <a:endParaRPr lang="en-IN" b="1" dirty="0">
                        <a:solidFill>
                          <a:schemeClr val="tx1"/>
                        </a:solidFill>
                      </a:endParaRPr>
                    </a:p>
                  </a:txBody>
                  <a:tcPr/>
                </a:tc>
                <a:tc>
                  <a:txBody>
                    <a:bodyPr/>
                    <a:lstStyle/>
                    <a:p>
                      <a:r>
                        <a:rPr lang="en-US" b="1" dirty="0" smtClean="0">
                          <a:solidFill>
                            <a:schemeClr val="tx1"/>
                          </a:solidFill>
                        </a:rPr>
                        <a:t>5</a:t>
                      </a:r>
                      <a:endParaRPr lang="en-IN" b="1" dirty="0">
                        <a:solidFill>
                          <a:schemeClr val="tx1"/>
                        </a:solidFill>
                      </a:endParaRPr>
                    </a:p>
                  </a:txBody>
                  <a:tcPr/>
                </a:tc>
                <a:tc>
                  <a:txBody>
                    <a:bodyPr/>
                    <a:lstStyle/>
                    <a:p>
                      <a:r>
                        <a:rPr lang="en-US" b="1" dirty="0" smtClean="0">
                          <a:solidFill>
                            <a:schemeClr val="tx1"/>
                          </a:solidFill>
                        </a:rPr>
                        <a:t>   3</a:t>
                      </a:r>
                      <a:endParaRPr lang="en-IN" b="1" dirty="0">
                        <a:solidFill>
                          <a:schemeClr val="tx1"/>
                        </a:solidFill>
                      </a:endParaRPr>
                    </a:p>
                  </a:txBody>
                  <a:tcPr/>
                </a:tc>
                <a:tc>
                  <a:txBody>
                    <a:bodyPr/>
                    <a:lstStyle/>
                    <a:p>
                      <a:r>
                        <a:rPr lang="en-US" b="1" dirty="0" smtClean="0">
                          <a:solidFill>
                            <a:schemeClr val="tx1"/>
                          </a:solidFill>
                        </a:rPr>
                        <a:t>  1</a:t>
                      </a:r>
                      <a:endParaRPr lang="en-IN" b="1" dirty="0">
                        <a:solidFill>
                          <a:schemeClr val="tx1"/>
                        </a:solidFill>
                      </a:endParaRPr>
                    </a:p>
                  </a:txBody>
                  <a:tcPr/>
                </a:tc>
                <a:tc>
                  <a:txBody>
                    <a:bodyPr/>
                    <a:lstStyle/>
                    <a:p>
                      <a:r>
                        <a:rPr lang="en-US" b="1" dirty="0" smtClean="0">
                          <a:solidFill>
                            <a:schemeClr val="tx1"/>
                          </a:solidFill>
                        </a:rPr>
                        <a:t>   7</a:t>
                      </a:r>
                      <a:endParaRPr lang="en-IN" b="1" dirty="0">
                        <a:solidFill>
                          <a:schemeClr val="tx1"/>
                        </a:solidFill>
                      </a:endParaRPr>
                    </a:p>
                  </a:txBody>
                  <a:tcPr/>
                </a:tc>
              </a:tr>
            </a:tbl>
          </a:graphicData>
        </a:graphic>
      </p:graphicFrame>
    </p:spTree>
    <p:extLst>
      <p:ext uri="{BB962C8B-B14F-4D97-AF65-F5344CB8AC3E}">
        <p14:creationId xmlns:p14="http://schemas.microsoft.com/office/powerpoint/2010/main" val="479979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712968" cy="792087"/>
          </a:xfrm>
        </p:spPr>
        <p:txBody>
          <a:bodyPr/>
          <a:lstStyle/>
          <a:p>
            <a:r>
              <a:rPr lang="en-US" dirty="0" smtClean="0"/>
              <a:t>INSERTION IN ARRAY</a:t>
            </a:r>
            <a:endParaRPr lang="en-IN" dirty="0"/>
          </a:p>
        </p:txBody>
      </p:sp>
      <p:sp>
        <p:nvSpPr>
          <p:cNvPr id="3" name="Subtitle 2"/>
          <p:cNvSpPr>
            <a:spLocks noGrp="1"/>
          </p:cNvSpPr>
          <p:nvPr>
            <p:ph type="subTitle" idx="1"/>
          </p:nvPr>
        </p:nvSpPr>
        <p:spPr>
          <a:xfrm>
            <a:off x="179512" y="1124744"/>
            <a:ext cx="8712968" cy="5400600"/>
          </a:xfrm>
        </p:spPr>
        <p:txBody>
          <a:bodyPr>
            <a:normAutofit/>
          </a:bodyPr>
          <a:lstStyle/>
          <a:p>
            <a:pPr algn="l"/>
            <a:endParaRPr lang="en-US" sz="2000" b="1" dirty="0" smtClean="0">
              <a:solidFill>
                <a:schemeClr val="tx1"/>
              </a:solidFill>
            </a:endParaRPr>
          </a:p>
          <a:p>
            <a:pPr algn="l"/>
            <a:endParaRPr lang="en-US" sz="2000" b="1" dirty="0">
              <a:solidFill>
                <a:schemeClr val="tx1"/>
              </a:solidFill>
            </a:endParaRPr>
          </a:p>
          <a:p>
            <a:pPr algn="l"/>
            <a:endParaRPr lang="en-US" sz="2000" b="1" dirty="0" smtClean="0">
              <a:solidFill>
                <a:schemeClr val="tx1"/>
              </a:solidFill>
            </a:endParaRPr>
          </a:p>
          <a:p>
            <a:pPr algn="l"/>
            <a:endParaRPr lang="en-US" sz="2000" b="1" dirty="0">
              <a:solidFill>
                <a:schemeClr val="tx1"/>
              </a:solidFill>
            </a:endParaRPr>
          </a:p>
          <a:p>
            <a:pPr algn="l"/>
            <a:endParaRPr lang="en-US" sz="2000" b="1" dirty="0" smtClean="0">
              <a:solidFill>
                <a:schemeClr val="tx1"/>
              </a:solidFill>
            </a:endParaRPr>
          </a:p>
          <a:p>
            <a:pPr algn="l"/>
            <a:endParaRPr lang="en-US" sz="2000" b="1" dirty="0">
              <a:solidFill>
                <a:schemeClr val="tx1"/>
              </a:solidFill>
            </a:endParaRPr>
          </a:p>
          <a:p>
            <a:pPr algn="l"/>
            <a:endParaRPr lang="en-US" sz="2000" b="1" dirty="0" smtClean="0">
              <a:solidFill>
                <a:schemeClr val="tx1"/>
              </a:solidFill>
            </a:endParaRPr>
          </a:p>
          <a:p>
            <a:pPr algn="l"/>
            <a:endParaRPr lang="en-US" sz="2000" b="1" dirty="0">
              <a:solidFill>
                <a:schemeClr val="tx1"/>
              </a:solidFill>
            </a:endParaRPr>
          </a:p>
          <a:p>
            <a:pPr algn="l"/>
            <a:endParaRPr lang="en-US" sz="2000" b="1" dirty="0" smtClean="0">
              <a:solidFill>
                <a:schemeClr val="tx1"/>
              </a:solidFill>
            </a:endParaRPr>
          </a:p>
          <a:p>
            <a:pPr algn="l"/>
            <a:endParaRPr lang="en-US" sz="2000" b="1" dirty="0">
              <a:solidFill>
                <a:schemeClr val="tx1"/>
              </a:solidFill>
            </a:endParaRPr>
          </a:p>
          <a:p>
            <a:pPr algn="l"/>
            <a:endParaRPr lang="en-US" sz="2000" b="1" dirty="0" smtClean="0">
              <a:solidFill>
                <a:schemeClr val="tx1"/>
              </a:solidFill>
            </a:endParaRPr>
          </a:p>
          <a:p>
            <a:pPr algn="l"/>
            <a:endParaRPr lang="en-US" sz="2000" b="1" dirty="0" smtClean="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263" y="1196752"/>
            <a:ext cx="8156145" cy="4752527"/>
          </a:xfrm>
          <a:prstGeom prst="rect">
            <a:avLst/>
          </a:prstGeom>
        </p:spPr>
      </p:pic>
    </p:spTree>
    <p:extLst>
      <p:ext uri="{BB962C8B-B14F-4D97-AF65-F5344CB8AC3E}">
        <p14:creationId xmlns:p14="http://schemas.microsoft.com/office/powerpoint/2010/main" val="336806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504" y="116633"/>
            <a:ext cx="8784976" cy="648071"/>
          </a:xfrm>
        </p:spPr>
        <p:txBody>
          <a:bodyPr>
            <a:normAutofit fontScale="90000"/>
          </a:bodyPr>
          <a:lstStyle/>
          <a:p>
            <a:r>
              <a:rPr lang="en-US" dirty="0" smtClean="0"/>
              <a:t>Algorithm for Array insertion</a:t>
            </a:r>
            <a:endParaRPr lang="en-IN" dirty="0"/>
          </a:p>
        </p:txBody>
      </p:sp>
      <p:sp>
        <p:nvSpPr>
          <p:cNvPr id="3" name="Subtitle 2"/>
          <p:cNvSpPr>
            <a:spLocks noGrp="1"/>
          </p:cNvSpPr>
          <p:nvPr>
            <p:ph type="subTitle" idx="1"/>
          </p:nvPr>
        </p:nvSpPr>
        <p:spPr>
          <a:xfrm>
            <a:off x="179512" y="908720"/>
            <a:ext cx="8712968" cy="5760640"/>
          </a:xfrm>
        </p:spPr>
        <p:txBody>
          <a:bodyPr>
            <a:normAutofit/>
          </a:bodyPr>
          <a:lstStyle/>
          <a:p>
            <a:pPr algn="l"/>
            <a:r>
              <a:rPr lang="en-US" sz="3600" dirty="0" smtClean="0">
                <a:solidFill>
                  <a:schemeClr val="tx1"/>
                </a:solidFill>
              </a:rPr>
              <a:t>Step 1 : [ INITIALIZATION ] SET I = N </a:t>
            </a:r>
          </a:p>
          <a:p>
            <a:pPr algn="l"/>
            <a:r>
              <a:rPr lang="en-US" sz="3600" dirty="0" smtClean="0">
                <a:solidFill>
                  <a:schemeClr val="tx1"/>
                </a:solidFill>
              </a:rPr>
              <a:t>Step 2 : Repeat steps 3 and 4 while I &gt; = POS </a:t>
            </a:r>
          </a:p>
          <a:p>
            <a:pPr algn="l"/>
            <a:r>
              <a:rPr lang="en-US" sz="3600" dirty="0" smtClean="0">
                <a:solidFill>
                  <a:schemeClr val="tx1"/>
                </a:solidFill>
              </a:rPr>
              <a:t>Step 3 : SET A [I + 1 ] = A [ I ]</a:t>
            </a:r>
          </a:p>
          <a:p>
            <a:pPr algn="l"/>
            <a:r>
              <a:rPr lang="en-US" sz="3600" dirty="0" smtClean="0">
                <a:solidFill>
                  <a:schemeClr val="tx1"/>
                </a:solidFill>
              </a:rPr>
              <a:t>Step 4 : SET I = I – 1</a:t>
            </a:r>
          </a:p>
          <a:p>
            <a:pPr algn="l"/>
            <a:r>
              <a:rPr lang="en-US" sz="3600" dirty="0">
                <a:solidFill>
                  <a:schemeClr val="tx1"/>
                </a:solidFill>
              </a:rPr>
              <a:t> </a:t>
            </a:r>
            <a:r>
              <a:rPr lang="en-US" sz="3600" dirty="0" smtClean="0">
                <a:solidFill>
                  <a:schemeClr val="tx1"/>
                </a:solidFill>
              </a:rPr>
              <a:t>             [ End of loop ]</a:t>
            </a:r>
          </a:p>
          <a:p>
            <a:pPr algn="l"/>
            <a:r>
              <a:rPr lang="en-US" sz="3600" dirty="0" smtClean="0">
                <a:solidFill>
                  <a:schemeClr val="tx1"/>
                </a:solidFill>
              </a:rPr>
              <a:t>Step 5 : SET N = N + 1</a:t>
            </a:r>
          </a:p>
          <a:p>
            <a:pPr algn="l"/>
            <a:r>
              <a:rPr lang="en-US" sz="3600" dirty="0" smtClean="0">
                <a:solidFill>
                  <a:schemeClr val="tx1"/>
                </a:solidFill>
              </a:rPr>
              <a:t>Step 6 : SET A [ POS ] = VAL </a:t>
            </a:r>
          </a:p>
          <a:p>
            <a:pPr algn="l"/>
            <a:r>
              <a:rPr lang="en-US" sz="3600" dirty="0" smtClean="0">
                <a:solidFill>
                  <a:schemeClr val="tx1"/>
                </a:solidFill>
              </a:rPr>
              <a:t>Step 7 : EXIT </a:t>
            </a:r>
          </a:p>
        </p:txBody>
      </p:sp>
    </p:spTree>
    <p:extLst>
      <p:ext uri="{BB962C8B-B14F-4D97-AF65-F5344CB8AC3E}">
        <p14:creationId xmlns:p14="http://schemas.microsoft.com/office/powerpoint/2010/main" val="2342784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OF DATA STRUCTURE</a:t>
            </a:r>
            <a:endParaRPr lang="en-IN" dirty="0"/>
          </a:p>
        </p:txBody>
      </p:sp>
      <p:sp>
        <p:nvSpPr>
          <p:cNvPr id="3" name="Content Placeholder 2"/>
          <p:cNvSpPr>
            <a:spLocks noGrp="1"/>
          </p:cNvSpPr>
          <p:nvPr>
            <p:ph idx="1"/>
          </p:nvPr>
        </p:nvSpPr>
        <p:spPr>
          <a:xfrm>
            <a:off x="457200" y="1600201"/>
            <a:ext cx="8003232" cy="3268960"/>
          </a:xfrm>
        </p:spPr>
        <p:txBody>
          <a:bodyPr/>
          <a:lstStyle/>
          <a:p>
            <a:pPr fontAlgn="base"/>
            <a:r>
              <a:rPr lang="en-US" dirty="0"/>
              <a:t>Data structure modification is easy. </a:t>
            </a:r>
          </a:p>
          <a:p>
            <a:pPr fontAlgn="base"/>
            <a:r>
              <a:rPr lang="en-US" dirty="0"/>
              <a:t>It requires less time. </a:t>
            </a:r>
          </a:p>
          <a:p>
            <a:pPr fontAlgn="base"/>
            <a:r>
              <a:rPr lang="en-US" dirty="0"/>
              <a:t>Save storage memory space. </a:t>
            </a:r>
          </a:p>
          <a:p>
            <a:pPr fontAlgn="base"/>
            <a:r>
              <a:rPr lang="en-US" dirty="0"/>
              <a:t>Data representation is easy. </a:t>
            </a:r>
          </a:p>
          <a:p>
            <a:pPr fontAlgn="base"/>
            <a:r>
              <a:rPr lang="en-US" dirty="0"/>
              <a:t>Easy access to the large database.</a:t>
            </a:r>
          </a:p>
          <a:p>
            <a:endParaRPr lang="en-IN" dirty="0"/>
          </a:p>
        </p:txBody>
      </p:sp>
    </p:spTree>
    <p:extLst>
      <p:ext uri="{BB962C8B-B14F-4D97-AF65-F5344CB8AC3E}">
        <p14:creationId xmlns:p14="http://schemas.microsoft.com/office/powerpoint/2010/main" val="35658179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19256" cy="778098"/>
          </a:xfrm>
        </p:spPr>
        <p:txBody>
          <a:bodyPr>
            <a:normAutofit/>
          </a:bodyPr>
          <a:lstStyle/>
          <a:p>
            <a:r>
              <a:rPr lang="en-IN" sz="3200" dirty="0" smtClean="0"/>
              <a:t>Another Way of Array insertion algorithm</a:t>
            </a:r>
            <a:endParaRPr lang="en-IN" sz="3200" dirty="0"/>
          </a:p>
        </p:txBody>
      </p:sp>
      <p:sp>
        <p:nvSpPr>
          <p:cNvPr id="3" name="Content Placeholder 2"/>
          <p:cNvSpPr>
            <a:spLocks noGrp="1"/>
          </p:cNvSpPr>
          <p:nvPr>
            <p:ph idx="1"/>
          </p:nvPr>
        </p:nvSpPr>
        <p:spPr>
          <a:xfrm>
            <a:off x="467544" y="1268760"/>
            <a:ext cx="8280920" cy="5328592"/>
          </a:xfrm>
        </p:spPr>
        <p:txBody>
          <a:bodyPr>
            <a:normAutofit/>
          </a:bodyPr>
          <a:lstStyle/>
          <a:p>
            <a:r>
              <a:rPr lang="en-US" sz="2800" dirty="0"/>
              <a:t>Algorithm for Inserting an Element into an Array Let a be an array of size N and I be the array index. Algorithm to insert an element in the </a:t>
            </a:r>
            <a:r>
              <a:rPr lang="en-US" sz="2800" dirty="0" err="1"/>
              <a:t>Mth</a:t>
            </a:r>
            <a:r>
              <a:rPr lang="en-US" sz="2800" dirty="0"/>
              <a:t> </a:t>
            </a:r>
            <a:endParaRPr lang="en-US" sz="2800" dirty="0" smtClean="0"/>
          </a:p>
          <a:p>
            <a:r>
              <a:rPr lang="en-US" sz="2800" dirty="0" smtClean="0"/>
              <a:t>1</a:t>
            </a:r>
            <a:r>
              <a:rPr lang="en-US" sz="2800" dirty="0"/>
              <a:t>. Start position of the array a is as follows: </a:t>
            </a:r>
            <a:endParaRPr lang="en-US" sz="2800" dirty="0" smtClean="0"/>
          </a:p>
          <a:p>
            <a:r>
              <a:rPr lang="en-US" sz="2800" dirty="0" smtClean="0"/>
              <a:t>2</a:t>
            </a:r>
            <a:r>
              <a:rPr lang="en-US" sz="2800" dirty="0"/>
              <a:t>. read a[N], I&lt;-0 </a:t>
            </a:r>
            <a:endParaRPr lang="en-US" sz="2800" dirty="0" smtClean="0"/>
          </a:p>
          <a:p>
            <a:r>
              <a:rPr lang="en-US" sz="2800" dirty="0" smtClean="0"/>
              <a:t>3</a:t>
            </a:r>
            <a:r>
              <a:rPr lang="en-US" sz="2800" dirty="0"/>
              <a:t>. repeat for I=N to M (Decrement I by one) </a:t>
            </a:r>
            <a:endParaRPr lang="en-US" sz="2800" dirty="0" smtClean="0"/>
          </a:p>
          <a:p>
            <a:r>
              <a:rPr lang="en-US" sz="2800" dirty="0" smtClean="0"/>
              <a:t>4</a:t>
            </a:r>
            <a:r>
              <a:rPr lang="en-US" sz="2800" dirty="0"/>
              <a:t>. a[I+1]&lt;- a[I] </a:t>
            </a:r>
            <a:endParaRPr lang="en-US" sz="2800" dirty="0" smtClean="0"/>
          </a:p>
          <a:p>
            <a:r>
              <a:rPr lang="en-US" sz="2800" dirty="0" smtClean="0"/>
              <a:t>5</a:t>
            </a:r>
            <a:r>
              <a:rPr lang="en-US" sz="2800" dirty="0"/>
              <a:t>. a[M]&lt;-ELEMENT </a:t>
            </a:r>
            <a:endParaRPr lang="en-US" sz="2800" dirty="0" smtClean="0"/>
          </a:p>
          <a:p>
            <a:r>
              <a:rPr lang="en-US" sz="2800" dirty="0" smtClean="0"/>
              <a:t>6</a:t>
            </a:r>
            <a:r>
              <a:rPr lang="en-US" sz="2800" dirty="0"/>
              <a:t>. M&lt;-M+1 </a:t>
            </a:r>
            <a:endParaRPr lang="en-US" sz="2800" dirty="0" smtClean="0"/>
          </a:p>
          <a:p>
            <a:r>
              <a:rPr lang="en-US" sz="2800" dirty="0" smtClean="0"/>
              <a:t>7</a:t>
            </a:r>
            <a:r>
              <a:rPr lang="en-US" sz="2800" dirty="0"/>
              <a:t>. Stop</a:t>
            </a:r>
            <a:endParaRPr lang="en-IN" sz="2800" dirty="0"/>
          </a:p>
        </p:txBody>
      </p:sp>
    </p:spTree>
    <p:extLst>
      <p:ext uri="{BB962C8B-B14F-4D97-AF65-F5344CB8AC3E}">
        <p14:creationId xmlns:p14="http://schemas.microsoft.com/office/powerpoint/2010/main" val="428661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116" y="260648"/>
            <a:ext cx="7696162" cy="5760640"/>
          </a:xfrm>
        </p:spPr>
      </p:pic>
    </p:spTree>
    <p:extLst>
      <p:ext uri="{BB962C8B-B14F-4D97-AF65-F5344CB8AC3E}">
        <p14:creationId xmlns:p14="http://schemas.microsoft.com/office/powerpoint/2010/main" val="23754956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1"/>
            <a:ext cx="8280920" cy="1224135"/>
          </a:xfrm>
        </p:spPr>
        <p:txBody>
          <a:bodyPr>
            <a:normAutofit fontScale="90000"/>
          </a:bodyPr>
          <a:lstStyle/>
          <a:p>
            <a:r>
              <a:rPr lang="en-US" b="1" dirty="0" smtClean="0"/>
              <a:t>1. Array Data Structure</a:t>
            </a:r>
            <a:br>
              <a:rPr lang="en-US" b="1" dirty="0" smtClean="0"/>
            </a:br>
            <a:endParaRPr lang="en-IN" dirty="0"/>
          </a:p>
        </p:txBody>
      </p:sp>
      <p:sp>
        <p:nvSpPr>
          <p:cNvPr id="3" name="Subtitle 2"/>
          <p:cNvSpPr>
            <a:spLocks noGrp="1"/>
          </p:cNvSpPr>
          <p:nvPr>
            <p:ph type="subTitle" idx="1"/>
          </p:nvPr>
        </p:nvSpPr>
        <p:spPr>
          <a:xfrm>
            <a:off x="323528" y="1628800"/>
            <a:ext cx="8352928" cy="4896544"/>
          </a:xfrm>
        </p:spPr>
        <p:txBody>
          <a:bodyPr>
            <a:normAutofit/>
          </a:bodyPr>
          <a:lstStyle/>
          <a:p>
            <a:pPr marL="457200" indent="-457200" algn="l">
              <a:buFont typeface="Arial" pitchFamily="34" charset="0"/>
              <a:buChar char="•"/>
            </a:pPr>
            <a:r>
              <a:rPr lang="en-US" sz="2000" dirty="0" smtClean="0">
                <a:solidFill>
                  <a:schemeClr val="tx1"/>
                </a:solidFill>
              </a:rPr>
              <a:t>In </a:t>
            </a:r>
            <a:r>
              <a:rPr lang="en-US" sz="2000" dirty="0">
                <a:solidFill>
                  <a:schemeClr val="tx1"/>
                </a:solidFill>
              </a:rPr>
              <a:t>an array, elements in memory are arranged in continuous </a:t>
            </a:r>
            <a:r>
              <a:rPr lang="en-US" sz="2000" dirty="0" smtClean="0">
                <a:solidFill>
                  <a:schemeClr val="tx1"/>
                </a:solidFill>
              </a:rPr>
              <a:t>memory.</a:t>
            </a:r>
          </a:p>
          <a:p>
            <a:pPr marL="457200" indent="-457200" algn="l">
              <a:buFont typeface="Arial" pitchFamily="34" charset="0"/>
              <a:buChar char="•"/>
            </a:pPr>
            <a:r>
              <a:rPr lang="en-US" sz="2000" dirty="0" smtClean="0">
                <a:solidFill>
                  <a:schemeClr val="tx1"/>
                </a:solidFill>
              </a:rPr>
              <a:t>All </a:t>
            </a:r>
            <a:r>
              <a:rPr lang="en-US" sz="2000" dirty="0">
                <a:solidFill>
                  <a:schemeClr val="tx1"/>
                </a:solidFill>
              </a:rPr>
              <a:t>the elements of an array are of the same type. </a:t>
            </a:r>
            <a:endParaRPr lang="en-US" sz="2000" dirty="0" smtClean="0">
              <a:solidFill>
                <a:schemeClr val="tx1"/>
              </a:solidFill>
            </a:endParaRPr>
          </a:p>
          <a:p>
            <a:pPr marL="457200" indent="-457200" algn="l">
              <a:buFont typeface="Arial" pitchFamily="34" charset="0"/>
              <a:buChar char="•"/>
            </a:pPr>
            <a:r>
              <a:rPr lang="en-US" sz="2000" dirty="0" smtClean="0">
                <a:solidFill>
                  <a:schemeClr val="tx1"/>
                </a:solidFill>
              </a:rPr>
              <a:t>And</a:t>
            </a:r>
            <a:r>
              <a:rPr lang="en-US" sz="2000" dirty="0">
                <a:solidFill>
                  <a:schemeClr val="tx1"/>
                </a:solidFill>
              </a:rPr>
              <a:t>, the type of elements that can be stored in the form of arrays is determined by the programming language.</a:t>
            </a:r>
          </a:p>
          <a:p>
            <a:pPr marL="457200" indent="-457200" algn="l">
              <a:buFont typeface="Arial" pitchFamily="34" charset="0"/>
              <a:buChar char="•"/>
            </a:pP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576" y="3212976"/>
            <a:ext cx="7632848" cy="2565799"/>
          </a:xfrm>
          <a:prstGeom prst="rect">
            <a:avLst/>
          </a:prstGeom>
        </p:spPr>
      </p:pic>
    </p:spTree>
    <p:extLst>
      <p:ext uri="{BB962C8B-B14F-4D97-AF65-F5344CB8AC3E}">
        <p14:creationId xmlns:p14="http://schemas.microsoft.com/office/powerpoint/2010/main" val="34805573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404665"/>
            <a:ext cx="8136904" cy="720079"/>
          </a:xfrm>
        </p:spPr>
        <p:txBody>
          <a:bodyPr>
            <a:normAutofit fontScale="90000"/>
          </a:bodyPr>
          <a:lstStyle/>
          <a:p>
            <a:r>
              <a:rPr lang="en-IN" b="1" dirty="0"/>
              <a:t>2. Stack Data Structure</a:t>
            </a:r>
          </a:p>
        </p:txBody>
      </p:sp>
      <p:sp>
        <p:nvSpPr>
          <p:cNvPr id="3" name="Subtitle 2"/>
          <p:cNvSpPr>
            <a:spLocks noGrp="1"/>
          </p:cNvSpPr>
          <p:nvPr>
            <p:ph type="subTitle" idx="1"/>
          </p:nvPr>
        </p:nvSpPr>
        <p:spPr>
          <a:xfrm>
            <a:off x="755576" y="1052736"/>
            <a:ext cx="7848872" cy="5472608"/>
          </a:xfrm>
        </p:spPr>
        <p:txBody>
          <a:bodyPr>
            <a:normAutofit/>
          </a:bodyPr>
          <a:lstStyle/>
          <a:p>
            <a:pPr marL="342900" indent="-342900" algn="l">
              <a:buFont typeface="Arial" pitchFamily="34" charset="0"/>
              <a:buChar char="•"/>
            </a:pPr>
            <a:r>
              <a:rPr lang="en-US" sz="2000" dirty="0">
                <a:solidFill>
                  <a:schemeClr val="tx1"/>
                </a:solidFill>
              </a:rPr>
              <a:t>In stack data structure, elements are stored in the LIFO principle. That is, the last element stored in a stack will be removed first.</a:t>
            </a:r>
          </a:p>
          <a:p>
            <a:pPr marL="342900" indent="-342900" algn="l">
              <a:buFont typeface="Arial" pitchFamily="34" charset="0"/>
              <a:buChar char="•"/>
            </a:pPr>
            <a:r>
              <a:rPr lang="en-US" sz="2000" dirty="0">
                <a:solidFill>
                  <a:schemeClr val="tx1"/>
                </a:solidFill>
              </a:rPr>
              <a:t>It works just like a pile of plates where the last plate kept on the pile will be removed first</a:t>
            </a:r>
            <a:r>
              <a:rPr lang="en-US" sz="2000" dirty="0" smtClean="0">
                <a:solidFill>
                  <a:schemeClr val="tx1"/>
                </a:solidFill>
              </a:rPr>
              <a:t>.</a:t>
            </a:r>
          </a:p>
          <a:p>
            <a:pPr marL="342900" indent="-342900" algn="l">
              <a:buFont typeface="Arial" pitchFamily="34" charset="0"/>
              <a:buChar char="•"/>
            </a:pPr>
            <a:r>
              <a:rPr lang="en-US" sz="2000" b="1" dirty="0" smtClean="0">
                <a:solidFill>
                  <a:schemeClr val="tx1"/>
                </a:solidFill>
              </a:rPr>
              <a:t>Figure – 1</a:t>
            </a:r>
          </a:p>
          <a:p>
            <a:pPr marL="342900" indent="-342900" algn="l">
              <a:buFont typeface="Arial" pitchFamily="34" charset="0"/>
              <a:buChar char="•"/>
            </a:pPr>
            <a:endParaRPr lang="en-US" sz="2000" dirty="0">
              <a:solidFill>
                <a:schemeClr val="tx1"/>
              </a:solidFill>
            </a:endParaRPr>
          </a:p>
          <a:p>
            <a:pPr marL="342900" indent="-342900" algn="l">
              <a:buFont typeface="Arial" pitchFamily="34" charset="0"/>
              <a:buChar char="•"/>
            </a:pPr>
            <a:endParaRPr lang="en-US" sz="2000" dirty="0" smtClean="0">
              <a:solidFill>
                <a:schemeClr val="tx1"/>
              </a:solidFill>
            </a:endParaRPr>
          </a:p>
          <a:p>
            <a:pPr marL="342900" indent="-342900" algn="l">
              <a:buFont typeface="Arial" pitchFamily="34" charset="0"/>
              <a:buChar char="•"/>
            </a:pPr>
            <a:endParaRPr lang="en-US" sz="2000" dirty="0">
              <a:solidFill>
                <a:schemeClr val="tx1"/>
              </a:solidFill>
            </a:endParaRPr>
          </a:p>
          <a:p>
            <a:pPr marL="342900" indent="-342900" algn="l">
              <a:buFont typeface="Arial" pitchFamily="34" charset="0"/>
              <a:buChar char="•"/>
            </a:pPr>
            <a:endParaRPr lang="en-US" sz="2000" dirty="0" smtClean="0">
              <a:solidFill>
                <a:schemeClr val="tx1"/>
              </a:solidFill>
            </a:endParaRPr>
          </a:p>
          <a:p>
            <a:pPr marL="342900" indent="-342900" algn="l">
              <a:buFont typeface="Arial" pitchFamily="34" charset="0"/>
              <a:buChar char="•"/>
            </a:pPr>
            <a:endParaRPr lang="en-US" sz="2000" dirty="0">
              <a:solidFill>
                <a:schemeClr val="tx1"/>
              </a:solidFill>
            </a:endParaRPr>
          </a:p>
          <a:p>
            <a:pPr marL="342900" indent="-342900" algn="l">
              <a:buFont typeface="Arial" pitchFamily="34" charset="0"/>
              <a:buChar char="•"/>
            </a:pPr>
            <a:endParaRPr lang="en-US" sz="2000" dirty="0" smtClean="0">
              <a:solidFill>
                <a:schemeClr val="tx1"/>
              </a:solidFill>
            </a:endParaRPr>
          </a:p>
          <a:p>
            <a:pPr marL="342900" indent="-342900" algn="l">
              <a:buFont typeface="Arial" pitchFamily="34" charset="0"/>
              <a:buChar char="•"/>
            </a:pPr>
            <a:endParaRPr lang="en-US" sz="2000" dirty="0">
              <a:solidFill>
                <a:schemeClr val="tx1"/>
              </a:solidFill>
            </a:endParaRPr>
          </a:p>
          <a:p>
            <a:pPr algn="l"/>
            <a:endParaRPr lang="en-US" sz="2000" dirty="0">
              <a:solidFill>
                <a:schemeClr val="tx1"/>
              </a:solidFill>
            </a:endParaRPr>
          </a:p>
          <a:p>
            <a:pPr algn="l"/>
            <a:r>
              <a:rPr lang="en-US" sz="2000" dirty="0" smtClean="0">
                <a:solidFill>
                  <a:schemeClr val="tx1"/>
                </a:solidFill>
              </a:rPr>
              <a:t>                                                                 </a:t>
            </a:r>
            <a:r>
              <a:rPr lang="en-US" sz="2000" b="1" dirty="0" smtClean="0">
                <a:solidFill>
                  <a:schemeClr val="tx1"/>
                </a:solidFill>
              </a:rPr>
              <a:t>Figure - 2</a:t>
            </a:r>
            <a:endParaRPr lang="en-US" sz="2000" b="1" dirty="0">
              <a:solidFill>
                <a:schemeClr val="tx1"/>
              </a:solidFill>
            </a:endParaRPr>
          </a:p>
          <a:p>
            <a:pPr marL="342900" indent="-342900" algn="l">
              <a:buFont typeface="Arial" pitchFamily="34" charset="0"/>
              <a:buChar char="•"/>
            </a:pP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810" y="2852936"/>
            <a:ext cx="3360951" cy="237626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1960" y="2132856"/>
            <a:ext cx="4536504" cy="3456384"/>
          </a:xfrm>
          <a:prstGeom prst="rect">
            <a:avLst/>
          </a:prstGeom>
        </p:spPr>
      </p:pic>
    </p:spTree>
    <p:extLst>
      <p:ext uri="{BB962C8B-B14F-4D97-AF65-F5344CB8AC3E}">
        <p14:creationId xmlns:p14="http://schemas.microsoft.com/office/powerpoint/2010/main" val="1870931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9512" y="116633"/>
            <a:ext cx="8424936" cy="936104"/>
          </a:xfrm>
        </p:spPr>
        <p:txBody>
          <a:bodyPr>
            <a:noAutofit/>
          </a:bodyPr>
          <a:lstStyle/>
          <a:p>
            <a:r>
              <a:rPr lang="en-IN" sz="3600" b="1" dirty="0" smtClean="0"/>
              <a:t/>
            </a:r>
            <a:br>
              <a:rPr lang="en-IN" sz="3600" b="1" dirty="0" smtClean="0"/>
            </a:br>
            <a:r>
              <a:rPr lang="en-IN" sz="3600" b="1" dirty="0"/>
              <a:t>3. Queue Data Structure</a:t>
            </a:r>
            <a:br>
              <a:rPr lang="en-IN" sz="3600" b="1" dirty="0"/>
            </a:br>
            <a:endParaRPr lang="en-IN" sz="3600" dirty="0"/>
          </a:p>
        </p:txBody>
      </p:sp>
      <p:sp>
        <p:nvSpPr>
          <p:cNvPr id="3" name="Subtitle 2"/>
          <p:cNvSpPr>
            <a:spLocks noGrp="1"/>
          </p:cNvSpPr>
          <p:nvPr>
            <p:ph type="subTitle" idx="1"/>
          </p:nvPr>
        </p:nvSpPr>
        <p:spPr>
          <a:xfrm>
            <a:off x="467544" y="980728"/>
            <a:ext cx="8208912" cy="5616624"/>
          </a:xfrm>
        </p:spPr>
        <p:txBody>
          <a:bodyPr>
            <a:normAutofit/>
          </a:bodyPr>
          <a:lstStyle/>
          <a:p>
            <a:pPr marL="457200" indent="-457200" algn="l">
              <a:buFont typeface="Arial" pitchFamily="34" charset="0"/>
              <a:buChar char="•"/>
            </a:pPr>
            <a:r>
              <a:rPr lang="en-US" sz="2000" dirty="0">
                <a:solidFill>
                  <a:schemeClr val="tx1"/>
                </a:solidFill>
              </a:rPr>
              <a:t>Unlike stack, the queue data structure works in the FIFO principle where first element stored in the queue will be removed first.</a:t>
            </a:r>
          </a:p>
          <a:p>
            <a:pPr marL="457200" indent="-457200" algn="l">
              <a:buFont typeface="Arial" pitchFamily="34" charset="0"/>
              <a:buChar char="•"/>
            </a:pPr>
            <a:r>
              <a:rPr lang="en-US" sz="2000" dirty="0" smtClean="0">
                <a:solidFill>
                  <a:schemeClr val="tx1"/>
                </a:solidFill>
              </a:rPr>
              <a:t>Ex : It </a:t>
            </a:r>
            <a:r>
              <a:rPr lang="en-US" sz="2000" dirty="0">
                <a:solidFill>
                  <a:schemeClr val="tx1"/>
                </a:solidFill>
              </a:rPr>
              <a:t>works just like a queue of people in the ticket counter where first person on the queue will get the ticket first</a:t>
            </a:r>
            <a:r>
              <a:rPr lang="en-US" sz="2000" dirty="0" smtClean="0">
                <a:solidFill>
                  <a:schemeClr val="tx1"/>
                </a:solidFill>
              </a:rPr>
              <a:t>.</a:t>
            </a:r>
          </a:p>
          <a:p>
            <a:pPr marL="457200" indent="-457200" algn="l">
              <a:buFont typeface="Arial" pitchFamily="34" charset="0"/>
              <a:buChar char="•"/>
            </a:pPr>
            <a:endParaRPr lang="en-US" sz="2000" dirty="0">
              <a:solidFill>
                <a:schemeClr val="tx1"/>
              </a:solidFill>
            </a:endParaRPr>
          </a:p>
          <a:p>
            <a:pPr algn="l"/>
            <a:r>
              <a:rPr lang="en-US" sz="2000" b="1" dirty="0" smtClean="0">
                <a:solidFill>
                  <a:schemeClr val="tx1"/>
                </a:solidFill>
              </a:rPr>
              <a:t>      Figure – 3</a:t>
            </a:r>
          </a:p>
          <a:p>
            <a:pPr marL="457200" indent="-457200" algn="l">
              <a:buFont typeface="Arial" pitchFamily="34" charset="0"/>
              <a:buChar char="•"/>
            </a:pPr>
            <a:endParaRPr lang="en-US" sz="2000" dirty="0">
              <a:solidFill>
                <a:schemeClr val="tx1"/>
              </a:solidFill>
            </a:endParaRPr>
          </a:p>
          <a:p>
            <a:pPr algn="l"/>
            <a:r>
              <a:rPr lang="en-US" sz="2000" dirty="0" smtClean="0">
                <a:solidFill>
                  <a:schemeClr val="tx1"/>
                </a:solidFill>
              </a:rPr>
              <a:t>   </a:t>
            </a:r>
          </a:p>
          <a:p>
            <a:pPr algn="l"/>
            <a:r>
              <a:rPr lang="en-US" sz="2000" b="1" dirty="0" smtClean="0">
                <a:solidFill>
                  <a:schemeClr val="tx1"/>
                </a:solidFill>
              </a:rPr>
              <a:t>       Figure - 4</a:t>
            </a:r>
          </a:p>
          <a:p>
            <a:pPr algn="l"/>
            <a:endParaRPr lang="en-US" sz="2000" dirty="0" smtClean="0">
              <a:solidFill>
                <a:schemeClr val="tx1"/>
              </a:solidFill>
            </a:endParaRPr>
          </a:p>
          <a:p>
            <a:pPr algn="l"/>
            <a:endParaRPr lang="en-US" sz="2000" dirty="0">
              <a:solidFill>
                <a:schemeClr val="tx1"/>
              </a:solidFill>
            </a:endParaRPr>
          </a:p>
          <a:p>
            <a:pPr marL="457200" indent="-457200" algn="l">
              <a:buFont typeface="Arial" pitchFamily="34" charset="0"/>
              <a:buChar char="•"/>
            </a:pP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5736" y="2420887"/>
            <a:ext cx="4536504" cy="2072909"/>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085" y="4522348"/>
            <a:ext cx="7944959" cy="2181529"/>
          </a:xfrm>
          <a:prstGeom prst="rect">
            <a:avLst/>
          </a:prstGeom>
        </p:spPr>
      </p:pic>
    </p:spTree>
    <p:extLst>
      <p:ext uri="{BB962C8B-B14F-4D97-AF65-F5344CB8AC3E}">
        <p14:creationId xmlns:p14="http://schemas.microsoft.com/office/powerpoint/2010/main" val="31521834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8641"/>
            <a:ext cx="7990656" cy="1008111"/>
          </a:xfrm>
        </p:spPr>
        <p:txBody>
          <a:bodyPr/>
          <a:lstStyle/>
          <a:p>
            <a:r>
              <a:rPr lang="en-IN" dirty="0" smtClean="0"/>
              <a:t>4. Linked List</a:t>
            </a:r>
            <a:endParaRPr lang="en-IN" dirty="0"/>
          </a:p>
        </p:txBody>
      </p:sp>
      <p:sp>
        <p:nvSpPr>
          <p:cNvPr id="3" name="Subtitle 2"/>
          <p:cNvSpPr>
            <a:spLocks noGrp="1"/>
          </p:cNvSpPr>
          <p:nvPr>
            <p:ph type="subTitle" idx="1"/>
          </p:nvPr>
        </p:nvSpPr>
        <p:spPr>
          <a:xfrm>
            <a:off x="539552" y="1412776"/>
            <a:ext cx="7920880" cy="4968552"/>
          </a:xfrm>
        </p:spPr>
        <p:txBody>
          <a:bodyPr>
            <a:normAutofit/>
          </a:bodyPr>
          <a:lstStyle/>
          <a:p>
            <a:pPr marL="342900" indent="-342900" algn="l">
              <a:buFont typeface="Arial" pitchFamily="34" charset="0"/>
              <a:buChar char="•"/>
            </a:pPr>
            <a:r>
              <a:rPr lang="en-US" sz="2000" dirty="0" smtClean="0">
                <a:solidFill>
                  <a:schemeClr val="tx1"/>
                </a:solidFill>
              </a:rPr>
              <a:t>A linked list is a data structure in which each data element contains a pointer or link to the next element in the list. </a:t>
            </a:r>
          </a:p>
          <a:p>
            <a:pPr marL="342900" indent="-342900" algn="l">
              <a:buFont typeface="Arial" pitchFamily="34" charset="0"/>
              <a:buChar char="•"/>
            </a:pPr>
            <a:r>
              <a:rPr lang="en-US" sz="2000" dirty="0" smtClean="0">
                <a:solidFill>
                  <a:schemeClr val="tx1"/>
                </a:solidFill>
              </a:rPr>
              <a:t>Through linked list, insertion and deletion of the data element is possible at all places of a linear list. Also in linked list, it is not necessary to have the data elements stored in consecutive locations. </a:t>
            </a:r>
          </a:p>
          <a:p>
            <a:pPr marL="342900" indent="-342900" algn="l">
              <a:buFont typeface="Arial" pitchFamily="34" charset="0"/>
              <a:buChar char="•"/>
            </a:pPr>
            <a:r>
              <a:rPr lang="en-US" sz="2000" dirty="0" smtClean="0">
                <a:solidFill>
                  <a:schemeClr val="tx1"/>
                </a:solidFill>
              </a:rPr>
              <a:t>It allocates space for each data item in its own block of memory. Thus, a linked list is considered as a chain of data elements or records called nodes. </a:t>
            </a:r>
          </a:p>
          <a:p>
            <a:pPr marL="342900" indent="-342900" algn="l">
              <a:buFont typeface="Arial" pitchFamily="34" charset="0"/>
              <a:buChar char="•"/>
            </a:pPr>
            <a:r>
              <a:rPr lang="en-US" sz="2000" dirty="0" smtClean="0">
                <a:solidFill>
                  <a:schemeClr val="tx1"/>
                </a:solidFill>
              </a:rPr>
              <a:t>Each node in the list contains information field and a pointer field. The information field contains the actual data and the pointer field contains address of the subsequent nodes in the list</a:t>
            </a: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60" y="5085184"/>
            <a:ext cx="7272808" cy="1389061"/>
          </a:xfrm>
          <a:prstGeom prst="rect">
            <a:avLst/>
          </a:prstGeom>
        </p:spPr>
      </p:pic>
    </p:spTree>
    <p:extLst>
      <p:ext uri="{BB962C8B-B14F-4D97-AF65-F5344CB8AC3E}">
        <p14:creationId xmlns:p14="http://schemas.microsoft.com/office/powerpoint/2010/main" val="12461409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9512" y="116632"/>
            <a:ext cx="8568952" cy="6552728"/>
          </a:xfrm>
        </p:spPr>
        <p:txBody>
          <a:bodyPr>
            <a:normAutofit/>
          </a:bodyPr>
          <a:lstStyle/>
          <a:p>
            <a:pPr marL="342900" indent="-342900" algn="l">
              <a:buFont typeface="Arial" pitchFamily="34" charset="0"/>
              <a:buChar char="•"/>
            </a:pPr>
            <a:r>
              <a:rPr lang="en-US" sz="2400" dirty="0" smtClean="0">
                <a:solidFill>
                  <a:schemeClr val="tx1"/>
                </a:solidFill>
              </a:rPr>
              <a:t>It represents a linked list with 4 nodes. </a:t>
            </a:r>
          </a:p>
          <a:p>
            <a:pPr marL="342900" indent="-342900" algn="l">
              <a:buFont typeface="Arial" pitchFamily="34" charset="0"/>
              <a:buChar char="•"/>
            </a:pPr>
            <a:r>
              <a:rPr lang="en-US" sz="2400" dirty="0" smtClean="0">
                <a:solidFill>
                  <a:schemeClr val="tx1"/>
                </a:solidFill>
              </a:rPr>
              <a:t>Each node has two parts. The left part in the node represents the information part which contains an entire record of data items and the right part represents the pointer to the next node.</a:t>
            </a:r>
          </a:p>
          <a:p>
            <a:pPr marL="342900" indent="-342900" algn="l">
              <a:buFont typeface="Arial" pitchFamily="34" charset="0"/>
              <a:buChar char="•"/>
            </a:pPr>
            <a:r>
              <a:rPr lang="en-US" sz="2400" dirty="0" smtClean="0">
                <a:solidFill>
                  <a:schemeClr val="tx1"/>
                </a:solidFill>
              </a:rPr>
              <a:t>The pointer of the last node contains a null pointer</a:t>
            </a:r>
          </a:p>
          <a:p>
            <a:pPr algn="l"/>
            <a:r>
              <a:rPr lang="en-US" sz="2400" b="1" dirty="0" smtClean="0">
                <a:solidFill>
                  <a:schemeClr val="tx1"/>
                </a:solidFill>
              </a:rPr>
              <a:t>                                                  Figure - 5</a:t>
            </a:r>
            <a:endParaRPr lang="en-IN" sz="2400" b="1"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04" y="2872788"/>
            <a:ext cx="8621860" cy="3580548"/>
          </a:xfrm>
          <a:prstGeom prst="rect">
            <a:avLst/>
          </a:prstGeom>
        </p:spPr>
      </p:pic>
    </p:spTree>
    <p:extLst>
      <p:ext uri="{BB962C8B-B14F-4D97-AF65-F5344CB8AC3E}">
        <p14:creationId xmlns:p14="http://schemas.microsoft.com/office/powerpoint/2010/main" val="21473741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16633"/>
            <a:ext cx="7990656" cy="864095"/>
          </a:xfrm>
        </p:spPr>
        <p:txBody>
          <a:bodyPr/>
          <a:lstStyle/>
          <a:p>
            <a:r>
              <a:rPr lang="en-IN" dirty="0" smtClean="0"/>
              <a:t>Trees</a:t>
            </a:r>
            <a:endParaRPr lang="en-IN" dirty="0"/>
          </a:p>
        </p:txBody>
      </p:sp>
      <p:sp>
        <p:nvSpPr>
          <p:cNvPr id="3" name="Subtitle 2"/>
          <p:cNvSpPr>
            <a:spLocks noGrp="1"/>
          </p:cNvSpPr>
          <p:nvPr>
            <p:ph type="subTitle" idx="1"/>
          </p:nvPr>
        </p:nvSpPr>
        <p:spPr>
          <a:xfrm>
            <a:off x="539552" y="908720"/>
            <a:ext cx="8280920" cy="5760640"/>
          </a:xfrm>
        </p:spPr>
        <p:txBody>
          <a:bodyPr>
            <a:normAutofit/>
          </a:bodyPr>
          <a:lstStyle/>
          <a:p>
            <a:pPr marL="457200" indent="-457200" algn="l">
              <a:buFont typeface="Arial" pitchFamily="34" charset="0"/>
              <a:buChar char="•"/>
            </a:pPr>
            <a:r>
              <a:rPr lang="en-US" sz="2000" dirty="0" smtClean="0">
                <a:solidFill>
                  <a:schemeClr val="tx1"/>
                </a:solidFill>
              </a:rPr>
              <a:t>A tree is a non-linear data structure in which data is organized in branches. The data elements in tree are arranged in a sorted order. </a:t>
            </a:r>
          </a:p>
          <a:p>
            <a:pPr marL="457200" indent="-457200" algn="l">
              <a:buFont typeface="Arial" pitchFamily="34" charset="0"/>
              <a:buChar char="•"/>
            </a:pPr>
            <a:r>
              <a:rPr lang="en-US" sz="2000" dirty="0" smtClean="0">
                <a:solidFill>
                  <a:schemeClr val="tx1"/>
                </a:solidFill>
              </a:rPr>
              <a:t>It imposes a hierarchical structure on the data elements. It represents a tree which consists of 8 nodes. The root of the tree is the node 60 at the top. Node 29 and 44 are the successors of the node 60. </a:t>
            </a:r>
          </a:p>
          <a:p>
            <a:pPr marL="457200" indent="-457200" algn="l">
              <a:buFont typeface="Arial" pitchFamily="34" charset="0"/>
              <a:buChar char="•"/>
            </a:pPr>
            <a:r>
              <a:rPr lang="en-US" sz="2000" dirty="0" smtClean="0">
                <a:solidFill>
                  <a:schemeClr val="tx1"/>
                </a:solidFill>
              </a:rPr>
              <a:t>The nodes 6, 4, 12 and 67 are the terminal nodes as they do not have any successors.</a:t>
            </a:r>
          </a:p>
          <a:p>
            <a:pPr marL="457200" indent="-457200" algn="l">
              <a:buFont typeface="Arial" pitchFamily="34" charset="0"/>
              <a:buChar char="•"/>
            </a:pPr>
            <a:endParaRPr lang="en-US" sz="2000" dirty="0">
              <a:solidFill>
                <a:schemeClr val="tx1"/>
              </a:solidFill>
            </a:endParaRPr>
          </a:p>
          <a:p>
            <a:pPr algn="l"/>
            <a:r>
              <a:rPr lang="en-US" sz="2000" dirty="0" smtClean="0">
                <a:solidFill>
                  <a:schemeClr val="tx1"/>
                </a:solidFill>
              </a:rPr>
              <a:t>   </a:t>
            </a:r>
            <a:endParaRPr lang="en-IN" sz="2000" dirty="0">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1" y="3501008"/>
            <a:ext cx="6620799" cy="3019846"/>
          </a:xfrm>
          <a:prstGeom prst="rect">
            <a:avLst/>
          </a:prstGeom>
        </p:spPr>
      </p:pic>
    </p:spTree>
    <p:extLst>
      <p:ext uri="{BB962C8B-B14F-4D97-AF65-F5344CB8AC3E}">
        <p14:creationId xmlns:p14="http://schemas.microsoft.com/office/powerpoint/2010/main" val="4229154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1088</TotalTime>
  <Words>1647</Words>
  <Application>Microsoft Office PowerPoint</Application>
  <PresentationFormat>On-screen Show (4:3)</PresentationFormat>
  <Paragraphs>158</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DATA STRUCTURE</vt:lpstr>
      <vt:lpstr>NEED OF DATA STRUCTURE</vt:lpstr>
      <vt:lpstr>PowerPoint Presentation</vt:lpstr>
      <vt:lpstr>1. Array Data Structure </vt:lpstr>
      <vt:lpstr>2. Stack Data Structure</vt:lpstr>
      <vt:lpstr> 3. Queue Data Structure </vt:lpstr>
      <vt:lpstr>4. Linked List</vt:lpstr>
      <vt:lpstr>PowerPoint Presentation</vt:lpstr>
      <vt:lpstr>Trees</vt:lpstr>
      <vt:lpstr>Graphs</vt:lpstr>
      <vt:lpstr>LINEAR ARRAY / 1-D ARRAY</vt:lpstr>
      <vt:lpstr>LINEAR ARRAY / 1-D ARRAY</vt:lpstr>
      <vt:lpstr>REPRESENTATION OF LINEAR ARRAY IN MEMORY</vt:lpstr>
      <vt:lpstr>CALCULATING THE ADDRESS OF ARRAY ELEMENT </vt:lpstr>
      <vt:lpstr>NUMERICAL PROBLEMS</vt:lpstr>
      <vt:lpstr>NUMERICAL PROBLEM ANALYSIS</vt:lpstr>
      <vt:lpstr>CALCULATING THE LENGTH OF AN ARRAY</vt:lpstr>
      <vt:lpstr>INSERTION IN ARRAY</vt:lpstr>
      <vt:lpstr>Algorithm for Array insertion</vt:lpstr>
      <vt:lpstr>Another Way of Array insertion algorithm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dc:title>
  <dc:creator>LENOVO</dc:creator>
  <cp:lastModifiedBy>LENOVO</cp:lastModifiedBy>
  <cp:revision>26</cp:revision>
  <dcterms:created xsi:type="dcterms:W3CDTF">2023-04-01T05:15:54Z</dcterms:created>
  <dcterms:modified xsi:type="dcterms:W3CDTF">2023-04-06T11:54:21Z</dcterms:modified>
</cp:coreProperties>
</file>