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0" r:id="rId7"/>
    <p:sldId id="261" r:id="rId8"/>
    <p:sldId id="262" r:id="rId9"/>
    <p:sldId id="263" r:id="rId10"/>
    <p:sldId id="264" r:id="rId11"/>
    <p:sldId id="275" r:id="rId12"/>
    <p:sldId id="276" r:id="rId13"/>
    <p:sldId id="277" r:id="rId14"/>
    <p:sldId id="278" r:id="rId15"/>
    <p:sldId id="279" r:id="rId16"/>
    <p:sldId id="273" r:id="rId17"/>
    <p:sldId id="269" r:id="rId18"/>
    <p:sldId id="266" r:id="rId19"/>
    <p:sldId id="271" r:id="rId20"/>
    <p:sldId id="267" r:id="rId21"/>
    <p:sldId id="272" r:id="rId22"/>
    <p:sldId id="281" r:id="rId23"/>
    <p:sldId id="270"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1" autoAdjust="0"/>
    <p:restoredTop sz="94660"/>
  </p:normalViewPr>
  <p:slideViewPr>
    <p:cSldViewPr snapToGrid="0">
      <p:cViewPr varScale="1">
        <p:scale>
          <a:sx n="85" d="100"/>
          <a:sy n="85" d="100"/>
        </p:scale>
        <p:origin x="40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C439-7561-D872-4C0B-085203F153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CABF94-6B75-EC0A-398F-4A225E5DF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94CD30-0637-114E-9C8A-503217BD1BB5}"/>
              </a:ext>
            </a:extLst>
          </p:cNvPr>
          <p:cNvSpPr>
            <a:spLocks noGrp="1"/>
          </p:cNvSpPr>
          <p:nvPr>
            <p:ph type="dt" sz="half" idx="10"/>
          </p:nvPr>
        </p:nvSpPr>
        <p:spPr/>
        <p:txBody>
          <a:bodyPr/>
          <a:lstStyle/>
          <a:p>
            <a:fld id="{A2EAC035-B6B8-4A26-9262-14CC58B9C04B}" type="datetimeFigureOut">
              <a:rPr lang="en-IN" smtClean="0"/>
              <a:t>31-07-2023</a:t>
            </a:fld>
            <a:endParaRPr lang="en-IN"/>
          </a:p>
        </p:txBody>
      </p:sp>
      <p:sp>
        <p:nvSpPr>
          <p:cNvPr id="5" name="Footer Placeholder 4">
            <a:extLst>
              <a:ext uri="{FF2B5EF4-FFF2-40B4-BE49-F238E27FC236}">
                <a16:creationId xmlns:a16="http://schemas.microsoft.com/office/drawing/2014/main" id="{20F9DD38-4B0A-15CF-86E9-F8CB34A2C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C84CC3-EBE9-7E16-FC3E-E83916312FE6}"/>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66411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1F4C-549F-78DB-67CE-3BB8584BCE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22BE7D-DAF7-F1CC-BB59-E44680B42D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688613-8C61-205C-EB9F-6E6A89040B1E}"/>
              </a:ext>
            </a:extLst>
          </p:cNvPr>
          <p:cNvSpPr>
            <a:spLocks noGrp="1"/>
          </p:cNvSpPr>
          <p:nvPr>
            <p:ph type="dt" sz="half" idx="10"/>
          </p:nvPr>
        </p:nvSpPr>
        <p:spPr/>
        <p:txBody>
          <a:bodyPr/>
          <a:lstStyle/>
          <a:p>
            <a:fld id="{A2EAC035-B6B8-4A26-9262-14CC58B9C04B}" type="datetimeFigureOut">
              <a:rPr lang="en-IN" smtClean="0"/>
              <a:t>31-07-2023</a:t>
            </a:fld>
            <a:endParaRPr lang="en-IN"/>
          </a:p>
        </p:txBody>
      </p:sp>
      <p:sp>
        <p:nvSpPr>
          <p:cNvPr id="5" name="Footer Placeholder 4">
            <a:extLst>
              <a:ext uri="{FF2B5EF4-FFF2-40B4-BE49-F238E27FC236}">
                <a16:creationId xmlns:a16="http://schemas.microsoft.com/office/drawing/2014/main" id="{688F2999-E48F-3BCB-CDFF-486C3C8C8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121C83-8AAB-FDBD-39EA-52DECC56358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48750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C691DE-BB97-5A8E-C7BE-1A80DE249D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6EE551-277E-BB88-A0F3-6E587136B6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7317B-CD99-AD09-11A7-6D2D116C43B1}"/>
              </a:ext>
            </a:extLst>
          </p:cNvPr>
          <p:cNvSpPr>
            <a:spLocks noGrp="1"/>
          </p:cNvSpPr>
          <p:nvPr>
            <p:ph type="dt" sz="half" idx="10"/>
          </p:nvPr>
        </p:nvSpPr>
        <p:spPr/>
        <p:txBody>
          <a:bodyPr/>
          <a:lstStyle/>
          <a:p>
            <a:fld id="{A2EAC035-B6B8-4A26-9262-14CC58B9C04B}" type="datetimeFigureOut">
              <a:rPr lang="en-IN" smtClean="0"/>
              <a:t>31-07-2023</a:t>
            </a:fld>
            <a:endParaRPr lang="en-IN"/>
          </a:p>
        </p:txBody>
      </p:sp>
      <p:sp>
        <p:nvSpPr>
          <p:cNvPr id="5" name="Footer Placeholder 4">
            <a:extLst>
              <a:ext uri="{FF2B5EF4-FFF2-40B4-BE49-F238E27FC236}">
                <a16:creationId xmlns:a16="http://schemas.microsoft.com/office/drawing/2014/main" id="{624BBACC-DF9F-2749-21B4-BA1C9B5DD2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9B1129-C1F0-2D71-8C92-AC42AB21B0A7}"/>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83738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458F-4782-8839-D5E1-BE95028B78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C153C6-1162-9BA5-F123-D7C6D95A54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7A34CC-7712-0D8C-9E46-2E190C98715F}"/>
              </a:ext>
            </a:extLst>
          </p:cNvPr>
          <p:cNvSpPr>
            <a:spLocks noGrp="1"/>
          </p:cNvSpPr>
          <p:nvPr>
            <p:ph type="dt" sz="half" idx="10"/>
          </p:nvPr>
        </p:nvSpPr>
        <p:spPr/>
        <p:txBody>
          <a:bodyPr/>
          <a:lstStyle/>
          <a:p>
            <a:fld id="{A2EAC035-B6B8-4A26-9262-14CC58B9C04B}" type="datetimeFigureOut">
              <a:rPr lang="en-IN" smtClean="0"/>
              <a:t>31-07-2023</a:t>
            </a:fld>
            <a:endParaRPr lang="en-IN"/>
          </a:p>
        </p:txBody>
      </p:sp>
      <p:sp>
        <p:nvSpPr>
          <p:cNvPr id="5" name="Footer Placeholder 4">
            <a:extLst>
              <a:ext uri="{FF2B5EF4-FFF2-40B4-BE49-F238E27FC236}">
                <a16:creationId xmlns:a16="http://schemas.microsoft.com/office/drawing/2014/main" id="{8BF7A4B4-F26C-C1D3-E330-ABFE2D89E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01D753-6471-8044-B952-51560ACC8E8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0693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919C-E4CA-0329-A32F-DB74CD0AB6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404A60-66FE-A893-5C0D-88F0CCC5D4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6C725D-C48B-8DD4-28FF-93A4F9B0C63F}"/>
              </a:ext>
            </a:extLst>
          </p:cNvPr>
          <p:cNvSpPr>
            <a:spLocks noGrp="1"/>
          </p:cNvSpPr>
          <p:nvPr>
            <p:ph type="dt" sz="half" idx="10"/>
          </p:nvPr>
        </p:nvSpPr>
        <p:spPr/>
        <p:txBody>
          <a:bodyPr/>
          <a:lstStyle/>
          <a:p>
            <a:fld id="{A2EAC035-B6B8-4A26-9262-14CC58B9C04B}" type="datetimeFigureOut">
              <a:rPr lang="en-IN" smtClean="0"/>
              <a:t>31-07-2023</a:t>
            </a:fld>
            <a:endParaRPr lang="en-IN"/>
          </a:p>
        </p:txBody>
      </p:sp>
      <p:sp>
        <p:nvSpPr>
          <p:cNvPr id="5" name="Footer Placeholder 4">
            <a:extLst>
              <a:ext uri="{FF2B5EF4-FFF2-40B4-BE49-F238E27FC236}">
                <a16:creationId xmlns:a16="http://schemas.microsoft.com/office/drawing/2014/main" id="{08ED4506-2435-E51B-559A-38EF32E52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DB14F-8DD3-D46A-B557-623C404805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93094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0C97-422A-30B3-18BB-1A3FCE27C6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2975DF-3097-416F-7A39-BEA0CEDCA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0C43D4-4985-1C78-D168-AE18F9884A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33C89A-A180-CA5D-2DDA-F2D7384CB30A}"/>
              </a:ext>
            </a:extLst>
          </p:cNvPr>
          <p:cNvSpPr>
            <a:spLocks noGrp="1"/>
          </p:cNvSpPr>
          <p:nvPr>
            <p:ph type="dt" sz="half" idx="10"/>
          </p:nvPr>
        </p:nvSpPr>
        <p:spPr/>
        <p:txBody>
          <a:bodyPr/>
          <a:lstStyle/>
          <a:p>
            <a:fld id="{A2EAC035-B6B8-4A26-9262-14CC58B9C04B}" type="datetimeFigureOut">
              <a:rPr lang="en-IN" smtClean="0"/>
              <a:t>31-07-2023</a:t>
            </a:fld>
            <a:endParaRPr lang="en-IN"/>
          </a:p>
        </p:txBody>
      </p:sp>
      <p:sp>
        <p:nvSpPr>
          <p:cNvPr id="6" name="Footer Placeholder 5">
            <a:extLst>
              <a:ext uri="{FF2B5EF4-FFF2-40B4-BE49-F238E27FC236}">
                <a16:creationId xmlns:a16="http://schemas.microsoft.com/office/drawing/2014/main" id="{71662A4B-B03E-49A1-781D-F7DCAF301C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75DD80-168A-263C-8AAD-AC8A62E58B51}"/>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417678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FEC7-7ADE-0F5F-B2D2-870A5B4AA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DB405C-D6B6-CA23-35A8-4A1013DE0B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063882-1611-E67E-2F4C-EFC703D0F9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FB1D57-DBDC-FC69-B642-81AAACA1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0A295-A59A-4BB0-E8E6-7DE344A98A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959F61-843B-25A8-B2AA-86EA27F77682}"/>
              </a:ext>
            </a:extLst>
          </p:cNvPr>
          <p:cNvSpPr>
            <a:spLocks noGrp="1"/>
          </p:cNvSpPr>
          <p:nvPr>
            <p:ph type="dt" sz="half" idx="10"/>
          </p:nvPr>
        </p:nvSpPr>
        <p:spPr/>
        <p:txBody>
          <a:bodyPr/>
          <a:lstStyle/>
          <a:p>
            <a:fld id="{A2EAC035-B6B8-4A26-9262-14CC58B9C04B}" type="datetimeFigureOut">
              <a:rPr lang="en-IN" smtClean="0"/>
              <a:t>31-07-2023</a:t>
            </a:fld>
            <a:endParaRPr lang="en-IN"/>
          </a:p>
        </p:txBody>
      </p:sp>
      <p:sp>
        <p:nvSpPr>
          <p:cNvPr id="8" name="Footer Placeholder 7">
            <a:extLst>
              <a:ext uri="{FF2B5EF4-FFF2-40B4-BE49-F238E27FC236}">
                <a16:creationId xmlns:a16="http://schemas.microsoft.com/office/drawing/2014/main" id="{4DD4E5E5-6B9A-7066-5DC6-074B311AAB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75CE58-F625-0A96-011C-F7BE5F10E4C0}"/>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757734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57C9-F334-A135-3716-E9BA848148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3BE558-91AA-8224-13ED-8624FA90372B}"/>
              </a:ext>
            </a:extLst>
          </p:cNvPr>
          <p:cNvSpPr>
            <a:spLocks noGrp="1"/>
          </p:cNvSpPr>
          <p:nvPr>
            <p:ph type="dt" sz="half" idx="10"/>
          </p:nvPr>
        </p:nvSpPr>
        <p:spPr/>
        <p:txBody>
          <a:bodyPr/>
          <a:lstStyle/>
          <a:p>
            <a:fld id="{A2EAC035-B6B8-4A26-9262-14CC58B9C04B}" type="datetimeFigureOut">
              <a:rPr lang="en-IN" smtClean="0"/>
              <a:t>31-07-2023</a:t>
            </a:fld>
            <a:endParaRPr lang="en-IN"/>
          </a:p>
        </p:txBody>
      </p:sp>
      <p:sp>
        <p:nvSpPr>
          <p:cNvPr id="4" name="Footer Placeholder 3">
            <a:extLst>
              <a:ext uri="{FF2B5EF4-FFF2-40B4-BE49-F238E27FC236}">
                <a16:creationId xmlns:a16="http://schemas.microsoft.com/office/drawing/2014/main" id="{F95B5A2F-248E-70B5-2DB9-865287796F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BEB7F3-D93A-AAA0-727F-B367C09E18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68028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E05AC-4C32-ABA5-093A-E3C7ADE5E8DE}"/>
              </a:ext>
            </a:extLst>
          </p:cNvPr>
          <p:cNvSpPr>
            <a:spLocks noGrp="1"/>
          </p:cNvSpPr>
          <p:nvPr>
            <p:ph type="dt" sz="half" idx="10"/>
          </p:nvPr>
        </p:nvSpPr>
        <p:spPr/>
        <p:txBody>
          <a:bodyPr/>
          <a:lstStyle/>
          <a:p>
            <a:fld id="{A2EAC035-B6B8-4A26-9262-14CC58B9C04B}" type="datetimeFigureOut">
              <a:rPr lang="en-IN" smtClean="0"/>
              <a:t>31-07-2023</a:t>
            </a:fld>
            <a:endParaRPr lang="en-IN"/>
          </a:p>
        </p:txBody>
      </p:sp>
      <p:sp>
        <p:nvSpPr>
          <p:cNvPr id="3" name="Footer Placeholder 2">
            <a:extLst>
              <a:ext uri="{FF2B5EF4-FFF2-40B4-BE49-F238E27FC236}">
                <a16:creationId xmlns:a16="http://schemas.microsoft.com/office/drawing/2014/main" id="{116548EC-36E1-9785-2389-D5C8D80A97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94F630-D3A2-FEA5-5688-FA85212DBFAC}"/>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251551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373C-0C7B-3138-2B71-BE0206BFC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CFB040-0532-55A0-899E-F1A0058C5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0475DE-273B-D486-B977-6F6E9A845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B208DA-B383-4687-B5AA-28620729013F}"/>
              </a:ext>
            </a:extLst>
          </p:cNvPr>
          <p:cNvSpPr>
            <a:spLocks noGrp="1"/>
          </p:cNvSpPr>
          <p:nvPr>
            <p:ph type="dt" sz="half" idx="10"/>
          </p:nvPr>
        </p:nvSpPr>
        <p:spPr/>
        <p:txBody>
          <a:bodyPr/>
          <a:lstStyle/>
          <a:p>
            <a:fld id="{A2EAC035-B6B8-4A26-9262-14CC58B9C04B}" type="datetimeFigureOut">
              <a:rPr lang="en-IN" smtClean="0"/>
              <a:t>31-07-2023</a:t>
            </a:fld>
            <a:endParaRPr lang="en-IN"/>
          </a:p>
        </p:txBody>
      </p:sp>
      <p:sp>
        <p:nvSpPr>
          <p:cNvPr id="6" name="Footer Placeholder 5">
            <a:extLst>
              <a:ext uri="{FF2B5EF4-FFF2-40B4-BE49-F238E27FC236}">
                <a16:creationId xmlns:a16="http://schemas.microsoft.com/office/drawing/2014/main" id="{8AD5D456-D4BD-D260-6F88-B0135E2EA4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790C7A-C3AB-3293-EE28-D96275A034FE}"/>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66741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D3485-8066-90B9-E725-2CEC5CC09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51A955-DF1A-1F44-7425-DB06EF344F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B78DF3-E237-5801-55EA-C8F04D7EC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3E79D-FF3E-BD71-36CE-6173E9E10500}"/>
              </a:ext>
            </a:extLst>
          </p:cNvPr>
          <p:cNvSpPr>
            <a:spLocks noGrp="1"/>
          </p:cNvSpPr>
          <p:nvPr>
            <p:ph type="dt" sz="half" idx="10"/>
          </p:nvPr>
        </p:nvSpPr>
        <p:spPr/>
        <p:txBody>
          <a:bodyPr/>
          <a:lstStyle/>
          <a:p>
            <a:fld id="{A2EAC035-B6B8-4A26-9262-14CC58B9C04B}" type="datetimeFigureOut">
              <a:rPr lang="en-IN" smtClean="0"/>
              <a:t>31-07-2023</a:t>
            </a:fld>
            <a:endParaRPr lang="en-IN"/>
          </a:p>
        </p:txBody>
      </p:sp>
      <p:sp>
        <p:nvSpPr>
          <p:cNvPr id="6" name="Footer Placeholder 5">
            <a:extLst>
              <a:ext uri="{FF2B5EF4-FFF2-40B4-BE49-F238E27FC236}">
                <a16:creationId xmlns:a16="http://schemas.microsoft.com/office/drawing/2014/main" id="{63EC2ABD-A46E-5275-0F11-D6B963422D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5DD063-8891-ABDA-EE17-207E7E31AB9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17201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A6C1A3-B44B-5F46-D23F-04FB158A08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D6F5DB-0D66-D177-53B7-C1F280005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67576-6BC9-43C8-A570-061272C729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C035-B6B8-4A26-9262-14CC58B9C04B}" type="datetimeFigureOut">
              <a:rPr lang="en-IN" smtClean="0"/>
              <a:t>31-07-2023</a:t>
            </a:fld>
            <a:endParaRPr lang="en-IN"/>
          </a:p>
        </p:txBody>
      </p:sp>
      <p:sp>
        <p:nvSpPr>
          <p:cNvPr id="5" name="Footer Placeholder 4">
            <a:extLst>
              <a:ext uri="{FF2B5EF4-FFF2-40B4-BE49-F238E27FC236}">
                <a16:creationId xmlns:a16="http://schemas.microsoft.com/office/drawing/2014/main" id="{72B236A3-3AF3-889E-96AD-FD051640A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65DE2B-397A-6648-D0F7-CC0E414C3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AA677-6C5B-480D-8A24-33B5BA5EA559}" type="slidenum">
              <a:rPr lang="en-IN" smtClean="0"/>
              <a:t>‹#›</a:t>
            </a:fld>
            <a:endParaRPr lang="en-IN"/>
          </a:p>
        </p:txBody>
      </p:sp>
    </p:spTree>
    <p:extLst>
      <p:ext uri="{BB962C8B-B14F-4D97-AF65-F5344CB8AC3E}">
        <p14:creationId xmlns:p14="http://schemas.microsoft.com/office/powerpoint/2010/main" val="1377692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javatpoint.com/for-each-loo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524000" y="2405743"/>
            <a:ext cx="9144000" cy="1104220"/>
          </a:xfrm>
        </p:spPr>
        <p:txBody>
          <a:bodyPr>
            <a:normAutofit/>
          </a:bodyPr>
          <a:lstStyle/>
          <a:p>
            <a:r>
              <a:rPr lang="en-IN" sz="7200" b="1" dirty="0"/>
              <a:t>ARRAYS in JAVA</a:t>
            </a:r>
          </a:p>
        </p:txBody>
      </p:sp>
      <p:pic>
        <p:nvPicPr>
          <p:cNvPr id="3" name="Picture 4" descr="F:\HIREMEE\GIET University HD Logo.jpg">
            <a:extLst>
              <a:ext uri="{FF2B5EF4-FFF2-40B4-BE49-F238E27FC236}">
                <a16:creationId xmlns:a16="http://schemas.microsoft.com/office/drawing/2014/main" id="{770F5C93-7708-E06F-63B3-8D138AF3DF60}"/>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88912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239486"/>
            <a:ext cx="10515600" cy="397008"/>
          </a:xfrm>
        </p:spPr>
        <p:txBody>
          <a:bodyPr>
            <a:normAutofit fontScale="90000"/>
          </a:bodyPr>
          <a:lstStyle/>
          <a:p>
            <a:pPr algn="ctr"/>
            <a:r>
              <a:rPr lang="en-IN" b="1" i="0" dirty="0">
                <a:solidFill>
                  <a:srgbClr val="610B38"/>
                </a:solidFill>
                <a:effectLst/>
                <a:latin typeface="erdana"/>
              </a:rPr>
              <a:t>Single Dimensional Array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838200" y="830518"/>
            <a:ext cx="10994571" cy="1419623"/>
          </a:xfrm>
        </p:spPr>
        <p:txBody>
          <a:bodyPr>
            <a:normAutofit fontScale="92500" lnSpcReduction="20000"/>
          </a:bodyPr>
          <a:lstStyle/>
          <a:p>
            <a:pPr marL="0" indent="0" algn="just">
              <a:buNone/>
            </a:pPr>
            <a:r>
              <a:rPr lang="en-IN" sz="2000" b="1" i="0" dirty="0">
                <a:solidFill>
                  <a:srgbClr val="610B38"/>
                </a:solidFill>
                <a:effectLst/>
                <a:latin typeface="erdana"/>
              </a:rPr>
              <a:t>Anonymous Array in Java</a:t>
            </a:r>
          </a:p>
          <a:p>
            <a:pPr algn="just"/>
            <a:r>
              <a:rPr lang="en-US" sz="1900" b="0" i="0" dirty="0">
                <a:solidFill>
                  <a:srgbClr val="333333"/>
                </a:solidFill>
                <a:effectLst/>
                <a:latin typeface="inter-regular"/>
              </a:rPr>
              <a:t>Java supports the feature of an anonymous array, so you don't need to declare the array while passing an array to the method.</a:t>
            </a:r>
          </a:p>
          <a:p>
            <a:pPr algn="just"/>
            <a:endParaRPr lang="en-US" sz="1100" dirty="0">
              <a:solidFill>
                <a:srgbClr val="333333"/>
              </a:solidFill>
              <a:latin typeface="inter-regular"/>
            </a:endParaRPr>
          </a:p>
          <a:p>
            <a:pPr marL="0" indent="0" algn="just">
              <a:buNone/>
            </a:pPr>
            <a:r>
              <a:rPr lang="en-US" sz="1700" b="1" dirty="0">
                <a:solidFill>
                  <a:srgbClr val="000000"/>
                </a:solidFill>
                <a:latin typeface="inter-regular"/>
              </a:rPr>
              <a:t>Example:</a:t>
            </a:r>
          </a:p>
          <a:p>
            <a:pPr marL="0" indent="0" algn="just">
              <a:buNone/>
            </a:pPr>
            <a:endParaRPr lang="en-US" sz="1700" b="1" dirty="0">
              <a:solidFill>
                <a:srgbClr val="000000"/>
              </a:solidFill>
              <a:latin typeface="inter-regular"/>
            </a:endParaRPr>
          </a:p>
          <a:p>
            <a:pPr marL="0" indent="0" algn="just">
              <a:buNone/>
            </a:pPr>
            <a:endParaRPr lang="en-US" sz="2600" dirty="0">
              <a:solidFill>
                <a:srgbClr val="000000"/>
              </a:solidFill>
              <a:latin typeface="inter-regular"/>
            </a:endParaRPr>
          </a:p>
        </p:txBody>
      </p:sp>
      <p:sp>
        <p:nvSpPr>
          <p:cNvPr id="8" name="TextBox 7">
            <a:extLst>
              <a:ext uri="{FF2B5EF4-FFF2-40B4-BE49-F238E27FC236}">
                <a16:creationId xmlns:a16="http://schemas.microsoft.com/office/drawing/2014/main" id="{5FA939E1-AE9A-E19A-24AF-E936C67BD484}"/>
              </a:ext>
            </a:extLst>
          </p:cNvPr>
          <p:cNvSpPr txBox="1"/>
          <p:nvPr/>
        </p:nvSpPr>
        <p:spPr>
          <a:xfrm>
            <a:off x="838201" y="2210574"/>
            <a:ext cx="6127376" cy="3847207"/>
          </a:xfrm>
          <a:prstGeom prst="rect">
            <a:avLst/>
          </a:prstGeom>
          <a:noFill/>
        </p:spPr>
        <p:txBody>
          <a:bodyPr wrap="square">
            <a:spAutoFit/>
          </a:bodyPr>
          <a:lstStyle/>
          <a:p>
            <a:r>
              <a:rPr lang="en-IN" sz="1600" dirty="0"/>
              <a:t>public class program4</a:t>
            </a:r>
          </a:p>
          <a:p>
            <a:r>
              <a:rPr lang="en-IN" sz="1600" dirty="0"/>
              <a:t>{  </a:t>
            </a:r>
          </a:p>
          <a:p>
            <a:r>
              <a:rPr lang="en-IN" sz="1600" dirty="0"/>
              <a:t>	</a:t>
            </a:r>
            <a:r>
              <a:rPr lang="en-IN" sz="1600" b="1" dirty="0"/>
              <a:t>//creating a method that receives an array as a parameter</a:t>
            </a:r>
            <a:r>
              <a:rPr lang="en-IN" sz="1600" dirty="0"/>
              <a:t>  </a:t>
            </a:r>
          </a:p>
          <a:p>
            <a:r>
              <a:rPr lang="en-IN" sz="1600" dirty="0"/>
              <a:t>	static void </a:t>
            </a:r>
            <a:r>
              <a:rPr lang="en-IN" sz="1600" dirty="0" err="1"/>
              <a:t>printArray</a:t>
            </a:r>
            <a:r>
              <a:rPr lang="en-IN" sz="1600" dirty="0"/>
              <a:t>(int </a:t>
            </a:r>
            <a:r>
              <a:rPr lang="en-IN" sz="1600" dirty="0" err="1"/>
              <a:t>arr</a:t>
            </a:r>
            <a:r>
              <a:rPr lang="en-IN" sz="1600" dirty="0"/>
              <a:t>[])</a:t>
            </a:r>
          </a:p>
          <a:p>
            <a:r>
              <a:rPr lang="en-IN" sz="1600" dirty="0"/>
              <a:t>	{  </a:t>
            </a:r>
          </a:p>
          <a:p>
            <a:r>
              <a:rPr lang="en-IN" sz="1600" dirty="0"/>
              <a:t>		for(int </a:t>
            </a:r>
            <a:r>
              <a:rPr lang="en-IN" sz="1600" dirty="0" err="1"/>
              <a:t>i</a:t>
            </a:r>
            <a:r>
              <a:rPr lang="en-IN" sz="1600" dirty="0"/>
              <a:t>=0;i&lt;</a:t>
            </a:r>
            <a:r>
              <a:rPr lang="en-IN" sz="1600" dirty="0" err="1"/>
              <a:t>arr.length;i</a:t>
            </a:r>
            <a:r>
              <a:rPr lang="en-IN" sz="1600" dirty="0"/>
              <a:t>++)  </a:t>
            </a:r>
          </a:p>
          <a:p>
            <a:r>
              <a:rPr lang="en-IN" sz="1600" dirty="0"/>
              <a:t>			</a:t>
            </a:r>
            <a:r>
              <a:rPr lang="en-IN" sz="1600" dirty="0" err="1"/>
              <a:t>System.out.println</a:t>
            </a:r>
            <a:r>
              <a:rPr lang="en-IN" sz="1600" dirty="0"/>
              <a:t>(</a:t>
            </a:r>
            <a:r>
              <a:rPr lang="en-IN" sz="1600" dirty="0" err="1"/>
              <a:t>arr</a:t>
            </a:r>
            <a:r>
              <a:rPr lang="en-IN" sz="1600" dirty="0"/>
              <a:t>[</a:t>
            </a:r>
            <a:r>
              <a:rPr lang="en-IN" sz="1600" dirty="0" err="1"/>
              <a:t>i</a:t>
            </a:r>
            <a:r>
              <a:rPr lang="en-IN" sz="1600" dirty="0"/>
              <a:t>]);  </a:t>
            </a:r>
          </a:p>
          <a:p>
            <a:r>
              <a:rPr lang="en-IN" sz="1600" dirty="0"/>
              <a:t>	}  </a:t>
            </a:r>
          </a:p>
          <a:p>
            <a:r>
              <a:rPr lang="en-IN" sz="1600" dirty="0"/>
              <a:t>  </a:t>
            </a:r>
          </a:p>
          <a:p>
            <a:r>
              <a:rPr lang="en-IN" sz="1600" dirty="0"/>
              <a:t>	public static void main(String </a:t>
            </a:r>
            <a:r>
              <a:rPr lang="en-IN" sz="1600" dirty="0" err="1"/>
              <a:t>args</a:t>
            </a:r>
            <a:r>
              <a:rPr lang="en-IN" sz="1600" dirty="0"/>
              <a:t>[])</a:t>
            </a:r>
          </a:p>
          <a:p>
            <a:r>
              <a:rPr lang="en-IN" sz="1600" dirty="0"/>
              <a:t>	{  </a:t>
            </a:r>
          </a:p>
          <a:p>
            <a:r>
              <a:rPr lang="en-IN" sz="1600" dirty="0"/>
              <a:t>		</a:t>
            </a:r>
            <a:r>
              <a:rPr lang="en-IN" sz="1600" b="1" dirty="0"/>
              <a:t>//passing anonymous array to method</a:t>
            </a:r>
          </a:p>
          <a:p>
            <a:r>
              <a:rPr lang="en-IN" sz="1600" dirty="0"/>
              <a:t>		</a:t>
            </a:r>
            <a:r>
              <a:rPr lang="en-IN" sz="2000" dirty="0" err="1">
                <a:highlight>
                  <a:srgbClr val="FFFF00"/>
                </a:highlight>
              </a:rPr>
              <a:t>printArray</a:t>
            </a:r>
            <a:r>
              <a:rPr lang="en-IN" sz="2000" dirty="0">
                <a:highlight>
                  <a:srgbClr val="FFFF00"/>
                </a:highlight>
              </a:rPr>
              <a:t>(</a:t>
            </a:r>
            <a:r>
              <a:rPr lang="en-IN" sz="2000" b="1" dirty="0">
                <a:highlight>
                  <a:srgbClr val="FFFF00"/>
                </a:highlight>
              </a:rPr>
              <a:t>new</a:t>
            </a:r>
            <a:r>
              <a:rPr lang="en-IN" sz="2000" dirty="0">
                <a:highlight>
                  <a:srgbClr val="FFFF00"/>
                </a:highlight>
              </a:rPr>
              <a:t> int[]{10,22,44,66});  </a:t>
            </a:r>
            <a:endParaRPr lang="en-IN" sz="1600" dirty="0">
              <a:highlight>
                <a:srgbClr val="FFFF00"/>
              </a:highlight>
            </a:endParaRPr>
          </a:p>
          <a:p>
            <a:r>
              <a:rPr lang="en-IN" sz="1600" dirty="0"/>
              <a:t>	}</a:t>
            </a:r>
          </a:p>
          <a:p>
            <a:r>
              <a:rPr lang="en-IN" sz="1600" dirty="0"/>
              <a:t>} </a:t>
            </a:r>
            <a:endParaRPr lang="en-IN" dirty="0"/>
          </a:p>
        </p:txBody>
      </p:sp>
      <p:sp>
        <p:nvSpPr>
          <p:cNvPr id="10" name="TextBox 9">
            <a:extLst>
              <a:ext uri="{FF2B5EF4-FFF2-40B4-BE49-F238E27FC236}">
                <a16:creationId xmlns:a16="http://schemas.microsoft.com/office/drawing/2014/main" id="{6B988E84-FBFC-B587-B4E8-F4ADD1FAE126}"/>
              </a:ext>
            </a:extLst>
          </p:cNvPr>
          <p:cNvSpPr txBox="1"/>
          <p:nvPr/>
        </p:nvSpPr>
        <p:spPr>
          <a:xfrm>
            <a:off x="8220634" y="3126903"/>
            <a:ext cx="2689411" cy="1754326"/>
          </a:xfrm>
          <a:prstGeom prst="rect">
            <a:avLst/>
          </a:prstGeom>
          <a:noFill/>
          <a:ln>
            <a:solidFill>
              <a:schemeClr val="accent1"/>
            </a:solidFill>
          </a:ln>
        </p:spPr>
        <p:txBody>
          <a:bodyPr wrap="square">
            <a:spAutoFit/>
          </a:bodyPr>
          <a:lstStyle/>
          <a:p>
            <a:r>
              <a:rPr lang="en-IN" b="1" dirty="0"/>
              <a:t>Output:</a:t>
            </a:r>
          </a:p>
          <a:p>
            <a:endParaRPr lang="en-IN" b="1" dirty="0"/>
          </a:p>
          <a:p>
            <a:r>
              <a:rPr lang="en-IN" dirty="0"/>
              <a:t>10</a:t>
            </a:r>
          </a:p>
          <a:p>
            <a:r>
              <a:rPr lang="en-IN" dirty="0"/>
              <a:t>22</a:t>
            </a:r>
          </a:p>
          <a:p>
            <a:r>
              <a:rPr lang="en-IN" dirty="0"/>
              <a:t>44</a:t>
            </a:r>
          </a:p>
          <a:p>
            <a:r>
              <a:rPr lang="en-IN" dirty="0"/>
              <a:t>66</a:t>
            </a:r>
          </a:p>
        </p:txBody>
      </p:sp>
      <p:pic>
        <p:nvPicPr>
          <p:cNvPr id="4" name="Picture 4" descr="F:\HIREMEE\GIET University HD Logo.jpg">
            <a:extLst>
              <a:ext uri="{FF2B5EF4-FFF2-40B4-BE49-F238E27FC236}">
                <a16:creationId xmlns:a16="http://schemas.microsoft.com/office/drawing/2014/main" id="{C1BDDB09-2128-C45B-BA96-FE746E45514E}"/>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92080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239486"/>
            <a:ext cx="10515600" cy="397008"/>
          </a:xfrm>
        </p:spPr>
        <p:txBody>
          <a:bodyPr>
            <a:normAutofit fontScale="90000"/>
          </a:bodyPr>
          <a:lstStyle/>
          <a:p>
            <a:pPr algn="ctr"/>
            <a:r>
              <a:rPr lang="en-IN" b="1" i="0" dirty="0">
                <a:solidFill>
                  <a:srgbClr val="610B38"/>
                </a:solidFill>
                <a:effectLst/>
                <a:latin typeface="erdana"/>
              </a:rPr>
              <a:t>Single Dimensional Array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838200" y="830517"/>
            <a:ext cx="10994571" cy="1849929"/>
          </a:xfrm>
        </p:spPr>
        <p:txBody>
          <a:bodyPr>
            <a:normAutofit/>
          </a:bodyPr>
          <a:lstStyle/>
          <a:p>
            <a:pPr marL="0" indent="0" algn="just">
              <a:buNone/>
            </a:pPr>
            <a:r>
              <a:rPr lang="en-IN" sz="2000" b="1" i="0" dirty="0">
                <a:solidFill>
                  <a:srgbClr val="610B38"/>
                </a:solidFill>
                <a:effectLst/>
                <a:latin typeface="erdana"/>
              </a:rPr>
              <a:t>Java Copy Array</a:t>
            </a:r>
          </a:p>
          <a:p>
            <a:pPr algn="just"/>
            <a:r>
              <a:rPr lang="en-US" sz="1800" b="0" i="0" dirty="0">
                <a:effectLst/>
                <a:latin typeface="euclid_circular_a"/>
              </a:rPr>
              <a:t>In Java, we can copy one array into another. There are several techniques you can use to copy arrays in Java.</a:t>
            </a:r>
            <a:endParaRPr lang="en-US" sz="1100" dirty="0">
              <a:solidFill>
                <a:srgbClr val="333333"/>
              </a:solidFill>
              <a:latin typeface="inter-regular"/>
            </a:endParaRPr>
          </a:p>
          <a:p>
            <a:pPr marL="0" indent="0" algn="l">
              <a:buNone/>
            </a:pPr>
            <a:endParaRPr lang="en-US" sz="1600" b="1" i="0" dirty="0">
              <a:solidFill>
                <a:srgbClr val="25265E"/>
              </a:solidFill>
              <a:effectLst/>
              <a:latin typeface="euclid_circular_a"/>
            </a:endParaRPr>
          </a:p>
          <a:p>
            <a:pPr marL="0" indent="0" algn="l">
              <a:buNone/>
            </a:pPr>
            <a:r>
              <a:rPr lang="en-US" sz="1600" b="1" i="0" dirty="0">
                <a:solidFill>
                  <a:srgbClr val="25265E"/>
                </a:solidFill>
                <a:effectLst/>
                <a:latin typeface="euclid_circular_a"/>
              </a:rPr>
              <a:t>1. Copying Arrays Using Assignment Operator </a:t>
            </a:r>
            <a:r>
              <a:rPr lang="en-US" sz="1600" i="0" dirty="0">
                <a:solidFill>
                  <a:srgbClr val="25265E"/>
                </a:solidFill>
                <a:effectLst/>
                <a:latin typeface="euclid_circular_a"/>
              </a:rPr>
              <a:t>( </a:t>
            </a:r>
            <a:r>
              <a:rPr lang="en-US" sz="1600" b="1" i="0" dirty="0">
                <a:solidFill>
                  <a:srgbClr val="25265E"/>
                </a:solidFill>
                <a:effectLst/>
                <a:latin typeface="euclid_circular_a"/>
              </a:rPr>
              <a:t>Shallow Copy </a:t>
            </a:r>
            <a:r>
              <a:rPr lang="en-US" sz="1600" i="0" dirty="0">
                <a:solidFill>
                  <a:srgbClr val="25265E"/>
                </a:solidFill>
                <a:effectLst/>
                <a:latin typeface="euclid_circular_a"/>
              </a:rPr>
              <a:t>)</a:t>
            </a:r>
            <a:endParaRPr lang="en-US" sz="1600" b="1" i="0" dirty="0">
              <a:solidFill>
                <a:srgbClr val="25265E"/>
              </a:solidFill>
              <a:effectLst/>
              <a:latin typeface="euclid_circular_a"/>
            </a:endParaRPr>
          </a:p>
          <a:p>
            <a:pPr marL="0" indent="0" algn="just">
              <a:buNone/>
            </a:pPr>
            <a:endParaRPr lang="en-US" sz="1700" b="1" dirty="0">
              <a:solidFill>
                <a:srgbClr val="000000"/>
              </a:solidFill>
              <a:latin typeface="inter-regular"/>
            </a:endParaRPr>
          </a:p>
          <a:p>
            <a:pPr marL="0" indent="0" algn="just">
              <a:buNone/>
            </a:pPr>
            <a:endParaRPr lang="en-US" sz="2600" dirty="0">
              <a:solidFill>
                <a:srgbClr val="000000"/>
              </a:solidFill>
              <a:latin typeface="inter-regular"/>
            </a:endParaRPr>
          </a:p>
        </p:txBody>
      </p:sp>
      <p:sp>
        <p:nvSpPr>
          <p:cNvPr id="8" name="TextBox 7">
            <a:extLst>
              <a:ext uri="{FF2B5EF4-FFF2-40B4-BE49-F238E27FC236}">
                <a16:creationId xmlns:a16="http://schemas.microsoft.com/office/drawing/2014/main" id="{5FA939E1-AE9A-E19A-24AF-E936C67BD484}"/>
              </a:ext>
            </a:extLst>
          </p:cNvPr>
          <p:cNvSpPr txBox="1"/>
          <p:nvPr/>
        </p:nvSpPr>
        <p:spPr>
          <a:xfrm>
            <a:off x="838200" y="2545976"/>
            <a:ext cx="6127376" cy="3693319"/>
          </a:xfrm>
          <a:prstGeom prst="rect">
            <a:avLst/>
          </a:prstGeom>
          <a:noFill/>
        </p:spPr>
        <p:txBody>
          <a:bodyPr wrap="square">
            <a:spAutoFit/>
          </a:bodyPr>
          <a:lstStyle/>
          <a:p>
            <a:r>
              <a:rPr lang="en-IN" dirty="0"/>
              <a:t>class arrcopy1 </a:t>
            </a:r>
          </a:p>
          <a:p>
            <a:r>
              <a:rPr lang="en-IN" dirty="0"/>
              <a:t>{</a:t>
            </a:r>
          </a:p>
          <a:p>
            <a:r>
              <a:rPr lang="en-IN" dirty="0"/>
              <a:t>    public static void main(String[] </a:t>
            </a:r>
            <a:r>
              <a:rPr lang="en-IN" dirty="0" err="1"/>
              <a:t>args</a:t>
            </a:r>
            <a:r>
              <a:rPr lang="en-IN" dirty="0"/>
              <a:t>) </a:t>
            </a:r>
          </a:p>
          <a:p>
            <a:r>
              <a:rPr lang="en-IN" dirty="0"/>
              <a:t>    {</a:t>
            </a:r>
          </a:p>
          <a:p>
            <a:r>
              <a:rPr lang="en-IN" dirty="0"/>
              <a:t>        int [] numbers = {1, 2, 3, 4, 5, 6};</a:t>
            </a:r>
          </a:p>
          <a:p>
            <a:r>
              <a:rPr lang="en-IN" dirty="0"/>
              <a:t>        int [] </a:t>
            </a:r>
            <a:r>
              <a:rPr lang="en-IN" dirty="0" err="1"/>
              <a:t>positiveNumbers</a:t>
            </a:r>
            <a:r>
              <a:rPr lang="en-IN" dirty="0"/>
              <a:t> = numbers;  // </a:t>
            </a:r>
            <a:r>
              <a:rPr lang="en-IN" b="1" dirty="0"/>
              <a:t>copying arrays</a:t>
            </a:r>
          </a:p>
          <a:p>
            <a:endParaRPr lang="en-IN" dirty="0"/>
          </a:p>
          <a:p>
            <a:r>
              <a:rPr lang="en-IN" dirty="0"/>
              <a:t>        for (int number: </a:t>
            </a:r>
            <a:r>
              <a:rPr lang="en-IN" dirty="0" err="1"/>
              <a:t>positiveNumbers</a:t>
            </a:r>
            <a:r>
              <a:rPr lang="en-IN" dirty="0"/>
              <a:t>) </a:t>
            </a:r>
          </a:p>
          <a:p>
            <a:r>
              <a:rPr lang="en-IN" dirty="0"/>
              <a:t>        {</a:t>
            </a:r>
          </a:p>
          <a:p>
            <a:r>
              <a:rPr lang="en-IN" dirty="0"/>
              <a:t>            </a:t>
            </a:r>
            <a:r>
              <a:rPr lang="en-IN" dirty="0" err="1"/>
              <a:t>System.out.print</a:t>
            </a:r>
            <a:r>
              <a:rPr lang="en-IN" dirty="0"/>
              <a:t>(number + ", ");</a:t>
            </a:r>
          </a:p>
          <a:p>
            <a:r>
              <a:rPr lang="en-IN" dirty="0"/>
              <a:t>        }</a:t>
            </a:r>
          </a:p>
          <a:p>
            <a:r>
              <a:rPr lang="en-IN" dirty="0"/>
              <a:t>    }</a:t>
            </a:r>
          </a:p>
          <a:p>
            <a:r>
              <a:rPr lang="en-IN" dirty="0"/>
              <a:t>}</a:t>
            </a:r>
          </a:p>
        </p:txBody>
      </p:sp>
      <p:sp>
        <p:nvSpPr>
          <p:cNvPr id="10" name="TextBox 9">
            <a:extLst>
              <a:ext uri="{FF2B5EF4-FFF2-40B4-BE49-F238E27FC236}">
                <a16:creationId xmlns:a16="http://schemas.microsoft.com/office/drawing/2014/main" id="{6B988E84-FBFC-B587-B4E8-F4ADD1FAE126}"/>
              </a:ext>
            </a:extLst>
          </p:cNvPr>
          <p:cNvSpPr txBox="1"/>
          <p:nvPr/>
        </p:nvSpPr>
        <p:spPr>
          <a:xfrm>
            <a:off x="8220634" y="3126903"/>
            <a:ext cx="2689411" cy="923330"/>
          </a:xfrm>
          <a:prstGeom prst="rect">
            <a:avLst/>
          </a:prstGeom>
          <a:noFill/>
          <a:ln>
            <a:solidFill>
              <a:schemeClr val="accent1"/>
            </a:solidFill>
          </a:ln>
        </p:spPr>
        <p:txBody>
          <a:bodyPr wrap="square">
            <a:spAutoFit/>
          </a:bodyPr>
          <a:lstStyle/>
          <a:p>
            <a:r>
              <a:rPr lang="en-IN" b="1" dirty="0"/>
              <a:t>Output:</a:t>
            </a:r>
          </a:p>
          <a:p>
            <a:endParaRPr lang="en-IN" b="1" dirty="0"/>
          </a:p>
          <a:p>
            <a:r>
              <a:rPr lang="en-IN" dirty="0"/>
              <a:t>1,2,3,4,5,6</a:t>
            </a:r>
          </a:p>
        </p:txBody>
      </p:sp>
      <p:sp>
        <p:nvSpPr>
          <p:cNvPr id="5" name="TextBox 4">
            <a:extLst>
              <a:ext uri="{FF2B5EF4-FFF2-40B4-BE49-F238E27FC236}">
                <a16:creationId xmlns:a16="http://schemas.microsoft.com/office/drawing/2014/main" id="{3C86AA70-BA7A-0237-0C9F-C216F8C170FD}"/>
              </a:ext>
            </a:extLst>
          </p:cNvPr>
          <p:cNvSpPr txBox="1"/>
          <p:nvPr/>
        </p:nvSpPr>
        <p:spPr>
          <a:xfrm>
            <a:off x="5736771" y="5201714"/>
            <a:ext cx="6096000" cy="923330"/>
          </a:xfrm>
          <a:prstGeom prst="rect">
            <a:avLst/>
          </a:prstGeom>
          <a:solidFill>
            <a:schemeClr val="bg1"/>
          </a:solidFill>
          <a:ln>
            <a:solidFill>
              <a:schemeClr val="accent1"/>
            </a:solidFill>
          </a:ln>
        </p:spPr>
        <p:txBody>
          <a:bodyPr wrap="square">
            <a:spAutoFit/>
          </a:bodyPr>
          <a:lstStyle/>
          <a:p>
            <a:pPr algn="just"/>
            <a:r>
              <a:rPr lang="en-US" b="0" i="0" dirty="0">
                <a:solidFill>
                  <a:srgbClr val="C00000"/>
                </a:solidFill>
                <a:effectLst/>
                <a:latin typeface="euclid_circular_a"/>
              </a:rPr>
              <a:t>However, there is a problem with this technique. If we change elements of one array, corresponding elements of the other arrays also change.</a:t>
            </a:r>
            <a:endParaRPr lang="en-IN" dirty="0">
              <a:solidFill>
                <a:srgbClr val="C00000"/>
              </a:solidFill>
            </a:endParaRPr>
          </a:p>
        </p:txBody>
      </p:sp>
      <p:pic>
        <p:nvPicPr>
          <p:cNvPr id="4" name="Picture 4" descr="F:\HIREMEE\GIET University HD Logo.jpg">
            <a:extLst>
              <a:ext uri="{FF2B5EF4-FFF2-40B4-BE49-F238E27FC236}">
                <a16:creationId xmlns:a16="http://schemas.microsoft.com/office/drawing/2014/main" id="{9FBBA0E5-8FE5-BC78-8AD5-A4D0F9EEFF59}"/>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4111506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239486"/>
            <a:ext cx="10515600" cy="397008"/>
          </a:xfrm>
        </p:spPr>
        <p:txBody>
          <a:bodyPr>
            <a:normAutofit fontScale="90000"/>
          </a:bodyPr>
          <a:lstStyle/>
          <a:p>
            <a:pPr algn="ctr"/>
            <a:r>
              <a:rPr lang="en-IN" b="1" i="0" dirty="0">
                <a:solidFill>
                  <a:srgbClr val="610B38"/>
                </a:solidFill>
                <a:effectLst/>
                <a:latin typeface="erdana"/>
              </a:rPr>
              <a:t>Single Dimensional Array in Java</a:t>
            </a:r>
          </a:p>
        </p:txBody>
      </p:sp>
      <p:sp>
        <p:nvSpPr>
          <p:cNvPr id="8" name="TextBox 7">
            <a:extLst>
              <a:ext uri="{FF2B5EF4-FFF2-40B4-BE49-F238E27FC236}">
                <a16:creationId xmlns:a16="http://schemas.microsoft.com/office/drawing/2014/main" id="{5FA939E1-AE9A-E19A-24AF-E936C67BD484}"/>
              </a:ext>
            </a:extLst>
          </p:cNvPr>
          <p:cNvSpPr txBox="1"/>
          <p:nvPr/>
        </p:nvSpPr>
        <p:spPr>
          <a:xfrm>
            <a:off x="445478" y="1104519"/>
            <a:ext cx="6127376" cy="4247317"/>
          </a:xfrm>
          <a:prstGeom prst="rect">
            <a:avLst/>
          </a:prstGeom>
          <a:noFill/>
          <a:ln>
            <a:solidFill>
              <a:schemeClr val="accent1"/>
            </a:solidFill>
          </a:ln>
        </p:spPr>
        <p:txBody>
          <a:bodyPr wrap="square">
            <a:spAutoFit/>
          </a:bodyPr>
          <a:lstStyle/>
          <a:p>
            <a:r>
              <a:rPr lang="en-IN" dirty="0"/>
              <a:t>class arrcopy2 </a:t>
            </a:r>
          </a:p>
          <a:p>
            <a:r>
              <a:rPr lang="en-IN" dirty="0"/>
              <a:t>{</a:t>
            </a:r>
          </a:p>
          <a:p>
            <a:r>
              <a:rPr lang="en-IN" dirty="0"/>
              <a:t>    public static void main(String[] </a:t>
            </a:r>
            <a:r>
              <a:rPr lang="en-IN" dirty="0" err="1"/>
              <a:t>args</a:t>
            </a:r>
            <a:r>
              <a:rPr lang="en-IN" dirty="0"/>
              <a:t>) </a:t>
            </a:r>
          </a:p>
          <a:p>
            <a:r>
              <a:rPr lang="en-IN" dirty="0"/>
              <a:t>		{</a:t>
            </a:r>
          </a:p>
          <a:p>
            <a:r>
              <a:rPr lang="en-IN" dirty="0"/>
              <a:t>        int [] numbers = {1, 2, 3, 4, 5, 6};</a:t>
            </a:r>
          </a:p>
          <a:p>
            <a:r>
              <a:rPr lang="en-IN" dirty="0"/>
              <a:t>        int [] </a:t>
            </a:r>
            <a:r>
              <a:rPr lang="en-IN" dirty="0" err="1"/>
              <a:t>positiveNumbers</a:t>
            </a:r>
            <a:r>
              <a:rPr lang="en-IN" dirty="0"/>
              <a:t> = numbers;  // copying arrays</a:t>
            </a:r>
          </a:p>
          <a:p>
            <a:endParaRPr lang="en-IN" dirty="0"/>
          </a:p>
          <a:p>
            <a:r>
              <a:rPr lang="en-IN" b="1" dirty="0"/>
              <a:t>        numbers[0] = -1;</a:t>
            </a:r>
          </a:p>
          <a:p>
            <a:endParaRPr lang="en-IN" dirty="0"/>
          </a:p>
          <a:p>
            <a:r>
              <a:rPr lang="en-IN" dirty="0"/>
              <a:t>        for (int number: </a:t>
            </a:r>
            <a:r>
              <a:rPr lang="en-IN" dirty="0" err="1"/>
              <a:t>positiveNumbers</a:t>
            </a:r>
            <a:r>
              <a:rPr lang="en-IN" dirty="0"/>
              <a:t>) </a:t>
            </a:r>
          </a:p>
          <a:p>
            <a:r>
              <a:rPr lang="en-IN" dirty="0"/>
              <a:t>				{</a:t>
            </a:r>
          </a:p>
          <a:p>
            <a:r>
              <a:rPr lang="en-IN" dirty="0"/>
              <a:t>            </a:t>
            </a:r>
            <a:r>
              <a:rPr lang="en-IN" dirty="0" err="1"/>
              <a:t>System.out.print</a:t>
            </a:r>
            <a:r>
              <a:rPr lang="en-IN" dirty="0"/>
              <a:t>(number + ", ");</a:t>
            </a:r>
          </a:p>
          <a:p>
            <a:r>
              <a:rPr lang="en-IN" dirty="0"/>
              <a:t>        }</a:t>
            </a:r>
          </a:p>
          <a:p>
            <a:r>
              <a:rPr lang="en-IN" dirty="0"/>
              <a:t>    }</a:t>
            </a:r>
          </a:p>
          <a:p>
            <a:r>
              <a:rPr lang="en-IN" dirty="0"/>
              <a:t>}</a:t>
            </a:r>
          </a:p>
        </p:txBody>
      </p:sp>
      <p:sp>
        <p:nvSpPr>
          <p:cNvPr id="10" name="TextBox 9">
            <a:extLst>
              <a:ext uri="{FF2B5EF4-FFF2-40B4-BE49-F238E27FC236}">
                <a16:creationId xmlns:a16="http://schemas.microsoft.com/office/drawing/2014/main" id="{6B988E84-FBFC-B587-B4E8-F4ADD1FAE126}"/>
              </a:ext>
            </a:extLst>
          </p:cNvPr>
          <p:cNvSpPr txBox="1"/>
          <p:nvPr/>
        </p:nvSpPr>
        <p:spPr>
          <a:xfrm>
            <a:off x="2372494" y="5819861"/>
            <a:ext cx="2689411" cy="923330"/>
          </a:xfrm>
          <a:prstGeom prst="rect">
            <a:avLst/>
          </a:prstGeom>
          <a:noFill/>
          <a:ln>
            <a:solidFill>
              <a:schemeClr val="accent1"/>
            </a:solidFill>
          </a:ln>
        </p:spPr>
        <p:txBody>
          <a:bodyPr wrap="square">
            <a:spAutoFit/>
          </a:bodyPr>
          <a:lstStyle/>
          <a:p>
            <a:r>
              <a:rPr lang="en-IN" b="1" dirty="0"/>
              <a:t>Output:</a:t>
            </a:r>
          </a:p>
          <a:p>
            <a:endParaRPr lang="en-IN" b="1" dirty="0"/>
          </a:p>
          <a:p>
            <a:r>
              <a:rPr lang="en-IN" dirty="0"/>
              <a:t>-1,2,3,4,5,6</a:t>
            </a:r>
          </a:p>
        </p:txBody>
      </p:sp>
      <p:sp>
        <p:nvSpPr>
          <p:cNvPr id="9" name="TextBox 8">
            <a:extLst>
              <a:ext uri="{FF2B5EF4-FFF2-40B4-BE49-F238E27FC236}">
                <a16:creationId xmlns:a16="http://schemas.microsoft.com/office/drawing/2014/main" id="{10E32870-32AE-AF91-C9A8-3D6410339D71}"/>
              </a:ext>
            </a:extLst>
          </p:cNvPr>
          <p:cNvSpPr txBox="1"/>
          <p:nvPr/>
        </p:nvSpPr>
        <p:spPr>
          <a:xfrm>
            <a:off x="6863025" y="1522178"/>
            <a:ext cx="4883498" cy="3139321"/>
          </a:xfrm>
          <a:prstGeom prst="rect">
            <a:avLst/>
          </a:prstGeom>
          <a:noFill/>
          <a:ln>
            <a:solidFill>
              <a:schemeClr val="accent1"/>
            </a:solidFill>
          </a:ln>
        </p:spPr>
        <p:txBody>
          <a:bodyPr wrap="square">
            <a:spAutoFit/>
          </a:bodyPr>
          <a:lstStyle/>
          <a:p>
            <a:pPr marL="285750" indent="-285750" algn="just">
              <a:buFont typeface="Arial" panose="020B0604020202020204" pitchFamily="34" charset="0"/>
              <a:buChar char="•"/>
            </a:pPr>
            <a:r>
              <a:rPr lang="en-US" b="0" i="0" dirty="0">
                <a:effectLst/>
                <a:latin typeface="euclid_circular_a"/>
              </a:rPr>
              <a:t>Here, we can see that we have changed one value of the </a:t>
            </a:r>
            <a:r>
              <a:rPr lang="en-US" b="0" i="0" dirty="0">
                <a:effectLst/>
                <a:latin typeface="droid sans mono"/>
              </a:rPr>
              <a:t>numbers</a:t>
            </a:r>
            <a:r>
              <a:rPr lang="en-US" b="0" i="0" dirty="0">
                <a:effectLst/>
                <a:latin typeface="euclid_circular_a"/>
              </a:rPr>
              <a:t> array. When we print the </a:t>
            </a:r>
            <a:r>
              <a:rPr lang="en-US" b="0" i="0" dirty="0" err="1">
                <a:effectLst/>
                <a:latin typeface="droid sans mono"/>
              </a:rPr>
              <a:t>positiveNumbers</a:t>
            </a:r>
            <a:r>
              <a:rPr lang="en-US" b="0" i="0" dirty="0">
                <a:effectLst/>
                <a:latin typeface="euclid_circular_a"/>
              </a:rPr>
              <a:t> array, we can see that the same value is also changed.</a:t>
            </a:r>
          </a:p>
          <a:p>
            <a:pPr algn="just"/>
            <a:endParaRPr lang="en-US" b="0" i="0" dirty="0">
              <a:effectLst/>
              <a:latin typeface="euclid_circular_a"/>
            </a:endParaRPr>
          </a:p>
          <a:p>
            <a:pPr marL="285750" indent="-285750" algn="just">
              <a:buFont typeface="Arial" panose="020B0604020202020204" pitchFamily="34" charset="0"/>
              <a:buChar char="•"/>
            </a:pPr>
            <a:r>
              <a:rPr lang="en-US" b="0" i="0" dirty="0">
                <a:effectLst/>
                <a:latin typeface="euclid_circular_a"/>
              </a:rPr>
              <a:t>It's because both arrays refer to the same array object. This is because of the </a:t>
            </a:r>
            <a:r>
              <a:rPr lang="en-US" b="1" i="0" dirty="0">
                <a:effectLst/>
                <a:latin typeface="euclid_circular_a"/>
              </a:rPr>
              <a:t>shallow</a:t>
            </a:r>
            <a:r>
              <a:rPr lang="en-US" b="0" i="0" dirty="0">
                <a:effectLst/>
                <a:latin typeface="euclid_circular_a"/>
              </a:rPr>
              <a:t> copy. </a:t>
            </a:r>
          </a:p>
          <a:p>
            <a:pPr algn="just"/>
            <a:endParaRPr lang="en-US" b="0" i="0" dirty="0">
              <a:effectLst/>
              <a:latin typeface="euclid_circular_a"/>
            </a:endParaRPr>
          </a:p>
          <a:p>
            <a:pPr marL="285750" indent="-285750" algn="just">
              <a:buFont typeface="Arial" panose="020B0604020202020204" pitchFamily="34" charset="0"/>
              <a:buChar char="•"/>
            </a:pPr>
            <a:r>
              <a:rPr lang="en-US" b="0" i="0" dirty="0">
                <a:effectLst/>
                <a:latin typeface="euclid_circular_a"/>
              </a:rPr>
              <a:t>Now, to make new array objects while copying the arrays, we need </a:t>
            </a:r>
            <a:r>
              <a:rPr lang="en-US" b="1" i="0" dirty="0">
                <a:effectLst/>
                <a:latin typeface="euclid_circular_a"/>
              </a:rPr>
              <a:t>deep </a:t>
            </a:r>
            <a:r>
              <a:rPr lang="en-US" b="0" i="0" dirty="0">
                <a:effectLst/>
                <a:latin typeface="euclid_circular_a"/>
              </a:rPr>
              <a:t>copy rather than a shallow copy.</a:t>
            </a:r>
          </a:p>
        </p:txBody>
      </p:sp>
      <p:pic>
        <p:nvPicPr>
          <p:cNvPr id="3" name="Picture 4" descr="F:\HIREMEE\GIET University HD Logo.jpg">
            <a:extLst>
              <a:ext uri="{FF2B5EF4-FFF2-40B4-BE49-F238E27FC236}">
                <a16:creationId xmlns:a16="http://schemas.microsoft.com/office/drawing/2014/main" id="{1EFD2A91-7244-332C-D235-44999C726137}"/>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404958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239486"/>
            <a:ext cx="10515600" cy="397008"/>
          </a:xfrm>
        </p:spPr>
        <p:txBody>
          <a:bodyPr>
            <a:normAutofit fontScale="90000"/>
          </a:bodyPr>
          <a:lstStyle/>
          <a:p>
            <a:pPr algn="ctr"/>
            <a:r>
              <a:rPr lang="en-IN" b="1" i="0" dirty="0">
                <a:solidFill>
                  <a:srgbClr val="610B38"/>
                </a:solidFill>
                <a:effectLst/>
                <a:latin typeface="erdana"/>
              </a:rPr>
              <a:t>Single Dimensional Array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757515" y="717179"/>
            <a:ext cx="6127377" cy="493059"/>
          </a:xfrm>
        </p:spPr>
        <p:txBody>
          <a:bodyPr>
            <a:normAutofit/>
          </a:bodyPr>
          <a:lstStyle/>
          <a:p>
            <a:pPr marL="0" indent="0">
              <a:buNone/>
            </a:pPr>
            <a:r>
              <a:rPr lang="en-US" sz="2000" b="1" i="0" dirty="0">
                <a:solidFill>
                  <a:srgbClr val="25265E"/>
                </a:solidFill>
                <a:effectLst/>
                <a:latin typeface="euclid_circular_a"/>
              </a:rPr>
              <a:t>2. </a:t>
            </a:r>
            <a:r>
              <a:rPr lang="en-US" b="1" i="0" dirty="0">
                <a:solidFill>
                  <a:srgbClr val="25265E"/>
                </a:solidFill>
                <a:effectLst/>
                <a:latin typeface="euclid_circular_a"/>
              </a:rPr>
              <a:t> </a:t>
            </a:r>
            <a:r>
              <a:rPr lang="en-US" sz="2000" b="1" i="0" dirty="0">
                <a:solidFill>
                  <a:srgbClr val="25265E"/>
                </a:solidFill>
                <a:effectLst/>
                <a:latin typeface="euclid_circular_a"/>
              </a:rPr>
              <a:t>Copy Arrays </a:t>
            </a:r>
            <a:r>
              <a:rPr lang="en-US" sz="2100" b="1" dirty="0">
                <a:solidFill>
                  <a:srgbClr val="25265E"/>
                </a:solidFill>
                <a:latin typeface="euclid_circular_a"/>
              </a:rPr>
              <a:t>Using Looping Construct </a:t>
            </a:r>
            <a:r>
              <a:rPr lang="en-US" sz="2600" b="1" dirty="0">
                <a:solidFill>
                  <a:srgbClr val="000000"/>
                </a:solidFill>
                <a:latin typeface="inter-regular"/>
              </a:rPr>
              <a:t>(</a:t>
            </a:r>
            <a:r>
              <a:rPr lang="en-US" sz="2000" b="1" dirty="0">
                <a:solidFill>
                  <a:srgbClr val="25265E"/>
                </a:solidFill>
                <a:latin typeface="euclid_circular_a"/>
              </a:rPr>
              <a:t>Deep Copy</a:t>
            </a:r>
            <a:r>
              <a:rPr lang="en-US" sz="2600" b="1" dirty="0">
                <a:solidFill>
                  <a:srgbClr val="000000"/>
                </a:solidFill>
                <a:latin typeface="inter-regular"/>
              </a:rPr>
              <a:t>)</a:t>
            </a:r>
            <a:endParaRPr lang="en-US" sz="2100" b="1" dirty="0">
              <a:solidFill>
                <a:srgbClr val="25265E"/>
              </a:solidFill>
              <a:latin typeface="euclid_circular_a"/>
            </a:endParaRPr>
          </a:p>
        </p:txBody>
      </p:sp>
      <p:sp>
        <p:nvSpPr>
          <p:cNvPr id="8" name="TextBox 7">
            <a:extLst>
              <a:ext uri="{FF2B5EF4-FFF2-40B4-BE49-F238E27FC236}">
                <a16:creationId xmlns:a16="http://schemas.microsoft.com/office/drawing/2014/main" id="{5FA939E1-AE9A-E19A-24AF-E936C67BD484}"/>
              </a:ext>
            </a:extLst>
          </p:cNvPr>
          <p:cNvSpPr txBox="1"/>
          <p:nvPr/>
        </p:nvSpPr>
        <p:spPr>
          <a:xfrm>
            <a:off x="712842" y="1372577"/>
            <a:ext cx="6127376" cy="5355312"/>
          </a:xfrm>
          <a:prstGeom prst="rect">
            <a:avLst/>
          </a:prstGeom>
          <a:noFill/>
          <a:ln>
            <a:solidFill>
              <a:schemeClr val="accent1"/>
            </a:solidFill>
          </a:ln>
        </p:spPr>
        <p:txBody>
          <a:bodyPr wrap="square">
            <a:spAutoFit/>
          </a:bodyPr>
          <a:lstStyle/>
          <a:p>
            <a:r>
              <a:rPr lang="en-IN" dirty="0"/>
              <a:t>class arrcopy3 </a:t>
            </a:r>
          </a:p>
          <a:p>
            <a:r>
              <a:rPr lang="en-IN" dirty="0"/>
              <a:t>{</a:t>
            </a:r>
          </a:p>
          <a:p>
            <a:r>
              <a:rPr lang="en-IN" dirty="0"/>
              <a:t>    public static void main(String[] </a:t>
            </a:r>
            <a:r>
              <a:rPr lang="en-IN" dirty="0" err="1"/>
              <a:t>args</a:t>
            </a:r>
            <a:r>
              <a:rPr lang="en-IN" dirty="0"/>
              <a:t>) </a:t>
            </a:r>
          </a:p>
          <a:p>
            <a:r>
              <a:rPr lang="en-IN" dirty="0"/>
              <a:t>   {</a:t>
            </a:r>
          </a:p>
          <a:p>
            <a:r>
              <a:rPr lang="en-IN" dirty="0"/>
              <a:t>        int [] source = {1, 2, 3, 4, 5, 6};</a:t>
            </a:r>
          </a:p>
          <a:p>
            <a:r>
              <a:rPr lang="en-IN" dirty="0"/>
              <a:t>        int [] destination = new int[6];</a:t>
            </a:r>
          </a:p>
          <a:p>
            <a:endParaRPr lang="en-IN" dirty="0"/>
          </a:p>
          <a:p>
            <a:r>
              <a:rPr lang="en-IN" dirty="0"/>
              <a:t>        // </a:t>
            </a:r>
            <a:r>
              <a:rPr lang="en-IN" b="1" dirty="0"/>
              <a:t>iterate and copy elements from source to destination</a:t>
            </a:r>
          </a:p>
          <a:p>
            <a:r>
              <a:rPr lang="en-IN" dirty="0"/>
              <a:t>        for (int </a:t>
            </a:r>
            <a:r>
              <a:rPr lang="en-IN" dirty="0" err="1"/>
              <a:t>i</a:t>
            </a:r>
            <a:r>
              <a:rPr lang="en-IN" dirty="0"/>
              <a:t> = 0; </a:t>
            </a:r>
            <a:r>
              <a:rPr lang="en-IN" dirty="0" err="1"/>
              <a:t>i</a:t>
            </a:r>
            <a:r>
              <a:rPr lang="en-IN" dirty="0"/>
              <a:t> &lt; </a:t>
            </a:r>
            <a:r>
              <a:rPr lang="en-IN" dirty="0" err="1"/>
              <a:t>source.length</a:t>
            </a:r>
            <a:r>
              <a:rPr lang="en-IN" dirty="0"/>
              <a:t>; ++</a:t>
            </a:r>
            <a:r>
              <a:rPr lang="en-IN" dirty="0" err="1"/>
              <a:t>i</a:t>
            </a:r>
            <a:r>
              <a:rPr lang="en-IN" dirty="0"/>
              <a:t>) </a:t>
            </a:r>
          </a:p>
          <a:p>
            <a:r>
              <a:rPr lang="en-IN" dirty="0"/>
              <a:t>        {</a:t>
            </a:r>
          </a:p>
          <a:p>
            <a:r>
              <a:rPr lang="en-IN" dirty="0"/>
              <a:t>            destination[</a:t>
            </a:r>
            <a:r>
              <a:rPr lang="en-IN" dirty="0" err="1"/>
              <a:t>i</a:t>
            </a:r>
            <a:r>
              <a:rPr lang="en-IN" dirty="0"/>
              <a:t>] = source[</a:t>
            </a:r>
            <a:r>
              <a:rPr lang="en-IN" dirty="0" err="1"/>
              <a:t>i</a:t>
            </a:r>
            <a:r>
              <a:rPr lang="en-IN" dirty="0"/>
              <a:t>];</a:t>
            </a:r>
          </a:p>
          <a:p>
            <a:r>
              <a:rPr lang="en-IN" dirty="0"/>
              <a:t>        }</a:t>
            </a:r>
          </a:p>
          <a:p>
            <a:r>
              <a:rPr lang="en-IN" b="1" dirty="0"/>
              <a:t>       source[0]=-1</a:t>
            </a:r>
            <a:r>
              <a:rPr lang="en-IN" dirty="0"/>
              <a:t>; // modifying element of source array</a:t>
            </a:r>
          </a:p>
          <a:p>
            <a:r>
              <a:rPr lang="en-IN" dirty="0"/>
              <a:t>        for (int </a:t>
            </a:r>
            <a:r>
              <a:rPr lang="en-IN" dirty="0" err="1"/>
              <a:t>i</a:t>
            </a:r>
            <a:r>
              <a:rPr lang="en-IN" dirty="0"/>
              <a:t> = 0; </a:t>
            </a:r>
            <a:r>
              <a:rPr lang="en-IN" dirty="0" err="1"/>
              <a:t>i</a:t>
            </a:r>
            <a:r>
              <a:rPr lang="en-IN" dirty="0"/>
              <a:t> &lt; </a:t>
            </a:r>
            <a:r>
              <a:rPr lang="en-IN" dirty="0" err="1"/>
              <a:t>destination.length</a:t>
            </a:r>
            <a:r>
              <a:rPr lang="en-IN" dirty="0"/>
              <a:t>; ++</a:t>
            </a:r>
            <a:r>
              <a:rPr lang="en-IN" dirty="0" err="1"/>
              <a:t>i</a:t>
            </a:r>
            <a:r>
              <a:rPr lang="en-IN" dirty="0"/>
              <a:t>) </a:t>
            </a:r>
          </a:p>
          <a:p>
            <a:r>
              <a:rPr lang="en-IN" dirty="0"/>
              <a:t>        {	</a:t>
            </a:r>
          </a:p>
          <a:p>
            <a:r>
              <a:rPr lang="en-IN" dirty="0"/>
              <a:t>            </a:t>
            </a:r>
            <a:r>
              <a:rPr lang="en-IN" dirty="0" err="1"/>
              <a:t>System.out.println</a:t>
            </a:r>
            <a:r>
              <a:rPr lang="en-IN" dirty="0"/>
              <a:t>(destination[</a:t>
            </a:r>
            <a:r>
              <a:rPr lang="en-IN" dirty="0" err="1"/>
              <a:t>i</a:t>
            </a:r>
            <a:r>
              <a:rPr lang="en-IN" dirty="0"/>
              <a:t>]);</a:t>
            </a:r>
          </a:p>
          <a:p>
            <a:r>
              <a:rPr lang="en-IN" dirty="0"/>
              <a:t>        }</a:t>
            </a:r>
          </a:p>
          <a:p>
            <a:r>
              <a:rPr lang="en-IN" dirty="0"/>
              <a:t>    }</a:t>
            </a:r>
          </a:p>
          <a:p>
            <a:r>
              <a:rPr lang="en-IN" dirty="0"/>
              <a:t>}</a:t>
            </a:r>
          </a:p>
        </p:txBody>
      </p:sp>
      <p:sp>
        <p:nvSpPr>
          <p:cNvPr id="10" name="TextBox 9">
            <a:extLst>
              <a:ext uri="{FF2B5EF4-FFF2-40B4-BE49-F238E27FC236}">
                <a16:creationId xmlns:a16="http://schemas.microsoft.com/office/drawing/2014/main" id="{6B988E84-FBFC-B587-B4E8-F4ADD1FAE126}"/>
              </a:ext>
            </a:extLst>
          </p:cNvPr>
          <p:cNvSpPr txBox="1"/>
          <p:nvPr/>
        </p:nvSpPr>
        <p:spPr>
          <a:xfrm>
            <a:off x="8220634" y="3126903"/>
            <a:ext cx="2689411" cy="923330"/>
          </a:xfrm>
          <a:prstGeom prst="rect">
            <a:avLst/>
          </a:prstGeom>
          <a:noFill/>
          <a:ln>
            <a:solidFill>
              <a:schemeClr val="accent1"/>
            </a:solidFill>
          </a:ln>
        </p:spPr>
        <p:txBody>
          <a:bodyPr wrap="square">
            <a:spAutoFit/>
          </a:bodyPr>
          <a:lstStyle/>
          <a:p>
            <a:r>
              <a:rPr lang="en-IN" b="1" dirty="0"/>
              <a:t>Output:</a:t>
            </a:r>
          </a:p>
          <a:p>
            <a:endParaRPr lang="en-IN" b="1" dirty="0"/>
          </a:p>
          <a:p>
            <a:r>
              <a:rPr lang="en-IN" dirty="0"/>
              <a:t>1,2,3,4,5,6</a:t>
            </a:r>
          </a:p>
        </p:txBody>
      </p:sp>
      <p:pic>
        <p:nvPicPr>
          <p:cNvPr id="4" name="Picture 4" descr="F:\HIREMEE\GIET University HD Logo.jpg">
            <a:extLst>
              <a:ext uri="{FF2B5EF4-FFF2-40B4-BE49-F238E27FC236}">
                <a16:creationId xmlns:a16="http://schemas.microsoft.com/office/drawing/2014/main" id="{641DF9BF-32A6-7BE0-19B4-C286CBC5F465}"/>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226299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239486"/>
            <a:ext cx="10515600" cy="397008"/>
          </a:xfrm>
        </p:spPr>
        <p:txBody>
          <a:bodyPr>
            <a:normAutofit fontScale="90000"/>
          </a:bodyPr>
          <a:lstStyle/>
          <a:p>
            <a:pPr algn="ctr"/>
            <a:r>
              <a:rPr lang="en-IN" b="1" i="0" dirty="0">
                <a:solidFill>
                  <a:srgbClr val="610B38"/>
                </a:solidFill>
                <a:effectLst/>
                <a:latin typeface="erdana"/>
              </a:rPr>
              <a:t>Single Dimensional Array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838200" y="740400"/>
            <a:ext cx="10994571" cy="5499626"/>
          </a:xfrm>
        </p:spPr>
        <p:txBody>
          <a:bodyPr>
            <a:normAutofit/>
          </a:bodyPr>
          <a:lstStyle/>
          <a:p>
            <a:pPr marL="0" indent="0">
              <a:buNone/>
            </a:pPr>
            <a:r>
              <a:rPr lang="en-US" sz="2000" b="1" i="0" dirty="0">
                <a:solidFill>
                  <a:srgbClr val="25265E"/>
                </a:solidFill>
                <a:effectLst/>
                <a:latin typeface="euclid_circular_a"/>
              </a:rPr>
              <a:t>3. Copying Arrays Using arraycopy() method</a:t>
            </a:r>
          </a:p>
          <a:p>
            <a:pPr marL="0" indent="0">
              <a:buNone/>
            </a:pPr>
            <a:endParaRPr lang="en-US" sz="1800" b="1" i="0" dirty="0">
              <a:solidFill>
                <a:srgbClr val="25265E"/>
              </a:solidFill>
              <a:effectLst/>
              <a:latin typeface="euclid_circular_a"/>
            </a:endParaRPr>
          </a:p>
          <a:p>
            <a:pPr algn="just"/>
            <a:r>
              <a:rPr lang="en-US" sz="2000" i="0" dirty="0">
                <a:effectLst/>
                <a:latin typeface="euclid_circular_a"/>
              </a:rPr>
              <a:t>In Java, the System class contains a method named </a:t>
            </a:r>
            <a:r>
              <a:rPr lang="en-US" sz="2000" b="1" i="0" dirty="0">
                <a:effectLst/>
                <a:latin typeface="euclid_circular_a"/>
              </a:rPr>
              <a:t>arraycopy() </a:t>
            </a:r>
            <a:r>
              <a:rPr lang="en-US" sz="2000" i="0" dirty="0">
                <a:effectLst/>
                <a:latin typeface="euclid_circular_a"/>
              </a:rPr>
              <a:t>to copy arrays. This method is a better approach to copy arrays than the above two.</a:t>
            </a:r>
          </a:p>
          <a:p>
            <a:r>
              <a:rPr lang="en-US" sz="2000" i="0" dirty="0">
                <a:effectLst/>
                <a:latin typeface="euclid_circular_a"/>
              </a:rPr>
              <a:t>The arraycopy() method allows you to copy a specified portion of the source array to the destination array.</a:t>
            </a:r>
          </a:p>
          <a:p>
            <a:endParaRPr lang="en-US" sz="1000" dirty="0">
              <a:latin typeface="euclid_circular_a"/>
            </a:endParaRPr>
          </a:p>
          <a:p>
            <a:r>
              <a:rPr lang="fr-FR" sz="2000" b="1" i="0" dirty="0" err="1">
                <a:effectLst/>
                <a:latin typeface="euclid_circular_a"/>
              </a:rPr>
              <a:t>Syntax</a:t>
            </a:r>
            <a:r>
              <a:rPr lang="fr-FR" sz="2000" b="1" i="0" dirty="0">
                <a:effectLst/>
                <a:latin typeface="euclid_circular_a"/>
              </a:rPr>
              <a:t>:</a:t>
            </a:r>
            <a:r>
              <a:rPr lang="fr-FR" sz="2000" i="0" dirty="0">
                <a:effectLst/>
                <a:latin typeface="euclid_circular_a"/>
              </a:rPr>
              <a:t> </a:t>
            </a:r>
            <a:r>
              <a:rPr lang="fr-FR" sz="2000" i="0" dirty="0" err="1">
                <a:effectLst/>
                <a:latin typeface="euclid_circular_a"/>
              </a:rPr>
              <a:t>arraycopy</a:t>
            </a:r>
            <a:r>
              <a:rPr lang="fr-FR" sz="2000" i="0" dirty="0">
                <a:effectLst/>
                <a:latin typeface="euclid_circular_a"/>
              </a:rPr>
              <a:t>(Object src, </a:t>
            </a:r>
            <a:r>
              <a:rPr lang="fr-FR" sz="2000" i="0" dirty="0" err="1">
                <a:effectLst/>
                <a:latin typeface="euclid_circular_a"/>
              </a:rPr>
              <a:t>int</a:t>
            </a:r>
            <a:r>
              <a:rPr lang="fr-FR" sz="2000" i="0" dirty="0">
                <a:effectLst/>
                <a:latin typeface="euclid_circular_a"/>
              </a:rPr>
              <a:t> </a:t>
            </a:r>
            <a:r>
              <a:rPr lang="fr-FR" sz="2000" i="0" dirty="0" err="1">
                <a:effectLst/>
                <a:latin typeface="euclid_circular_a"/>
              </a:rPr>
              <a:t>srcPos,Object</a:t>
            </a:r>
            <a:r>
              <a:rPr lang="fr-FR" sz="2000" i="0" dirty="0">
                <a:effectLst/>
                <a:latin typeface="euclid_circular_a"/>
              </a:rPr>
              <a:t> </a:t>
            </a:r>
            <a:r>
              <a:rPr lang="fr-FR" sz="2000" i="0" dirty="0" err="1">
                <a:effectLst/>
                <a:latin typeface="euclid_circular_a"/>
              </a:rPr>
              <a:t>dest</a:t>
            </a:r>
            <a:r>
              <a:rPr lang="fr-FR" sz="2000" i="0" dirty="0">
                <a:effectLst/>
                <a:latin typeface="euclid_circular_a"/>
              </a:rPr>
              <a:t>, </a:t>
            </a:r>
            <a:r>
              <a:rPr lang="fr-FR" sz="2000" i="0" dirty="0" err="1">
                <a:effectLst/>
                <a:latin typeface="euclid_circular_a"/>
              </a:rPr>
              <a:t>int</a:t>
            </a:r>
            <a:r>
              <a:rPr lang="fr-FR" sz="2000" i="0" dirty="0">
                <a:effectLst/>
                <a:latin typeface="euclid_circular_a"/>
              </a:rPr>
              <a:t> </a:t>
            </a:r>
            <a:r>
              <a:rPr lang="fr-FR" sz="2000" i="0" dirty="0" err="1">
                <a:effectLst/>
                <a:latin typeface="euclid_circular_a"/>
              </a:rPr>
              <a:t>destPos</a:t>
            </a:r>
            <a:r>
              <a:rPr lang="fr-FR" sz="2000" i="0" dirty="0">
                <a:effectLst/>
                <a:latin typeface="euclid_circular_a"/>
              </a:rPr>
              <a:t>, </a:t>
            </a:r>
            <a:r>
              <a:rPr lang="fr-FR" sz="2000" i="0" dirty="0" err="1">
                <a:effectLst/>
                <a:latin typeface="euclid_circular_a"/>
              </a:rPr>
              <a:t>int</a:t>
            </a:r>
            <a:r>
              <a:rPr lang="fr-FR" sz="2000" i="0" dirty="0">
                <a:effectLst/>
                <a:latin typeface="euclid_circular_a"/>
              </a:rPr>
              <a:t> </a:t>
            </a:r>
            <a:r>
              <a:rPr lang="fr-FR" sz="2000" i="0" dirty="0" err="1">
                <a:effectLst/>
                <a:latin typeface="euclid_circular_a"/>
              </a:rPr>
              <a:t>length</a:t>
            </a:r>
            <a:r>
              <a:rPr lang="fr-FR" sz="2000" i="0" dirty="0">
                <a:effectLst/>
                <a:latin typeface="euclid_circular_a"/>
              </a:rPr>
              <a:t>)</a:t>
            </a:r>
          </a:p>
          <a:p>
            <a:endParaRPr lang="fr-FR" sz="1000" dirty="0">
              <a:latin typeface="euclid_circular_a"/>
            </a:endParaRPr>
          </a:p>
          <a:p>
            <a:pPr marL="0" indent="0">
              <a:buNone/>
            </a:pPr>
            <a:r>
              <a:rPr lang="en-US" sz="2000" i="0" dirty="0">
                <a:effectLst/>
                <a:latin typeface="euclid_circular_a"/>
              </a:rPr>
              <a:t>Here,</a:t>
            </a:r>
          </a:p>
          <a:p>
            <a:r>
              <a:rPr lang="en-US" sz="2000" b="1" i="0" dirty="0" err="1">
                <a:effectLst/>
                <a:latin typeface="euclid_circular_a"/>
              </a:rPr>
              <a:t>src</a:t>
            </a:r>
            <a:r>
              <a:rPr lang="en-US" sz="2000" b="1" i="0" dirty="0">
                <a:effectLst/>
                <a:latin typeface="euclid_circular_a"/>
              </a:rPr>
              <a:t> </a:t>
            </a:r>
            <a:r>
              <a:rPr lang="en-US" sz="2000" i="0" dirty="0">
                <a:effectLst/>
                <a:latin typeface="euclid_circular_a"/>
              </a:rPr>
              <a:t>- source array you want to copy</a:t>
            </a:r>
          </a:p>
          <a:p>
            <a:r>
              <a:rPr lang="en-US" sz="2000" b="1" i="0" dirty="0" err="1">
                <a:effectLst/>
                <a:latin typeface="euclid_circular_a"/>
              </a:rPr>
              <a:t>srcPos</a:t>
            </a:r>
            <a:r>
              <a:rPr lang="en-US" sz="2000" i="0" dirty="0">
                <a:effectLst/>
                <a:latin typeface="euclid_circular_a"/>
              </a:rPr>
              <a:t> - starting position (index) in the source array</a:t>
            </a:r>
          </a:p>
          <a:p>
            <a:r>
              <a:rPr lang="en-US" sz="2000" b="1" i="0" dirty="0" err="1">
                <a:effectLst/>
                <a:latin typeface="euclid_circular_a"/>
              </a:rPr>
              <a:t>dest</a:t>
            </a:r>
            <a:r>
              <a:rPr lang="en-US" sz="2000" i="0" dirty="0">
                <a:effectLst/>
                <a:latin typeface="euclid_circular_a"/>
              </a:rPr>
              <a:t> - destination array where elements will be copied from the source</a:t>
            </a:r>
          </a:p>
          <a:p>
            <a:r>
              <a:rPr lang="en-US" sz="2000" b="1" i="0" dirty="0" err="1">
                <a:effectLst/>
                <a:latin typeface="euclid_circular_a"/>
              </a:rPr>
              <a:t>destPos</a:t>
            </a:r>
            <a:r>
              <a:rPr lang="en-US" sz="2000" i="0" dirty="0">
                <a:effectLst/>
                <a:latin typeface="euclid_circular_a"/>
              </a:rPr>
              <a:t> - starting position (index) in the destination array</a:t>
            </a:r>
          </a:p>
          <a:p>
            <a:r>
              <a:rPr lang="en-US" sz="2000" b="1" i="0" dirty="0">
                <a:effectLst/>
                <a:latin typeface="euclid_circular_a"/>
              </a:rPr>
              <a:t>length</a:t>
            </a:r>
            <a:r>
              <a:rPr lang="en-US" sz="2000" i="0" dirty="0">
                <a:effectLst/>
                <a:latin typeface="euclid_circular_a"/>
              </a:rPr>
              <a:t> - number of elements to copy</a:t>
            </a:r>
          </a:p>
          <a:p>
            <a:pPr marL="0" indent="0">
              <a:buNone/>
            </a:pPr>
            <a:endParaRPr lang="en-US" sz="3200" b="1" dirty="0">
              <a:solidFill>
                <a:srgbClr val="000000"/>
              </a:solidFill>
              <a:latin typeface="inter-regular"/>
            </a:endParaRPr>
          </a:p>
          <a:p>
            <a:pPr marL="0" indent="0" algn="just">
              <a:buNone/>
            </a:pPr>
            <a:endParaRPr lang="en-US" sz="2600" dirty="0">
              <a:solidFill>
                <a:srgbClr val="000000"/>
              </a:solidFill>
              <a:latin typeface="inter-regular"/>
            </a:endParaRPr>
          </a:p>
        </p:txBody>
      </p:sp>
      <p:pic>
        <p:nvPicPr>
          <p:cNvPr id="4" name="Picture 4" descr="F:\HIREMEE\GIET University HD Logo.jpg">
            <a:extLst>
              <a:ext uri="{FF2B5EF4-FFF2-40B4-BE49-F238E27FC236}">
                <a16:creationId xmlns:a16="http://schemas.microsoft.com/office/drawing/2014/main" id="{6EBC1D7D-10C4-5FE8-3096-CC4C1FFA418A}"/>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691584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239486"/>
            <a:ext cx="10515600" cy="397008"/>
          </a:xfrm>
        </p:spPr>
        <p:txBody>
          <a:bodyPr>
            <a:normAutofit fontScale="90000"/>
          </a:bodyPr>
          <a:lstStyle/>
          <a:p>
            <a:pPr algn="ctr"/>
            <a:r>
              <a:rPr lang="en-IN" b="1" i="0" dirty="0">
                <a:solidFill>
                  <a:srgbClr val="610B38"/>
                </a:solidFill>
                <a:effectLst/>
                <a:latin typeface="erdana"/>
              </a:rPr>
              <a:t>Single Dimensional Array in Java</a:t>
            </a:r>
          </a:p>
        </p:txBody>
      </p:sp>
      <p:sp>
        <p:nvSpPr>
          <p:cNvPr id="8" name="TextBox 7">
            <a:extLst>
              <a:ext uri="{FF2B5EF4-FFF2-40B4-BE49-F238E27FC236}">
                <a16:creationId xmlns:a16="http://schemas.microsoft.com/office/drawing/2014/main" id="{5FA939E1-AE9A-E19A-24AF-E936C67BD484}"/>
              </a:ext>
            </a:extLst>
          </p:cNvPr>
          <p:cNvSpPr txBox="1"/>
          <p:nvPr/>
        </p:nvSpPr>
        <p:spPr>
          <a:xfrm>
            <a:off x="209734" y="802702"/>
            <a:ext cx="8724727" cy="6047809"/>
          </a:xfrm>
          <a:prstGeom prst="rect">
            <a:avLst/>
          </a:prstGeom>
          <a:noFill/>
          <a:ln>
            <a:solidFill>
              <a:schemeClr val="accent1"/>
            </a:solidFill>
          </a:ln>
        </p:spPr>
        <p:txBody>
          <a:bodyPr wrap="square">
            <a:spAutoFit/>
          </a:bodyPr>
          <a:lstStyle/>
          <a:p>
            <a:r>
              <a:rPr lang="en-IN" dirty="0"/>
              <a:t>import </a:t>
            </a:r>
            <a:r>
              <a:rPr lang="en-IN" dirty="0" err="1"/>
              <a:t>java.util.</a:t>
            </a:r>
            <a:r>
              <a:rPr lang="en-IN" b="1" dirty="0" err="1"/>
              <a:t>Arrays</a:t>
            </a:r>
            <a:r>
              <a:rPr lang="en-IN" dirty="0"/>
              <a:t>;</a:t>
            </a:r>
          </a:p>
          <a:p>
            <a:endParaRPr lang="en-IN" sz="900" dirty="0"/>
          </a:p>
          <a:p>
            <a:r>
              <a:rPr lang="en-IN" dirty="0"/>
              <a:t>class arrcopy4 </a:t>
            </a:r>
          </a:p>
          <a:p>
            <a:r>
              <a:rPr lang="en-IN" dirty="0"/>
              <a:t>{</a:t>
            </a:r>
          </a:p>
          <a:p>
            <a:r>
              <a:rPr lang="en-IN" dirty="0"/>
              <a:t>    public static void main(String[] </a:t>
            </a:r>
            <a:r>
              <a:rPr lang="en-IN" dirty="0" err="1"/>
              <a:t>args</a:t>
            </a:r>
            <a:r>
              <a:rPr lang="en-IN" dirty="0"/>
              <a:t>) </a:t>
            </a:r>
          </a:p>
          <a:p>
            <a:r>
              <a:rPr lang="en-IN" dirty="0"/>
              <a:t>   {</a:t>
            </a:r>
          </a:p>
          <a:p>
            <a:r>
              <a:rPr lang="en-IN" dirty="0"/>
              <a:t>        int[] n1 = {2, 3, 12, 4, 12, -2};</a:t>
            </a:r>
          </a:p>
          <a:p>
            <a:r>
              <a:rPr lang="en-IN" b="1" dirty="0"/>
              <a:t>        // Creating n2 array of having length of n1 array</a:t>
            </a:r>
          </a:p>
          <a:p>
            <a:r>
              <a:rPr lang="en-IN" dirty="0"/>
              <a:t>        int[] n2 = new int[n1.length];</a:t>
            </a:r>
          </a:p>
          <a:p>
            <a:r>
              <a:rPr lang="en-IN" b="1" dirty="0"/>
              <a:t>        // Creating n3 array of having length 5</a:t>
            </a:r>
            <a:endParaRPr lang="en-IN" dirty="0"/>
          </a:p>
          <a:p>
            <a:r>
              <a:rPr lang="en-IN" dirty="0"/>
              <a:t>        int[] n3 = new int[5]; </a:t>
            </a:r>
          </a:p>
          <a:p>
            <a:r>
              <a:rPr lang="en-IN" dirty="0"/>
              <a:t>      </a:t>
            </a:r>
          </a:p>
          <a:p>
            <a:r>
              <a:rPr lang="en-IN" dirty="0"/>
              <a:t>        </a:t>
            </a:r>
            <a:r>
              <a:rPr lang="en-IN" b="1" dirty="0"/>
              <a:t>// copying entire n1 array to n2</a:t>
            </a:r>
          </a:p>
          <a:p>
            <a:r>
              <a:rPr lang="en-IN" dirty="0"/>
              <a:t>        </a:t>
            </a:r>
            <a:r>
              <a:rPr lang="en-IN" dirty="0" err="1"/>
              <a:t>System.arraycopy</a:t>
            </a:r>
            <a:r>
              <a:rPr lang="en-IN" dirty="0"/>
              <a:t>(n1, 0, n2, 0, n1.length);</a:t>
            </a:r>
          </a:p>
          <a:p>
            <a:r>
              <a:rPr lang="en-IN" dirty="0"/>
              <a:t>        </a:t>
            </a:r>
            <a:r>
              <a:rPr lang="en-IN" dirty="0" err="1"/>
              <a:t>System.out.println</a:t>
            </a:r>
            <a:r>
              <a:rPr lang="en-IN" dirty="0"/>
              <a:t>("n2 = " + </a:t>
            </a:r>
            <a:r>
              <a:rPr lang="en-IN" dirty="0" err="1">
                <a:highlight>
                  <a:srgbClr val="FFFF00"/>
                </a:highlight>
              </a:rPr>
              <a:t>Arrays.toString</a:t>
            </a:r>
            <a:r>
              <a:rPr lang="en-IN" dirty="0"/>
              <a:t>(n2));  </a:t>
            </a:r>
          </a:p>
          <a:p>
            <a:r>
              <a:rPr lang="en-IN" dirty="0"/>
              <a:t>      </a:t>
            </a:r>
          </a:p>
          <a:p>
            <a:r>
              <a:rPr lang="en-IN" dirty="0"/>
              <a:t>        // copying elements from index 2 on n1 array - copying element to index 1 of n3 array</a:t>
            </a:r>
          </a:p>
          <a:p>
            <a:r>
              <a:rPr lang="en-IN" dirty="0"/>
              <a:t>        // 2 elements will be copied</a:t>
            </a:r>
          </a:p>
          <a:p>
            <a:r>
              <a:rPr lang="en-IN" dirty="0"/>
              <a:t>        </a:t>
            </a:r>
            <a:r>
              <a:rPr lang="en-IN" dirty="0" err="1"/>
              <a:t>System.arraycopy</a:t>
            </a:r>
            <a:r>
              <a:rPr lang="en-IN" dirty="0"/>
              <a:t>(n1, 2, n3, 1, 2);</a:t>
            </a:r>
          </a:p>
          <a:p>
            <a:r>
              <a:rPr lang="en-IN" dirty="0"/>
              <a:t>        </a:t>
            </a:r>
            <a:r>
              <a:rPr lang="en-IN" dirty="0" err="1"/>
              <a:t>System.out.println</a:t>
            </a:r>
            <a:r>
              <a:rPr lang="en-IN" dirty="0"/>
              <a:t>("n3 = " + </a:t>
            </a:r>
            <a:r>
              <a:rPr lang="en-IN" dirty="0" err="1">
                <a:highlight>
                  <a:srgbClr val="FFFF00"/>
                </a:highlight>
              </a:rPr>
              <a:t>Arrays.toString</a:t>
            </a:r>
            <a:r>
              <a:rPr lang="en-IN" dirty="0"/>
              <a:t>(n3));  </a:t>
            </a:r>
          </a:p>
          <a:p>
            <a:r>
              <a:rPr lang="en-IN" dirty="0"/>
              <a:t>    }</a:t>
            </a:r>
          </a:p>
          <a:p>
            <a:r>
              <a:rPr lang="en-IN" dirty="0"/>
              <a:t>}</a:t>
            </a:r>
          </a:p>
        </p:txBody>
      </p:sp>
      <p:sp>
        <p:nvSpPr>
          <p:cNvPr id="10" name="TextBox 9">
            <a:extLst>
              <a:ext uri="{FF2B5EF4-FFF2-40B4-BE49-F238E27FC236}">
                <a16:creationId xmlns:a16="http://schemas.microsoft.com/office/drawing/2014/main" id="{6B988E84-FBFC-B587-B4E8-F4ADD1FAE126}"/>
              </a:ext>
            </a:extLst>
          </p:cNvPr>
          <p:cNvSpPr txBox="1"/>
          <p:nvPr/>
        </p:nvSpPr>
        <p:spPr>
          <a:xfrm>
            <a:off x="9092921" y="5373184"/>
            <a:ext cx="2713596" cy="1200329"/>
          </a:xfrm>
          <a:prstGeom prst="rect">
            <a:avLst/>
          </a:prstGeom>
          <a:noFill/>
          <a:ln>
            <a:solidFill>
              <a:schemeClr val="accent1"/>
            </a:solidFill>
          </a:ln>
        </p:spPr>
        <p:txBody>
          <a:bodyPr wrap="square">
            <a:spAutoFit/>
          </a:bodyPr>
          <a:lstStyle/>
          <a:p>
            <a:r>
              <a:rPr lang="en-IN" b="1" dirty="0"/>
              <a:t>Output:</a:t>
            </a:r>
          </a:p>
          <a:p>
            <a:endParaRPr lang="en-IN" b="1" dirty="0"/>
          </a:p>
          <a:p>
            <a:r>
              <a:rPr lang="pt-BR" dirty="0"/>
              <a:t>n2 = [2, 3, 12, 4, 12, -2]</a:t>
            </a:r>
          </a:p>
          <a:p>
            <a:r>
              <a:rPr lang="pt-BR" dirty="0"/>
              <a:t>n3 = [0, 12, 4, 0, 0]</a:t>
            </a:r>
            <a:endParaRPr lang="en-IN" dirty="0"/>
          </a:p>
        </p:txBody>
      </p:sp>
      <p:pic>
        <p:nvPicPr>
          <p:cNvPr id="3" name="Picture 4" descr="F:\HIREMEE\GIET University HD Logo.jpg">
            <a:extLst>
              <a:ext uri="{FF2B5EF4-FFF2-40B4-BE49-F238E27FC236}">
                <a16:creationId xmlns:a16="http://schemas.microsoft.com/office/drawing/2014/main" id="{2E0537E4-41F4-49B7-819B-5588988C880D}"/>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
        <p:nvSpPr>
          <p:cNvPr id="5" name="TextBox 4">
            <a:extLst>
              <a:ext uri="{FF2B5EF4-FFF2-40B4-BE49-F238E27FC236}">
                <a16:creationId xmlns:a16="http://schemas.microsoft.com/office/drawing/2014/main" id="{DF9FD3A8-57E9-B4DD-D18A-4FAAE6A0628D}"/>
              </a:ext>
            </a:extLst>
          </p:cNvPr>
          <p:cNvSpPr txBox="1"/>
          <p:nvPr/>
        </p:nvSpPr>
        <p:spPr>
          <a:xfrm>
            <a:off x="9092920" y="825114"/>
            <a:ext cx="2713597" cy="3046988"/>
          </a:xfrm>
          <a:prstGeom prst="rect">
            <a:avLst/>
          </a:prstGeom>
          <a:noFill/>
          <a:ln>
            <a:solidFill>
              <a:schemeClr val="accent1"/>
            </a:solidFill>
          </a:ln>
        </p:spPr>
        <p:txBody>
          <a:bodyPr wrap="square">
            <a:spAutoFit/>
          </a:bodyPr>
          <a:lstStyle/>
          <a:p>
            <a:pPr algn="just"/>
            <a:r>
              <a:rPr lang="en-US" sz="1600" b="1" dirty="0" err="1"/>
              <a:t>Arrays.toString</a:t>
            </a:r>
            <a:r>
              <a:rPr lang="en-US" sz="1600" b="1" dirty="0"/>
              <a:t>() </a:t>
            </a:r>
            <a:r>
              <a:rPr lang="en-US" sz="1600" dirty="0"/>
              <a:t>is used to convert an array of any type to a human-readable string representation. </a:t>
            </a:r>
          </a:p>
          <a:p>
            <a:pPr algn="just"/>
            <a:endParaRPr lang="en-US" sz="1600" dirty="0"/>
          </a:p>
          <a:p>
            <a:pPr algn="just"/>
            <a:r>
              <a:rPr lang="en-US" sz="1600" dirty="0"/>
              <a:t>The method returns a string representation of the elements in the array, enclosed in square brackets ([]), with each element separated by commas and spaces</a:t>
            </a:r>
            <a:r>
              <a:rPr lang="en-US" sz="1400" dirty="0"/>
              <a:t>.</a:t>
            </a:r>
            <a:endParaRPr lang="en-IN" sz="1400" dirty="0"/>
          </a:p>
        </p:txBody>
      </p:sp>
    </p:spTree>
    <p:extLst>
      <p:ext uri="{BB962C8B-B14F-4D97-AF65-F5344CB8AC3E}">
        <p14:creationId xmlns:p14="http://schemas.microsoft.com/office/powerpoint/2010/main" val="194201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239486"/>
            <a:ext cx="10515600" cy="397008"/>
          </a:xfrm>
        </p:spPr>
        <p:txBody>
          <a:bodyPr>
            <a:normAutofit fontScale="90000"/>
          </a:bodyPr>
          <a:lstStyle/>
          <a:p>
            <a:pPr algn="ctr"/>
            <a:r>
              <a:rPr lang="en-IN" b="1" i="0" dirty="0">
                <a:solidFill>
                  <a:srgbClr val="610B38"/>
                </a:solidFill>
                <a:effectLst/>
                <a:latin typeface="erdana"/>
              </a:rPr>
              <a:t>Programs on Single Dimensional Array</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838200" y="1323577"/>
            <a:ext cx="10515600" cy="2347470"/>
          </a:xfrm>
        </p:spPr>
        <p:txBody>
          <a:bodyPr>
            <a:normAutofit/>
          </a:bodyPr>
          <a:lstStyle/>
          <a:p>
            <a:pPr marL="457200" indent="-457200" algn="just">
              <a:buAutoNum type="arabicPeriod"/>
            </a:pPr>
            <a:r>
              <a:rPr lang="en-IN" sz="2000" b="1" i="0" dirty="0">
                <a:solidFill>
                  <a:srgbClr val="610B38"/>
                </a:solidFill>
                <a:effectLst/>
                <a:latin typeface="erdana"/>
              </a:rPr>
              <a:t>Write a program to read 5 numbers into an array and arrange them in ascending order.</a:t>
            </a:r>
          </a:p>
          <a:p>
            <a:pPr marL="457200" indent="-457200" algn="just">
              <a:buAutoNum type="arabicPeriod"/>
            </a:pPr>
            <a:r>
              <a:rPr lang="en-IN" sz="2000" b="1" dirty="0">
                <a:solidFill>
                  <a:srgbClr val="610B38"/>
                </a:solidFill>
                <a:latin typeface="erdana"/>
              </a:rPr>
              <a:t>Write a program to read 6 numbers into an array and print the duplicate numbers.</a:t>
            </a:r>
          </a:p>
          <a:p>
            <a:pPr marL="457200" indent="-457200" algn="just">
              <a:buFont typeface="Arial" panose="020B0604020202020204" pitchFamily="34" charset="0"/>
              <a:buAutoNum type="arabicPeriod"/>
            </a:pPr>
            <a:r>
              <a:rPr lang="en-US" sz="2000" b="1" dirty="0">
                <a:solidFill>
                  <a:srgbClr val="610B38"/>
                </a:solidFill>
                <a:latin typeface="erdana"/>
              </a:rPr>
              <a:t>Write a program to find Second Largest Number in an Array.</a:t>
            </a:r>
          </a:p>
          <a:p>
            <a:pPr marL="457200" indent="-457200" algn="just">
              <a:buFont typeface="Arial" panose="020B0604020202020204" pitchFamily="34" charset="0"/>
              <a:buAutoNum type="arabicPeriod"/>
            </a:pPr>
            <a:r>
              <a:rPr lang="en-US" sz="2000" b="1" dirty="0">
                <a:solidFill>
                  <a:srgbClr val="610B38"/>
                </a:solidFill>
                <a:latin typeface="erdana"/>
              </a:rPr>
              <a:t>Write a program to read n numbers into an array and find the sum of all the elements.</a:t>
            </a:r>
          </a:p>
          <a:p>
            <a:pPr marL="457200" indent="-457200" algn="just">
              <a:buFont typeface="Arial" panose="020B0604020202020204" pitchFamily="34" charset="0"/>
              <a:buAutoNum type="arabicPeriod"/>
            </a:pPr>
            <a:r>
              <a:rPr lang="en-US" sz="2000" b="1" dirty="0">
                <a:solidFill>
                  <a:srgbClr val="610B38"/>
                </a:solidFill>
                <a:latin typeface="erdana"/>
              </a:rPr>
              <a:t>Write a program to copy one array into another array.</a:t>
            </a:r>
          </a:p>
          <a:p>
            <a:pPr marL="457200" indent="-457200" algn="just">
              <a:buFont typeface="Arial" panose="020B0604020202020204" pitchFamily="34" charset="0"/>
              <a:buAutoNum type="arabicPeriod"/>
            </a:pPr>
            <a:endParaRPr lang="en-US" sz="2000" b="1" dirty="0">
              <a:solidFill>
                <a:srgbClr val="610B38"/>
              </a:solidFill>
              <a:latin typeface="erdana"/>
            </a:endParaRPr>
          </a:p>
          <a:p>
            <a:pPr marL="457200" indent="-457200" algn="just">
              <a:buAutoNum type="arabicPeriod"/>
            </a:pPr>
            <a:endParaRPr lang="en-US" sz="2100" b="1" dirty="0">
              <a:solidFill>
                <a:srgbClr val="000000"/>
              </a:solidFill>
              <a:latin typeface="inter-regular"/>
            </a:endParaRPr>
          </a:p>
          <a:p>
            <a:pPr marL="0" indent="0" algn="just">
              <a:buNone/>
            </a:pPr>
            <a:endParaRPr lang="en-US" sz="1700" b="1" dirty="0">
              <a:solidFill>
                <a:srgbClr val="000000"/>
              </a:solidFill>
              <a:latin typeface="inter-regular"/>
            </a:endParaRPr>
          </a:p>
          <a:p>
            <a:pPr marL="0" indent="0" algn="just">
              <a:buNone/>
            </a:pPr>
            <a:endParaRPr lang="en-US" sz="2600" dirty="0">
              <a:solidFill>
                <a:srgbClr val="000000"/>
              </a:solidFill>
              <a:latin typeface="inter-regular"/>
            </a:endParaRPr>
          </a:p>
        </p:txBody>
      </p:sp>
      <p:pic>
        <p:nvPicPr>
          <p:cNvPr id="4" name="Picture 4" descr="F:\HIREMEE\GIET University HD Logo.jpg">
            <a:extLst>
              <a:ext uri="{FF2B5EF4-FFF2-40B4-BE49-F238E27FC236}">
                <a16:creationId xmlns:a16="http://schemas.microsoft.com/office/drawing/2014/main" id="{8A98A8E2-77A5-5664-DDFC-C721E625C00C}"/>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151246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075764" y="2513319"/>
            <a:ext cx="10040471" cy="1104220"/>
          </a:xfrm>
        </p:spPr>
        <p:txBody>
          <a:bodyPr>
            <a:normAutofit fontScale="90000"/>
          </a:bodyPr>
          <a:lstStyle/>
          <a:p>
            <a:r>
              <a:rPr lang="en-IN" sz="7200" b="1" dirty="0"/>
              <a:t>MULTI DIMENSIONAL ARRAY</a:t>
            </a:r>
          </a:p>
        </p:txBody>
      </p:sp>
      <p:pic>
        <p:nvPicPr>
          <p:cNvPr id="3" name="Picture 4" descr="F:\HIREMEE\GIET University HD Logo.jpg">
            <a:extLst>
              <a:ext uri="{FF2B5EF4-FFF2-40B4-BE49-F238E27FC236}">
                <a16:creationId xmlns:a16="http://schemas.microsoft.com/office/drawing/2014/main" id="{EC1854BF-5B48-C4B6-5C96-80C7FD709FE7}"/>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051453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239486"/>
            <a:ext cx="10515600" cy="591032"/>
          </a:xfrm>
        </p:spPr>
        <p:txBody>
          <a:bodyPr>
            <a:normAutofit fontScale="90000"/>
          </a:bodyPr>
          <a:lstStyle/>
          <a:p>
            <a:pPr algn="ctr"/>
            <a:r>
              <a:rPr lang="en-IN" b="1" i="0" dirty="0">
                <a:solidFill>
                  <a:srgbClr val="610B38"/>
                </a:solidFill>
                <a:effectLst/>
                <a:latin typeface="erdana"/>
              </a:rPr>
              <a:t>Multidimensional Array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838200" y="830518"/>
            <a:ext cx="10994571" cy="5615106"/>
          </a:xfrm>
        </p:spPr>
        <p:txBody>
          <a:bodyPr>
            <a:normAutofit/>
          </a:bodyPr>
          <a:lstStyle/>
          <a:p>
            <a:pPr marL="0" indent="0" algn="just">
              <a:buNone/>
            </a:pPr>
            <a:r>
              <a:rPr lang="en-IN" sz="2000" b="1" i="0" dirty="0">
                <a:solidFill>
                  <a:srgbClr val="610B38"/>
                </a:solidFill>
                <a:effectLst/>
                <a:latin typeface="erdana"/>
              </a:rPr>
              <a:t>Multi-dimensional Array ( 2 – D Array) :</a:t>
            </a:r>
          </a:p>
          <a:p>
            <a:pPr algn="just"/>
            <a:r>
              <a:rPr lang="en-US" sz="2100" dirty="0">
                <a:solidFill>
                  <a:srgbClr val="333333"/>
                </a:solidFill>
                <a:latin typeface="inter-regular"/>
              </a:rPr>
              <a:t>Here, d</a:t>
            </a:r>
            <a:r>
              <a:rPr lang="en-US" sz="2100" b="0" i="0" dirty="0">
                <a:solidFill>
                  <a:srgbClr val="333333"/>
                </a:solidFill>
                <a:effectLst/>
                <a:latin typeface="inter-regular"/>
              </a:rPr>
              <a:t>ata is stored in a </a:t>
            </a:r>
            <a:r>
              <a:rPr lang="en-US" sz="2100" b="1" i="0" dirty="0">
                <a:solidFill>
                  <a:srgbClr val="333333"/>
                </a:solidFill>
                <a:effectLst/>
                <a:latin typeface="inter-regular"/>
              </a:rPr>
              <a:t>row and column-based </a:t>
            </a:r>
            <a:r>
              <a:rPr lang="en-US" sz="2100" b="0" i="0" dirty="0">
                <a:solidFill>
                  <a:srgbClr val="333333"/>
                </a:solidFill>
                <a:effectLst/>
                <a:latin typeface="inter-regular"/>
              </a:rPr>
              <a:t>index (also known as matrix form).</a:t>
            </a:r>
            <a:r>
              <a:rPr lang="en-US" sz="1800" b="0" i="0" dirty="0">
                <a:solidFill>
                  <a:srgbClr val="333333"/>
                </a:solidFill>
                <a:effectLst/>
                <a:latin typeface="inter-regular"/>
              </a:rPr>
              <a:t>.</a:t>
            </a:r>
          </a:p>
          <a:p>
            <a:pPr marL="0" indent="0" algn="just">
              <a:buNone/>
            </a:pPr>
            <a:endParaRPr lang="en-IN" sz="1200" b="1" dirty="0">
              <a:solidFill>
                <a:srgbClr val="610B38"/>
              </a:solidFill>
              <a:latin typeface="erdana"/>
            </a:endParaRPr>
          </a:p>
          <a:p>
            <a:pPr marL="0" indent="0" algn="just">
              <a:buNone/>
            </a:pPr>
            <a:r>
              <a:rPr lang="en-IN" sz="2000" b="1" dirty="0">
                <a:solidFill>
                  <a:srgbClr val="610B38"/>
                </a:solidFill>
                <a:latin typeface="erdana"/>
              </a:rPr>
              <a:t>Syntax to Declare Multidimensional Array in Java :</a:t>
            </a:r>
            <a:endParaRPr lang="en-US" sz="2000" b="1" dirty="0">
              <a:solidFill>
                <a:srgbClr val="610B38"/>
              </a:solidFill>
              <a:latin typeface="erdana"/>
            </a:endParaRPr>
          </a:p>
          <a:p>
            <a:pPr marL="0" indent="0" algn="just">
              <a:buNone/>
            </a:pPr>
            <a:r>
              <a:rPr lang="en-IN" sz="1600" b="0" i="0" dirty="0">
                <a:solidFill>
                  <a:srgbClr val="000000"/>
                </a:solidFill>
                <a:effectLst/>
                <a:latin typeface="inter-regular"/>
              </a:rPr>
              <a:t>	</a:t>
            </a:r>
            <a:r>
              <a:rPr lang="en-IN" sz="1600" b="0" i="0" dirty="0" err="1">
                <a:solidFill>
                  <a:srgbClr val="000000"/>
                </a:solidFill>
                <a:effectLst/>
                <a:latin typeface="inter-regular"/>
              </a:rPr>
              <a:t>dataType</a:t>
            </a:r>
            <a:r>
              <a:rPr lang="en-IN" sz="1600" b="0" i="0" dirty="0">
                <a:solidFill>
                  <a:srgbClr val="000000"/>
                </a:solidFill>
                <a:effectLst/>
                <a:latin typeface="inter-regular"/>
              </a:rPr>
              <a:t>[][] </a:t>
            </a:r>
            <a:r>
              <a:rPr lang="en-IN" sz="1600" b="0" i="0" dirty="0" err="1">
                <a:solidFill>
                  <a:srgbClr val="000000"/>
                </a:solidFill>
                <a:effectLst/>
                <a:latin typeface="inter-regular"/>
              </a:rPr>
              <a:t>arrayRefVar</a:t>
            </a:r>
            <a:r>
              <a:rPr lang="en-IN" sz="1600" b="0" i="0" dirty="0">
                <a:solidFill>
                  <a:srgbClr val="000000"/>
                </a:solidFill>
                <a:effectLst/>
                <a:latin typeface="inter-regular"/>
              </a:rPr>
              <a:t>; (or)  </a:t>
            </a:r>
          </a:p>
          <a:p>
            <a:pPr marL="0" indent="0" algn="just">
              <a:buNone/>
            </a:pPr>
            <a:r>
              <a:rPr lang="en-IN" sz="1600" b="0" i="0" dirty="0">
                <a:solidFill>
                  <a:srgbClr val="000000"/>
                </a:solidFill>
                <a:effectLst/>
                <a:latin typeface="inter-regular"/>
              </a:rPr>
              <a:t>	</a:t>
            </a:r>
            <a:r>
              <a:rPr lang="en-IN" sz="1600" b="0" i="0" dirty="0" err="1">
                <a:solidFill>
                  <a:srgbClr val="000000"/>
                </a:solidFill>
                <a:effectLst/>
                <a:latin typeface="inter-regular"/>
              </a:rPr>
              <a:t>dataType</a:t>
            </a:r>
            <a:r>
              <a:rPr lang="en-IN" sz="1600" b="0" i="0" dirty="0">
                <a:solidFill>
                  <a:srgbClr val="000000"/>
                </a:solidFill>
                <a:effectLst/>
                <a:latin typeface="inter-regular"/>
              </a:rPr>
              <a:t> [][]</a:t>
            </a:r>
            <a:r>
              <a:rPr lang="en-IN" sz="1600" b="0" i="0" dirty="0" err="1">
                <a:solidFill>
                  <a:srgbClr val="000000"/>
                </a:solidFill>
                <a:effectLst/>
                <a:latin typeface="inter-regular"/>
              </a:rPr>
              <a:t>arrayRefVar</a:t>
            </a:r>
            <a:r>
              <a:rPr lang="en-IN" sz="1600" b="0" i="0" dirty="0">
                <a:solidFill>
                  <a:srgbClr val="000000"/>
                </a:solidFill>
                <a:effectLst/>
                <a:latin typeface="inter-regular"/>
              </a:rPr>
              <a:t>; (or)  </a:t>
            </a:r>
          </a:p>
          <a:p>
            <a:pPr marL="0" indent="0" algn="just">
              <a:buNone/>
            </a:pPr>
            <a:r>
              <a:rPr lang="en-IN" sz="1600" b="0" i="0" dirty="0">
                <a:solidFill>
                  <a:srgbClr val="000000"/>
                </a:solidFill>
                <a:effectLst/>
                <a:latin typeface="inter-regular"/>
              </a:rPr>
              <a:t>	</a:t>
            </a:r>
            <a:r>
              <a:rPr lang="en-IN" sz="1600" b="0" i="0" dirty="0" err="1">
                <a:solidFill>
                  <a:srgbClr val="000000"/>
                </a:solidFill>
                <a:effectLst/>
                <a:latin typeface="inter-regular"/>
              </a:rPr>
              <a:t>dataType</a:t>
            </a:r>
            <a:r>
              <a:rPr lang="en-IN" sz="1600" b="0" i="0" dirty="0">
                <a:solidFill>
                  <a:srgbClr val="000000"/>
                </a:solidFill>
                <a:effectLst/>
                <a:latin typeface="inter-regular"/>
              </a:rPr>
              <a:t> </a:t>
            </a:r>
            <a:r>
              <a:rPr lang="en-IN" sz="1600" b="0" i="0" dirty="0" err="1">
                <a:solidFill>
                  <a:srgbClr val="000000"/>
                </a:solidFill>
                <a:effectLst/>
                <a:latin typeface="inter-regular"/>
              </a:rPr>
              <a:t>arrayRefVar</a:t>
            </a:r>
            <a:r>
              <a:rPr lang="en-IN" sz="1600" b="0" i="0" dirty="0">
                <a:solidFill>
                  <a:srgbClr val="000000"/>
                </a:solidFill>
                <a:effectLst/>
                <a:latin typeface="inter-regular"/>
              </a:rPr>
              <a:t>[][]; (or)  </a:t>
            </a:r>
          </a:p>
          <a:p>
            <a:pPr marL="0" indent="0" algn="just">
              <a:buNone/>
            </a:pPr>
            <a:r>
              <a:rPr lang="en-IN" sz="1600" b="0" i="0" dirty="0">
                <a:solidFill>
                  <a:srgbClr val="000000"/>
                </a:solidFill>
                <a:effectLst/>
                <a:latin typeface="inter-regular"/>
              </a:rPr>
              <a:t>	</a:t>
            </a:r>
            <a:r>
              <a:rPr lang="en-IN" sz="1600" b="0" i="0" dirty="0" err="1">
                <a:solidFill>
                  <a:srgbClr val="000000"/>
                </a:solidFill>
                <a:effectLst/>
                <a:latin typeface="inter-regular"/>
              </a:rPr>
              <a:t>dataType</a:t>
            </a:r>
            <a:r>
              <a:rPr lang="en-IN" sz="1600" b="0" i="0" dirty="0">
                <a:solidFill>
                  <a:srgbClr val="000000"/>
                </a:solidFill>
                <a:effectLst/>
                <a:latin typeface="inter-regular"/>
              </a:rPr>
              <a:t> []</a:t>
            </a:r>
            <a:r>
              <a:rPr lang="en-IN" sz="1600" b="0" i="0" dirty="0" err="1">
                <a:solidFill>
                  <a:srgbClr val="000000"/>
                </a:solidFill>
                <a:effectLst/>
                <a:latin typeface="inter-regular"/>
              </a:rPr>
              <a:t>arrayRefVar</a:t>
            </a:r>
            <a:r>
              <a:rPr lang="en-IN" sz="1600" b="0" i="0" dirty="0">
                <a:solidFill>
                  <a:srgbClr val="000000"/>
                </a:solidFill>
                <a:effectLst/>
                <a:latin typeface="inter-regular"/>
              </a:rPr>
              <a:t>[];   </a:t>
            </a:r>
          </a:p>
          <a:p>
            <a:pPr marL="0" indent="0" algn="just">
              <a:buNone/>
            </a:pPr>
            <a:endParaRPr lang="en-US" sz="1100" b="1" dirty="0">
              <a:solidFill>
                <a:srgbClr val="610B38"/>
              </a:solidFill>
              <a:latin typeface="erdana"/>
            </a:endParaRPr>
          </a:p>
          <a:p>
            <a:pPr marL="0" indent="0" algn="just">
              <a:buNone/>
            </a:pPr>
            <a:r>
              <a:rPr lang="en-US" sz="2000" b="1" dirty="0">
                <a:solidFill>
                  <a:srgbClr val="610B38"/>
                </a:solidFill>
                <a:latin typeface="erdana"/>
              </a:rPr>
              <a:t>Example to instantiate Multidimensional Array in Java :</a:t>
            </a:r>
          </a:p>
          <a:p>
            <a:pPr marL="0" indent="0" algn="just">
              <a:buNone/>
            </a:pPr>
            <a:r>
              <a:rPr lang="en-US" sz="1600" dirty="0">
                <a:solidFill>
                  <a:srgbClr val="000000"/>
                </a:solidFill>
                <a:latin typeface="inter-regular"/>
              </a:rPr>
              <a:t>	int[][] </a:t>
            </a:r>
            <a:r>
              <a:rPr lang="en-US" sz="1600" dirty="0" err="1">
                <a:solidFill>
                  <a:srgbClr val="000000"/>
                </a:solidFill>
                <a:latin typeface="inter-regular"/>
              </a:rPr>
              <a:t>arr</a:t>
            </a:r>
            <a:r>
              <a:rPr lang="en-US" sz="1600" dirty="0">
                <a:solidFill>
                  <a:srgbClr val="000000"/>
                </a:solidFill>
                <a:latin typeface="inter-regular"/>
              </a:rPr>
              <a:t>=new int[2][3];//2 rows and 3 columns  </a:t>
            </a:r>
          </a:p>
          <a:p>
            <a:pPr marL="0" indent="0" algn="just">
              <a:buNone/>
            </a:pPr>
            <a:endParaRPr lang="en-US" sz="1100" b="1" dirty="0">
              <a:solidFill>
                <a:srgbClr val="610B38"/>
              </a:solidFill>
              <a:latin typeface="erdana"/>
            </a:endParaRPr>
          </a:p>
          <a:p>
            <a:pPr marL="0" indent="0" algn="just">
              <a:buNone/>
            </a:pPr>
            <a:r>
              <a:rPr lang="en-US" sz="2000" b="1" dirty="0">
                <a:solidFill>
                  <a:srgbClr val="610B38"/>
                </a:solidFill>
                <a:latin typeface="erdana"/>
              </a:rPr>
              <a:t>Example to initialize Multidimensional Array in Java :</a:t>
            </a:r>
            <a:endParaRPr lang="en-IN" sz="2000" b="1" dirty="0">
              <a:solidFill>
                <a:srgbClr val="610B38"/>
              </a:solidFill>
              <a:latin typeface="erdana"/>
            </a:endParaRPr>
          </a:p>
          <a:p>
            <a:pPr marL="0" indent="0" algn="just">
              <a:buNone/>
            </a:pPr>
            <a:r>
              <a:rPr lang="en-IN" sz="1600" dirty="0">
                <a:solidFill>
                  <a:srgbClr val="000000"/>
                </a:solidFill>
                <a:latin typeface="inter-regular"/>
              </a:rPr>
              <a:t>	int </a:t>
            </a:r>
            <a:r>
              <a:rPr lang="en-IN" sz="1600" dirty="0" err="1">
                <a:solidFill>
                  <a:srgbClr val="000000"/>
                </a:solidFill>
                <a:latin typeface="inter-regular"/>
              </a:rPr>
              <a:t>arr</a:t>
            </a:r>
            <a:r>
              <a:rPr lang="en-IN" sz="1600" dirty="0">
                <a:solidFill>
                  <a:srgbClr val="000000"/>
                </a:solidFill>
                <a:latin typeface="inter-regular"/>
              </a:rPr>
              <a:t>[][]={{10,20,30},{40,50,60}};  </a:t>
            </a:r>
            <a:endParaRPr lang="en-US" sz="1700" b="1" dirty="0">
              <a:solidFill>
                <a:srgbClr val="000000"/>
              </a:solidFill>
              <a:latin typeface="inter-regular"/>
            </a:endParaRPr>
          </a:p>
          <a:p>
            <a:pPr marL="0" indent="0" algn="just">
              <a:buNone/>
            </a:pPr>
            <a:endParaRPr lang="en-US" sz="2600" dirty="0">
              <a:solidFill>
                <a:srgbClr val="000000"/>
              </a:solidFill>
              <a:latin typeface="inter-regular"/>
            </a:endParaRPr>
          </a:p>
        </p:txBody>
      </p:sp>
      <p:graphicFrame>
        <p:nvGraphicFramePr>
          <p:cNvPr id="6" name="Object 5">
            <a:extLst>
              <a:ext uri="{FF2B5EF4-FFF2-40B4-BE49-F238E27FC236}">
                <a16:creationId xmlns:a16="http://schemas.microsoft.com/office/drawing/2014/main" id="{0D20C793-28C4-9B23-BDA5-AC92B107D239}"/>
              </a:ext>
            </a:extLst>
          </p:cNvPr>
          <p:cNvGraphicFramePr>
            <a:graphicFrameLocks noChangeAspect="1"/>
          </p:cNvGraphicFramePr>
          <p:nvPr>
            <p:extLst>
              <p:ext uri="{D42A27DB-BD31-4B8C-83A1-F6EECF244321}">
                <p14:modId xmlns:p14="http://schemas.microsoft.com/office/powerpoint/2010/main" val="1346646984"/>
              </p:ext>
            </p:extLst>
          </p:nvPr>
        </p:nvGraphicFramePr>
        <p:xfrm>
          <a:off x="7530167" y="3886692"/>
          <a:ext cx="3966651" cy="2140790"/>
        </p:xfrm>
        <a:graphic>
          <a:graphicData uri="http://schemas.openxmlformats.org/presentationml/2006/ole">
            <mc:AlternateContent xmlns:mc="http://schemas.openxmlformats.org/markup-compatibility/2006">
              <mc:Choice xmlns:v="urn:schemas-microsoft-com:vml" Requires="v">
                <p:oleObj name="Bitmap Image" r:id="rId2" imgW="3459600" imgH="1866960" progId="PBrush">
                  <p:embed/>
                </p:oleObj>
              </mc:Choice>
              <mc:Fallback>
                <p:oleObj name="Bitmap Image" r:id="rId2" imgW="3459600" imgH="1866960" progId="PBrush">
                  <p:embed/>
                  <p:pic>
                    <p:nvPicPr>
                      <p:cNvPr id="0" name=""/>
                      <p:cNvPicPr/>
                      <p:nvPr/>
                    </p:nvPicPr>
                    <p:blipFill>
                      <a:blip r:embed="rId3"/>
                      <a:stretch>
                        <a:fillRect/>
                      </a:stretch>
                    </p:blipFill>
                    <p:spPr>
                      <a:xfrm>
                        <a:off x="7530167" y="3886692"/>
                        <a:ext cx="3966651" cy="2140790"/>
                      </a:xfrm>
                      <a:prstGeom prst="rect">
                        <a:avLst/>
                      </a:prstGeom>
                    </p:spPr>
                  </p:pic>
                </p:oleObj>
              </mc:Fallback>
            </mc:AlternateContent>
          </a:graphicData>
        </a:graphic>
      </p:graphicFrame>
      <p:pic>
        <p:nvPicPr>
          <p:cNvPr id="4" name="Picture 4" descr="F:\HIREMEE\GIET University HD Logo.jpg">
            <a:extLst>
              <a:ext uri="{FF2B5EF4-FFF2-40B4-BE49-F238E27FC236}">
                <a16:creationId xmlns:a16="http://schemas.microsoft.com/office/drawing/2014/main" id="{13F73A15-C445-21EE-1913-A7B455B77985}"/>
              </a:ext>
            </a:extLst>
          </p:cNvPr>
          <p:cNvPicPr>
            <a:picLocks noChangeAspect="1" noChangeArrowheads="1"/>
          </p:cNvPicPr>
          <p:nvPr/>
        </p:nvPicPr>
        <p:blipFill>
          <a:blip r:embed="rId4"/>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884343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239486"/>
            <a:ext cx="10515600" cy="591032"/>
          </a:xfrm>
        </p:spPr>
        <p:txBody>
          <a:bodyPr>
            <a:normAutofit fontScale="90000"/>
          </a:bodyPr>
          <a:lstStyle/>
          <a:p>
            <a:pPr algn="ctr"/>
            <a:r>
              <a:rPr lang="en-IN" b="1" i="0" dirty="0">
                <a:solidFill>
                  <a:srgbClr val="610B38"/>
                </a:solidFill>
                <a:effectLst/>
                <a:latin typeface="erdana"/>
              </a:rPr>
              <a:t>Multidimensional Array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838200" y="830518"/>
            <a:ext cx="10994571" cy="1239442"/>
          </a:xfrm>
        </p:spPr>
        <p:txBody>
          <a:bodyPr>
            <a:normAutofit/>
          </a:bodyPr>
          <a:lstStyle/>
          <a:p>
            <a:pPr marL="0" indent="0" algn="just">
              <a:buNone/>
            </a:pPr>
            <a:r>
              <a:rPr lang="en-IN" sz="2000" b="1" i="0" dirty="0">
                <a:solidFill>
                  <a:srgbClr val="610B38"/>
                </a:solidFill>
                <a:effectLst/>
                <a:latin typeface="erdana"/>
              </a:rPr>
              <a:t>Multi-dimensional Array ( 2 – D Array) :</a:t>
            </a:r>
          </a:p>
          <a:p>
            <a:pPr algn="just"/>
            <a:endParaRPr lang="en-US" sz="1200" dirty="0">
              <a:effectLst/>
              <a:latin typeface="Calibri" panose="020F0502020204030204" pitchFamily="34" charset="0"/>
              <a:ea typeface="Calibri" panose="020F0502020204030204" pitchFamily="34" charset="0"/>
            </a:endParaRPr>
          </a:p>
          <a:p>
            <a:pPr algn="just"/>
            <a:r>
              <a:rPr lang="en-US" sz="2400" dirty="0">
                <a:effectLst/>
                <a:latin typeface="Calibri" panose="020F0502020204030204" pitchFamily="34" charset="0"/>
                <a:ea typeface="Calibri" panose="020F0502020204030204" pitchFamily="34" charset="0"/>
              </a:rPr>
              <a:t>int</a:t>
            </a:r>
            <a:r>
              <a:rPr lang="en-US" sz="2400" spc="-30" dirty="0">
                <a:effectLst/>
                <a:latin typeface="Calibri" panose="020F0502020204030204" pitchFamily="34" charset="0"/>
                <a:ea typeface="Calibri" panose="020F0502020204030204" pitchFamily="34" charset="0"/>
              </a:rPr>
              <a:t> </a:t>
            </a:r>
            <a:r>
              <a:rPr lang="en-US" sz="2400" dirty="0" err="1">
                <a:effectLst/>
                <a:latin typeface="Calibri" panose="020F0502020204030204" pitchFamily="34" charset="0"/>
                <a:ea typeface="Calibri" panose="020F0502020204030204" pitchFamily="34" charset="0"/>
              </a:rPr>
              <a:t>arr</a:t>
            </a:r>
            <a:r>
              <a:rPr lang="en-US" sz="2400" dirty="0">
                <a:effectLst/>
                <a:latin typeface="Calibri" panose="020F0502020204030204" pitchFamily="34" charset="0"/>
                <a:ea typeface="Calibri" panose="020F0502020204030204" pitchFamily="34" charset="0"/>
              </a:rPr>
              <a:t>[][]</a:t>
            </a:r>
            <a:r>
              <a:rPr lang="en-US" sz="2400" spc="-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 {</a:t>
            </a:r>
            <a:r>
              <a:rPr lang="en-US" sz="2400" spc="-2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{2,7,9},{3,6,1},{7,4,2}</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t>
            </a:r>
            <a:endParaRPr lang="en-US" sz="2400" b="0" i="0" dirty="0">
              <a:solidFill>
                <a:srgbClr val="333333"/>
              </a:solidFill>
              <a:effectLst/>
              <a:latin typeface="inter-regular"/>
            </a:endParaRPr>
          </a:p>
          <a:p>
            <a:pPr marL="0" indent="0" algn="just">
              <a:buNone/>
            </a:pPr>
            <a:endParaRPr lang="en-IN" sz="1600" b="1" dirty="0">
              <a:solidFill>
                <a:srgbClr val="610B38"/>
              </a:solidFill>
              <a:latin typeface="erdana"/>
            </a:endParaRPr>
          </a:p>
          <a:p>
            <a:pPr marL="0" indent="0" algn="just">
              <a:buNone/>
            </a:pPr>
            <a:endParaRPr lang="en-US" sz="2600" dirty="0">
              <a:solidFill>
                <a:srgbClr val="000000"/>
              </a:solidFill>
              <a:latin typeface="inter-regular"/>
            </a:endParaRPr>
          </a:p>
        </p:txBody>
      </p:sp>
      <p:pic>
        <p:nvPicPr>
          <p:cNvPr id="4" name="image21.jpeg">
            <a:extLst>
              <a:ext uri="{FF2B5EF4-FFF2-40B4-BE49-F238E27FC236}">
                <a16:creationId xmlns:a16="http://schemas.microsoft.com/office/drawing/2014/main" id="{96CB3491-3862-ADC3-102D-4D8B27A27B8F}"/>
              </a:ext>
            </a:extLst>
          </p:cNvPr>
          <p:cNvPicPr>
            <a:picLocks noChangeAspect="1"/>
          </p:cNvPicPr>
          <p:nvPr/>
        </p:nvPicPr>
        <p:blipFill>
          <a:blip r:embed="rId2" cstate="print"/>
          <a:stretch>
            <a:fillRect/>
          </a:stretch>
        </p:blipFill>
        <p:spPr>
          <a:xfrm>
            <a:off x="2132005" y="2312841"/>
            <a:ext cx="8227846" cy="4201795"/>
          </a:xfrm>
          <a:prstGeom prst="rect">
            <a:avLst/>
          </a:prstGeom>
        </p:spPr>
      </p:pic>
      <p:pic>
        <p:nvPicPr>
          <p:cNvPr id="5" name="Picture 4" descr="F:\HIREMEE\GIET University HD Logo.jpg">
            <a:extLst>
              <a:ext uri="{FF2B5EF4-FFF2-40B4-BE49-F238E27FC236}">
                <a16:creationId xmlns:a16="http://schemas.microsoft.com/office/drawing/2014/main" id="{A4EC7EE7-D8E8-9520-8BE9-633281988267}"/>
              </a:ext>
            </a:extLst>
          </p:cNvPr>
          <p:cNvPicPr>
            <a:picLocks noChangeAspect="1" noChangeArrowheads="1"/>
          </p:cNvPicPr>
          <p:nvPr/>
        </p:nvPicPr>
        <p:blipFill>
          <a:blip r:embed="rId3"/>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42748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1034141" y="69291"/>
            <a:ext cx="10515600" cy="679904"/>
          </a:xfrm>
        </p:spPr>
        <p:txBody>
          <a:bodyPr>
            <a:normAutofit fontScale="90000"/>
          </a:bodyPr>
          <a:lstStyle/>
          <a:p>
            <a:pPr algn="ctr"/>
            <a:r>
              <a:rPr lang="en-IN" b="1" dirty="0">
                <a:solidFill>
                  <a:srgbClr val="610B38"/>
                </a:solidFill>
                <a:latin typeface="erdana"/>
              </a:rPr>
              <a:t>ARRAYS:</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55171" y="1264025"/>
            <a:ext cx="11081657" cy="4625787"/>
          </a:xfrm>
        </p:spPr>
        <p:txBody>
          <a:bodyPr>
            <a:normAutofit/>
          </a:bodyPr>
          <a:lstStyle/>
          <a:p>
            <a:pPr algn="just"/>
            <a:r>
              <a:rPr lang="en-US" sz="2400" dirty="0">
                <a:solidFill>
                  <a:srgbClr val="333333"/>
                </a:solidFill>
                <a:latin typeface="inter-regular"/>
              </a:rPr>
              <a:t>A</a:t>
            </a:r>
            <a:r>
              <a:rPr lang="en-US" sz="2400" b="0" i="0" dirty="0">
                <a:solidFill>
                  <a:srgbClr val="333333"/>
                </a:solidFill>
                <a:effectLst/>
                <a:latin typeface="inter-regular"/>
              </a:rPr>
              <a:t>n array is a collection of similar type of elements which has a contiguous memory location.</a:t>
            </a:r>
          </a:p>
          <a:p>
            <a:pPr algn="just"/>
            <a:r>
              <a:rPr lang="en-US" sz="2400" b="1" i="0" dirty="0">
                <a:solidFill>
                  <a:srgbClr val="333333"/>
                </a:solidFill>
                <a:effectLst/>
                <a:latin typeface="inter-bold"/>
              </a:rPr>
              <a:t>Java array</a:t>
            </a:r>
            <a:r>
              <a:rPr lang="en-US" sz="2400" b="0" i="0" dirty="0">
                <a:solidFill>
                  <a:srgbClr val="333333"/>
                </a:solidFill>
                <a:effectLst/>
                <a:latin typeface="inter-regular"/>
              </a:rPr>
              <a:t> is an object which contains elements of a similar data type. </a:t>
            </a:r>
          </a:p>
          <a:p>
            <a:pPr algn="just"/>
            <a:r>
              <a:rPr lang="en-US" sz="2400" b="0" i="0" dirty="0">
                <a:solidFill>
                  <a:srgbClr val="333333"/>
                </a:solidFill>
                <a:effectLst/>
                <a:latin typeface="inter-regular"/>
              </a:rPr>
              <a:t>Additionally, The elements of an array are stored in a contiguous memory location. </a:t>
            </a:r>
          </a:p>
          <a:p>
            <a:pPr algn="just"/>
            <a:r>
              <a:rPr lang="en-US" sz="2400" b="0" i="0" dirty="0">
                <a:solidFill>
                  <a:srgbClr val="333333"/>
                </a:solidFill>
                <a:effectLst/>
                <a:latin typeface="inter-regular"/>
              </a:rPr>
              <a:t>We can store only a fixed set of elements in a Java array.</a:t>
            </a:r>
            <a:endParaRPr lang="en-US" sz="2400" dirty="0">
              <a:solidFill>
                <a:srgbClr val="333333"/>
              </a:solidFill>
              <a:latin typeface="inter-regular"/>
            </a:endParaRPr>
          </a:p>
          <a:p>
            <a:pPr algn="just"/>
            <a:r>
              <a:rPr lang="en-US" sz="2400" b="0" i="0" dirty="0">
                <a:solidFill>
                  <a:srgbClr val="333333"/>
                </a:solidFill>
                <a:effectLst/>
                <a:latin typeface="inter-regular"/>
              </a:rPr>
              <a:t>Array in Java is index-based, the first element of the array is stored at the 0</a:t>
            </a:r>
            <a:r>
              <a:rPr lang="en-US" sz="2400" b="0" i="0" baseline="30000" dirty="0">
                <a:solidFill>
                  <a:srgbClr val="333333"/>
                </a:solidFill>
                <a:effectLst/>
                <a:latin typeface="inter-regular"/>
              </a:rPr>
              <a:t>th</a:t>
            </a:r>
            <a:r>
              <a:rPr lang="en-US" sz="2400" b="0" i="0" dirty="0">
                <a:solidFill>
                  <a:srgbClr val="333333"/>
                </a:solidFill>
                <a:effectLst/>
                <a:latin typeface="inter-regular"/>
              </a:rPr>
              <a:t> index, 2</a:t>
            </a:r>
            <a:r>
              <a:rPr lang="en-US" sz="2400" b="0" i="0" baseline="30000" dirty="0">
                <a:solidFill>
                  <a:srgbClr val="333333"/>
                </a:solidFill>
                <a:effectLst/>
                <a:latin typeface="inter-regular"/>
              </a:rPr>
              <a:t>nd</a:t>
            </a:r>
            <a:r>
              <a:rPr lang="en-US" sz="2400" b="0" i="0" dirty="0">
                <a:solidFill>
                  <a:srgbClr val="333333"/>
                </a:solidFill>
                <a:effectLst/>
                <a:latin typeface="inter-regular"/>
              </a:rPr>
              <a:t> element is stored on 1</a:t>
            </a:r>
            <a:r>
              <a:rPr lang="en-US" sz="2400" b="0" i="0" baseline="30000" dirty="0">
                <a:solidFill>
                  <a:srgbClr val="333333"/>
                </a:solidFill>
                <a:effectLst/>
                <a:latin typeface="inter-regular"/>
              </a:rPr>
              <a:t>st</a:t>
            </a:r>
            <a:r>
              <a:rPr lang="en-US" sz="2400" b="0" i="0" dirty="0">
                <a:solidFill>
                  <a:srgbClr val="333333"/>
                </a:solidFill>
                <a:effectLst/>
                <a:latin typeface="inter-regular"/>
              </a:rPr>
              <a:t> index, and so on.</a:t>
            </a:r>
          </a:p>
          <a:p>
            <a:pPr marL="0" indent="0" algn="just">
              <a:buNone/>
            </a:pPr>
            <a:r>
              <a:rPr lang="en-US" sz="2400" b="0" i="0" dirty="0">
                <a:solidFill>
                  <a:srgbClr val="333333"/>
                </a:solidFill>
                <a:effectLst/>
                <a:latin typeface="inter-regular"/>
              </a:rPr>
              <a:t>There are two types of arrays.</a:t>
            </a:r>
          </a:p>
          <a:p>
            <a:pPr lvl="1" algn="just"/>
            <a:r>
              <a:rPr lang="en-US" b="1" i="0" dirty="0">
                <a:solidFill>
                  <a:srgbClr val="000000"/>
                </a:solidFill>
                <a:effectLst/>
                <a:latin typeface="inter-regular"/>
              </a:rPr>
              <a:t>Single Dimensional Array</a:t>
            </a:r>
          </a:p>
          <a:p>
            <a:pPr lvl="1" algn="just"/>
            <a:r>
              <a:rPr lang="en-US" b="1" i="0" dirty="0">
                <a:solidFill>
                  <a:srgbClr val="000000"/>
                </a:solidFill>
                <a:effectLst/>
                <a:latin typeface="inter-regular"/>
              </a:rPr>
              <a:t>Multidimensional Array</a:t>
            </a:r>
          </a:p>
          <a:p>
            <a:pPr algn="just"/>
            <a:endParaRPr lang="en-IN" dirty="0"/>
          </a:p>
        </p:txBody>
      </p:sp>
      <p:pic>
        <p:nvPicPr>
          <p:cNvPr id="4" name="Picture 4" descr="F:\HIREMEE\GIET University HD Logo.jpg">
            <a:extLst>
              <a:ext uri="{FF2B5EF4-FFF2-40B4-BE49-F238E27FC236}">
                <a16:creationId xmlns:a16="http://schemas.microsoft.com/office/drawing/2014/main" id="{72354804-6B44-CED1-2D23-FB75B82C7EB3}"/>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552216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239486"/>
            <a:ext cx="10515600" cy="397008"/>
          </a:xfrm>
        </p:spPr>
        <p:txBody>
          <a:bodyPr>
            <a:normAutofit fontScale="90000"/>
          </a:bodyPr>
          <a:lstStyle/>
          <a:p>
            <a:pPr algn="ctr"/>
            <a:r>
              <a:rPr lang="en-IN" b="1" i="0" dirty="0">
                <a:solidFill>
                  <a:srgbClr val="610B38"/>
                </a:solidFill>
                <a:effectLst/>
                <a:latin typeface="erdana"/>
              </a:rPr>
              <a:t>Multidimensional Array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838200" y="830518"/>
            <a:ext cx="10994571" cy="1285153"/>
          </a:xfrm>
        </p:spPr>
        <p:txBody>
          <a:bodyPr>
            <a:normAutofit/>
          </a:bodyPr>
          <a:lstStyle/>
          <a:p>
            <a:pPr marL="0" indent="0" algn="just">
              <a:buNone/>
            </a:pPr>
            <a:r>
              <a:rPr lang="en-US" sz="1900" b="1" dirty="0">
                <a:solidFill>
                  <a:srgbClr val="610B4B"/>
                </a:solidFill>
                <a:effectLst/>
                <a:latin typeface="tahoma" panose="020B0604030504040204" pitchFamily="34" charset="0"/>
              </a:rPr>
              <a:t>Example of Multidimensional Java Array</a:t>
            </a:r>
          </a:p>
          <a:p>
            <a:pPr algn="just"/>
            <a:r>
              <a:rPr lang="en-US" sz="2000" b="0" i="0" dirty="0">
                <a:solidFill>
                  <a:srgbClr val="333333"/>
                </a:solidFill>
                <a:effectLst/>
                <a:latin typeface="inter-regular"/>
              </a:rPr>
              <a:t>Let's see the simple example to declare, instantiate, initialize and print the 2- Dimensional array.</a:t>
            </a:r>
            <a:endParaRPr lang="en-US" sz="1600" dirty="0">
              <a:solidFill>
                <a:srgbClr val="333333"/>
              </a:solidFill>
              <a:latin typeface="inter-regular"/>
            </a:endParaRPr>
          </a:p>
          <a:p>
            <a:pPr marL="0" indent="0" algn="just">
              <a:buNone/>
            </a:pPr>
            <a:r>
              <a:rPr lang="en-US" sz="2000" b="1" dirty="0">
                <a:solidFill>
                  <a:srgbClr val="000000"/>
                </a:solidFill>
                <a:latin typeface="inter-regular"/>
              </a:rPr>
              <a:t>Example:</a:t>
            </a:r>
            <a:endParaRPr lang="en-US" sz="1700" b="1" dirty="0">
              <a:solidFill>
                <a:srgbClr val="000000"/>
              </a:solidFill>
              <a:latin typeface="inter-regular"/>
            </a:endParaRPr>
          </a:p>
          <a:p>
            <a:pPr marL="0" indent="0" algn="just">
              <a:buNone/>
            </a:pPr>
            <a:endParaRPr lang="en-US" sz="1700" b="1" dirty="0">
              <a:solidFill>
                <a:srgbClr val="000000"/>
              </a:solidFill>
              <a:latin typeface="inter-regular"/>
            </a:endParaRPr>
          </a:p>
          <a:p>
            <a:pPr marL="0" indent="0" algn="just">
              <a:buNone/>
            </a:pPr>
            <a:endParaRPr lang="en-US" sz="2600" dirty="0">
              <a:solidFill>
                <a:srgbClr val="000000"/>
              </a:solidFill>
              <a:latin typeface="inter-regular"/>
            </a:endParaRPr>
          </a:p>
        </p:txBody>
      </p:sp>
      <p:sp>
        <p:nvSpPr>
          <p:cNvPr id="8" name="TextBox 7">
            <a:extLst>
              <a:ext uri="{FF2B5EF4-FFF2-40B4-BE49-F238E27FC236}">
                <a16:creationId xmlns:a16="http://schemas.microsoft.com/office/drawing/2014/main" id="{5FA939E1-AE9A-E19A-24AF-E936C67BD484}"/>
              </a:ext>
            </a:extLst>
          </p:cNvPr>
          <p:cNvSpPr txBox="1"/>
          <p:nvPr/>
        </p:nvSpPr>
        <p:spPr>
          <a:xfrm>
            <a:off x="838200" y="2210574"/>
            <a:ext cx="6862481" cy="4524315"/>
          </a:xfrm>
          <a:prstGeom prst="rect">
            <a:avLst/>
          </a:prstGeom>
          <a:noFill/>
        </p:spPr>
        <p:txBody>
          <a:bodyPr wrap="square">
            <a:spAutoFit/>
          </a:bodyPr>
          <a:lstStyle/>
          <a:p>
            <a:r>
              <a:rPr lang="en-IN" sz="1600" dirty="0"/>
              <a:t>class program6</a:t>
            </a:r>
          </a:p>
          <a:p>
            <a:r>
              <a:rPr lang="en-IN" sz="1600" dirty="0"/>
              <a:t>{  </a:t>
            </a:r>
          </a:p>
          <a:p>
            <a:r>
              <a:rPr lang="en-IN" sz="1600" dirty="0"/>
              <a:t>	public static void main(String </a:t>
            </a:r>
            <a:r>
              <a:rPr lang="en-IN" sz="1600" dirty="0" err="1"/>
              <a:t>args</a:t>
            </a:r>
            <a:r>
              <a:rPr lang="en-IN" sz="1600" dirty="0"/>
              <a:t>[])</a:t>
            </a:r>
          </a:p>
          <a:p>
            <a:r>
              <a:rPr lang="en-IN" sz="1600" dirty="0"/>
              <a:t>	{  </a:t>
            </a:r>
          </a:p>
          <a:p>
            <a:r>
              <a:rPr lang="en-IN" sz="1600" dirty="0"/>
              <a:t>		//declaring and initializing 2D array  </a:t>
            </a:r>
          </a:p>
          <a:p>
            <a:r>
              <a:rPr lang="en-IN" sz="1600" dirty="0"/>
              <a:t>		int </a:t>
            </a:r>
            <a:r>
              <a:rPr lang="en-IN" sz="1600" dirty="0" err="1"/>
              <a:t>arr</a:t>
            </a:r>
            <a:r>
              <a:rPr lang="en-IN" sz="1600" dirty="0"/>
              <a:t>[][]={{1,2,3},{2,4,5},{4,4,5}};  </a:t>
            </a:r>
          </a:p>
          <a:p>
            <a:endParaRPr lang="en-IN" sz="1600" dirty="0"/>
          </a:p>
          <a:p>
            <a:r>
              <a:rPr lang="en-IN" sz="1600" dirty="0"/>
              <a:t>		//printing 2D array  </a:t>
            </a:r>
          </a:p>
          <a:p>
            <a:r>
              <a:rPr lang="en-IN" sz="1600" dirty="0"/>
              <a:t>		for(int </a:t>
            </a:r>
            <a:r>
              <a:rPr lang="en-IN" sz="1600" dirty="0" err="1"/>
              <a:t>i</a:t>
            </a:r>
            <a:r>
              <a:rPr lang="en-IN" sz="1600" dirty="0"/>
              <a:t>=0;i&lt;3;i++)</a:t>
            </a:r>
          </a:p>
          <a:p>
            <a:r>
              <a:rPr lang="en-IN" sz="1600" dirty="0"/>
              <a:t>		{  </a:t>
            </a:r>
          </a:p>
          <a:p>
            <a:r>
              <a:rPr lang="en-IN" sz="1600" dirty="0"/>
              <a:t> 			for(int j=0;j&lt;3;j++)</a:t>
            </a:r>
          </a:p>
          <a:p>
            <a:r>
              <a:rPr lang="en-IN" sz="1600" dirty="0"/>
              <a:t>			{  </a:t>
            </a:r>
          </a:p>
          <a:p>
            <a:r>
              <a:rPr lang="en-IN" sz="1600" dirty="0"/>
              <a:t>   				</a:t>
            </a:r>
            <a:r>
              <a:rPr lang="en-IN" sz="1600" dirty="0" err="1"/>
              <a:t>System.out.print</a:t>
            </a:r>
            <a:r>
              <a:rPr lang="en-IN" sz="1600" dirty="0"/>
              <a:t>(</a:t>
            </a:r>
            <a:r>
              <a:rPr lang="en-IN" sz="1600" dirty="0" err="1"/>
              <a:t>arr</a:t>
            </a:r>
            <a:r>
              <a:rPr lang="en-IN" sz="1600" dirty="0"/>
              <a:t>[</a:t>
            </a:r>
            <a:r>
              <a:rPr lang="en-IN" sz="1600" dirty="0" err="1"/>
              <a:t>i</a:t>
            </a:r>
            <a:r>
              <a:rPr lang="en-IN" sz="1600" dirty="0"/>
              <a:t>][j]+" ");  </a:t>
            </a:r>
          </a:p>
          <a:p>
            <a:r>
              <a:rPr lang="en-IN" sz="1600" dirty="0"/>
              <a:t> 			}  </a:t>
            </a:r>
          </a:p>
          <a:p>
            <a:r>
              <a:rPr lang="en-IN" sz="1600" dirty="0"/>
              <a:t> 			</a:t>
            </a:r>
            <a:r>
              <a:rPr lang="en-IN" sz="1600" dirty="0" err="1"/>
              <a:t>System.out.println</a:t>
            </a:r>
            <a:r>
              <a:rPr lang="en-IN" sz="1600" dirty="0"/>
              <a:t>();  </a:t>
            </a:r>
          </a:p>
          <a:p>
            <a:r>
              <a:rPr lang="en-IN" sz="1600" dirty="0"/>
              <a:t>		}  </a:t>
            </a:r>
          </a:p>
          <a:p>
            <a:r>
              <a:rPr lang="en-IN" sz="1600" dirty="0"/>
              <a:t>	}</a:t>
            </a:r>
          </a:p>
          <a:p>
            <a:r>
              <a:rPr lang="en-IN" sz="1600" dirty="0"/>
              <a:t>} </a:t>
            </a:r>
            <a:endParaRPr lang="en-IN" dirty="0"/>
          </a:p>
        </p:txBody>
      </p:sp>
      <p:sp>
        <p:nvSpPr>
          <p:cNvPr id="10" name="TextBox 9">
            <a:extLst>
              <a:ext uri="{FF2B5EF4-FFF2-40B4-BE49-F238E27FC236}">
                <a16:creationId xmlns:a16="http://schemas.microsoft.com/office/drawing/2014/main" id="{6B988E84-FBFC-B587-B4E8-F4ADD1FAE126}"/>
              </a:ext>
            </a:extLst>
          </p:cNvPr>
          <p:cNvSpPr txBox="1"/>
          <p:nvPr/>
        </p:nvSpPr>
        <p:spPr>
          <a:xfrm>
            <a:off x="8220634" y="3126903"/>
            <a:ext cx="2689411" cy="1477328"/>
          </a:xfrm>
          <a:prstGeom prst="rect">
            <a:avLst/>
          </a:prstGeom>
          <a:noFill/>
          <a:ln>
            <a:solidFill>
              <a:schemeClr val="accent1"/>
            </a:solidFill>
          </a:ln>
        </p:spPr>
        <p:txBody>
          <a:bodyPr wrap="square">
            <a:spAutoFit/>
          </a:bodyPr>
          <a:lstStyle/>
          <a:p>
            <a:r>
              <a:rPr lang="en-IN" b="1" dirty="0"/>
              <a:t>Output:</a:t>
            </a:r>
          </a:p>
          <a:p>
            <a:endParaRPr lang="en-IN" b="1" dirty="0"/>
          </a:p>
          <a:p>
            <a:pPr marL="800100" lvl="1" indent="-342900">
              <a:buAutoNum type="arabicPlain"/>
            </a:pPr>
            <a:r>
              <a:rPr lang="en-IN" dirty="0"/>
              <a:t>2    3</a:t>
            </a:r>
          </a:p>
          <a:p>
            <a:pPr marL="800100" lvl="1" indent="-342900">
              <a:buAutoNum type="arabicPlain"/>
            </a:pPr>
            <a:r>
              <a:rPr lang="en-IN" dirty="0"/>
              <a:t>4    5</a:t>
            </a:r>
          </a:p>
          <a:p>
            <a:r>
              <a:rPr lang="en-IN" dirty="0"/>
              <a:t>         4    4    5</a:t>
            </a:r>
          </a:p>
        </p:txBody>
      </p:sp>
      <p:pic>
        <p:nvPicPr>
          <p:cNvPr id="4" name="Picture 4" descr="F:\HIREMEE\GIET University HD Logo.jpg">
            <a:extLst>
              <a:ext uri="{FF2B5EF4-FFF2-40B4-BE49-F238E27FC236}">
                <a16:creationId xmlns:a16="http://schemas.microsoft.com/office/drawing/2014/main" id="{C1BD8BBA-ACC9-ECE6-7232-14276AAA1EE5}"/>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252466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239486"/>
            <a:ext cx="10515600" cy="397008"/>
          </a:xfrm>
        </p:spPr>
        <p:txBody>
          <a:bodyPr>
            <a:normAutofit fontScale="90000"/>
          </a:bodyPr>
          <a:lstStyle/>
          <a:p>
            <a:pPr algn="ctr"/>
            <a:r>
              <a:rPr lang="en-IN" b="1" i="0" dirty="0">
                <a:solidFill>
                  <a:srgbClr val="610B38"/>
                </a:solidFill>
                <a:effectLst/>
                <a:latin typeface="erdana"/>
              </a:rPr>
              <a:t>Multidimensional Array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838200" y="658915"/>
            <a:ext cx="10994571" cy="523153"/>
          </a:xfrm>
        </p:spPr>
        <p:txBody>
          <a:bodyPr>
            <a:normAutofit/>
          </a:bodyPr>
          <a:lstStyle/>
          <a:p>
            <a:pPr marL="0" indent="0" algn="just">
              <a:buNone/>
            </a:pPr>
            <a:r>
              <a:rPr lang="en-US" sz="1900" b="1" dirty="0">
                <a:solidFill>
                  <a:srgbClr val="610B4B"/>
                </a:solidFill>
                <a:latin typeface="tahoma" panose="020B0604030504040204" pitchFamily="34" charset="0"/>
              </a:rPr>
              <a:t>Addition of two matrices :</a:t>
            </a:r>
            <a:endParaRPr lang="en-US" sz="1900" b="1" dirty="0">
              <a:solidFill>
                <a:srgbClr val="610B4B"/>
              </a:solidFill>
              <a:effectLst/>
              <a:latin typeface="tahoma" panose="020B0604030504040204" pitchFamily="34" charset="0"/>
            </a:endParaRPr>
          </a:p>
          <a:p>
            <a:pPr marL="0" indent="0" algn="just">
              <a:buNone/>
            </a:pPr>
            <a:endParaRPr lang="en-US" sz="1700" b="1" dirty="0">
              <a:solidFill>
                <a:srgbClr val="000000"/>
              </a:solidFill>
              <a:latin typeface="inter-regular"/>
            </a:endParaRPr>
          </a:p>
          <a:p>
            <a:pPr marL="0" indent="0" algn="just">
              <a:buNone/>
            </a:pPr>
            <a:endParaRPr lang="en-US" sz="2600" dirty="0">
              <a:solidFill>
                <a:srgbClr val="000000"/>
              </a:solidFill>
              <a:latin typeface="inter-regular"/>
            </a:endParaRPr>
          </a:p>
        </p:txBody>
      </p:sp>
      <p:sp>
        <p:nvSpPr>
          <p:cNvPr id="8" name="TextBox 7">
            <a:extLst>
              <a:ext uri="{FF2B5EF4-FFF2-40B4-BE49-F238E27FC236}">
                <a16:creationId xmlns:a16="http://schemas.microsoft.com/office/drawing/2014/main" id="{5FA939E1-AE9A-E19A-24AF-E936C67BD484}"/>
              </a:ext>
            </a:extLst>
          </p:cNvPr>
          <p:cNvSpPr txBox="1"/>
          <p:nvPr/>
        </p:nvSpPr>
        <p:spPr>
          <a:xfrm>
            <a:off x="838200" y="1012930"/>
            <a:ext cx="6862481" cy="5755422"/>
          </a:xfrm>
          <a:prstGeom prst="rect">
            <a:avLst/>
          </a:prstGeom>
          <a:noFill/>
          <a:ln>
            <a:solidFill>
              <a:schemeClr val="accent1"/>
            </a:solidFill>
          </a:ln>
        </p:spPr>
        <p:txBody>
          <a:bodyPr wrap="square">
            <a:spAutoFit/>
          </a:bodyPr>
          <a:lstStyle/>
          <a:p>
            <a:r>
              <a:rPr lang="en-IN" sz="1600" dirty="0"/>
              <a:t>class Testarray5</a:t>
            </a:r>
          </a:p>
          <a:p>
            <a:r>
              <a:rPr lang="en-IN" sz="1600" dirty="0"/>
              <a:t>{  </a:t>
            </a:r>
          </a:p>
          <a:p>
            <a:r>
              <a:rPr lang="en-IN" sz="1600" dirty="0"/>
              <a:t>	public static void main(String </a:t>
            </a:r>
            <a:r>
              <a:rPr lang="en-IN" sz="1600" dirty="0" err="1"/>
              <a:t>args</a:t>
            </a:r>
            <a:r>
              <a:rPr lang="en-IN" sz="1600" dirty="0"/>
              <a:t>[])</a:t>
            </a:r>
          </a:p>
          <a:p>
            <a:r>
              <a:rPr lang="en-IN" sz="1600" dirty="0"/>
              <a:t>	{  </a:t>
            </a:r>
          </a:p>
          <a:p>
            <a:r>
              <a:rPr lang="en-IN" sz="1600" dirty="0"/>
              <a:t>		//creating two matrices  </a:t>
            </a:r>
          </a:p>
          <a:p>
            <a:r>
              <a:rPr lang="en-IN" sz="1600" dirty="0"/>
              <a:t>		int a[][]={{1,3,4},{3,4,5}};  </a:t>
            </a:r>
          </a:p>
          <a:p>
            <a:r>
              <a:rPr lang="en-IN" sz="1600" dirty="0"/>
              <a:t>		int b[][]={{1,3,4},{3,4,5}};  </a:t>
            </a:r>
          </a:p>
          <a:p>
            <a:r>
              <a:rPr lang="en-IN" sz="1600" dirty="0"/>
              <a:t>  </a:t>
            </a:r>
          </a:p>
          <a:p>
            <a:r>
              <a:rPr lang="en-IN" sz="1600" dirty="0"/>
              <a:t>		//creating another matrix to store the sum of two matrices  </a:t>
            </a:r>
          </a:p>
          <a:p>
            <a:r>
              <a:rPr lang="en-IN" sz="1600" dirty="0"/>
              <a:t>		int c[][]=new int[2][3];  </a:t>
            </a:r>
          </a:p>
          <a:p>
            <a:r>
              <a:rPr lang="en-IN" sz="1600" dirty="0"/>
              <a:t>  </a:t>
            </a:r>
          </a:p>
          <a:p>
            <a:r>
              <a:rPr lang="en-IN" sz="1600" dirty="0"/>
              <a:t>		//adding and printing addition of 2 matrices  </a:t>
            </a:r>
          </a:p>
          <a:p>
            <a:r>
              <a:rPr lang="en-IN" sz="1600" dirty="0"/>
              <a:t>		for(int </a:t>
            </a:r>
            <a:r>
              <a:rPr lang="en-IN" sz="1600" dirty="0" err="1"/>
              <a:t>i</a:t>
            </a:r>
            <a:r>
              <a:rPr lang="en-IN" sz="1600" dirty="0"/>
              <a:t>=0;i&lt;2;i++)</a:t>
            </a:r>
          </a:p>
          <a:p>
            <a:r>
              <a:rPr lang="en-IN" sz="1600" dirty="0"/>
              <a:t>		{  </a:t>
            </a:r>
          </a:p>
          <a:p>
            <a:r>
              <a:rPr lang="en-IN" sz="1600" dirty="0"/>
              <a:t>			for(int j=0;j&lt;3;j++)</a:t>
            </a:r>
          </a:p>
          <a:p>
            <a:r>
              <a:rPr lang="en-IN" sz="1600" dirty="0"/>
              <a:t>			{  </a:t>
            </a:r>
          </a:p>
          <a:p>
            <a:r>
              <a:rPr lang="en-IN" sz="1600" dirty="0"/>
              <a:t>				c[</a:t>
            </a:r>
            <a:r>
              <a:rPr lang="en-IN" sz="1600" dirty="0" err="1"/>
              <a:t>i</a:t>
            </a:r>
            <a:r>
              <a:rPr lang="en-IN" sz="1600" dirty="0"/>
              <a:t>][j]=a[</a:t>
            </a:r>
            <a:r>
              <a:rPr lang="en-IN" sz="1600" dirty="0" err="1"/>
              <a:t>i</a:t>
            </a:r>
            <a:r>
              <a:rPr lang="en-IN" sz="1600" dirty="0"/>
              <a:t>][j]+b[</a:t>
            </a:r>
            <a:r>
              <a:rPr lang="en-IN" sz="1600" dirty="0" err="1"/>
              <a:t>i</a:t>
            </a:r>
            <a:r>
              <a:rPr lang="en-IN" sz="1600" dirty="0"/>
              <a:t>][j];  </a:t>
            </a:r>
          </a:p>
          <a:p>
            <a:r>
              <a:rPr lang="en-IN" sz="1600" dirty="0"/>
              <a:t>				</a:t>
            </a:r>
            <a:r>
              <a:rPr lang="en-IN" sz="1600" dirty="0" err="1"/>
              <a:t>System.out.print</a:t>
            </a:r>
            <a:r>
              <a:rPr lang="en-IN" sz="1600" dirty="0"/>
              <a:t>(c[</a:t>
            </a:r>
            <a:r>
              <a:rPr lang="en-IN" sz="1600" dirty="0" err="1"/>
              <a:t>i</a:t>
            </a:r>
            <a:r>
              <a:rPr lang="en-IN" sz="1600" dirty="0"/>
              <a:t>][j]+" ");  </a:t>
            </a:r>
          </a:p>
          <a:p>
            <a:r>
              <a:rPr lang="en-IN" sz="1600" dirty="0"/>
              <a:t>			}  </a:t>
            </a:r>
          </a:p>
          <a:p>
            <a:r>
              <a:rPr lang="en-IN" sz="1600" dirty="0"/>
              <a:t>			</a:t>
            </a:r>
            <a:r>
              <a:rPr lang="en-IN" sz="1600" dirty="0" err="1"/>
              <a:t>System.out.println</a:t>
            </a:r>
            <a:r>
              <a:rPr lang="en-IN" sz="1600" dirty="0"/>
              <a:t>();//new line  </a:t>
            </a:r>
          </a:p>
          <a:p>
            <a:r>
              <a:rPr lang="en-IN" sz="1600" dirty="0"/>
              <a:t>		}  </a:t>
            </a:r>
          </a:p>
          <a:p>
            <a:r>
              <a:rPr lang="en-IN" sz="1600" dirty="0"/>
              <a:t>  	}</a:t>
            </a:r>
          </a:p>
          <a:p>
            <a:r>
              <a:rPr lang="en-IN" sz="1600" dirty="0"/>
              <a:t>} </a:t>
            </a:r>
            <a:endParaRPr lang="en-IN" dirty="0"/>
          </a:p>
        </p:txBody>
      </p:sp>
      <p:sp>
        <p:nvSpPr>
          <p:cNvPr id="10" name="TextBox 9">
            <a:extLst>
              <a:ext uri="{FF2B5EF4-FFF2-40B4-BE49-F238E27FC236}">
                <a16:creationId xmlns:a16="http://schemas.microsoft.com/office/drawing/2014/main" id="{6B988E84-FBFC-B587-B4E8-F4ADD1FAE126}"/>
              </a:ext>
            </a:extLst>
          </p:cNvPr>
          <p:cNvSpPr txBox="1"/>
          <p:nvPr/>
        </p:nvSpPr>
        <p:spPr>
          <a:xfrm>
            <a:off x="8220634" y="3126903"/>
            <a:ext cx="2689411" cy="1200329"/>
          </a:xfrm>
          <a:prstGeom prst="rect">
            <a:avLst/>
          </a:prstGeom>
          <a:noFill/>
          <a:ln>
            <a:solidFill>
              <a:schemeClr val="accent1"/>
            </a:solidFill>
          </a:ln>
        </p:spPr>
        <p:txBody>
          <a:bodyPr wrap="square">
            <a:spAutoFit/>
          </a:bodyPr>
          <a:lstStyle/>
          <a:p>
            <a:r>
              <a:rPr lang="en-IN" b="1" dirty="0"/>
              <a:t>Output:</a:t>
            </a:r>
          </a:p>
          <a:p>
            <a:pPr lvl="1"/>
            <a:endParaRPr lang="en-IN" b="1" dirty="0"/>
          </a:p>
          <a:p>
            <a:pPr lvl="1"/>
            <a:r>
              <a:rPr lang="en-IN" dirty="0"/>
              <a:t>2    6    8</a:t>
            </a:r>
          </a:p>
          <a:p>
            <a:pPr lvl="1"/>
            <a:r>
              <a:rPr lang="en-IN" dirty="0"/>
              <a:t>6    8    10</a:t>
            </a:r>
          </a:p>
        </p:txBody>
      </p:sp>
      <p:pic>
        <p:nvPicPr>
          <p:cNvPr id="4" name="Picture 4" descr="F:\HIREMEE\GIET University HD Logo.jpg">
            <a:extLst>
              <a:ext uri="{FF2B5EF4-FFF2-40B4-BE49-F238E27FC236}">
                <a16:creationId xmlns:a16="http://schemas.microsoft.com/office/drawing/2014/main" id="{6CD45067-DE12-D2E4-3B93-E7BF72E488F8}"/>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602918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239486"/>
            <a:ext cx="10515600" cy="397008"/>
          </a:xfrm>
        </p:spPr>
        <p:txBody>
          <a:bodyPr>
            <a:normAutofit fontScale="90000"/>
          </a:bodyPr>
          <a:lstStyle/>
          <a:p>
            <a:pPr algn="ctr"/>
            <a:r>
              <a:rPr lang="en-IN" b="1" i="0" dirty="0">
                <a:solidFill>
                  <a:srgbClr val="610B38"/>
                </a:solidFill>
                <a:effectLst/>
                <a:latin typeface="erdana"/>
              </a:rPr>
              <a:t>Multidimensional Array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838200" y="830518"/>
            <a:ext cx="10994571" cy="1285153"/>
          </a:xfrm>
        </p:spPr>
        <p:txBody>
          <a:bodyPr>
            <a:normAutofit fontScale="92500" lnSpcReduction="20000"/>
          </a:bodyPr>
          <a:lstStyle/>
          <a:p>
            <a:pPr marL="0" indent="0" algn="just">
              <a:buNone/>
            </a:pPr>
            <a:r>
              <a:rPr lang="en-US" sz="1900" b="1" dirty="0">
                <a:solidFill>
                  <a:srgbClr val="610B4B"/>
                </a:solidFill>
                <a:latin typeface="tahoma" panose="020B0604030504040204" pitchFamily="34" charset="0"/>
              </a:rPr>
              <a:t>Jagged Array in Java</a:t>
            </a:r>
          </a:p>
          <a:p>
            <a:pPr algn="just"/>
            <a:r>
              <a:rPr lang="en-US" sz="1700" b="0" i="0" dirty="0">
                <a:solidFill>
                  <a:srgbClr val="333333"/>
                </a:solidFill>
                <a:effectLst/>
                <a:latin typeface="inter-regular"/>
              </a:rPr>
              <a:t>If we are creating odd number of columns in a 2D array, it is known as a </a:t>
            </a:r>
            <a:r>
              <a:rPr lang="en-US" sz="1700" b="0" i="0" dirty="0">
                <a:solidFill>
                  <a:srgbClr val="333333"/>
                </a:solidFill>
                <a:effectLst/>
                <a:highlight>
                  <a:srgbClr val="FFFF00"/>
                </a:highlight>
                <a:latin typeface="inter-regular"/>
              </a:rPr>
              <a:t>jagged array</a:t>
            </a:r>
            <a:r>
              <a:rPr lang="en-US" sz="1700" b="0" i="0" dirty="0">
                <a:solidFill>
                  <a:srgbClr val="333333"/>
                </a:solidFill>
                <a:effectLst/>
                <a:latin typeface="inter-regular"/>
              </a:rPr>
              <a:t>. </a:t>
            </a:r>
          </a:p>
          <a:p>
            <a:pPr algn="just"/>
            <a:r>
              <a:rPr lang="en-US" sz="1700" b="0" i="0" dirty="0">
                <a:solidFill>
                  <a:srgbClr val="333333"/>
                </a:solidFill>
                <a:effectLst/>
                <a:latin typeface="inter-regular"/>
              </a:rPr>
              <a:t>In other words, </a:t>
            </a:r>
            <a:r>
              <a:rPr lang="en-US" sz="1700" b="0" i="0" dirty="0">
                <a:solidFill>
                  <a:srgbClr val="333333"/>
                </a:solidFill>
                <a:effectLst/>
                <a:highlight>
                  <a:srgbClr val="FFFF00"/>
                </a:highlight>
                <a:latin typeface="inter-regular"/>
              </a:rPr>
              <a:t>it is an array of arrays with different numbers of columns</a:t>
            </a:r>
            <a:r>
              <a:rPr lang="en-US" sz="1700" b="0" i="0" dirty="0">
                <a:solidFill>
                  <a:srgbClr val="333333"/>
                </a:solidFill>
                <a:effectLst/>
                <a:latin typeface="inter-regular"/>
              </a:rPr>
              <a:t>.</a:t>
            </a:r>
          </a:p>
          <a:p>
            <a:pPr marL="0" indent="0" algn="just">
              <a:buNone/>
            </a:pPr>
            <a:r>
              <a:rPr lang="en-US" sz="2200" b="1" dirty="0">
                <a:solidFill>
                  <a:srgbClr val="000000"/>
                </a:solidFill>
                <a:latin typeface="inter-regular"/>
              </a:rPr>
              <a:t>Example:</a:t>
            </a:r>
            <a:endParaRPr lang="en-US" sz="1900" b="1" dirty="0">
              <a:solidFill>
                <a:srgbClr val="000000"/>
              </a:solidFill>
              <a:latin typeface="inter-regular"/>
            </a:endParaRPr>
          </a:p>
          <a:p>
            <a:pPr marL="0" indent="0" algn="just">
              <a:buNone/>
            </a:pPr>
            <a:endParaRPr lang="en-US" sz="1700" b="1" dirty="0">
              <a:solidFill>
                <a:srgbClr val="000000"/>
              </a:solidFill>
              <a:latin typeface="inter-regular"/>
            </a:endParaRPr>
          </a:p>
          <a:p>
            <a:pPr marL="0" indent="0" algn="just">
              <a:buNone/>
            </a:pPr>
            <a:endParaRPr lang="en-US" sz="2600" dirty="0">
              <a:solidFill>
                <a:srgbClr val="000000"/>
              </a:solidFill>
              <a:latin typeface="inter-regular"/>
            </a:endParaRPr>
          </a:p>
        </p:txBody>
      </p:sp>
      <p:sp>
        <p:nvSpPr>
          <p:cNvPr id="8" name="TextBox 7">
            <a:extLst>
              <a:ext uri="{FF2B5EF4-FFF2-40B4-BE49-F238E27FC236}">
                <a16:creationId xmlns:a16="http://schemas.microsoft.com/office/drawing/2014/main" id="{5FA939E1-AE9A-E19A-24AF-E936C67BD484}"/>
              </a:ext>
            </a:extLst>
          </p:cNvPr>
          <p:cNvSpPr txBox="1"/>
          <p:nvPr/>
        </p:nvSpPr>
        <p:spPr>
          <a:xfrm>
            <a:off x="838200" y="2115671"/>
            <a:ext cx="3904131" cy="4616648"/>
          </a:xfrm>
          <a:prstGeom prst="rect">
            <a:avLst/>
          </a:prstGeom>
          <a:noFill/>
          <a:ln>
            <a:solidFill>
              <a:schemeClr val="accent1"/>
            </a:solidFill>
          </a:ln>
        </p:spPr>
        <p:txBody>
          <a:bodyPr wrap="square">
            <a:spAutoFit/>
          </a:bodyPr>
          <a:lstStyle/>
          <a:p>
            <a:r>
              <a:rPr lang="en-IN" sz="1400" dirty="0"/>
              <a:t>class </a:t>
            </a:r>
            <a:r>
              <a:rPr lang="en-IN" sz="1400" dirty="0" err="1"/>
              <a:t>TestJaggedArray</a:t>
            </a:r>
            <a:endParaRPr lang="en-IN" sz="1400" dirty="0"/>
          </a:p>
          <a:p>
            <a:r>
              <a:rPr lang="en-IN" sz="1400" dirty="0"/>
              <a:t>{  </a:t>
            </a:r>
          </a:p>
          <a:p>
            <a:r>
              <a:rPr lang="en-IN" sz="1400" dirty="0"/>
              <a:t>    public static void main(String[] </a:t>
            </a:r>
            <a:r>
              <a:rPr lang="en-IN" sz="1400" dirty="0" err="1"/>
              <a:t>args</a:t>
            </a:r>
            <a:r>
              <a:rPr lang="en-IN" sz="1400" dirty="0"/>
              <a:t>)</a:t>
            </a:r>
          </a:p>
          <a:p>
            <a:r>
              <a:rPr lang="en-IN" sz="1400" dirty="0"/>
              <a:t>    {  </a:t>
            </a:r>
          </a:p>
          <a:p>
            <a:r>
              <a:rPr lang="en-IN" sz="1400" dirty="0"/>
              <a:t>       </a:t>
            </a:r>
            <a:r>
              <a:rPr lang="en-IN" sz="1400" b="1" dirty="0"/>
              <a:t>//declaring a 2D array with odd columns  </a:t>
            </a:r>
          </a:p>
          <a:p>
            <a:r>
              <a:rPr lang="en-IN" sz="1400" dirty="0"/>
              <a:t>       int </a:t>
            </a:r>
            <a:r>
              <a:rPr lang="en-IN" sz="1400" dirty="0" err="1"/>
              <a:t>arr</a:t>
            </a:r>
            <a:r>
              <a:rPr lang="en-IN" sz="1400" dirty="0"/>
              <a:t>[][] = new int[3][];  </a:t>
            </a:r>
          </a:p>
          <a:p>
            <a:r>
              <a:rPr lang="en-IN" sz="1400" dirty="0"/>
              <a:t>       </a:t>
            </a:r>
          </a:p>
          <a:p>
            <a:r>
              <a:rPr lang="en-IN" sz="1400" dirty="0"/>
              <a:t>       </a:t>
            </a:r>
            <a:r>
              <a:rPr lang="en-IN" sz="1400" dirty="0" err="1"/>
              <a:t>arr</a:t>
            </a:r>
            <a:r>
              <a:rPr lang="en-IN" sz="1400" dirty="0"/>
              <a:t>[0] = new int[3];  </a:t>
            </a:r>
          </a:p>
          <a:p>
            <a:r>
              <a:rPr lang="en-IN" sz="1400" dirty="0"/>
              <a:t>       </a:t>
            </a:r>
            <a:r>
              <a:rPr lang="en-IN" sz="1400" dirty="0" err="1"/>
              <a:t>arr</a:t>
            </a:r>
            <a:r>
              <a:rPr lang="en-IN" sz="1400" dirty="0"/>
              <a:t>[1] = new int[4];  </a:t>
            </a:r>
          </a:p>
          <a:p>
            <a:r>
              <a:rPr lang="en-IN" sz="1400" dirty="0"/>
              <a:t>       </a:t>
            </a:r>
            <a:r>
              <a:rPr lang="en-IN" sz="1400" dirty="0" err="1"/>
              <a:t>arr</a:t>
            </a:r>
            <a:r>
              <a:rPr lang="en-IN" sz="1400" dirty="0"/>
              <a:t>[2] = new int[2];  </a:t>
            </a:r>
          </a:p>
          <a:p>
            <a:r>
              <a:rPr lang="en-IN" sz="1400" dirty="0"/>
              <a:t>        </a:t>
            </a:r>
          </a:p>
          <a:p>
            <a:r>
              <a:rPr lang="en-IN" sz="1400" dirty="0"/>
              <a:t>      </a:t>
            </a:r>
            <a:r>
              <a:rPr lang="en-IN" sz="1400" b="1" dirty="0"/>
              <a:t>//initializing a jagged array  </a:t>
            </a:r>
          </a:p>
          <a:p>
            <a:r>
              <a:rPr lang="en-IN" sz="1400" dirty="0"/>
              <a:t>       int count = 0;  </a:t>
            </a:r>
          </a:p>
          <a:p>
            <a:r>
              <a:rPr lang="en-IN" sz="1400" dirty="0"/>
              <a:t>        </a:t>
            </a:r>
          </a:p>
          <a:p>
            <a:r>
              <a:rPr lang="en-IN" sz="1400" dirty="0"/>
              <a:t>      for (int </a:t>
            </a:r>
            <a:r>
              <a:rPr lang="en-IN" sz="1400" dirty="0" err="1"/>
              <a:t>i</a:t>
            </a:r>
            <a:r>
              <a:rPr lang="en-IN" sz="1400" dirty="0"/>
              <a:t>=0; </a:t>
            </a:r>
            <a:r>
              <a:rPr lang="en-IN" sz="1400" dirty="0" err="1"/>
              <a:t>i</a:t>
            </a:r>
            <a:r>
              <a:rPr lang="en-IN" sz="1400" dirty="0"/>
              <a:t>&lt;</a:t>
            </a:r>
            <a:r>
              <a:rPr lang="en-IN" sz="1400" dirty="0" err="1"/>
              <a:t>arr.length</a:t>
            </a:r>
            <a:r>
              <a:rPr lang="en-IN" sz="1400" dirty="0"/>
              <a:t>; </a:t>
            </a:r>
            <a:r>
              <a:rPr lang="en-IN" sz="1400" dirty="0" err="1"/>
              <a:t>i</a:t>
            </a:r>
            <a:r>
              <a:rPr lang="en-IN" sz="1400" dirty="0"/>
              <a:t>++)</a:t>
            </a:r>
          </a:p>
          <a:p>
            <a:r>
              <a:rPr lang="en-IN" sz="1400" dirty="0"/>
              <a:t>      {	  </a:t>
            </a:r>
          </a:p>
          <a:p>
            <a:r>
              <a:rPr lang="en-IN" sz="1400" dirty="0"/>
              <a:t>         for(int j=0; j&lt;</a:t>
            </a:r>
            <a:r>
              <a:rPr lang="en-IN" sz="1400" dirty="0" err="1"/>
              <a:t>arr</a:t>
            </a:r>
            <a:r>
              <a:rPr lang="en-IN" sz="1400" dirty="0"/>
              <a:t>[</a:t>
            </a:r>
            <a:r>
              <a:rPr lang="en-IN" sz="1400" dirty="0" err="1"/>
              <a:t>i</a:t>
            </a:r>
            <a:r>
              <a:rPr lang="en-IN" sz="1400" dirty="0"/>
              <a:t>].length; </a:t>
            </a:r>
            <a:r>
              <a:rPr lang="en-IN" sz="1400" dirty="0" err="1"/>
              <a:t>j++</a:t>
            </a:r>
            <a:r>
              <a:rPr lang="en-IN" sz="1400" dirty="0"/>
              <a:t>)</a:t>
            </a:r>
          </a:p>
          <a:p>
            <a:r>
              <a:rPr lang="en-IN" sz="1400" dirty="0"/>
              <a:t>        {  </a:t>
            </a:r>
          </a:p>
          <a:p>
            <a:r>
              <a:rPr lang="en-IN" sz="1400" dirty="0"/>
              <a:t>              </a:t>
            </a:r>
            <a:r>
              <a:rPr lang="en-IN" sz="1400" dirty="0" err="1"/>
              <a:t>arr</a:t>
            </a:r>
            <a:r>
              <a:rPr lang="en-IN" sz="1400" dirty="0"/>
              <a:t>[</a:t>
            </a:r>
            <a:r>
              <a:rPr lang="en-IN" sz="1400" dirty="0" err="1"/>
              <a:t>i</a:t>
            </a:r>
            <a:r>
              <a:rPr lang="en-IN" sz="1400" dirty="0"/>
              <a:t>][j] = count++;</a:t>
            </a:r>
          </a:p>
          <a:p>
            <a:r>
              <a:rPr lang="en-IN" sz="1400" dirty="0"/>
              <a:t>        }</a:t>
            </a:r>
          </a:p>
          <a:p>
            <a:r>
              <a:rPr lang="en-IN" sz="1400" dirty="0"/>
              <a:t>      } </a:t>
            </a:r>
            <a:endParaRPr lang="en-IN" dirty="0"/>
          </a:p>
        </p:txBody>
      </p:sp>
      <p:sp>
        <p:nvSpPr>
          <p:cNvPr id="10" name="TextBox 9">
            <a:extLst>
              <a:ext uri="{FF2B5EF4-FFF2-40B4-BE49-F238E27FC236}">
                <a16:creationId xmlns:a16="http://schemas.microsoft.com/office/drawing/2014/main" id="{6B988E84-FBFC-B587-B4E8-F4ADD1FAE126}"/>
              </a:ext>
            </a:extLst>
          </p:cNvPr>
          <p:cNvSpPr txBox="1"/>
          <p:nvPr/>
        </p:nvSpPr>
        <p:spPr>
          <a:xfrm>
            <a:off x="9094693" y="4865902"/>
            <a:ext cx="1945340" cy="1477328"/>
          </a:xfrm>
          <a:prstGeom prst="rect">
            <a:avLst/>
          </a:prstGeom>
          <a:noFill/>
          <a:ln>
            <a:solidFill>
              <a:schemeClr val="accent1"/>
            </a:solidFill>
          </a:ln>
        </p:spPr>
        <p:txBody>
          <a:bodyPr wrap="square">
            <a:spAutoFit/>
          </a:bodyPr>
          <a:lstStyle/>
          <a:p>
            <a:r>
              <a:rPr lang="en-IN" b="1" dirty="0"/>
              <a:t>Output:</a:t>
            </a:r>
          </a:p>
          <a:p>
            <a:endParaRPr lang="en-IN" b="1" dirty="0"/>
          </a:p>
          <a:p>
            <a:pPr lvl="1"/>
            <a:r>
              <a:rPr lang="en-IN" dirty="0"/>
              <a:t>0 1 2</a:t>
            </a:r>
          </a:p>
          <a:p>
            <a:pPr lvl="1"/>
            <a:r>
              <a:rPr lang="en-IN" dirty="0"/>
              <a:t>3 4 5 6</a:t>
            </a:r>
          </a:p>
          <a:p>
            <a:pPr lvl="1"/>
            <a:r>
              <a:rPr lang="en-IN" dirty="0"/>
              <a:t>7 8</a:t>
            </a:r>
          </a:p>
        </p:txBody>
      </p:sp>
      <p:sp>
        <p:nvSpPr>
          <p:cNvPr id="4" name="TextBox 3">
            <a:extLst>
              <a:ext uri="{FF2B5EF4-FFF2-40B4-BE49-F238E27FC236}">
                <a16:creationId xmlns:a16="http://schemas.microsoft.com/office/drawing/2014/main" id="{DC3E09E0-7937-7DEE-9FCD-0C12EFDA6D21}"/>
              </a:ext>
            </a:extLst>
          </p:cNvPr>
          <p:cNvSpPr txBox="1"/>
          <p:nvPr/>
        </p:nvSpPr>
        <p:spPr>
          <a:xfrm>
            <a:off x="4966447" y="4270106"/>
            <a:ext cx="3904130" cy="2462213"/>
          </a:xfrm>
          <a:prstGeom prst="rect">
            <a:avLst/>
          </a:prstGeom>
          <a:noFill/>
          <a:ln>
            <a:solidFill>
              <a:schemeClr val="accent1"/>
            </a:solidFill>
          </a:ln>
        </p:spPr>
        <p:txBody>
          <a:bodyPr wrap="square">
            <a:spAutoFit/>
          </a:bodyPr>
          <a:lstStyle/>
          <a:p>
            <a:r>
              <a:rPr lang="en-IN" sz="1400" b="1" dirty="0"/>
              <a:t>//printing the data of a jagged array   </a:t>
            </a:r>
          </a:p>
          <a:p>
            <a:r>
              <a:rPr lang="en-IN" sz="1400" dirty="0"/>
              <a:t>       for (int </a:t>
            </a:r>
            <a:r>
              <a:rPr lang="en-IN" sz="1400" dirty="0" err="1"/>
              <a:t>i</a:t>
            </a:r>
            <a:r>
              <a:rPr lang="en-IN" sz="1400" dirty="0"/>
              <a:t>=0; </a:t>
            </a:r>
            <a:r>
              <a:rPr lang="en-IN" sz="1400" dirty="0" err="1"/>
              <a:t>i</a:t>
            </a:r>
            <a:r>
              <a:rPr lang="en-IN" sz="1400" dirty="0"/>
              <a:t>&lt;</a:t>
            </a:r>
            <a:r>
              <a:rPr lang="en-IN" sz="1400" dirty="0" err="1"/>
              <a:t>arr.length</a:t>
            </a:r>
            <a:r>
              <a:rPr lang="en-IN" sz="1400" dirty="0"/>
              <a:t>; </a:t>
            </a:r>
            <a:r>
              <a:rPr lang="en-IN" sz="1400" dirty="0" err="1"/>
              <a:t>i</a:t>
            </a:r>
            <a:r>
              <a:rPr lang="en-IN" sz="1400" dirty="0"/>
              <a:t>++)</a:t>
            </a:r>
          </a:p>
          <a:p>
            <a:r>
              <a:rPr lang="en-IN" sz="1400" dirty="0"/>
              <a:t>       {  </a:t>
            </a:r>
          </a:p>
          <a:p>
            <a:r>
              <a:rPr lang="en-IN" sz="1400" dirty="0"/>
              <a:t>           for (int j=0; j&lt;</a:t>
            </a:r>
            <a:r>
              <a:rPr lang="en-IN" sz="1400" dirty="0" err="1"/>
              <a:t>arr</a:t>
            </a:r>
            <a:r>
              <a:rPr lang="en-IN" sz="1400" dirty="0"/>
              <a:t>[</a:t>
            </a:r>
            <a:r>
              <a:rPr lang="en-IN" sz="1400" dirty="0" err="1"/>
              <a:t>i</a:t>
            </a:r>
            <a:r>
              <a:rPr lang="en-IN" sz="1400" dirty="0"/>
              <a:t>].length; </a:t>
            </a:r>
            <a:r>
              <a:rPr lang="en-IN" sz="1400" dirty="0" err="1"/>
              <a:t>j++</a:t>
            </a:r>
            <a:r>
              <a:rPr lang="en-IN" sz="1400" dirty="0"/>
              <a:t>)</a:t>
            </a:r>
          </a:p>
          <a:p>
            <a:r>
              <a:rPr lang="en-IN" sz="1400" dirty="0"/>
              <a:t>           {  </a:t>
            </a:r>
          </a:p>
          <a:p>
            <a:r>
              <a:rPr lang="en-IN" sz="1400" dirty="0"/>
              <a:t>           	</a:t>
            </a:r>
            <a:r>
              <a:rPr lang="en-IN" sz="1400" dirty="0" err="1"/>
              <a:t>System.out.print</a:t>
            </a:r>
            <a:r>
              <a:rPr lang="en-IN" sz="1400" dirty="0"/>
              <a:t>(</a:t>
            </a:r>
            <a:r>
              <a:rPr lang="en-IN" sz="1400" dirty="0" err="1"/>
              <a:t>arr</a:t>
            </a:r>
            <a:r>
              <a:rPr lang="en-IN" sz="1400" dirty="0"/>
              <a:t>[</a:t>
            </a:r>
            <a:r>
              <a:rPr lang="en-IN" sz="1400" dirty="0" err="1"/>
              <a:t>i</a:t>
            </a:r>
            <a:r>
              <a:rPr lang="en-IN" sz="1400" dirty="0"/>
              <a:t>][j]+" ");  </a:t>
            </a:r>
          </a:p>
          <a:p>
            <a:r>
              <a:rPr lang="en-IN" sz="1400" dirty="0"/>
              <a:t>           }  </a:t>
            </a:r>
          </a:p>
          <a:p>
            <a:r>
              <a:rPr lang="en-IN" sz="1400" dirty="0"/>
              <a:t>         </a:t>
            </a:r>
            <a:r>
              <a:rPr lang="en-IN" sz="1400" dirty="0" err="1"/>
              <a:t>System.out.println</a:t>
            </a:r>
            <a:r>
              <a:rPr lang="en-IN" sz="1400" dirty="0"/>
              <a:t>(); </a:t>
            </a:r>
          </a:p>
          <a:p>
            <a:r>
              <a:rPr lang="en-IN" sz="1400" dirty="0"/>
              <a:t>        }  </a:t>
            </a:r>
          </a:p>
          <a:p>
            <a:r>
              <a:rPr lang="en-IN" sz="1400" dirty="0"/>
              <a:t>    }  </a:t>
            </a:r>
          </a:p>
          <a:p>
            <a:r>
              <a:rPr lang="en-IN" sz="1400" dirty="0"/>
              <a:t>} </a:t>
            </a:r>
            <a:endParaRPr lang="en-IN" dirty="0"/>
          </a:p>
        </p:txBody>
      </p:sp>
      <p:pic>
        <p:nvPicPr>
          <p:cNvPr id="5" name="Picture 4" descr="F:\HIREMEE\GIET University HD Logo.jpg">
            <a:extLst>
              <a:ext uri="{FF2B5EF4-FFF2-40B4-BE49-F238E27FC236}">
                <a16:creationId xmlns:a16="http://schemas.microsoft.com/office/drawing/2014/main" id="{1A08734B-B8D9-72E0-E584-E64CEE68680D}"/>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989267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239486"/>
            <a:ext cx="10515600" cy="397008"/>
          </a:xfrm>
        </p:spPr>
        <p:txBody>
          <a:bodyPr>
            <a:normAutofit fontScale="90000"/>
          </a:bodyPr>
          <a:lstStyle/>
          <a:p>
            <a:pPr algn="ctr"/>
            <a:r>
              <a:rPr lang="en-IN" b="1" i="0" dirty="0">
                <a:solidFill>
                  <a:srgbClr val="610B38"/>
                </a:solidFill>
                <a:effectLst/>
                <a:latin typeface="erdana"/>
              </a:rPr>
              <a:t>Multidimensional Array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56664" y="1224965"/>
            <a:ext cx="10878671" cy="4772423"/>
          </a:xfrm>
        </p:spPr>
        <p:txBody>
          <a:bodyPr>
            <a:normAutofit/>
          </a:bodyPr>
          <a:lstStyle/>
          <a:p>
            <a:pPr marL="0" indent="0" algn="just">
              <a:buNone/>
            </a:pPr>
            <a:r>
              <a:rPr lang="en-US" sz="1900" b="1" dirty="0">
                <a:solidFill>
                  <a:srgbClr val="610B4B"/>
                </a:solidFill>
                <a:latin typeface="tahoma" panose="020B0604030504040204" pitchFamily="34" charset="0"/>
              </a:rPr>
              <a:t>Advantages of Jagged Array Over Multi-dimensional Array in Java</a:t>
            </a:r>
          </a:p>
          <a:p>
            <a:pPr algn="just"/>
            <a:r>
              <a:rPr lang="en-US" sz="2000" b="0" i="0" dirty="0">
                <a:solidFill>
                  <a:srgbClr val="333333"/>
                </a:solidFill>
                <a:effectLst/>
                <a:latin typeface="inter-regular"/>
              </a:rPr>
              <a:t>Jagged arrays have several advantages over multidimensional arrays with a fixed size:</a:t>
            </a:r>
          </a:p>
          <a:p>
            <a:pPr algn="just"/>
            <a:r>
              <a:rPr lang="en-US" sz="2000" b="1" i="0" dirty="0">
                <a:solidFill>
                  <a:srgbClr val="333333"/>
                </a:solidFill>
                <a:effectLst/>
                <a:latin typeface="inter-regular"/>
              </a:rPr>
              <a:t>Memory Efficiency</a:t>
            </a:r>
            <a:r>
              <a:rPr lang="en-US" sz="2000" b="0" i="0" dirty="0">
                <a:solidFill>
                  <a:srgbClr val="333333"/>
                </a:solidFill>
                <a:effectLst/>
                <a:latin typeface="inter-regular"/>
              </a:rPr>
              <a:t>: Jagged arrays are more memory-efficient than multidimensional arrays because they only allocate memory for the elements they need. In a multidimensional array with a fixed size, all the memory is allocated, even if some elements are unused.</a:t>
            </a:r>
          </a:p>
          <a:p>
            <a:pPr algn="just"/>
            <a:r>
              <a:rPr lang="en-US" sz="2000" b="1" i="0" dirty="0">
                <a:solidFill>
                  <a:srgbClr val="333333"/>
                </a:solidFill>
                <a:effectLst/>
                <a:latin typeface="inter-regular"/>
              </a:rPr>
              <a:t>Flexibility</a:t>
            </a:r>
            <a:r>
              <a:rPr lang="en-US" sz="2000" b="0" i="0" dirty="0">
                <a:solidFill>
                  <a:srgbClr val="333333"/>
                </a:solidFill>
                <a:effectLst/>
                <a:latin typeface="inter-regular"/>
              </a:rPr>
              <a:t>: Jagged arrays are more flexible than multidimensional arrays because they can have different sizes for each row. Jagged arrays enable the representation of non-rectangular or irregular data structures.</a:t>
            </a:r>
          </a:p>
          <a:p>
            <a:pPr algn="just"/>
            <a:r>
              <a:rPr lang="en-US" sz="2000" b="1" i="0" dirty="0">
                <a:solidFill>
                  <a:srgbClr val="333333"/>
                </a:solidFill>
                <a:effectLst/>
                <a:latin typeface="inter-regular"/>
              </a:rPr>
              <a:t>Easy to Initialize</a:t>
            </a:r>
            <a:r>
              <a:rPr lang="en-US" sz="2000" b="0" i="0" dirty="0">
                <a:solidFill>
                  <a:srgbClr val="333333"/>
                </a:solidFill>
                <a:effectLst/>
                <a:latin typeface="inter-regular"/>
              </a:rPr>
              <a:t>: Jagged arrays are easy to initialize because you can specify the size of each row individually. The suitability of jagged arrays lies in their ability to store data that varies in size or is generated dynamically.</a:t>
            </a:r>
          </a:p>
          <a:p>
            <a:pPr algn="just"/>
            <a:r>
              <a:rPr lang="en-US" sz="2000" b="1" i="0" dirty="0">
                <a:solidFill>
                  <a:srgbClr val="333333"/>
                </a:solidFill>
                <a:effectLst/>
                <a:latin typeface="inter-regular"/>
              </a:rPr>
              <a:t>Enhanced Performance</a:t>
            </a:r>
            <a:r>
              <a:rPr lang="en-US" sz="2000" b="0" i="0" dirty="0">
                <a:solidFill>
                  <a:srgbClr val="333333"/>
                </a:solidFill>
                <a:effectLst/>
                <a:latin typeface="inter-regular"/>
              </a:rPr>
              <a:t>: Jagged arrays can provide enhanced performance in certain scenarios, such as when you need to perform operations on each row independently or when you need to add or remove rows dynamically.</a:t>
            </a:r>
          </a:p>
        </p:txBody>
      </p:sp>
      <p:pic>
        <p:nvPicPr>
          <p:cNvPr id="5" name="Picture 4" descr="F:\HIREMEE\GIET University HD Logo.jpg">
            <a:extLst>
              <a:ext uri="{FF2B5EF4-FFF2-40B4-BE49-F238E27FC236}">
                <a16:creationId xmlns:a16="http://schemas.microsoft.com/office/drawing/2014/main" id="{1A08734B-B8D9-72E0-E584-E64CEE68680D}"/>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52478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075764" y="2513319"/>
            <a:ext cx="10040471" cy="1104220"/>
          </a:xfrm>
        </p:spPr>
        <p:txBody>
          <a:bodyPr>
            <a:normAutofit/>
          </a:bodyPr>
          <a:lstStyle/>
          <a:p>
            <a:r>
              <a:rPr lang="en-IN" sz="7200" b="1"/>
              <a:t>Thank You</a:t>
            </a:r>
            <a:endParaRPr lang="en-IN" sz="7200" b="1" dirty="0"/>
          </a:p>
        </p:txBody>
      </p:sp>
      <p:pic>
        <p:nvPicPr>
          <p:cNvPr id="3" name="Picture 4" descr="F:\HIREMEE\GIET University HD Logo.jpg">
            <a:extLst>
              <a:ext uri="{FF2B5EF4-FFF2-40B4-BE49-F238E27FC236}">
                <a16:creationId xmlns:a16="http://schemas.microsoft.com/office/drawing/2014/main" id="{5AC973C1-51E2-4B24-F2CC-2BBD419A2DC2}"/>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928344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075764" y="2513319"/>
            <a:ext cx="10040471" cy="1104220"/>
          </a:xfrm>
        </p:spPr>
        <p:txBody>
          <a:bodyPr>
            <a:normAutofit fontScale="90000"/>
          </a:bodyPr>
          <a:lstStyle/>
          <a:p>
            <a:r>
              <a:rPr lang="en-IN" sz="7200" b="1" dirty="0"/>
              <a:t>SINGLE DIMENSIONAL ARRAY</a:t>
            </a:r>
          </a:p>
        </p:txBody>
      </p:sp>
      <p:pic>
        <p:nvPicPr>
          <p:cNvPr id="3" name="Picture 4" descr="F:\HIREMEE\GIET University HD Logo.jpg">
            <a:extLst>
              <a:ext uri="{FF2B5EF4-FFF2-40B4-BE49-F238E27FC236}">
                <a16:creationId xmlns:a16="http://schemas.microsoft.com/office/drawing/2014/main" id="{AC6445AE-D37A-50F3-5300-D4D31E2DE524}"/>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89425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239486"/>
            <a:ext cx="10515600" cy="777650"/>
          </a:xfrm>
        </p:spPr>
        <p:txBody>
          <a:bodyPr/>
          <a:lstStyle/>
          <a:p>
            <a:pPr algn="ctr"/>
            <a:r>
              <a:rPr lang="en-IN" b="1" i="0" dirty="0">
                <a:solidFill>
                  <a:srgbClr val="610B38"/>
                </a:solidFill>
                <a:effectLst/>
                <a:latin typeface="erdana"/>
              </a:rPr>
              <a:t>Single Dimensional Array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838199" y="1099458"/>
            <a:ext cx="10717307" cy="4038599"/>
          </a:xfrm>
        </p:spPr>
        <p:txBody>
          <a:bodyPr>
            <a:normAutofit/>
          </a:bodyPr>
          <a:lstStyle/>
          <a:p>
            <a:pPr marL="0" indent="0" algn="just">
              <a:buNone/>
            </a:pPr>
            <a:r>
              <a:rPr lang="en-IN" sz="2000" b="1" dirty="0">
                <a:latin typeface="erdana"/>
              </a:rPr>
              <a:t>Declaration:</a:t>
            </a:r>
          </a:p>
          <a:p>
            <a:pPr marL="0" indent="0" algn="just">
              <a:buNone/>
            </a:pPr>
            <a:r>
              <a:rPr lang="en-US" sz="2000" b="0" i="0" dirty="0">
                <a:solidFill>
                  <a:srgbClr val="000000"/>
                </a:solidFill>
                <a:effectLst/>
                <a:latin typeface="inter-regular"/>
              </a:rPr>
              <a:t>	</a:t>
            </a:r>
            <a:r>
              <a:rPr lang="en-US" sz="2000" b="1" dirty="0">
                <a:solidFill>
                  <a:srgbClr val="000000"/>
                </a:solidFill>
                <a:latin typeface="inter-regular"/>
              </a:rPr>
              <a:t>Syntax : </a:t>
            </a:r>
            <a:r>
              <a:rPr lang="en-US" sz="2000" b="0" i="0" dirty="0" err="1">
                <a:solidFill>
                  <a:srgbClr val="000000"/>
                </a:solidFill>
                <a:effectLst/>
                <a:latin typeface="inter-regular"/>
              </a:rPr>
              <a:t>dataType</a:t>
            </a:r>
            <a:r>
              <a:rPr lang="en-US" sz="2000" b="0" i="0" dirty="0">
                <a:solidFill>
                  <a:srgbClr val="000000"/>
                </a:solidFill>
                <a:effectLst/>
                <a:latin typeface="inter-regular"/>
              </a:rPr>
              <a:t>[] </a:t>
            </a:r>
            <a:r>
              <a:rPr lang="en-US" sz="2000" b="0" i="0" dirty="0" err="1">
                <a:solidFill>
                  <a:srgbClr val="000000"/>
                </a:solidFill>
                <a:effectLst/>
                <a:latin typeface="inter-regular"/>
              </a:rPr>
              <a:t>arr</a:t>
            </a:r>
            <a:r>
              <a:rPr lang="en-US" sz="2000" b="0" i="0" dirty="0">
                <a:solidFill>
                  <a:srgbClr val="000000"/>
                </a:solidFill>
                <a:effectLst/>
                <a:latin typeface="inter-regular"/>
              </a:rPr>
              <a:t>; </a:t>
            </a:r>
            <a:r>
              <a:rPr lang="en-US" sz="2000" b="1" i="0" dirty="0">
                <a:solidFill>
                  <a:srgbClr val="000000"/>
                </a:solidFill>
                <a:effectLst/>
                <a:highlight>
                  <a:srgbClr val="FFFF00"/>
                </a:highlight>
                <a:latin typeface="inter-regular"/>
              </a:rPr>
              <a:t>(or)  </a:t>
            </a:r>
            <a:r>
              <a:rPr lang="en-US" sz="2000" b="0" i="0" dirty="0" err="1">
                <a:solidFill>
                  <a:srgbClr val="000000"/>
                </a:solidFill>
                <a:effectLst/>
                <a:latin typeface="inter-regular"/>
              </a:rPr>
              <a:t>dataType</a:t>
            </a:r>
            <a:r>
              <a:rPr lang="en-US" sz="2000" b="0" i="0" dirty="0">
                <a:solidFill>
                  <a:srgbClr val="000000"/>
                </a:solidFill>
                <a:effectLst/>
                <a:latin typeface="inter-regular"/>
              </a:rPr>
              <a:t> []</a:t>
            </a:r>
            <a:r>
              <a:rPr lang="en-US" sz="2000" b="0" i="0" dirty="0" err="1">
                <a:solidFill>
                  <a:srgbClr val="000000"/>
                </a:solidFill>
                <a:effectLst/>
                <a:latin typeface="inter-regular"/>
              </a:rPr>
              <a:t>arr</a:t>
            </a:r>
            <a:r>
              <a:rPr lang="en-US" sz="2000" b="0" i="0" dirty="0">
                <a:solidFill>
                  <a:srgbClr val="000000"/>
                </a:solidFill>
                <a:effectLst/>
                <a:latin typeface="inter-regular"/>
              </a:rPr>
              <a:t>; </a:t>
            </a:r>
            <a:r>
              <a:rPr lang="en-US" sz="2000" b="1" i="0" dirty="0">
                <a:solidFill>
                  <a:srgbClr val="000000"/>
                </a:solidFill>
                <a:effectLst/>
                <a:highlight>
                  <a:srgbClr val="FFFF00"/>
                </a:highlight>
                <a:latin typeface="inter-regular"/>
              </a:rPr>
              <a:t>(or) </a:t>
            </a:r>
            <a:r>
              <a:rPr lang="en-US" sz="2000" b="0" i="0" dirty="0">
                <a:solidFill>
                  <a:srgbClr val="000000"/>
                </a:solidFill>
                <a:effectLst/>
                <a:latin typeface="inter-regular"/>
              </a:rPr>
              <a:t> </a:t>
            </a:r>
            <a:r>
              <a:rPr lang="en-US" sz="2000" b="0" i="0" dirty="0" err="1">
                <a:solidFill>
                  <a:srgbClr val="000000"/>
                </a:solidFill>
                <a:effectLst/>
                <a:latin typeface="inter-regular"/>
              </a:rPr>
              <a:t>dataType</a:t>
            </a:r>
            <a:r>
              <a:rPr lang="en-US" sz="2000" b="0" i="0" dirty="0">
                <a:solidFill>
                  <a:srgbClr val="000000"/>
                </a:solidFill>
                <a:effectLst/>
                <a:latin typeface="inter-regular"/>
              </a:rPr>
              <a:t> </a:t>
            </a:r>
            <a:r>
              <a:rPr lang="en-US" sz="2000" b="0" i="0" dirty="0" err="1">
                <a:solidFill>
                  <a:srgbClr val="000000"/>
                </a:solidFill>
                <a:effectLst/>
                <a:latin typeface="inter-regular"/>
              </a:rPr>
              <a:t>arr</a:t>
            </a:r>
            <a:r>
              <a:rPr lang="en-US" sz="2000" b="0" i="0" dirty="0">
                <a:solidFill>
                  <a:srgbClr val="000000"/>
                </a:solidFill>
                <a:effectLst/>
                <a:latin typeface="inter-regular"/>
              </a:rPr>
              <a:t>[];  </a:t>
            </a:r>
          </a:p>
          <a:p>
            <a:pPr marL="0" indent="0" algn="just">
              <a:buNone/>
            </a:pPr>
            <a:r>
              <a:rPr lang="en-US" sz="2000" dirty="0">
                <a:solidFill>
                  <a:srgbClr val="000000"/>
                </a:solidFill>
                <a:latin typeface="inter-regular"/>
              </a:rPr>
              <a:t>	Ex: int[] </a:t>
            </a:r>
            <a:r>
              <a:rPr lang="en-US" sz="2000" dirty="0" err="1">
                <a:solidFill>
                  <a:srgbClr val="000000"/>
                </a:solidFill>
                <a:latin typeface="inter-regular"/>
              </a:rPr>
              <a:t>arr</a:t>
            </a:r>
            <a:r>
              <a:rPr lang="en-US" sz="2000" dirty="0">
                <a:solidFill>
                  <a:srgbClr val="000000"/>
                </a:solidFill>
                <a:latin typeface="inter-regular"/>
              </a:rPr>
              <a:t>; or int []</a:t>
            </a:r>
            <a:r>
              <a:rPr lang="en-US" sz="2000" dirty="0" err="1">
                <a:solidFill>
                  <a:srgbClr val="000000"/>
                </a:solidFill>
                <a:latin typeface="inter-regular"/>
              </a:rPr>
              <a:t>arr</a:t>
            </a:r>
            <a:r>
              <a:rPr lang="en-US" sz="2000" dirty="0">
                <a:solidFill>
                  <a:srgbClr val="000000"/>
                </a:solidFill>
                <a:latin typeface="inter-regular"/>
              </a:rPr>
              <a:t>; int </a:t>
            </a:r>
            <a:r>
              <a:rPr lang="en-US" sz="2000" dirty="0" err="1">
                <a:solidFill>
                  <a:srgbClr val="000000"/>
                </a:solidFill>
                <a:latin typeface="inter-regular"/>
              </a:rPr>
              <a:t>arr</a:t>
            </a:r>
            <a:r>
              <a:rPr lang="en-US" sz="2000" dirty="0">
                <a:solidFill>
                  <a:srgbClr val="000000"/>
                </a:solidFill>
                <a:latin typeface="inter-regular"/>
              </a:rPr>
              <a:t>[];</a:t>
            </a:r>
            <a:endParaRPr lang="en-US" sz="2000" b="0" i="0" dirty="0">
              <a:solidFill>
                <a:srgbClr val="000000"/>
              </a:solidFill>
              <a:effectLst/>
              <a:latin typeface="inter-regular"/>
            </a:endParaRPr>
          </a:p>
          <a:p>
            <a:pPr marL="0" indent="0" algn="just">
              <a:buNone/>
            </a:pPr>
            <a:r>
              <a:rPr lang="en-US" sz="2000" b="1" i="0" dirty="0">
                <a:solidFill>
                  <a:srgbClr val="333333"/>
                </a:solidFill>
                <a:effectLst/>
                <a:latin typeface="inter-bold"/>
              </a:rPr>
              <a:t>Instantiation:</a:t>
            </a:r>
            <a:endParaRPr lang="en-US" sz="2000" b="0" i="0" dirty="0">
              <a:solidFill>
                <a:srgbClr val="333333"/>
              </a:solidFill>
              <a:effectLst/>
              <a:latin typeface="inter-regular"/>
            </a:endParaRPr>
          </a:p>
          <a:p>
            <a:pPr marL="0" indent="0" algn="just">
              <a:buNone/>
            </a:pPr>
            <a:r>
              <a:rPr lang="en-US" sz="2000" b="0" i="0" dirty="0">
                <a:solidFill>
                  <a:srgbClr val="000000"/>
                </a:solidFill>
                <a:effectLst/>
                <a:latin typeface="inter-regular"/>
              </a:rPr>
              <a:t>	</a:t>
            </a:r>
            <a:r>
              <a:rPr lang="en-US" sz="2000" b="1" i="0" dirty="0">
                <a:solidFill>
                  <a:srgbClr val="000000"/>
                </a:solidFill>
                <a:effectLst/>
                <a:latin typeface="inter-regular"/>
              </a:rPr>
              <a:t>Syntax: </a:t>
            </a:r>
            <a:r>
              <a:rPr lang="en-US" sz="2000" b="0" i="0" dirty="0" err="1">
                <a:solidFill>
                  <a:srgbClr val="000000"/>
                </a:solidFill>
                <a:effectLst/>
                <a:latin typeface="inter-regular"/>
              </a:rPr>
              <a:t>arrayRefVar</a:t>
            </a:r>
            <a:r>
              <a:rPr lang="en-US" sz="2000" b="0" i="0" dirty="0">
                <a:solidFill>
                  <a:srgbClr val="000000"/>
                </a:solidFill>
                <a:effectLst/>
                <a:latin typeface="inter-regular"/>
              </a:rPr>
              <a:t>=</a:t>
            </a:r>
            <a:r>
              <a:rPr lang="en-US" sz="2000" b="1" i="0" dirty="0">
                <a:solidFill>
                  <a:srgbClr val="006699"/>
                </a:solidFill>
                <a:effectLst/>
                <a:latin typeface="inter-regular"/>
              </a:rPr>
              <a:t>new</a:t>
            </a:r>
            <a:r>
              <a:rPr lang="en-US" sz="2000" b="0" i="0" dirty="0">
                <a:solidFill>
                  <a:srgbClr val="000000"/>
                </a:solidFill>
                <a:effectLst/>
                <a:latin typeface="inter-regular"/>
              </a:rPr>
              <a:t> datatype[size];  </a:t>
            </a:r>
          </a:p>
          <a:p>
            <a:pPr marL="0" indent="0" algn="just">
              <a:buNone/>
            </a:pPr>
            <a:r>
              <a:rPr lang="en-US" sz="2000" dirty="0">
                <a:solidFill>
                  <a:srgbClr val="000000"/>
                </a:solidFill>
                <a:latin typeface="inter-regular"/>
              </a:rPr>
              <a:t>	Ex: </a:t>
            </a:r>
            <a:r>
              <a:rPr lang="en-US" sz="2000" dirty="0" err="1">
                <a:solidFill>
                  <a:srgbClr val="000000"/>
                </a:solidFill>
                <a:latin typeface="inter-regular"/>
              </a:rPr>
              <a:t>arr</a:t>
            </a:r>
            <a:r>
              <a:rPr lang="en-US" sz="2000" dirty="0">
                <a:solidFill>
                  <a:srgbClr val="000000"/>
                </a:solidFill>
                <a:latin typeface="inter-regular"/>
              </a:rPr>
              <a:t> = new int[10];</a:t>
            </a:r>
          </a:p>
          <a:p>
            <a:pPr marL="0" indent="0" algn="just">
              <a:buNone/>
            </a:pPr>
            <a:r>
              <a:rPr lang="en-IN" sz="2000" b="1" i="0" dirty="0">
                <a:effectLst/>
                <a:latin typeface="erdana"/>
              </a:rPr>
              <a:t>Declaration and Instantiation :</a:t>
            </a:r>
          </a:p>
          <a:p>
            <a:pPr marL="0" indent="0" algn="just">
              <a:buNone/>
            </a:pPr>
            <a:r>
              <a:rPr lang="en-IN" sz="2000" b="0" i="0" dirty="0">
                <a:solidFill>
                  <a:srgbClr val="610B38"/>
                </a:solidFill>
                <a:effectLst/>
                <a:latin typeface="erdana"/>
              </a:rPr>
              <a:t>	</a:t>
            </a:r>
            <a:r>
              <a:rPr lang="en-IN" sz="2000" b="1" i="0" dirty="0">
                <a:solidFill>
                  <a:srgbClr val="610B38"/>
                </a:solidFill>
                <a:effectLst/>
                <a:latin typeface="erdana"/>
              </a:rPr>
              <a:t>Syntax: </a:t>
            </a:r>
            <a:r>
              <a:rPr lang="en-IN" sz="2000" b="0" i="0" dirty="0">
                <a:solidFill>
                  <a:srgbClr val="610B38"/>
                </a:solidFill>
                <a:effectLst/>
                <a:latin typeface="erdana"/>
              </a:rPr>
              <a:t>datatype </a:t>
            </a:r>
            <a:r>
              <a:rPr lang="en-IN" sz="2000" b="0" i="0" dirty="0" err="1">
                <a:solidFill>
                  <a:srgbClr val="610B38"/>
                </a:solidFill>
                <a:effectLst/>
                <a:latin typeface="erdana"/>
              </a:rPr>
              <a:t>arrayRefVar</a:t>
            </a:r>
            <a:r>
              <a:rPr lang="en-IN" sz="2000" b="0" i="0" dirty="0">
                <a:solidFill>
                  <a:srgbClr val="610B38"/>
                </a:solidFill>
                <a:effectLst/>
                <a:latin typeface="erdana"/>
              </a:rPr>
              <a:t>[] = new datatype[size];</a:t>
            </a:r>
          </a:p>
          <a:p>
            <a:pPr marL="0" indent="0" algn="just">
              <a:buNone/>
            </a:pPr>
            <a:r>
              <a:rPr lang="en-IN" sz="2000" dirty="0">
                <a:solidFill>
                  <a:srgbClr val="610B38"/>
                </a:solidFill>
                <a:latin typeface="erdana"/>
              </a:rPr>
              <a:t>	Ex: int </a:t>
            </a:r>
            <a:r>
              <a:rPr lang="en-IN" sz="2000" dirty="0" err="1">
                <a:solidFill>
                  <a:srgbClr val="610B38"/>
                </a:solidFill>
                <a:latin typeface="erdana"/>
              </a:rPr>
              <a:t>arr</a:t>
            </a:r>
            <a:r>
              <a:rPr lang="en-IN" sz="2000" dirty="0">
                <a:solidFill>
                  <a:srgbClr val="610B38"/>
                </a:solidFill>
                <a:latin typeface="erdana"/>
              </a:rPr>
              <a:t>[] = new int[10];</a:t>
            </a:r>
            <a:endParaRPr lang="en-IN" sz="2000" b="0" i="0" dirty="0">
              <a:solidFill>
                <a:srgbClr val="610B38"/>
              </a:solidFill>
              <a:effectLst/>
              <a:latin typeface="erdana"/>
            </a:endParaRPr>
          </a:p>
        </p:txBody>
      </p:sp>
      <p:pic>
        <p:nvPicPr>
          <p:cNvPr id="7" name="Picture 4" descr="Java array">
            <a:extLst>
              <a:ext uri="{FF2B5EF4-FFF2-40B4-BE49-F238E27FC236}">
                <a16:creationId xmlns:a16="http://schemas.microsoft.com/office/drawing/2014/main" id="{E4DD34C6-4ABD-BDAB-5F49-A625111BD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681" y="5220379"/>
            <a:ext cx="7783286" cy="117837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F:\HIREMEE\GIET University HD Logo.jpg">
            <a:extLst>
              <a:ext uri="{FF2B5EF4-FFF2-40B4-BE49-F238E27FC236}">
                <a16:creationId xmlns:a16="http://schemas.microsoft.com/office/drawing/2014/main" id="{B47D973E-90E1-5717-660E-368CE197A188}"/>
              </a:ext>
            </a:extLst>
          </p:cNvPr>
          <p:cNvPicPr>
            <a:picLocks noChangeAspect="1" noChangeArrowheads="1"/>
          </p:cNvPicPr>
          <p:nvPr/>
        </p:nvPicPr>
        <p:blipFill>
          <a:blip r:embed="rId3"/>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631250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239486"/>
            <a:ext cx="10515600" cy="777650"/>
          </a:xfrm>
        </p:spPr>
        <p:txBody>
          <a:bodyPr/>
          <a:lstStyle/>
          <a:p>
            <a:pPr algn="ctr"/>
            <a:r>
              <a:rPr lang="en-IN" b="1" i="0" dirty="0">
                <a:solidFill>
                  <a:srgbClr val="610B38"/>
                </a:solidFill>
                <a:effectLst/>
                <a:latin typeface="erdana"/>
              </a:rPr>
              <a:t>Single Dimensional Array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838199" y="1099459"/>
            <a:ext cx="10994571" cy="4279366"/>
          </a:xfrm>
        </p:spPr>
        <p:txBody>
          <a:bodyPr>
            <a:normAutofit/>
          </a:bodyPr>
          <a:lstStyle/>
          <a:p>
            <a:pPr marL="0" indent="0" algn="just">
              <a:buNone/>
            </a:pPr>
            <a:r>
              <a:rPr lang="en-US" sz="2400" b="1" u="sng" dirty="0">
                <a:solidFill>
                  <a:srgbClr val="333333"/>
                </a:solidFill>
                <a:latin typeface="inter-bold"/>
              </a:rPr>
              <a:t>Initialization</a:t>
            </a:r>
            <a:r>
              <a:rPr lang="en-US" sz="2400" b="1" i="0" u="sng" dirty="0">
                <a:solidFill>
                  <a:srgbClr val="333333"/>
                </a:solidFill>
                <a:effectLst/>
                <a:latin typeface="inter-bold"/>
              </a:rPr>
              <a:t>:</a:t>
            </a:r>
            <a:endParaRPr lang="en-US" sz="2400" b="0" i="0" u="sng" dirty="0">
              <a:solidFill>
                <a:srgbClr val="333333"/>
              </a:solidFill>
              <a:effectLst/>
              <a:latin typeface="inter-regular"/>
            </a:endParaRPr>
          </a:p>
          <a:p>
            <a:pPr marL="0" indent="0" algn="just">
              <a:buNone/>
            </a:pPr>
            <a:endParaRPr lang="en-US" sz="100" dirty="0">
              <a:solidFill>
                <a:srgbClr val="000000"/>
              </a:solidFill>
              <a:latin typeface="inter-regular"/>
            </a:endParaRPr>
          </a:p>
          <a:p>
            <a:pPr marL="0" indent="0" algn="just">
              <a:buNone/>
            </a:pPr>
            <a:r>
              <a:rPr lang="en-US" sz="2400" dirty="0">
                <a:solidFill>
                  <a:srgbClr val="000000"/>
                </a:solidFill>
                <a:latin typeface="inter-regular"/>
              </a:rPr>
              <a:t>	int a[]=new int[5];//declaration and instantiation  </a:t>
            </a:r>
          </a:p>
          <a:p>
            <a:pPr marL="0" indent="0" algn="just">
              <a:buNone/>
            </a:pPr>
            <a:r>
              <a:rPr lang="en-US" sz="2400" dirty="0">
                <a:solidFill>
                  <a:srgbClr val="000000"/>
                </a:solidFill>
                <a:latin typeface="inter-regular"/>
              </a:rPr>
              <a:t>	a[0]=10;//initialization  </a:t>
            </a:r>
          </a:p>
          <a:p>
            <a:pPr marL="0" indent="0" algn="just">
              <a:buNone/>
            </a:pPr>
            <a:r>
              <a:rPr lang="en-US" sz="2400" dirty="0">
                <a:solidFill>
                  <a:srgbClr val="000000"/>
                </a:solidFill>
                <a:latin typeface="inter-regular"/>
              </a:rPr>
              <a:t>	a[1]=20;  </a:t>
            </a:r>
          </a:p>
          <a:p>
            <a:pPr marL="0" indent="0" algn="just">
              <a:buNone/>
            </a:pPr>
            <a:r>
              <a:rPr lang="en-US" sz="2400" dirty="0">
                <a:solidFill>
                  <a:srgbClr val="000000"/>
                </a:solidFill>
                <a:latin typeface="inter-regular"/>
              </a:rPr>
              <a:t>	a[2]=70;  </a:t>
            </a:r>
          </a:p>
          <a:p>
            <a:pPr marL="0" indent="0" algn="just">
              <a:buNone/>
            </a:pPr>
            <a:r>
              <a:rPr lang="en-US" sz="2400" dirty="0">
                <a:solidFill>
                  <a:srgbClr val="000000"/>
                </a:solidFill>
                <a:latin typeface="inter-regular"/>
              </a:rPr>
              <a:t>	a[3]=40;  </a:t>
            </a:r>
          </a:p>
          <a:p>
            <a:pPr marL="0" indent="0" algn="just">
              <a:buNone/>
            </a:pPr>
            <a:r>
              <a:rPr lang="en-US" dirty="0">
                <a:solidFill>
                  <a:srgbClr val="000000"/>
                </a:solidFill>
                <a:latin typeface="inter-regular"/>
              </a:rPr>
              <a:t>	</a:t>
            </a:r>
            <a:r>
              <a:rPr lang="en-US" sz="2400" dirty="0">
                <a:solidFill>
                  <a:srgbClr val="000000"/>
                </a:solidFill>
                <a:latin typeface="inter-regular"/>
              </a:rPr>
              <a:t>a[4]=50;  </a:t>
            </a:r>
          </a:p>
          <a:p>
            <a:pPr marL="0" indent="0" algn="just">
              <a:buNone/>
            </a:pPr>
            <a:r>
              <a:rPr lang="en-US" sz="2400" b="1" dirty="0">
                <a:solidFill>
                  <a:srgbClr val="000000"/>
                </a:solidFill>
                <a:highlight>
                  <a:srgbClr val="FFFF00"/>
                </a:highlight>
                <a:latin typeface="inter-regular"/>
              </a:rPr>
              <a:t>Or</a:t>
            </a:r>
          </a:p>
          <a:p>
            <a:pPr marL="0" indent="0" algn="just">
              <a:buNone/>
            </a:pPr>
            <a:r>
              <a:rPr lang="en-US" sz="2400" dirty="0">
                <a:solidFill>
                  <a:srgbClr val="000000"/>
                </a:solidFill>
                <a:latin typeface="inter-regular"/>
              </a:rPr>
              <a:t>int a[]={10,20,70,40,50}; //declaration, instantiation and initialization</a:t>
            </a:r>
          </a:p>
        </p:txBody>
      </p:sp>
      <p:graphicFrame>
        <p:nvGraphicFramePr>
          <p:cNvPr id="4" name="Object 3">
            <a:extLst>
              <a:ext uri="{FF2B5EF4-FFF2-40B4-BE49-F238E27FC236}">
                <a16:creationId xmlns:a16="http://schemas.microsoft.com/office/drawing/2014/main" id="{68894804-6857-1BB1-725C-FA012B9927F4}"/>
              </a:ext>
            </a:extLst>
          </p:cNvPr>
          <p:cNvGraphicFramePr>
            <a:graphicFrameLocks noChangeAspect="1"/>
          </p:cNvGraphicFramePr>
          <p:nvPr>
            <p:extLst>
              <p:ext uri="{D42A27DB-BD31-4B8C-83A1-F6EECF244321}">
                <p14:modId xmlns:p14="http://schemas.microsoft.com/office/powerpoint/2010/main" val="1145256205"/>
              </p:ext>
            </p:extLst>
          </p:nvPr>
        </p:nvGraphicFramePr>
        <p:xfrm>
          <a:off x="3415552" y="5468191"/>
          <a:ext cx="4885765" cy="1227137"/>
        </p:xfrm>
        <a:graphic>
          <a:graphicData uri="http://schemas.openxmlformats.org/presentationml/2006/ole">
            <mc:AlternateContent xmlns:mc="http://schemas.openxmlformats.org/markup-compatibility/2006">
              <mc:Choice xmlns:v="urn:schemas-microsoft-com:vml" Requires="v">
                <p:oleObj name="Bitmap Image" r:id="rId2" imgW="3657600" imgH="1226880" progId="PBrush">
                  <p:embed/>
                </p:oleObj>
              </mc:Choice>
              <mc:Fallback>
                <p:oleObj name="Bitmap Image" r:id="rId2" imgW="3657600" imgH="1226880" progId="PBrush">
                  <p:embed/>
                  <p:pic>
                    <p:nvPicPr>
                      <p:cNvPr id="0" name=""/>
                      <p:cNvPicPr/>
                      <p:nvPr/>
                    </p:nvPicPr>
                    <p:blipFill>
                      <a:blip r:embed="rId3"/>
                      <a:stretch>
                        <a:fillRect/>
                      </a:stretch>
                    </p:blipFill>
                    <p:spPr>
                      <a:xfrm>
                        <a:off x="3415552" y="5468191"/>
                        <a:ext cx="4885765" cy="1227137"/>
                      </a:xfrm>
                      <a:prstGeom prst="rect">
                        <a:avLst/>
                      </a:prstGeom>
                    </p:spPr>
                  </p:pic>
                </p:oleObj>
              </mc:Fallback>
            </mc:AlternateContent>
          </a:graphicData>
        </a:graphic>
      </p:graphicFrame>
      <p:pic>
        <p:nvPicPr>
          <p:cNvPr id="5" name="Picture 4" descr="F:\HIREMEE\GIET University HD Logo.jpg">
            <a:extLst>
              <a:ext uri="{FF2B5EF4-FFF2-40B4-BE49-F238E27FC236}">
                <a16:creationId xmlns:a16="http://schemas.microsoft.com/office/drawing/2014/main" id="{12D68E9E-76C2-9F69-185C-B241A0857F3D}"/>
              </a:ext>
            </a:extLst>
          </p:cNvPr>
          <p:cNvPicPr>
            <a:picLocks noChangeAspect="1" noChangeArrowheads="1"/>
          </p:cNvPicPr>
          <p:nvPr/>
        </p:nvPicPr>
        <p:blipFill>
          <a:blip r:embed="rId4"/>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319173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900953" y="89647"/>
            <a:ext cx="10515600" cy="777650"/>
          </a:xfrm>
        </p:spPr>
        <p:txBody>
          <a:bodyPr/>
          <a:lstStyle/>
          <a:p>
            <a:pPr algn="ctr"/>
            <a:r>
              <a:rPr lang="en-IN" b="1" i="0" dirty="0">
                <a:solidFill>
                  <a:srgbClr val="610B38"/>
                </a:solidFill>
                <a:effectLst/>
                <a:latin typeface="erdana"/>
              </a:rPr>
              <a:t>Single Dimensional Array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61467" y="867297"/>
            <a:ext cx="10994571" cy="5668895"/>
          </a:xfrm>
        </p:spPr>
        <p:txBody>
          <a:bodyPr>
            <a:normAutofit/>
          </a:bodyPr>
          <a:lstStyle/>
          <a:p>
            <a:pPr marL="0" indent="0" algn="just">
              <a:buNone/>
            </a:pPr>
            <a:r>
              <a:rPr lang="en-US" sz="2400" b="1" dirty="0">
                <a:solidFill>
                  <a:srgbClr val="333333"/>
                </a:solidFill>
                <a:latin typeface="inter-bold"/>
              </a:rPr>
              <a:t>Example :</a:t>
            </a:r>
          </a:p>
          <a:p>
            <a:pPr marL="0" indent="0" algn="just">
              <a:buNone/>
            </a:pPr>
            <a:endParaRPr lang="en-US" sz="100" b="1" dirty="0">
              <a:solidFill>
                <a:srgbClr val="333333"/>
              </a:solidFill>
              <a:latin typeface="inter-bold"/>
            </a:endParaRPr>
          </a:p>
          <a:p>
            <a:pPr marL="0" indent="0" algn="just">
              <a:buNone/>
            </a:pPr>
            <a:r>
              <a:rPr lang="en-US" sz="2400" dirty="0">
                <a:solidFill>
                  <a:srgbClr val="333333"/>
                </a:solidFill>
                <a:latin typeface="inter-bold"/>
              </a:rPr>
              <a:t>class program1</a:t>
            </a:r>
          </a:p>
          <a:p>
            <a:pPr marL="0" indent="0" algn="just">
              <a:buNone/>
            </a:pPr>
            <a:r>
              <a:rPr lang="en-US" sz="2400" dirty="0">
                <a:solidFill>
                  <a:srgbClr val="333333"/>
                </a:solidFill>
                <a:latin typeface="inter-bold"/>
              </a:rPr>
              <a:t>{  </a:t>
            </a:r>
          </a:p>
          <a:p>
            <a:pPr marL="0" indent="0" algn="just">
              <a:buNone/>
            </a:pPr>
            <a:r>
              <a:rPr lang="en-US" sz="2400" dirty="0">
                <a:solidFill>
                  <a:srgbClr val="333333"/>
                </a:solidFill>
                <a:latin typeface="inter-bold"/>
              </a:rPr>
              <a:t>	public static void main(String </a:t>
            </a:r>
            <a:r>
              <a:rPr lang="en-US" sz="2400" dirty="0" err="1">
                <a:solidFill>
                  <a:srgbClr val="333333"/>
                </a:solidFill>
                <a:latin typeface="inter-bold"/>
              </a:rPr>
              <a:t>args</a:t>
            </a:r>
            <a:r>
              <a:rPr lang="en-US" sz="2400" dirty="0">
                <a:solidFill>
                  <a:srgbClr val="333333"/>
                </a:solidFill>
                <a:latin typeface="inter-bold"/>
              </a:rPr>
              <a:t>[])</a:t>
            </a:r>
          </a:p>
          <a:p>
            <a:pPr marL="0" indent="0" algn="just">
              <a:buNone/>
            </a:pPr>
            <a:r>
              <a:rPr lang="en-US" sz="2400" dirty="0">
                <a:solidFill>
                  <a:srgbClr val="333333"/>
                </a:solidFill>
                <a:latin typeface="inter-bold"/>
              </a:rPr>
              <a:t>	{  </a:t>
            </a:r>
          </a:p>
          <a:p>
            <a:pPr marL="0" indent="0" algn="just">
              <a:buNone/>
            </a:pPr>
            <a:r>
              <a:rPr lang="en-US" sz="2400" dirty="0">
                <a:solidFill>
                  <a:srgbClr val="333333"/>
                </a:solidFill>
                <a:latin typeface="inter-bold"/>
              </a:rPr>
              <a:t>		</a:t>
            </a:r>
            <a:r>
              <a:rPr lang="en-US" sz="2400" b="1" dirty="0">
                <a:solidFill>
                  <a:srgbClr val="FF0000"/>
                </a:solidFill>
                <a:latin typeface="inter-bold"/>
              </a:rPr>
              <a:t>//declaration, instantiation and initialization</a:t>
            </a:r>
            <a:r>
              <a:rPr lang="en-US" sz="2400" b="1" dirty="0">
                <a:solidFill>
                  <a:srgbClr val="333333"/>
                </a:solidFill>
                <a:latin typeface="inter-bold"/>
              </a:rPr>
              <a:t> </a:t>
            </a:r>
          </a:p>
          <a:p>
            <a:pPr marL="0" indent="0" algn="just">
              <a:buNone/>
            </a:pPr>
            <a:r>
              <a:rPr lang="en-US" sz="2400" dirty="0">
                <a:solidFill>
                  <a:srgbClr val="333333"/>
                </a:solidFill>
                <a:latin typeface="inter-bold"/>
              </a:rPr>
              <a:t>		int a[]={10,20,70,40,50}; </a:t>
            </a:r>
          </a:p>
          <a:p>
            <a:pPr marL="0" indent="0" algn="just">
              <a:buNone/>
            </a:pPr>
            <a:r>
              <a:rPr lang="en-US" sz="2400" dirty="0">
                <a:solidFill>
                  <a:srgbClr val="333333"/>
                </a:solidFill>
                <a:latin typeface="inter-bold"/>
              </a:rPr>
              <a:t>		</a:t>
            </a:r>
            <a:r>
              <a:rPr lang="en-US" sz="2400" b="1" dirty="0">
                <a:solidFill>
                  <a:srgbClr val="FF0000"/>
                </a:solidFill>
                <a:latin typeface="inter-bold"/>
              </a:rPr>
              <a:t>//printing array  </a:t>
            </a:r>
          </a:p>
          <a:p>
            <a:pPr marL="0" indent="0" algn="just">
              <a:buNone/>
            </a:pPr>
            <a:r>
              <a:rPr lang="en-US" sz="2400" dirty="0">
                <a:solidFill>
                  <a:srgbClr val="333333"/>
                </a:solidFill>
                <a:latin typeface="inter-bold"/>
              </a:rPr>
              <a:t>		for(int </a:t>
            </a:r>
            <a:r>
              <a:rPr lang="en-US" sz="2400" dirty="0" err="1">
                <a:solidFill>
                  <a:srgbClr val="333333"/>
                </a:solidFill>
                <a:latin typeface="inter-bold"/>
              </a:rPr>
              <a:t>i</a:t>
            </a:r>
            <a:r>
              <a:rPr lang="en-US" sz="2400" dirty="0">
                <a:solidFill>
                  <a:srgbClr val="333333"/>
                </a:solidFill>
                <a:latin typeface="inter-bold"/>
              </a:rPr>
              <a:t>=0;i&lt;</a:t>
            </a:r>
            <a:r>
              <a:rPr lang="en-US" sz="2400" dirty="0" err="1">
                <a:solidFill>
                  <a:srgbClr val="333333"/>
                </a:solidFill>
                <a:latin typeface="inter-bold"/>
              </a:rPr>
              <a:t>a.length;i</a:t>
            </a:r>
            <a:r>
              <a:rPr lang="en-US" sz="2400" dirty="0">
                <a:solidFill>
                  <a:srgbClr val="333333"/>
                </a:solidFill>
                <a:latin typeface="inter-bold"/>
              </a:rPr>
              <a:t>++) </a:t>
            </a:r>
          </a:p>
          <a:p>
            <a:pPr marL="0" indent="0" algn="just">
              <a:buNone/>
            </a:pPr>
            <a:r>
              <a:rPr lang="en-US" sz="2400" dirty="0">
                <a:solidFill>
                  <a:srgbClr val="333333"/>
                </a:solidFill>
                <a:latin typeface="inter-bold"/>
              </a:rPr>
              <a:t>			</a:t>
            </a:r>
            <a:r>
              <a:rPr lang="en-US" sz="2400" dirty="0" err="1">
                <a:solidFill>
                  <a:srgbClr val="333333"/>
                </a:solidFill>
                <a:latin typeface="inter-bold"/>
              </a:rPr>
              <a:t>System.out.println</a:t>
            </a:r>
            <a:r>
              <a:rPr lang="en-US" sz="2400" dirty="0">
                <a:solidFill>
                  <a:srgbClr val="333333"/>
                </a:solidFill>
                <a:latin typeface="inter-bold"/>
              </a:rPr>
              <a:t>(a[</a:t>
            </a:r>
            <a:r>
              <a:rPr lang="en-US" sz="2400" dirty="0" err="1">
                <a:solidFill>
                  <a:srgbClr val="333333"/>
                </a:solidFill>
                <a:latin typeface="inter-bold"/>
              </a:rPr>
              <a:t>i</a:t>
            </a:r>
            <a:r>
              <a:rPr lang="en-US" sz="2400" dirty="0">
                <a:solidFill>
                  <a:srgbClr val="333333"/>
                </a:solidFill>
                <a:latin typeface="inter-bold"/>
              </a:rPr>
              <a:t>]);  </a:t>
            </a:r>
          </a:p>
          <a:p>
            <a:pPr marL="0" indent="0" algn="just">
              <a:buNone/>
            </a:pPr>
            <a:r>
              <a:rPr lang="en-US" sz="2400" dirty="0">
                <a:solidFill>
                  <a:srgbClr val="333333"/>
                </a:solidFill>
                <a:latin typeface="inter-bold"/>
              </a:rPr>
              <a:t>	}</a:t>
            </a:r>
          </a:p>
          <a:p>
            <a:pPr marL="0" indent="0" algn="just">
              <a:buNone/>
            </a:pPr>
            <a:r>
              <a:rPr lang="en-US" sz="2400" dirty="0">
                <a:solidFill>
                  <a:srgbClr val="333333"/>
                </a:solidFill>
                <a:latin typeface="inter-bold"/>
              </a:rPr>
              <a:t>} </a:t>
            </a:r>
          </a:p>
          <a:p>
            <a:pPr marL="0" indent="0" algn="just">
              <a:buNone/>
            </a:pPr>
            <a:endParaRPr lang="en-US" sz="2400" b="1" dirty="0">
              <a:solidFill>
                <a:srgbClr val="000000"/>
              </a:solidFill>
              <a:latin typeface="inter-regular"/>
            </a:endParaRPr>
          </a:p>
        </p:txBody>
      </p:sp>
      <p:pic>
        <p:nvPicPr>
          <p:cNvPr id="4" name="Picture 4" descr="F:\HIREMEE\GIET University HD Logo.jpg">
            <a:extLst>
              <a:ext uri="{FF2B5EF4-FFF2-40B4-BE49-F238E27FC236}">
                <a16:creationId xmlns:a16="http://schemas.microsoft.com/office/drawing/2014/main" id="{8607C6CF-44C1-F725-AA5A-94B331FC83FE}"/>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
        <p:nvSpPr>
          <p:cNvPr id="6" name="TextBox 5">
            <a:extLst>
              <a:ext uri="{FF2B5EF4-FFF2-40B4-BE49-F238E27FC236}">
                <a16:creationId xmlns:a16="http://schemas.microsoft.com/office/drawing/2014/main" id="{B445EDC9-D72B-7F1F-C02E-A88C60A61FF9}"/>
              </a:ext>
            </a:extLst>
          </p:cNvPr>
          <p:cNvSpPr txBox="1"/>
          <p:nvPr/>
        </p:nvSpPr>
        <p:spPr>
          <a:xfrm>
            <a:off x="9391807" y="2108083"/>
            <a:ext cx="1761863" cy="1754326"/>
          </a:xfrm>
          <a:prstGeom prst="rect">
            <a:avLst/>
          </a:prstGeom>
          <a:noFill/>
          <a:ln>
            <a:solidFill>
              <a:schemeClr val="accent1"/>
            </a:solidFill>
          </a:ln>
        </p:spPr>
        <p:txBody>
          <a:bodyPr wrap="square">
            <a:spAutoFit/>
          </a:bodyPr>
          <a:lstStyle/>
          <a:p>
            <a:r>
              <a:rPr lang="en-US" dirty="0"/>
              <a:t>Output:</a:t>
            </a:r>
          </a:p>
          <a:p>
            <a:r>
              <a:rPr lang="en-US" dirty="0"/>
              <a:t>	10</a:t>
            </a:r>
          </a:p>
          <a:p>
            <a:r>
              <a:rPr lang="en-US" dirty="0"/>
              <a:t>	20</a:t>
            </a:r>
          </a:p>
          <a:p>
            <a:r>
              <a:rPr lang="en-US" dirty="0"/>
              <a:t>	70</a:t>
            </a:r>
          </a:p>
          <a:p>
            <a:r>
              <a:rPr lang="en-US" dirty="0"/>
              <a:t>	40</a:t>
            </a:r>
          </a:p>
          <a:p>
            <a:r>
              <a:rPr lang="en-US" dirty="0"/>
              <a:t>	50</a:t>
            </a:r>
          </a:p>
        </p:txBody>
      </p:sp>
    </p:spTree>
    <p:extLst>
      <p:ext uri="{BB962C8B-B14F-4D97-AF65-F5344CB8AC3E}">
        <p14:creationId xmlns:p14="http://schemas.microsoft.com/office/powerpoint/2010/main" val="3024733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239486"/>
            <a:ext cx="10515600" cy="397008"/>
          </a:xfrm>
        </p:spPr>
        <p:txBody>
          <a:bodyPr>
            <a:normAutofit fontScale="90000"/>
          </a:bodyPr>
          <a:lstStyle/>
          <a:p>
            <a:pPr algn="ctr"/>
            <a:r>
              <a:rPr lang="en-IN" b="1" i="0" dirty="0">
                <a:solidFill>
                  <a:srgbClr val="610B38"/>
                </a:solidFill>
                <a:effectLst/>
                <a:latin typeface="erdana"/>
              </a:rPr>
              <a:t>Single Dimensional Array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321546" y="830517"/>
            <a:ext cx="11555605" cy="5659930"/>
          </a:xfrm>
        </p:spPr>
        <p:txBody>
          <a:bodyPr>
            <a:normAutofit/>
          </a:bodyPr>
          <a:lstStyle/>
          <a:p>
            <a:pPr marL="0" indent="0" algn="just">
              <a:buNone/>
            </a:pPr>
            <a:r>
              <a:rPr lang="en-US" sz="2000" b="1" i="0" dirty="0">
                <a:solidFill>
                  <a:srgbClr val="610B38"/>
                </a:solidFill>
                <a:effectLst/>
                <a:latin typeface="erdana"/>
              </a:rPr>
              <a:t>For-each Loop for Java Array</a:t>
            </a:r>
          </a:p>
          <a:p>
            <a:pPr marL="0" indent="0" algn="just">
              <a:buNone/>
            </a:pPr>
            <a:endParaRPr lang="en-US" sz="1600" b="1" i="0" dirty="0">
              <a:solidFill>
                <a:srgbClr val="610B38"/>
              </a:solidFill>
              <a:effectLst/>
              <a:latin typeface="erdana"/>
            </a:endParaRPr>
          </a:p>
          <a:p>
            <a:pPr algn="just"/>
            <a:r>
              <a:rPr lang="en-US" sz="2000" b="0" i="0" dirty="0">
                <a:solidFill>
                  <a:srgbClr val="333333"/>
                </a:solidFill>
                <a:effectLst/>
                <a:latin typeface="inter-regular"/>
              </a:rPr>
              <a:t>We can also print the Java array using </a:t>
            </a:r>
            <a:r>
              <a:rPr lang="en-US" sz="2000" b="1" i="0" u="none" strike="noStrike" dirty="0">
                <a:solidFill>
                  <a:srgbClr val="008000"/>
                </a:solidFill>
                <a:effectLst/>
                <a:latin typeface="inter-bold"/>
                <a:hlinkClick r:id="rId2"/>
              </a:rPr>
              <a:t>for-each loop</a:t>
            </a:r>
            <a:r>
              <a:rPr lang="en-US" sz="2000" b="0" i="0" dirty="0">
                <a:solidFill>
                  <a:srgbClr val="333333"/>
                </a:solidFill>
                <a:effectLst/>
                <a:latin typeface="inter-regular"/>
              </a:rPr>
              <a:t>. </a:t>
            </a:r>
          </a:p>
          <a:p>
            <a:pPr algn="just"/>
            <a:r>
              <a:rPr lang="en-US" sz="2000" dirty="0">
                <a:solidFill>
                  <a:srgbClr val="333333"/>
                </a:solidFill>
                <a:latin typeface="inter-regular"/>
              </a:rPr>
              <a:t>T</a:t>
            </a:r>
            <a:r>
              <a:rPr lang="en-US" sz="2000" b="0" i="0" dirty="0">
                <a:solidFill>
                  <a:srgbClr val="333333"/>
                </a:solidFill>
                <a:effectLst/>
                <a:latin typeface="inter-regular"/>
              </a:rPr>
              <a:t>he Java for-each loop prints the array elements one by one. </a:t>
            </a:r>
          </a:p>
          <a:p>
            <a:pPr algn="just"/>
            <a:r>
              <a:rPr lang="en-US" sz="2000" b="0" i="0" dirty="0">
                <a:solidFill>
                  <a:srgbClr val="333333"/>
                </a:solidFill>
                <a:effectLst/>
                <a:latin typeface="inter-regular"/>
              </a:rPr>
              <a:t>It holds an array element in a variable, then executes the body of the loop.</a:t>
            </a:r>
          </a:p>
          <a:p>
            <a:pPr marL="0" indent="0" algn="just">
              <a:buNone/>
            </a:pPr>
            <a:endParaRPr lang="en-US" sz="2000" b="0" i="0" dirty="0">
              <a:solidFill>
                <a:srgbClr val="333333"/>
              </a:solidFill>
              <a:effectLst/>
              <a:latin typeface="inter-regular"/>
            </a:endParaRPr>
          </a:p>
          <a:p>
            <a:pPr marL="0" indent="0" algn="just">
              <a:buNone/>
            </a:pPr>
            <a:endParaRPr lang="en-US" sz="2000" b="1" i="0" dirty="0">
              <a:solidFill>
                <a:srgbClr val="333333"/>
              </a:solidFill>
              <a:effectLst/>
              <a:latin typeface="inter-regular"/>
            </a:endParaRPr>
          </a:p>
          <a:p>
            <a:pPr marL="0" indent="0" algn="just">
              <a:buNone/>
            </a:pPr>
            <a:endParaRPr lang="en-US" sz="2000" b="1" dirty="0">
              <a:solidFill>
                <a:srgbClr val="333333"/>
              </a:solidFill>
              <a:latin typeface="inter-regular"/>
            </a:endParaRPr>
          </a:p>
          <a:p>
            <a:pPr marL="0" indent="0" algn="just">
              <a:buNone/>
            </a:pPr>
            <a:r>
              <a:rPr lang="en-US" sz="2000" b="1" i="0" dirty="0">
                <a:solidFill>
                  <a:srgbClr val="333333"/>
                </a:solidFill>
                <a:effectLst/>
                <a:latin typeface="inter-regular"/>
              </a:rPr>
              <a:t>Syntax:</a:t>
            </a:r>
          </a:p>
          <a:p>
            <a:pPr marL="0" indent="0" algn="just">
              <a:buNone/>
            </a:pPr>
            <a:r>
              <a:rPr lang="en-US" sz="2000" b="1" i="0" dirty="0">
                <a:solidFill>
                  <a:srgbClr val="006699"/>
                </a:solidFill>
                <a:effectLst/>
                <a:latin typeface="inter-regular"/>
              </a:rPr>
              <a:t>for</a:t>
            </a:r>
            <a:r>
              <a:rPr lang="en-US" sz="2000" b="0" i="0" dirty="0">
                <a:solidFill>
                  <a:srgbClr val="000000"/>
                </a:solidFill>
                <a:effectLst/>
                <a:latin typeface="inter-regular"/>
              </a:rPr>
              <a:t>(</a:t>
            </a:r>
            <a:r>
              <a:rPr lang="en-US" sz="2000" b="0" i="0" dirty="0" err="1">
                <a:solidFill>
                  <a:srgbClr val="000000"/>
                </a:solidFill>
                <a:effectLst/>
                <a:latin typeface="inter-regular"/>
              </a:rPr>
              <a:t>data_type</a:t>
            </a:r>
            <a:r>
              <a:rPr lang="en-US" sz="2000" b="0" i="0" dirty="0">
                <a:solidFill>
                  <a:srgbClr val="000000"/>
                </a:solidFill>
                <a:effectLst/>
                <a:latin typeface="inter-regular"/>
              </a:rPr>
              <a:t> </a:t>
            </a:r>
            <a:r>
              <a:rPr lang="en-US" sz="2000" b="0" i="0" dirty="0" err="1">
                <a:solidFill>
                  <a:srgbClr val="000000"/>
                </a:solidFill>
                <a:effectLst/>
                <a:latin typeface="inter-regular"/>
              </a:rPr>
              <a:t>variable:array</a:t>
            </a:r>
            <a:r>
              <a:rPr lang="en-US" sz="2000" b="0" i="0" dirty="0">
                <a:solidFill>
                  <a:srgbClr val="000000"/>
                </a:solidFill>
                <a:effectLst/>
                <a:latin typeface="inter-regular"/>
              </a:rPr>
              <a:t>)</a:t>
            </a:r>
          </a:p>
          <a:p>
            <a:pPr marL="0" indent="0" algn="just">
              <a:buNone/>
            </a:pPr>
            <a:r>
              <a:rPr lang="en-US" sz="2000" b="0" i="0" dirty="0">
                <a:solidFill>
                  <a:srgbClr val="000000"/>
                </a:solidFill>
                <a:effectLst/>
                <a:latin typeface="inter-regular"/>
              </a:rPr>
              <a:t>{  </a:t>
            </a:r>
          </a:p>
          <a:p>
            <a:pPr marL="0" indent="0" algn="just">
              <a:buNone/>
            </a:pPr>
            <a:r>
              <a:rPr lang="en-US" sz="2000" b="0" i="0" dirty="0">
                <a:solidFill>
                  <a:srgbClr val="008200"/>
                </a:solidFill>
                <a:effectLst/>
                <a:latin typeface="inter-regular"/>
              </a:rPr>
              <a:t>	//body of the loop</a:t>
            </a:r>
            <a:r>
              <a:rPr lang="en-US" sz="2000" b="0" i="0" dirty="0">
                <a:solidFill>
                  <a:srgbClr val="000000"/>
                </a:solidFill>
                <a:effectLst/>
                <a:latin typeface="inter-regular"/>
              </a:rPr>
              <a:t>  </a:t>
            </a:r>
          </a:p>
          <a:p>
            <a:pPr marL="0" indent="0" algn="just">
              <a:buNone/>
            </a:pPr>
            <a:r>
              <a:rPr lang="en-US" sz="2000" b="0" i="0" dirty="0">
                <a:solidFill>
                  <a:srgbClr val="000000"/>
                </a:solidFill>
                <a:effectLst/>
                <a:latin typeface="inter-regular"/>
              </a:rPr>
              <a:t>}  </a:t>
            </a:r>
          </a:p>
          <a:p>
            <a:pPr marL="0" indent="0" algn="just">
              <a:buNone/>
            </a:pPr>
            <a:endParaRPr lang="en-US" sz="2600" dirty="0">
              <a:solidFill>
                <a:srgbClr val="000000"/>
              </a:solidFill>
              <a:latin typeface="inter-regular"/>
            </a:endParaRPr>
          </a:p>
        </p:txBody>
      </p:sp>
      <p:sp>
        <p:nvSpPr>
          <p:cNvPr id="5" name="TextBox 4">
            <a:extLst>
              <a:ext uri="{FF2B5EF4-FFF2-40B4-BE49-F238E27FC236}">
                <a16:creationId xmlns:a16="http://schemas.microsoft.com/office/drawing/2014/main" id="{256256D1-7081-39EA-B786-15A7075FCCA3}"/>
              </a:ext>
            </a:extLst>
          </p:cNvPr>
          <p:cNvSpPr txBox="1"/>
          <p:nvPr/>
        </p:nvSpPr>
        <p:spPr>
          <a:xfrm>
            <a:off x="5027377" y="3429000"/>
            <a:ext cx="6326423" cy="2862322"/>
          </a:xfrm>
          <a:prstGeom prst="rect">
            <a:avLst/>
          </a:prstGeom>
          <a:noFill/>
          <a:ln>
            <a:solidFill>
              <a:schemeClr val="accent1"/>
            </a:solidFill>
          </a:ln>
        </p:spPr>
        <p:txBody>
          <a:bodyPr wrap="square">
            <a:spAutoFit/>
          </a:bodyPr>
          <a:lstStyle/>
          <a:p>
            <a:r>
              <a:rPr lang="en-IN" b="1" dirty="0"/>
              <a:t>Example:</a:t>
            </a:r>
          </a:p>
          <a:p>
            <a:r>
              <a:rPr lang="en-IN" dirty="0"/>
              <a:t>class program2</a:t>
            </a:r>
          </a:p>
          <a:p>
            <a:r>
              <a:rPr lang="en-IN" dirty="0"/>
              <a:t>{  </a:t>
            </a:r>
          </a:p>
          <a:p>
            <a:r>
              <a:rPr lang="en-IN" dirty="0"/>
              <a:t>	public static void main(String </a:t>
            </a:r>
            <a:r>
              <a:rPr lang="en-IN" dirty="0" err="1"/>
              <a:t>args</a:t>
            </a:r>
            <a:r>
              <a:rPr lang="en-IN" dirty="0"/>
              <a:t>[])</a:t>
            </a:r>
          </a:p>
          <a:p>
            <a:r>
              <a:rPr lang="en-IN" dirty="0"/>
              <a:t>	{  </a:t>
            </a:r>
          </a:p>
          <a:p>
            <a:r>
              <a:rPr lang="en-IN" dirty="0"/>
              <a:t>		int </a:t>
            </a:r>
            <a:r>
              <a:rPr lang="en-IN" dirty="0" err="1"/>
              <a:t>arr</a:t>
            </a:r>
            <a:r>
              <a:rPr lang="en-IN" dirty="0"/>
              <a:t>[]={10,20,70,40,50}; </a:t>
            </a:r>
          </a:p>
          <a:p>
            <a:r>
              <a:rPr lang="en-IN" dirty="0"/>
              <a:t>		for(int i:arr)  </a:t>
            </a:r>
          </a:p>
          <a:p>
            <a:r>
              <a:rPr lang="en-IN" dirty="0"/>
              <a:t>			</a:t>
            </a:r>
            <a:r>
              <a:rPr lang="en-IN" dirty="0" err="1"/>
              <a:t>System.out.println</a:t>
            </a:r>
            <a:r>
              <a:rPr lang="en-IN" dirty="0"/>
              <a:t>(</a:t>
            </a:r>
            <a:r>
              <a:rPr lang="en-IN" dirty="0" err="1"/>
              <a:t>i</a:t>
            </a:r>
            <a:r>
              <a:rPr lang="en-IN" dirty="0"/>
              <a:t>);  </a:t>
            </a:r>
          </a:p>
          <a:p>
            <a:r>
              <a:rPr lang="en-IN" dirty="0"/>
              <a:t>	}</a:t>
            </a:r>
          </a:p>
          <a:p>
            <a:r>
              <a:rPr lang="en-IN" dirty="0"/>
              <a:t>} </a:t>
            </a:r>
          </a:p>
        </p:txBody>
      </p:sp>
      <p:pic>
        <p:nvPicPr>
          <p:cNvPr id="4" name="Picture 4" descr="F:\HIREMEE\GIET University HD Logo.jpg">
            <a:extLst>
              <a:ext uri="{FF2B5EF4-FFF2-40B4-BE49-F238E27FC236}">
                <a16:creationId xmlns:a16="http://schemas.microsoft.com/office/drawing/2014/main" id="{9D131215-23F5-65F1-3D1D-00D4A092632B}"/>
              </a:ext>
            </a:extLst>
          </p:cNvPr>
          <p:cNvPicPr>
            <a:picLocks noChangeAspect="1" noChangeArrowheads="1"/>
          </p:cNvPicPr>
          <p:nvPr/>
        </p:nvPicPr>
        <p:blipFill>
          <a:blip r:embed="rId3"/>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74415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239486"/>
            <a:ext cx="10515600" cy="397008"/>
          </a:xfrm>
        </p:spPr>
        <p:txBody>
          <a:bodyPr>
            <a:normAutofit fontScale="90000"/>
          </a:bodyPr>
          <a:lstStyle/>
          <a:p>
            <a:pPr algn="ctr"/>
            <a:r>
              <a:rPr lang="en-IN" b="1" i="0" dirty="0">
                <a:solidFill>
                  <a:srgbClr val="610B38"/>
                </a:solidFill>
                <a:effectLst/>
                <a:latin typeface="erdana"/>
              </a:rPr>
              <a:t>Single Dimensional Array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838200" y="830518"/>
            <a:ext cx="10994571" cy="4512448"/>
          </a:xfrm>
        </p:spPr>
        <p:txBody>
          <a:bodyPr>
            <a:normAutofit fontScale="92500" lnSpcReduction="10000"/>
          </a:bodyPr>
          <a:lstStyle/>
          <a:p>
            <a:pPr marL="0" indent="0" algn="just">
              <a:buNone/>
            </a:pPr>
            <a:r>
              <a:rPr lang="en-IN" sz="2000" b="1" i="0" dirty="0" err="1">
                <a:solidFill>
                  <a:srgbClr val="610B38"/>
                </a:solidFill>
                <a:effectLst/>
                <a:latin typeface="erdana"/>
              </a:rPr>
              <a:t>ArrayIndexOutOfBoundsException</a:t>
            </a:r>
            <a:endParaRPr lang="en-IN" sz="1400" b="1" i="0" dirty="0">
              <a:solidFill>
                <a:srgbClr val="610B38"/>
              </a:solidFill>
              <a:effectLst/>
              <a:latin typeface="erdana"/>
            </a:endParaRPr>
          </a:p>
          <a:p>
            <a:pPr algn="just"/>
            <a:r>
              <a:rPr lang="en-IN" sz="1600" b="0" i="0" dirty="0">
                <a:solidFill>
                  <a:srgbClr val="333333"/>
                </a:solidFill>
                <a:effectLst/>
                <a:latin typeface="inter-regular"/>
              </a:rPr>
              <a:t>The Java Virtual Machine (JVM) throws an </a:t>
            </a:r>
            <a:r>
              <a:rPr lang="en-IN" sz="1600" b="1" i="0" dirty="0" err="1">
                <a:solidFill>
                  <a:srgbClr val="333333"/>
                </a:solidFill>
                <a:effectLst/>
                <a:latin typeface="inter-regular"/>
              </a:rPr>
              <a:t>ArrayIndexOutOfBoundsException</a:t>
            </a:r>
            <a:r>
              <a:rPr lang="en-IN" sz="1600" b="0" i="0" dirty="0">
                <a:solidFill>
                  <a:srgbClr val="333333"/>
                </a:solidFill>
                <a:effectLst/>
                <a:latin typeface="inter-regular"/>
              </a:rPr>
              <a:t> if the length of the array is negative, equal to the array size, or greater than the array size while traversing the array.</a:t>
            </a:r>
          </a:p>
          <a:p>
            <a:pPr marL="0" indent="0" algn="just">
              <a:buNone/>
            </a:pPr>
            <a:r>
              <a:rPr lang="en-IN" sz="2000" b="1" dirty="0">
                <a:solidFill>
                  <a:srgbClr val="610B38"/>
                </a:solidFill>
                <a:latin typeface="erdana"/>
              </a:rPr>
              <a:t>Example:</a:t>
            </a:r>
          </a:p>
          <a:p>
            <a:pPr marL="0" indent="0" algn="just">
              <a:buNone/>
            </a:pPr>
            <a:r>
              <a:rPr lang="en-IN" sz="1600" dirty="0">
                <a:solidFill>
                  <a:srgbClr val="333333"/>
                </a:solidFill>
                <a:latin typeface="inter-regular"/>
              </a:rPr>
              <a:t>public class </a:t>
            </a:r>
            <a:r>
              <a:rPr lang="en-IN" sz="1600" dirty="0" err="1">
                <a:solidFill>
                  <a:srgbClr val="333333"/>
                </a:solidFill>
                <a:latin typeface="inter-regular"/>
              </a:rPr>
              <a:t>TestArrayException</a:t>
            </a:r>
            <a:endParaRPr lang="en-IN" sz="1600" dirty="0">
              <a:solidFill>
                <a:srgbClr val="333333"/>
              </a:solidFill>
              <a:latin typeface="inter-regular"/>
            </a:endParaRPr>
          </a:p>
          <a:p>
            <a:pPr marL="0" indent="0" algn="just">
              <a:buNone/>
            </a:pPr>
            <a:r>
              <a:rPr lang="en-IN" sz="1600" dirty="0">
                <a:solidFill>
                  <a:srgbClr val="333333"/>
                </a:solidFill>
                <a:latin typeface="inter-regular"/>
              </a:rPr>
              <a:t>{  </a:t>
            </a:r>
          </a:p>
          <a:p>
            <a:pPr marL="0" indent="0" algn="just">
              <a:buNone/>
            </a:pPr>
            <a:r>
              <a:rPr lang="en-IN" sz="1600" dirty="0">
                <a:solidFill>
                  <a:srgbClr val="333333"/>
                </a:solidFill>
                <a:latin typeface="inter-regular"/>
              </a:rPr>
              <a:t>	public static void main(String </a:t>
            </a:r>
            <a:r>
              <a:rPr lang="en-IN" sz="1600" dirty="0" err="1">
                <a:solidFill>
                  <a:srgbClr val="333333"/>
                </a:solidFill>
                <a:latin typeface="inter-regular"/>
              </a:rPr>
              <a:t>args</a:t>
            </a:r>
            <a:r>
              <a:rPr lang="en-IN" sz="1600" dirty="0">
                <a:solidFill>
                  <a:srgbClr val="333333"/>
                </a:solidFill>
                <a:latin typeface="inter-regular"/>
              </a:rPr>
              <a:t>[])</a:t>
            </a:r>
          </a:p>
          <a:p>
            <a:pPr marL="0" indent="0" algn="just">
              <a:buNone/>
            </a:pPr>
            <a:r>
              <a:rPr lang="en-IN" sz="1600" dirty="0">
                <a:solidFill>
                  <a:srgbClr val="333333"/>
                </a:solidFill>
                <a:latin typeface="inter-regular"/>
              </a:rPr>
              <a:t>	{  </a:t>
            </a:r>
          </a:p>
          <a:p>
            <a:pPr marL="0" indent="0" algn="just">
              <a:buNone/>
            </a:pPr>
            <a:r>
              <a:rPr lang="en-IN" sz="1600" dirty="0">
                <a:solidFill>
                  <a:srgbClr val="333333"/>
                </a:solidFill>
                <a:latin typeface="inter-regular"/>
              </a:rPr>
              <a:t>		int </a:t>
            </a:r>
            <a:r>
              <a:rPr lang="en-IN" sz="1600" dirty="0" err="1">
                <a:solidFill>
                  <a:srgbClr val="333333"/>
                </a:solidFill>
                <a:latin typeface="inter-regular"/>
              </a:rPr>
              <a:t>arr</a:t>
            </a:r>
            <a:r>
              <a:rPr lang="en-IN" sz="1600" dirty="0">
                <a:solidFill>
                  <a:srgbClr val="333333"/>
                </a:solidFill>
                <a:latin typeface="inter-regular"/>
              </a:rPr>
              <a:t>[]={50,60,70,80};  </a:t>
            </a:r>
          </a:p>
          <a:p>
            <a:pPr marL="0" indent="0" algn="just">
              <a:buNone/>
            </a:pPr>
            <a:r>
              <a:rPr lang="en-IN" sz="1600" dirty="0">
                <a:solidFill>
                  <a:srgbClr val="333333"/>
                </a:solidFill>
                <a:latin typeface="inter-regular"/>
              </a:rPr>
              <a:t>		for(int </a:t>
            </a:r>
            <a:r>
              <a:rPr lang="en-IN" sz="1600" dirty="0" err="1">
                <a:solidFill>
                  <a:srgbClr val="333333"/>
                </a:solidFill>
                <a:latin typeface="inter-regular"/>
              </a:rPr>
              <a:t>i</a:t>
            </a:r>
            <a:r>
              <a:rPr lang="en-IN" sz="1600" dirty="0">
                <a:solidFill>
                  <a:srgbClr val="333333"/>
                </a:solidFill>
                <a:latin typeface="inter-regular"/>
              </a:rPr>
              <a:t>=0;i&lt;=</a:t>
            </a:r>
            <a:r>
              <a:rPr lang="en-IN" sz="1600" dirty="0" err="1">
                <a:solidFill>
                  <a:srgbClr val="333333"/>
                </a:solidFill>
                <a:latin typeface="inter-regular"/>
              </a:rPr>
              <a:t>arr.length;i</a:t>
            </a:r>
            <a:r>
              <a:rPr lang="en-IN" sz="1600" dirty="0">
                <a:solidFill>
                  <a:srgbClr val="333333"/>
                </a:solidFill>
                <a:latin typeface="inter-regular"/>
              </a:rPr>
              <a:t>++)</a:t>
            </a:r>
          </a:p>
          <a:p>
            <a:pPr marL="0" indent="0" algn="just">
              <a:buNone/>
            </a:pPr>
            <a:r>
              <a:rPr lang="en-IN" sz="1600" dirty="0">
                <a:solidFill>
                  <a:srgbClr val="333333"/>
                </a:solidFill>
                <a:latin typeface="inter-regular"/>
              </a:rPr>
              <a:t>			</a:t>
            </a:r>
            <a:r>
              <a:rPr lang="en-IN" sz="1600" dirty="0" err="1">
                <a:solidFill>
                  <a:srgbClr val="333333"/>
                </a:solidFill>
                <a:latin typeface="inter-regular"/>
              </a:rPr>
              <a:t>System.out.println</a:t>
            </a:r>
            <a:r>
              <a:rPr lang="en-IN" sz="1600" dirty="0">
                <a:solidFill>
                  <a:srgbClr val="333333"/>
                </a:solidFill>
                <a:latin typeface="inter-regular"/>
              </a:rPr>
              <a:t>(</a:t>
            </a:r>
            <a:r>
              <a:rPr lang="en-IN" sz="1600" dirty="0" err="1">
                <a:solidFill>
                  <a:srgbClr val="333333"/>
                </a:solidFill>
                <a:latin typeface="inter-regular"/>
              </a:rPr>
              <a:t>arr</a:t>
            </a:r>
            <a:r>
              <a:rPr lang="en-IN" sz="1600" dirty="0">
                <a:solidFill>
                  <a:srgbClr val="333333"/>
                </a:solidFill>
                <a:latin typeface="inter-regular"/>
              </a:rPr>
              <a:t>[</a:t>
            </a:r>
            <a:r>
              <a:rPr lang="en-IN" sz="1600" dirty="0" err="1">
                <a:solidFill>
                  <a:srgbClr val="333333"/>
                </a:solidFill>
                <a:latin typeface="inter-regular"/>
              </a:rPr>
              <a:t>i</a:t>
            </a:r>
            <a:r>
              <a:rPr lang="en-IN" sz="1600" dirty="0">
                <a:solidFill>
                  <a:srgbClr val="333333"/>
                </a:solidFill>
                <a:latin typeface="inter-regular"/>
              </a:rPr>
              <a:t>]);  </a:t>
            </a:r>
          </a:p>
          <a:p>
            <a:pPr marL="0" indent="0" algn="just">
              <a:buNone/>
            </a:pPr>
            <a:r>
              <a:rPr lang="en-IN" sz="1600" dirty="0">
                <a:solidFill>
                  <a:srgbClr val="333333"/>
                </a:solidFill>
                <a:latin typeface="inter-regular"/>
              </a:rPr>
              <a:t>	}</a:t>
            </a:r>
          </a:p>
          <a:p>
            <a:pPr marL="0" indent="0" algn="just">
              <a:buNone/>
            </a:pPr>
            <a:r>
              <a:rPr lang="en-IN" sz="1600" dirty="0">
                <a:solidFill>
                  <a:srgbClr val="333333"/>
                </a:solidFill>
                <a:latin typeface="inter-regular"/>
              </a:rPr>
              <a:t>}  </a:t>
            </a:r>
          </a:p>
          <a:p>
            <a:pPr marL="0" indent="0" algn="just">
              <a:buNone/>
            </a:pPr>
            <a:r>
              <a:rPr lang="en-US" sz="1700" b="1" dirty="0">
                <a:solidFill>
                  <a:srgbClr val="000000"/>
                </a:solidFill>
                <a:latin typeface="inter-regular"/>
              </a:rPr>
              <a:t>Output:</a:t>
            </a:r>
          </a:p>
          <a:p>
            <a:pPr marL="0" indent="0" algn="just">
              <a:buNone/>
            </a:pPr>
            <a:endParaRPr lang="en-US" sz="2600" dirty="0">
              <a:solidFill>
                <a:srgbClr val="000000"/>
              </a:solidFill>
              <a:latin typeface="inter-regular"/>
            </a:endParaRPr>
          </a:p>
        </p:txBody>
      </p:sp>
      <p:pic>
        <p:nvPicPr>
          <p:cNvPr id="7" name="Picture 6">
            <a:extLst>
              <a:ext uri="{FF2B5EF4-FFF2-40B4-BE49-F238E27FC236}">
                <a16:creationId xmlns:a16="http://schemas.microsoft.com/office/drawing/2014/main" id="{8D91B12F-AFFC-013C-180B-0FB58FDA64E4}"/>
              </a:ext>
            </a:extLst>
          </p:cNvPr>
          <p:cNvPicPr>
            <a:picLocks noChangeAspect="1"/>
          </p:cNvPicPr>
          <p:nvPr/>
        </p:nvPicPr>
        <p:blipFill>
          <a:blip r:embed="rId2"/>
          <a:stretch>
            <a:fillRect/>
          </a:stretch>
        </p:blipFill>
        <p:spPr>
          <a:xfrm>
            <a:off x="2615641" y="4881003"/>
            <a:ext cx="7208789" cy="1737511"/>
          </a:xfrm>
          <a:prstGeom prst="rect">
            <a:avLst/>
          </a:prstGeom>
        </p:spPr>
      </p:pic>
      <p:pic>
        <p:nvPicPr>
          <p:cNvPr id="4" name="Picture 4" descr="F:\HIREMEE\GIET University HD Logo.jpg">
            <a:extLst>
              <a:ext uri="{FF2B5EF4-FFF2-40B4-BE49-F238E27FC236}">
                <a16:creationId xmlns:a16="http://schemas.microsoft.com/office/drawing/2014/main" id="{0C5E85C6-8098-27B2-3AE8-4479A4B52614}"/>
              </a:ext>
            </a:extLst>
          </p:cNvPr>
          <p:cNvPicPr>
            <a:picLocks noChangeAspect="1" noChangeArrowheads="1"/>
          </p:cNvPicPr>
          <p:nvPr/>
        </p:nvPicPr>
        <p:blipFill>
          <a:blip r:embed="rId3"/>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343365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239486"/>
            <a:ext cx="10515600" cy="397008"/>
          </a:xfrm>
        </p:spPr>
        <p:txBody>
          <a:bodyPr>
            <a:normAutofit fontScale="90000"/>
          </a:bodyPr>
          <a:lstStyle/>
          <a:p>
            <a:pPr algn="ctr"/>
            <a:r>
              <a:rPr lang="en-IN" b="1" i="0" dirty="0">
                <a:solidFill>
                  <a:srgbClr val="610B38"/>
                </a:solidFill>
                <a:effectLst/>
                <a:latin typeface="erdana"/>
              </a:rPr>
              <a:t>Single Dimensional Array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838200" y="830518"/>
            <a:ext cx="10994571" cy="1419623"/>
          </a:xfrm>
        </p:spPr>
        <p:txBody>
          <a:bodyPr>
            <a:normAutofit/>
          </a:bodyPr>
          <a:lstStyle/>
          <a:p>
            <a:pPr marL="0" indent="0" algn="just">
              <a:buNone/>
            </a:pPr>
            <a:r>
              <a:rPr lang="en-US" sz="1900" b="1" dirty="0">
                <a:solidFill>
                  <a:srgbClr val="610B38"/>
                </a:solidFill>
                <a:latin typeface="erdana"/>
              </a:rPr>
              <a:t>Passing Array to a Method in Java</a:t>
            </a:r>
          </a:p>
          <a:p>
            <a:pPr algn="just"/>
            <a:r>
              <a:rPr lang="en-US" sz="1500" dirty="0">
                <a:solidFill>
                  <a:srgbClr val="333333"/>
                </a:solidFill>
                <a:latin typeface="inter-regular"/>
              </a:rPr>
              <a:t>We can pass the java array to a method so that we can reuse the same logic on any array.</a:t>
            </a:r>
          </a:p>
          <a:p>
            <a:pPr algn="just"/>
            <a:r>
              <a:rPr lang="en-US" sz="1500" dirty="0">
                <a:solidFill>
                  <a:srgbClr val="333333"/>
                </a:solidFill>
                <a:latin typeface="inter-regular"/>
              </a:rPr>
              <a:t>Let's see the simple example to get the minimum number of an array using a method.</a:t>
            </a:r>
          </a:p>
          <a:p>
            <a:pPr marL="0" indent="0" algn="just">
              <a:buNone/>
            </a:pPr>
            <a:r>
              <a:rPr lang="en-US" sz="1700" b="1" dirty="0">
                <a:solidFill>
                  <a:srgbClr val="000000"/>
                </a:solidFill>
                <a:latin typeface="inter-regular"/>
              </a:rPr>
              <a:t>Example: // Smallest value among the array</a:t>
            </a:r>
          </a:p>
          <a:p>
            <a:pPr marL="0" indent="0" algn="just">
              <a:buNone/>
            </a:pPr>
            <a:endParaRPr lang="en-US" sz="1700" b="1" dirty="0">
              <a:solidFill>
                <a:srgbClr val="000000"/>
              </a:solidFill>
              <a:latin typeface="inter-regular"/>
            </a:endParaRPr>
          </a:p>
          <a:p>
            <a:pPr marL="0" indent="0" algn="just">
              <a:buNone/>
            </a:pPr>
            <a:endParaRPr lang="en-US" sz="2600" dirty="0">
              <a:solidFill>
                <a:srgbClr val="000000"/>
              </a:solidFill>
              <a:latin typeface="inter-regular"/>
            </a:endParaRPr>
          </a:p>
        </p:txBody>
      </p:sp>
      <p:sp>
        <p:nvSpPr>
          <p:cNvPr id="8" name="TextBox 7">
            <a:extLst>
              <a:ext uri="{FF2B5EF4-FFF2-40B4-BE49-F238E27FC236}">
                <a16:creationId xmlns:a16="http://schemas.microsoft.com/office/drawing/2014/main" id="{5FA939E1-AE9A-E19A-24AF-E936C67BD484}"/>
              </a:ext>
            </a:extLst>
          </p:cNvPr>
          <p:cNvSpPr txBox="1"/>
          <p:nvPr/>
        </p:nvSpPr>
        <p:spPr>
          <a:xfrm>
            <a:off x="838201" y="2210574"/>
            <a:ext cx="6127376" cy="4647426"/>
          </a:xfrm>
          <a:prstGeom prst="rect">
            <a:avLst/>
          </a:prstGeom>
          <a:noFill/>
        </p:spPr>
        <p:txBody>
          <a:bodyPr wrap="square">
            <a:spAutoFit/>
          </a:bodyPr>
          <a:lstStyle/>
          <a:p>
            <a:r>
              <a:rPr lang="en-IN" sz="1600" dirty="0"/>
              <a:t>class program3</a:t>
            </a:r>
          </a:p>
          <a:p>
            <a:r>
              <a:rPr lang="en-IN" sz="1600" dirty="0"/>
              <a:t>{  </a:t>
            </a:r>
          </a:p>
          <a:p>
            <a:r>
              <a:rPr lang="en-IN" sz="1600" dirty="0"/>
              <a:t>	static void min(int </a:t>
            </a:r>
            <a:r>
              <a:rPr lang="en-IN" sz="1600" dirty="0" err="1"/>
              <a:t>arr</a:t>
            </a:r>
            <a:r>
              <a:rPr lang="en-IN" sz="1600" dirty="0"/>
              <a:t>[])</a:t>
            </a:r>
          </a:p>
          <a:p>
            <a:r>
              <a:rPr lang="en-IN" sz="1600" dirty="0"/>
              <a:t>	{  </a:t>
            </a:r>
          </a:p>
          <a:p>
            <a:r>
              <a:rPr lang="en-IN" sz="1600" dirty="0"/>
              <a:t>		int min=</a:t>
            </a:r>
            <a:r>
              <a:rPr lang="en-IN" sz="1600" dirty="0" err="1"/>
              <a:t>arr</a:t>
            </a:r>
            <a:r>
              <a:rPr lang="en-IN" sz="1600" dirty="0"/>
              <a:t>[0];  </a:t>
            </a:r>
          </a:p>
          <a:p>
            <a:r>
              <a:rPr lang="en-IN" sz="1600" dirty="0"/>
              <a:t>		for(int </a:t>
            </a:r>
            <a:r>
              <a:rPr lang="en-IN" sz="1600" dirty="0" err="1"/>
              <a:t>i</a:t>
            </a:r>
            <a:r>
              <a:rPr lang="en-IN" sz="1600" dirty="0"/>
              <a:t>=1;i&lt;</a:t>
            </a:r>
            <a:r>
              <a:rPr lang="en-IN" sz="1600" dirty="0" err="1"/>
              <a:t>arr.length;i</a:t>
            </a:r>
            <a:r>
              <a:rPr lang="en-IN" sz="1600" dirty="0"/>
              <a:t>++)</a:t>
            </a:r>
          </a:p>
          <a:p>
            <a:r>
              <a:rPr lang="en-IN" sz="1600" dirty="0"/>
              <a:t>		{</a:t>
            </a:r>
          </a:p>
          <a:p>
            <a:r>
              <a:rPr lang="en-IN" sz="1600" dirty="0"/>
              <a:t> 			if(min&gt;</a:t>
            </a:r>
            <a:r>
              <a:rPr lang="en-IN" sz="1600" dirty="0" err="1"/>
              <a:t>arr</a:t>
            </a:r>
            <a:r>
              <a:rPr lang="en-IN" sz="1600" dirty="0"/>
              <a:t>[</a:t>
            </a:r>
            <a:r>
              <a:rPr lang="en-IN" sz="1600" dirty="0" err="1"/>
              <a:t>i</a:t>
            </a:r>
            <a:r>
              <a:rPr lang="en-IN" sz="1600" dirty="0"/>
              <a:t>])  </a:t>
            </a:r>
          </a:p>
          <a:p>
            <a:r>
              <a:rPr lang="en-IN" sz="1600" dirty="0"/>
              <a:t>  				min=</a:t>
            </a:r>
            <a:r>
              <a:rPr lang="en-IN" sz="1600" dirty="0" err="1"/>
              <a:t>arr</a:t>
            </a:r>
            <a:r>
              <a:rPr lang="en-IN" sz="1600" dirty="0"/>
              <a:t>[</a:t>
            </a:r>
            <a:r>
              <a:rPr lang="en-IN" sz="1600" dirty="0" err="1"/>
              <a:t>i</a:t>
            </a:r>
            <a:r>
              <a:rPr lang="en-IN" sz="1600" dirty="0"/>
              <a:t>];  </a:t>
            </a:r>
          </a:p>
          <a:p>
            <a:r>
              <a:rPr lang="en-IN" sz="1600" dirty="0"/>
              <a:t>  		}</a:t>
            </a:r>
          </a:p>
          <a:p>
            <a:r>
              <a:rPr lang="en-IN" sz="1600" dirty="0"/>
              <a:t>		</a:t>
            </a:r>
            <a:r>
              <a:rPr lang="en-US" sz="1600" dirty="0" err="1"/>
              <a:t>System.out.println</a:t>
            </a:r>
            <a:r>
              <a:rPr lang="en-US" sz="1600" dirty="0"/>
              <a:t>("Minimum value is " + min); </a:t>
            </a:r>
            <a:endParaRPr lang="en-IN" sz="1600" dirty="0"/>
          </a:p>
          <a:p>
            <a:r>
              <a:rPr lang="en-IN" sz="1600" dirty="0"/>
              <a:t>	} </a:t>
            </a:r>
          </a:p>
          <a:p>
            <a:r>
              <a:rPr lang="en-US" sz="1600" dirty="0"/>
              <a:t>	public static void main(String </a:t>
            </a:r>
            <a:r>
              <a:rPr lang="en-US" sz="1600" dirty="0" err="1"/>
              <a:t>args</a:t>
            </a:r>
            <a:r>
              <a:rPr lang="en-US" sz="1600" dirty="0"/>
              <a:t>[])</a:t>
            </a:r>
          </a:p>
          <a:p>
            <a:r>
              <a:rPr lang="en-US" sz="1600" dirty="0"/>
              <a:t>	{  </a:t>
            </a:r>
          </a:p>
          <a:p>
            <a:r>
              <a:rPr lang="en-US" sz="1600" dirty="0"/>
              <a:t>		int a[]={40,20,10,30};</a:t>
            </a:r>
          </a:p>
          <a:p>
            <a:r>
              <a:rPr lang="en-US" sz="1600" dirty="0"/>
              <a:t>		min(a);//</a:t>
            </a:r>
            <a:r>
              <a:rPr lang="en-US" sz="1600"/>
              <a:t>calling min() </a:t>
            </a:r>
            <a:r>
              <a:rPr lang="en-US" sz="1600" dirty="0"/>
              <a:t>method by passing array</a:t>
            </a:r>
          </a:p>
          <a:p>
            <a:r>
              <a:rPr lang="en-US" sz="1600" dirty="0"/>
              <a:t>	}</a:t>
            </a:r>
          </a:p>
          <a:p>
            <a:r>
              <a:rPr lang="en-US" sz="1600" dirty="0"/>
              <a:t>} </a:t>
            </a:r>
            <a:endParaRPr lang="en-IN" dirty="0"/>
          </a:p>
        </p:txBody>
      </p:sp>
      <p:sp>
        <p:nvSpPr>
          <p:cNvPr id="10" name="TextBox 9">
            <a:extLst>
              <a:ext uri="{FF2B5EF4-FFF2-40B4-BE49-F238E27FC236}">
                <a16:creationId xmlns:a16="http://schemas.microsoft.com/office/drawing/2014/main" id="{6B988E84-FBFC-B587-B4E8-F4ADD1FAE126}"/>
              </a:ext>
            </a:extLst>
          </p:cNvPr>
          <p:cNvSpPr txBox="1"/>
          <p:nvPr/>
        </p:nvSpPr>
        <p:spPr>
          <a:xfrm>
            <a:off x="8408893" y="4184738"/>
            <a:ext cx="2689411" cy="923330"/>
          </a:xfrm>
          <a:prstGeom prst="rect">
            <a:avLst/>
          </a:prstGeom>
          <a:noFill/>
          <a:ln>
            <a:solidFill>
              <a:schemeClr val="accent1"/>
            </a:solidFill>
          </a:ln>
        </p:spPr>
        <p:txBody>
          <a:bodyPr wrap="square">
            <a:spAutoFit/>
          </a:bodyPr>
          <a:lstStyle/>
          <a:p>
            <a:r>
              <a:rPr lang="en-IN" b="1" dirty="0"/>
              <a:t>Output:</a:t>
            </a:r>
          </a:p>
          <a:p>
            <a:endParaRPr lang="en-IN" b="1" dirty="0"/>
          </a:p>
          <a:p>
            <a:r>
              <a:rPr lang="en-IN" dirty="0"/>
              <a:t>Minimum value is 10</a:t>
            </a:r>
          </a:p>
        </p:txBody>
      </p:sp>
      <p:pic>
        <p:nvPicPr>
          <p:cNvPr id="4" name="Picture 4" descr="F:\HIREMEE\GIET University HD Logo.jpg">
            <a:extLst>
              <a:ext uri="{FF2B5EF4-FFF2-40B4-BE49-F238E27FC236}">
                <a16:creationId xmlns:a16="http://schemas.microsoft.com/office/drawing/2014/main" id="{7077D998-DBD9-8468-8F63-F187B7F0A149}"/>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4034583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2766</Words>
  <Application>Microsoft Office PowerPoint</Application>
  <PresentationFormat>Widescreen</PresentationFormat>
  <Paragraphs>390</Paragraphs>
  <Slides>24</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5" baseType="lpstr">
      <vt:lpstr>Arial</vt:lpstr>
      <vt:lpstr>Calibri</vt:lpstr>
      <vt:lpstr>Calibri Light</vt:lpstr>
      <vt:lpstr>droid sans mono</vt:lpstr>
      <vt:lpstr>erdana</vt:lpstr>
      <vt:lpstr>euclid_circular_a</vt:lpstr>
      <vt:lpstr>inter-bold</vt:lpstr>
      <vt:lpstr>inter-regular</vt:lpstr>
      <vt:lpstr>tahoma</vt:lpstr>
      <vt:lpstr>Office Theme</vt:lpstr>
      <vt:lpstr>Bitmap Image</vt:lpstr>
      <vt:lpstr>ARRAYS in JAVA</vt:lpstr>
      <vt:lpstr>ARRAYS:</vt:lpstr>
      <vt:lpstr>SINGLE DIMENSIONAL ARRAY</vt:lpstr>
      <vt:lpstr>Single Dimensional Array in Java</vt:lpstr>
      <vt:lpstr>Single Dimensional Array in Java</vt:lpstr>
      <vt:lpstr>Single Dimensional Array in Java</vt:lpstr>
      <vt:lpstr>Single Dimensional Array in Java</vt:lpstr>
      <vt:lpstr>Single Dimensional Array in Java</vt:lpstr>
      <vt:lpstr>Single Dimensional Array in Java</vt:lpstr>
      <vt:lpstr>Single Dimensional Array in Java</vt:lpstr>
      <vt:lpstr>Single Dimensional Array in Java</vt:lpstr>
      <vt:lpstr>Single Dimensional Array in Java</vt:lpstr>
      <vt:lpstr>Single Dimensional Array in Java</vt:lpstr>
      <vt:lpstr>Single Dimensional Array in Java</vt:lpstr>
      <vt:lpstr>Single Dimensional Array in Java</vt:lpstr>
      <vt:lpstr>Programs on Single Dimensional Array</vt:lpstr>
      <vt:lpstr>MULTI DIMENSIONAL ARRAY</vt:lpstr>
      <vt:lpstr>Multidimensional Array in Java</vt:lpstr>
      <vt:lpstr>Multidimensional Array in Java</vt:lpstr>
      <vt:lpstr>Multidimensional Array in Java</vt:lpstr>
      <vt:lpstr>Multidimensional Array in Java</vt:lpstr>
      <vt:lpstr>Multidimensional Array in Java</vt:lpstr>
      <vt:lpstr>Multidimensional Array in Java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in JAVA</dc:title>
  <dc:creator>Anil Kumar</dc:creator>
  <cp:lastModifiedBy>Anil Kumar</cp:lastModifiedBy>
  <cp:revision>56</cp:revision>
  <dcterms:created xsi:type="dcterms:W3CDTF">2022-08-21T11:09:16Z</dcterms:created>
  <dcterms:modified xsi:type="dcterms:W3CDTF">2023-07-31T07:53:15Z</dcterms:modified>
</cp:coreProperties>
</file>