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57" r:id="rId4"/>
    <p:sldId id="280" r:id="rId5"/>
    <p:sldId id="281" r:id="rId6"/>
    <p:sldId id="317" r:id="rId7"/>
    <p:sldId id="283" r:id="rId8"/>
    <p:sldId id="284" r:id="rId9"/>
    <p:sldId id="315" r:id="rId10"/>
    <p:sldId id="316" r:id="rId11"/>
    <p:sldId id="319" r:id="rId12"/>
    <p:sldId id="318"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varScale="1">
        <p:scale>
          <a:sx n="68" d="100"/>
          <a:sy n="68"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4:36:50.300"/>
    </inkml:context>
    <inkml:brush xml:id="br0">
      <inkml:brushProperty name="width" value="0.05292" units="cm"/>
      <inkml:brushProperty name="height" value="0.05292" units="cm"/>
      <inkml:brushProperty name="color" value="#FF0000"/>
    </inkml:brush>
  </inkml:definitions>
  <inkml:trace contextRef="#ctx0" brushRef="#br0">1565 12192 0,'0'-40'31,"40"40"94,0 0-109,0 0-16,0 0 16,1 0-16,39 0 15,-40 0-15,0 0 16,0 0-16,40 0 16,-39 0-16,-1 0 15,40 0-15,-40 0 16,0 0-16,40 0 15,-39 0 1,-1 0-16,0 0 16,0 0-16,40 0 15,0 40-15,-39-40 16,39 0-16,-40 0 16,0 40-16,0-40 15,40 0-15,-80 40 16,81-40-16,-41 0 15,40 0-15,-40 0 16,40 0-16,41 0 16,-81 0-16,0 0 15,0 0-15,41 0 16,-41 0-16,0 0 16,0 0-16,40 0 15,-40 0-15,0 0 16,41 0-16,-41 0 15,0 0-15,0 0 16,40 0 0,-40 0-1,41 0-15,-41 0 16,40-40-16,-40 40 16,40 0-16,-39 0 15,-1 0-15,0 0 16,40 0-16,0 0 15,81 0-15,39 0 0,81 40 16,0-40-16,-40 0 16,-40 40-16,39-40 15,-79 0-15,-41 0 16,1 0-16,-1 0 16,40-40-16,41 40 15,-40 0-15,79 0 16,-119 0-16,-41 0 15,-40 0-15,40 0 16,-39 0-16,39 40 16,-40 0-16,80-40 15,-80 0-15,41 0 16,-41 0-16,40 0 16,-40 0-16,0 0 15,0 0 1</inkml:trace>
  <inkml:trace contextRef="#ctx0" brushRef="#br0" timeOffset="42608.78">6781 17085 0,'40'0'156,"1"0"-156,-1 0 16,40 0-16,0 0 16,0 0-16,1 0 15,-41 0-15,0 0 16,40 0-16,-40 0 16,1 0-16,-1 0 31,0 0 0,40 0-15,-40 0-1,0 0 1,0 0 0,1 0-16,-1 0 15,0-40-15,40 40 16,0 0-16,-40 0 15,1 0-15,39 0 16,0 0-16,0 0 16,-40 0-16,1 0 15,39 0-15,-40 0 16,0 0 15,0 0 0,0 0-15,-40-40 0,40 40 124</inkml:trace>
  <inkml:trace contextRef="#ctx0" brushRef="#br0" timeOffset="58067.17">20384 6096 0,'0'40'125,"0"0"-125,40-40 16,-40 40-16,40-40 15,-40 40-15,41-40 16,-1 0 0,0 0-16,0 0 15,80 0 1,1 0-16,39-80 15,121 0-15,40-81 16,0-39-16,80-81 16,41 0-16,160 1 15,200-81-15,-200 120 16,-80 121-16,-241 0 16,-81 39-16,-160 41 15,1 40 1</inkml:trace>
</inkml:ink>
</file>

<file path=ppt/ink/ink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4:41:23.575"/>
    </inkml:context>
    <inkml:brush xml:id="br0">
      <inkml:brushProperty name="width" value="0.05292" units="cm"/>
      <inkml:brushProperty name="height" value="0.05292" units="cm"/>
      <inkml:brushProperty name="color" value="#FF0000"/>
    </inkml:brush>
  </inkml:definitions>
  <inkml:trace contextRef="#ctx0" brushRef="#br0">2969 6337 0,'40'0'141,"1"0"-126,-1 0 1,0 0-16,40 0 16,-40-41-16,40 41 15,1 0-15,-1-40 16,40 40-16,1 0 15,-1 0-15,-40 0 16,1-40-16,-41 40 16,0 0-16,0 0 15,0 0 1,0 0 0,0-40-1,1 40 32</inkml:trace>
  <inkml:trace contextRef="#ctx0" brushRef="#br0" timeOffset="2578.12">5216 6617 0,'-40'0'47,"0"0"-47,0 0 16,0 0-16,0 0 16,0 0-16,-41 0 15,41 0-15,0 0 16,0 0-16,-40 0 15,40 0-15,0 0 16,-41 0-16,41 40 16,0-40-16,-40 0 15,40 40-15,0 1 16,-41-41-16,1 0 16,80 40-1,-40 0-15,-40 0 16,40 0-16,-41 0 15,41 40-15,0-40 16,-40 1-16,40-1 16,-41 0-16,41 0 15,0 0-15,0-40 16,40 40-16,-40 0 16,0 0-16,-41 0 15,81 0-15,-80 1 16,80 39-16,-80-40 15,40 0-15,-40 40 16,80-40-16,-41 41 16,1-41-16,0 40 15,40-40 1,0 0-16,-40 40 16,0-40-16,40 0 15,-40 41-15,40-41 0,0 0 16,0 40-1,0-40-15,0 0 16,0 0-16,0 41 0,0-41 16,0 0-16,0 40 15,80-40-15,-40 40 16,0-40-16,0 1 16,41 39-16,-41-40 15,0 40-15,40-40 16,-40 40-16,41-39 15,-41-1-15,40 40 16,-40-40-16,0 0 16,41 0-16,-41 0 15,0 0-15,40-40 16,0 81-16,1-41 16,-1-40-16,120 0 15,-79 40-15,39-40 16,41 0-16,40 40 15,-41 0-15,1 0 16,-81 0-16,1-40 16,-41 0-16,40 0 15,1 0-15,-41 0 16,80 0-16,41-40 16,0 0-16,-1 0 15,-39-40-15,80-1 16,-81 41-16,-39 0 15,-1-40-15,-40 80 16,-40-80-16,41 80 16,-41-40-16,0 0 15,40 0-15,-40-1 16,40 1-16,-39 0 16,-1 40-1,0-40-15,0 0 16,0-40-16,40 40 15,-40-41-15,41 1 16,-41 0-16,40 0 16,-40-40-16,0-1 0,0 1 15,1 0-15,-1-41 16,0-39-16,0 79 16,0 1-1,-40 0-15,0 39 0,0 41 16,0-40-16,0 0 15,-40 40-15,40 0 16,0 0-16,-40 0 16,0-41-16,40 41 15,-81 0-15,41-40 16,-40 40-16,40-40 16,-40 39-16,-41-39 15,41 40-15,0-40 16,-41 40-16,1 0 15,0 40-15,-41-40 16,41-41-16,-1 81 16,-79 0-16,39 0 15,-80 0-15,41 0 16,-1 0-16,1 0 16,39 0-16,1 0 15,-1 0-15,1 0 16,39 0-16,1 0 15,-1 0-15,41 0 16,0 41-16,40-1 16,-40-40-16,39 40 15,1 0-15,-40-40 16,40 80-16,-40-40 16,40-40-1,-41 40-15,41 0 16,-40 0-16,40 1 15,0-41-15,-41 40 16,41 0-16,0-40 16</inkml:trace>
  <inkml:trace contextRef="#ctx0" brushRef="#br0" timeOffset="8265.42">2929 12473 0,'40'0'47,"0"0"62,1 0-77,-1 0-32,0 0 0,40 0 15,-40 0-15,0 0 16,41 0-16,-41 0 15,0 0-15,0 0 16,0 0-16,0 0 16,0 0-16,1 0 15,-1 0 1,0 0 0,0 0-16,40 0 15,-40 0 1,0 0-16,1 0 15,-1 0-15,0 0 16,0 0-16,0 0 16,0 0-16,0 0 31,0 0-31,1 0 16,-1 0-1,0 0-15,0 0 0,0 0 16,-40-40 265</inkml:trace>
  <inkml:trace contextRef="#ctx0" brushRef="#br0" timeOffset="16517.54">4334 8542 0,'-40'0'47,"-1"0"-31,1 0 0,-40 40-16,40 41 0,-40-81 15,-1 120-15,-39-80 16,-40 40-16,39 81 15,-39-41 1,39 40-16,1-39 0,40-1 16,-41 0-16,41 1 15,40-41-15,0-40 16,-41 40-16,41-40 16,0 0-16,0 41 15,0-41-15,0 40 16,40-40-1,0 0-15,-40 0 16,40 40-16,0-39 16,0 39-16,0 0 15,0 0-15,0 41 16,0-1-16,0 0 16,0-40-16,0 41 15,0-81-15,0 40 16,0-40-16,0 40 15,0 1-15,0-41 16,40 0-16,0 40 16,-40-40-16,0 0 15,0 40-15,0-40 16,0 1-16,40 39 16,-40-40-16,40 0 15,0 40-15,-40-40 16,0 0-16,0 41 15,40-1-15,-40-40 16,41 0-16,-41 40 16,0-40-16,0 0 15,0 41-15,40-41 0,-40 0 16,40 40 0,-40-40-16,40 0 15,0 41-15,0-41 16,0 40-16,-40-40 0,40 0 15,41 40 1,-81-40-16,80 0 16,-80 1-16,80-1 0,-80 0 15,40 0-15,-40 40 16,81-40-16,-41 0 16,0 41-16,0-81 15,40 80-15,-40-40 16,41 40-16,-41 0 15,40-40 1,-40 0-16,40 41 16,-39-41-16,39 40 15,-40-40-15,0 40 16,40-80-16,-40 81 16,1-41-16,-1 0 15,40 40-15,-40-40 16,0-40-16,0 0 62,41 0 32,-41 0-94,40 40 16</inkml:trace>
  <inkml:trace contextRef="#ctx0" brushRef="#br0" timeOffset="18596.21">5778 15280 0,'0'-40'0,"40"40"31,-40 40 1,0 0-17,0 40-15,0-40 16,0 1-16,0 39 15,0-40-15,0 80 16,0-80-16,-40 40 16,40-39-16,0-1 15,-40 0-15,40 0 16,-40 0-16,40 0 16,-40-40-1,0 40 1,40 0-1,-40-40-15,40 40 0,-41-40 16,41 41-16,-80-41 16,80 40-1,-40-40-15,-40 0 16,40 0-16,0 0 16,-1 0-16,-39 0 15,40 0 1,0 0-16,-40 0 15,40 0-15,-41 0 16,1 0-16,0 0 16,0-40-16,39 40 15,1 0-15,-40-41 16,40 1-16,0 40 16,0-40-16,0 40 15,-1-80-15,1 40 16,0 0-1,0-40-15,0 39 0,40 1 16,-80-40-16,80 40 16,-81-40-1,41 40-15,0-40 16,0-1-16,40 41 0,-40 0 16,0-40-16,40 40 15,-40 0-15,40-41 16,-40 41-16,40 0 15,0-40-15,0 40 16,0 0-16,0 0 16,0-40-16,0 39 15,0 1-15,0-40 16,0 40-16,0 0 16,0 0-16,0-40 15,0 39-15,40-39 16,0 0-16,0 40 15,0-40-15,40 40 16,-40 0-16,1-41 16,39 41-16,-40-40 15,40 40-15,-40 0 16,41-40-16,39-1 16,-40 1-16,41 0 15,39 0-15,-120 40 16,40-41-16,1 41 15,-1 0-15,-40-40 16,80 40-16,-79 0 16,-1 0-16,40-41 15,-40 81-15,40 0 16,-40-40-16,1 40 16,-1 0-16,40-40 15,-40 40-15,40 0 0,1 0 16,79 0-1,81 0-15,-41 0 16,41 40-16,-40-40 16,40 81-16,-161-41 0,40 0 15,-80-40 1,1 40-16,39 0 16,-40 0-16,0 40 0,40-40 15,-40 41 16,1-41-15,-1 40-16,0-40 16,40 40-16,-80-40 15,0 0-15,40 41 16,0 39-16,-40-40 16,0 41-16,0-41 15,0 40-15,0 40 16,0-79-16,0-1 15,0 0-15,0 0 16,0-40-16,0 1 16,0 39-16,-40-40 0,40 0 15,-40 80 1,0-80-16,0 0 16,-40 41-16,39-41 15,-39 40-15,40-40 0,0 0 16,-40 40-16,40-39 15,-41 39-15,41-40 16,0 40-16,-80-40 16,79 0-16,-79 40 15,-81 1-15,81-41 16,-121 40-16,81-80 16,39 40-16,1 0 15,40-40-15,-81 80 16,1-80-16,-1 81 15,-39-41-15,79 40 16,1-40-16,40-40 16,-1 0-16,41 40 15,0-40-15,40-40 235,0 0-204,0 0-31,0 0 16,0 0-16</inkml:trace>
</inkml:ink>
</file>

<file path=ppt/ink/ink3.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4:48:43.751"/>
    </inkml:context>
    <inkml:brush xml:id="br0">
      <inkml:brushProperty name="width" value="0.05292" units="cm"/>
      <inkml:brushProperty name="height" value="0.05292" units="cm"/>
      <inkml:brushProperty name="color" value="#FF0000"/>
    </inkml:brush>
  </inkml:definitions>
  <inkml:trace contextRef="#ctx0" brushRef="#br0">14084 11189 0,'40'0'93,"41"0"-93,-41 0 16,0 0-16,0 0 16,40 0-16,-40 0 15,1 0-15,-1 0 16,40 0-16,-40 0 16,40 0-16,41 0 15,39 0-15,81 0 16,0 0-16,80 0 15,-80 0-15,-41 0 16,41 0-16,-81 0 16,-79 0-16,-1 40 15,-40 0-15,0-40 16,81 0-16,119 81 16,-39-81-16,80 40 15,-81 0-15,1-40 16,-40 0-16,-81 0 15,0 0-15,0 0 16,1 0-16,-41 0 16,40 0-16,0 0 15,-40 0 1,1 0-16,-1 0 0,40 0 16,-40-40-16,40 0 15,-40 0-15,41-1 16,79 1-16,41 0 15,-41-40-15,1 80 16,-1-80-16,-120 80 16,1-80-16,39 80 15,-40-40-15,0-1 16,40-39 0,-40 40-16,1-40 15,39 40-15,-40 0 16,0-41-16,0 81 15,0-80 1,0 40 0,1 0-16,39-40 15,-80 40-15,80-40 16,-40 39-16,40 1 16,-39-40-16,-1 80 15,-40-40 1,40 0-16,-40 0 15,40 40-15,-40-80 16,40 80-16,-40-41 16,0 1-1,0 0 48,-40 40-48,0-40-15,-40 40 16,39 0-16,1-40 16,-40 40-16,40-40 15,-40 40-15,-41 0 16,41-40-16,-40 40 16,-121 0-16,80-40 15,-39 40-15,-41-40 0,40 40 16,-39 0-16,-1 40 15,40-40 1,1 0-16,-41 0 0,40 40 16,1 0-16,-1-40 15,81 0-15,79 0 16,-79 0 0,40 0-16,40 0 0,0 0 15,-81 0-15,41 40 16,0 40-16,-41-80 15,1 80-15,-121-39 16,121-1-16,-1-40 16,81 0-16,-80 0 15,40 0-15,40 0 16,-1 40-16,-39 0 16,40-40-16,0 0 15,-40 0-15,40 40 16,-1 0-16,-79 0 15,80-40-15,0 40 16,-40 0-16,39-40 16,-39 41-1,0-41 1,40 40-16,0 0 16,-41-40-16,41 40 15,-40-40-15,0 40 16,40-40-16,0 40 15,-41 0-15,1 0 16,40-40-16,0 0 16,-41 40-16,1 0 15,40-40-15,-40 41 16,40-41 0,0 0-1,-1 0-15,1 0 16,0 40-16,0-40 15,0 0-15,0 0 16,-40 0 0,80 40-1,-41-40-15,-39 40 16,40 0-16,-40 0 16,40 0-16,-41 0 15,41-40-15,-40 0 16,40 40-16,0 1 15,0-41 64,40 40-1,0 0-63,40 0 1,40-40-16,-40 0 0,0 0 16,41 40-1,-41-40-15,0 40 16,40-40-16,-40 0 0,40 40 15,1-40-15,-41 0 16,0 0 0,0 0 93</inkml:trace>
</inkml:ink>
</file>

<file path=ppt/ink/ink4.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4:53:05.605"/>
    </inkml:context>
    <inkml:brush xml:id="br0">
      <inkml:brushProperty name="width" value="0.05292" units="cm"/>
      <inkml:brushProperty name="height" value="0.05292" units="cm"/>
      <inkml:brushProperty name="color" value="#FF0000"/>
    </inkml:brush>
  </inkml:definitions>
  <inkml:trace contextRef="#ctx0" brushRef="#br0">7423 10628 0,'-80'0'31,"0"40"-31,0 0 15,39 0-15,-79 0 16,40 40-16,-81-39 16,81 39-16,-40-40 15,-1 40-15,-39 0 16,-1-40-16,121 41 16,-40-41-16,0-40 15,40 0-15,-1 40 16,-39-40-16,40 0 15,0 0 1,0 0-16,-40 0 16,-1 0-16,-39 0 15,0 0-15,39 0 16,-39 0-16,40 0 16,-1 0-16,1 0 15,0 0-15,0 0 16,40 0-1,-1 0 17,1-80-17,-40 80-15,40-41 16,0 1-16,0 0 16,40 0-16,-40 40 15,-1 0-15,1-40 16,0 0-16,0 0 15,0 40-15,40-40 16,-40 40-16,40-40 16,-40 0-16,0-1 15,-1-39-15,1 40 16,-40-40-16,40 0 16,-40 40-16,80-1 15,-40 41-15,40-40 16,0 0-16,-41 0 15,1-40-15,40 40 16,-40 0-16,0-40 16,40 39-16,-40-39 15,0-40-15,0 40 16,-1-1-16,41 41 16,0-40-16,0 40 15,0 0-15,0 0 16,0-40-16,0 40 15,0-1-15,0-39 16,0 40-16,0 0 16,0-40-16,41 40 15,-1-81 1,40 41-16,-40-40 16,40 0-16,1-81 15,-41 121-15,40 0 16,-40 39-16,40 1 0,-39-40 15,-1 40-15,40-40 16,-40 40 0,40-40-16,-40-1 0,41 41 15,-41-40-15,0 40 16,-40 0-16,40 0 16,0 0 15,0 40-31,-40-41 15,40 1-15,41 0 16,-41 0 0,0 0-16,40 0 15,-80 0-15,40 40 16,0-40-16,1 0 16,39 0-16,-40-1 15,80-39-15,-80 40 16,1-40-16,39 40 15,-40 0-15,40 0 16,-80-1-16,121 1 16,-81 0-16,0-40 15,40 80-15,40-40 0,-79 0 16,-1 0-16,40 0 16,-40 0-1,0 40-15,40 0 16,-39 0-16,39-41 0,0 41 15,81 0-15,-41 0 16,40 0-16,-39 0 16,-1 0-16,-40 0 15,-39 0-15,-1 0 16,80 0-16,-80 41 16,0-41-16,41 40 15,-41 0-15,0-40 16,40 40-16,41 40 15,-41-40-15,80 40 16,81 1-16,0-1 16,-41-40-16,-39 40 15,-1 0-15,1 1 16,-81-41-16,41 40 16,-41-40-16,0 40 15,-40-40-15,40 0 16,-39 41-16,-1-41 15,40 40-15,-40-40 16,40 40-16,-40 0 16,41-39-16,-41 39 15,0 0-15,40-40 16,-40 80-16,41-39 16,-81-41-16,40 40 15,0-40-15,-40 0 16,0 0-16,40 40 15,-40-39-15,0-1 16,0 40-16,0-40 16,0 40-16,0 0 15,0 1-15,-40 39 16,0 0-16,0 1 16,-41-41-16,81 0 0,-80 0 15,40-40 1,-40 40-16,40 1 15,-41-41-15,41 40 0,0-40 16,-40 0-16,40 40 16,-41-39-16,41 39 15,0-40-15,-120 40 16,39-40-16,-119 80 16,-1-39-16,40-1 15,-40 0-15,1 0 16,-1 1-16,121-1 15,39-80-15,1 80 16,40-80-16,0 0 16,0 0-16,0 40 15,-1-40-15,-39 0 16,40 0-16,0 0 16,-40 0-16,-1 0 15,41 0-15,0 0 16,-40 40-16,40-40 15,0 0-15,-41 40 16,41 0-16,0-40 16,-40 0-16,40 0 62,120 0 110,-40-40-156,0 40-16</inkml:trace>
  <inkml:trace contextRef="#ctx0" brushRef="#br0" timeOffset="23161.62">3973 13074 0,'40'0'172,"0"0"-156,0 0-16,40 0 15,-40 0-15,0 0 16,1 0-16,-1 0 15,0 0-15,0 0 16,40 0-16,-40 0 16,41-40-16,-1 40 15,40 0-15,-40-40 16,81 40-16,-81 0 16,0 0-16,1 0 15,-1 0-15,0-40 16,-40 40-16,0 0 15,1 0-15,-1 0 16,0 0-16,0 0 16,40 0-1,-40-40 1,0 40-16,1 0 16,39 0-16,-40 0 15,0 0 1,0 0-16,0 0 15,0 0-15,41-40 16,-41 40-16,40-40 16,-40 40-1,0 0 1,0 0 0,1 0-16,79 0 15,0 0-15,-39 0 16,-1-41-16,-40 1 15,0 40-15,0 0 329</inkml:trace>
  <inkml:trace contextRef="#ctx0" brushRef="#br0" timeOffset="55280.25">17736 6738 0,'40'80'109,"-40"-40"-109,80 0 16,-80 40-16,80-40 15,-39 41-15,39-41 16,-80 0-16,40 40 16,0-40-1,-40 0-15,40-40 78,0-40-78,41-40 16,79 40-16,1-40 16,39-1-16,-39 1 15,80-80-15,39-1 16,82-39-16,-82 39 0,1 81 16,-120 0-1,-121 0-15,0 80 0,-40-40 16</inkml:trace>
  <inkml:trace contextRef="#ctx0" brushRef="#br0" timeOffset="78551.28">17214 12513 0,'0'-40'0,"40"80"125,0 80-109,1-80-16,-1 0 16,40 40-16,-80-39 0,40-1 15,0-40 48,0 0-16,41 0-32,-1-40-15,0-1 16,121-39-16,40-40 15,80 40-15,-81 0 16,1-1-16,-40 1 16,-81 40-16,-40 0 15,-40-40-15,1 80 16,-1 0-16,-40-40 16</inkml:trace>
  <inkml:trace contextRef="#ctx0" brushRef="#br0" timeOffset="-160981.95">5257 14839 0,'40'0'125,"0"0"-109,0 0-16,0 0 15,40 0-15,1 0 16,79 80-16,121 0 16,40-40-16,40 41 15,-80-41-15,-80 0 16,39-40-16,-79 0 15,-81 0-15,-40 0 16,0 0-16,41 0 16,-41 0-16,0 0 15,40 0-15,41 0 16,79 0-16,41-40 16,120 40-16,-40 0 15,-120 0-15,-1 0 16,1 0-16,-121 0 0,-40 0 15,0 0-15,1 0 16,-1 0-16,0 0 16,0 0 15,-40-40 188</inkml:trace>
  <inkml:trace contextRef="#ctx0" brushRef="#br0" timeOffset="-151008.8">18498 8262 0,'40'0'125,"81"160"-125,-41 41 16,40-1-16,-39-120 16,-41-40-16,40 81 15,-40-1-15,40-40 16,-39 0-16,39 1 15,-40-1-15,40-40 16,-80 0-16,40-40 94,41-40-63,-1 0-31,40-80 16,-40 39-16,81-39 15,-1 40-15,41-41 16,80 1-16,0 40 16,40-80-16,-121 79 15,1 1-15,-81 0 16,-39 40-16,-41 40 15,0-40-15,0 40 16,-40-40-16,40 40 16,0 0-1,-40-41 1,41 41-16,-41-40 203</inkml:trace>
  <inkml:trace contextRef="#ctx0" brushRef="#br0" timeOffset="-148727.55">24036 10147 0,'200'40'63,"161"0"-48,-40 0-15,81-40 16,-81 40-16,-80-40 16,-1 0-16,-119 0 15,-81 40-15,0-40 16</inkml:trace>
  <inkml:trace contextRef="#ctx0" brushRef="#br0" timeOffset="-128153.37">21427 15039 0,'41'0'62,"39"81"-46,-40-41-16,40 40 15,-40-40-15,41 0 16,-1 40-16,0-40 16,41 41-16,-1-41 15,-80 0-15,0-40 16,0 40-16,0-40 47,41-80-47,39-41 15,0-79-15,161-1 16,-40-39-16,40-41 16,-40 40-16,40 41 15,-41-1-15,-119 41 16,-41 80-16,-40-1 15,40 41-15,-40 0 16,1 0-16,-41 0 16,0 0-16,40 40 15,-40-40 17,40 40-17</inkml:trace>
</inkml:ink>
</file>

<file path=ppt/ink/ink5.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4:57:20.345"/>
    </inkml:context>
    <inkml:brush xml:id="br0">
      <inkml:brushProperty name="width" value="0.05292" units="cm"/>
      <inkml:brushProperty name="height" value="0.05292" units="cm"/>
      <inkml:brushProperty name="color" value="#FF0000"/>
    </inkml:brush>
  </inkml:definitions>
  <inkml:trace contextRef="#ctx0" brushRef="#br0">18579 9705 0,'0'-40'141,"40"40"-141,0 0 15,0 0 1,0 0-16,0 0 31,0 0-31,0 0 16,1 0-1,-1 0 1,0-40-16,0 40 16,0 0-1,0 0-15,0 0 16,0 0 0,1 0 15,-1 0-31,0 0 15,0 0 1,0 0 15,0 0-15,0 0 0,0 0-16,41 0 15,-41 0-15,0 0 16,40 0-16,-40 0 15,0 0 1,1 0-16,79 0 16,-80 0-16,0 40 0,40-40 15,-39 0-15,-1 0 16,40 40-16,-40-40 16,0 0-16,0 0 15,81 0-15,-81 0 16,0 0-16,40 40 15,-40-40-15,0 0 16,1 0-16,39 0 16,-80 41-16,80-41 15,-40 0 1,40 0-16,-39 0 16,-1 0-1,0 0-15,0 0 16,0 0-16,0 0 15,40 0-15,41 0 16,39 0-16,41-41 16,0 1-16,-81 0 15,-80 0-15,40 40 16,-39 0-16,-1 0 16,-40-40 62,40 40-31,40-40 62,81 40-109,-1-80 16,-80 80-16,-40-40 0,1 40 15</inkml:trace>
  <inkml:trace contextRef="#ctx0" brushRef="#br0" timeOffset="20169.34">19421 10748 0,'40'0'141,"0"0"-125,1 0-1,-1 0 1,0 0-1,-40-40-15,40 40 0,40 0 16,-40 0-16,0 0 16,41 0-16,-41 0 15,0 0 1,0 0-16,0 0 16,0 0-16,0 0 15,1 0-15,39 0 16,-40 0-1,0 0 1,0 0-16,0 0 16,0 0-1,1 0 1,-1 0 0,0 0-1,0 0-15,0 0 16,40 0-16,-40 0 15,1 0 1,-1 0-16,0 0 16,0 0-16,0 0 15,40 0-15,-40-40 16,1 40-16,39 0 16,-40-40-16,0 40 15,0 0 1,0 0-1,0 0 1,1 0-16,39 0 16,0 0-16,-40 0 15,0 0-15,0 0 16,1 0 0,-1 0-16,0 0 15,40 0 1,0 0-16,1 0 15,-41 0-15,0 0 16,40 0-16,-40 0 16,0 0-16,1 0 15,-1 0 1,0 0 0,0 0-1,0-40 16</inkml:trace>
  <inkml:trace contextRef="#ctx0" brushRef="#br0" timeOffset="30017.76">19341 11550 0,'80'0'156,"-40"0"-141,0 0 1,1 0 0,79 0-16,40 0 15,1 0 1,-41 0-16,-80 0 16,41 0-16,-1 0 0,0 0 15,-40 0-15,0 0 16,41 40-1,-41-40-15,40 0 16,-40 0 0,0 0-16,0 0 15,1 0 1,-1 0-16,0 40 16,0-40-1,0 0-15,0 0 16,0 0-16,41 0 15,39 0-15,0 41 16,-39-41-16,-1 40 16,-40-40-16,40 40 15,-40-40-15,0 0 16,1 0-16,-1 0 16,40 40-16,-40-40 15,0 0-15,0 0 16,41 40-16,-41-40 15,0 0-15,40 0 16,0 0-16,81 0 16,40 0-16,39 0 15,-39 0-15,-81 0 16,-80 0-16,41 0 16,-41 40-16,0-40 15,0 0-15,0 0 16,0 0-16,41 0 15,39 0-15,-80 0 16,0 0-16,40 0 16,-39 0-16,-1 0 15,0-40 1,0 40 0,0 0-1</inkml:trace>
</inkml:ink>
</file>

<file path=ppt/ink/ink6.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5:27:12.115"/>
    </inkml:context>
    <inkml:brush xml:id="br0">
      <inkml:brushProperty name="width" value="0.05292" units="cm"/>
      <inkml:brushProperty name="height" value="0.05292" units="cm"/>
      <inkml:brushProperty name="color" value="#FF0000"/>
    </inkml:brush>
  </inkml:definitions>
  <inkml:trace contextRef="#ctx0" brushRef="#br0">2729 9625 0,'80'0'94,"-40"0"-79,0 0-15,40 0 0,1 0 16,39 0 0,40 0-16,81-40 0,-80 0 15,39 0-15,-39 0 16,-121 40-16,40 0 16,-40-40-1,1 40-15,79 0 0,-40 0 16,161 0-16,-40-40 15,39-1-15,-39 1 16,0 0-16,-121 40 16,0 0-16,-40-40 15,40 40-15,-39 0 16,-1 0-16,40 0 16,0 0-16,41 0 15,39 0-15,-40 0 16,-79-40-16,-1 40 15,0 0-15,0 0 16,0 0 0,40-40-16,-40 40 15,41-40-15,-41 40 16,40-40-16,-40 40 16,0 0-16,0 0 15</inkml:trace>
  <inkml:trace contextRef="#ctx0" brushRef="#br0" timeOffset="9597.78">5858 10748 0,'41'-40'141,"-1"40"-94,0 0-47,40 0 16,-40 0-16,40 0 15,-39 0 1,-1 0-16,0 0 15,0 0 1,40 0 0,-40 0-1,0 0-15,1 0 16,-1 0-16,0 0 16,0 0-1,0 0-15,40 0 16,-40 0-16,1 0 15,-1 0 32,0 0-31,0 0 78</inkml:trace>
  <inkml:trace contextRef="#ctx0" brushRef="#br0" timeOffset="10519.68">5738 7820 0,'0'-40'32,"40"40"15,0 0-47,41-40 15,-41 40-15,0 0 16,40 0-16,0 0 15,121 0-15,0 0 16,39 0-16,-79 0 16,-1 0-16,-79 0 15,-41 0-15,40 0 16,-40 0-16,0 0 16,0 0-16,1 0 15,-1 0 1</inkml:trace>
</inkml:ink>
</file>

<file path=ppt/ink/ink7.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2-09-22T05:35:33.408"/>
    </inkml:context>
    <inkml:brush xml:id="br0">
      <inkml:brushProperty name="width" value="0.05292" units="cm"/>
      <inkml:brushProperty name="height" value="0.05292" units="cm"/>
      <inkml:brushProperty name="color" value="#FF0000"/>
    </inkml:brush>
  </inkml:definitions>
  <inkml:trace contextRef="#ctx0" brushRef="#br0">6781 11189 0,'201'-40'125,"-41"-40"-109,202 0-16,-81 40 15,-41 0-15,1-1 16,-80 1-16,-81 40 16,-40 0-1,0 0 32,0 0-16</inkml:trace>
  <inkml:trace contextRef="#ctx0" brushRef="#br0" timeOffset="1093.76">2769 10949 0,'0'-40'109,"80"40"-109,-40-81 0,40 41 16,41 40-1,-1-40-15,41-40 16,120 40-16,-41 0 0,-79-41 16,-121 81-16,0 0 15,0-40-15,0 40 125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22-09-2022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22-09-2022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838200" y="1290918"/>
            <a:ext cx="10515600" cy="5298141"/>
          </a:xfrm>
        </p:spPr>
        <p:txBody>
          <a:bodyPr>
            <a:normAutofit/>
          </a:bodyPr>
          <a:lstStyle/>
          <a:p>
            <a:r>
              <a:rPr lang="en-IN" dirty="0"/>
              <a:t>Inheritance</a:t>
            </a:r>
          </a:p>
          <a:p>
            <a:r>
              <a:rPr lang="en-IN" dirty="0"/>
              <a:t>Types of Inheritance</a:t>
            </a:r>
          </a:p>
          <a:p>
            <a:pPr lvl="1"/>
            <a:r>
              <a:rPr lang="en-IN" dirty="0"/>
              <a:t>Single Inheritance</a:t>
            </a:r>
          </a:p>
          <a:p>
            <a:pPr lvl="1"/>
            <a:r>
              <a:rPr lang="en-IN" dirty="0"/>
              <a:t>Multi-level Inheritance</a:t>
            </a:r>
          </a:p>
          <a:p>
            <a:pPr lvl="1"/>
            <a:r>
              <a:rPr lang="en-IN" dirty="0"/>
              <a:t>Hierarchical Inheritance</a:t>
            </a:r>
          </a:p>
          <a:p>
            <a:pPr lvl="1"/>
            <a:r>
              <a:rPr lang="en-IN" dirty="0">
                <a:solidFill>
                  <a:srgbClr val="FF0000"/>
                </a:solidFill>
              </a:rPr>
              <a:t>Multiple Inheritance </a:t>
            </a:r>
          </a:p>
          <a:p>
            <a:pPr lvl="1"/>
            <a:r>
              <a:rPr lang="en-IN" dirty="0">
                <a:solidFill>
                  <a:srgbClr val="FF0000"/>
                </a:solidFill>
              </a:rPr>
              <a:t>Hybrid Inheritance</a:t>
            </a:r>
          </a:p>
          <a:p>
            <a:r>
              <a:rPr lang="en-IN" dirty="0"/>
              <a:t>Method Overriding</a:t>
            </a:r>
          </a:p>
          <a:p>
            <a:r>
              <a:rPr lang="en-IN" dirty="0"/>
              <a:t>Method Overloading Vs Method Overriding</a:t>
            </a:r>
          </a:p>
          <a:p>
            <a:r>
              <a:rPr lang="en-IN" dirty="0"/>
              <a:t>Usage of “</a:t>
            </a:r>
            <a:r>
              <a:rPr lang="en-IN" b="1" dirty="0"/>
              <a:t>super</a:t>
            </a:r>
            <a:r>
              <a:rPr lang="en-IN" dirty="0"/>
              <a:t>” keyword</a:t>
            </a:r>
          </a:p>
          <a:p>
            <a:r>
              <a:rPr lang="en-IN" dirty="0"/>
              <a:t>Usage of “</a:t>
            </a:r>
            <a:r>
              <a:rPr lang="en-IN" b="1" dirty="0"/>
              <a:t>final</a:t>
            </a:r>
            <a:r>
              <a:rPr lang="en-IN"/>
              <a:t>” keyword</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Hierarchical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rmAutofit/>
          </a:bodyPr>
          <a:lstStyle/>
          <a:p>
            <a:pPr marL="0" indent="0" algn="just">
              <a:buNone/>
            </a:pPr>
            <a:r>
              <a:rPr lang="en-US" sz="1800" b="0" i="0" dirty="0">
                <a:solidFill>
                  <a:srgbClr val="333333"/>
                </a:solidFill>
                <a:effectLst/>
                <a:latin typeface="inter-regular"/>
              </a:rPr>
              <a:t>When two or more classes inherit a single class, it is known as </a:t>
            </a:r>
            <a:r>
              <a:rPr lang="en-US" sz="1800" b="0" i="1" dirty="0">
                <a:solidFill>
                  <a:srgbClr val="333333"/>
                </a:solidFill>
                <a:effectLst/>
                <a:latin typeface="inter-regular"/>
              </a:rPr>
              <a:t>hierarchical inheritance</a:t>
            </a:r>
            <a:r>
              <a:rPr lang="en-US" sz="1800" b="0" i="0" dirty="0">
                <a:solidFill>
                  <a:srgbClr val="333333"/>
                </a:solidFill>
                <a:effectLst/>
                <a:latin typeface="inter-regular"/>
              </a:rPr>
              <a:t>. </a:t>
            </a:r>
          </a:p>
          <a:p>
            <a:pPr marL="0" indent="0" algn="just">
              <a:buNone/>
            </a:pPr>
            <a:r>
              <a:rPr lang="en-US" sz="1800" b="0" i="0" dirty="0">
                <a:solidFill>
                  <a:srgbClr val="333333"/>
                </a:solidFill>
                <a:effectLst/>
                <a:latin typeface="inter-regular"/>
              </a:rPr>
              <a:t>In the example given below, Dog and Cat classes inherit the Animal class, so there is hierarchical inheritance.</a:t>
            </a:r>
            <a:endParaRPr lang="en-US" sz="1800"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109793" y="5148611"/>
            <a:ext cx="2293314" cy="1231106"/>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Meowing…</a:t>
            </a:r>
          </a:p>
          <a:p>
            <a:r>
              <a:rPr lang="en-IN" b="1" dirty="0"/>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376518" y="1518950"/>
            <a:ext cx="6096000" cy="5262979"/>
          </a:xfrm>
          <a:prstGeom prst="rect">
            <a:avLst/>
          </a:prstGeom>
          <a:noFill/>
          <a:ln>
            <a:solidFill>
              <a:schemeClr val="accent1"/>
            </a:solidFill>
          </a:ln>
        </p:spPr>
        <p:txBody>
          <a:bodyPr wrap="square">
            <a:spAutoFit/>
          </a:bodyPr>
          <a:lstStyle/>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eat()</a:t>
            </a:r>
          </a:p>
          <a:p>
            <a:pPr marL="0" indent="0" algn="just">
              <a:buNone/>
            </a:pPr>
            <a:r>
              <a:rPr lang="en-IN" sz="1600" b="0" i="0" dirty="0">
                <a:solidFill>
                  <a:srgbClr val="000000"/>
                </a:solidFill>
                <a:effectLst/>
                <a:latin typeface="inter-regular"/>
              </a:rPr>
              <a:t>	{</a:t>
            </a:r>
          </a:p>
          <a:p>
            <a:pPr marL="0" indent="0" algn="just">
              <a:buNone/>
            </a:pPr>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“Eating…"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Dog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bark()</a:t>
            </a:r>
          </a:p>
          <a:p>
            <a:pPr marL="0" indent="0" algn="just">
              <a:buNone/>
            </a:pPr>
            <a:r>
              <a:rPr lang="en-IN" sz="1600" dirty="0">
                <a:solidFill>
                  <a:srgbClr val="000000"/>
                </a:solidFill>
                <a:latin typeface="inter-regular"/>
              </a:rPr>
              <a:t>	</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“Barking..."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algn="just"/>
            <a:r>
              <a:rPr lang="en-IN" sz="1600" b="1" i="0" dirty="0">
                <a:solidFill>
                  <a:srgbClr val="006699"/>
                </a:solidFill>
                <a:effectLst/>
                <a:latin typeface="inter-regular"/>
              </a:rPr>
              <a:t>class</a:t>
            </a:r>
            <a:r>
              <a:rPr lang="en-IN" sz="1600" b="0" i="0" dirty="0">
                <a:solidFill>
                  <a:srgbClr val="000000"/>
                </a:solidFill>
                <a:effectLst/>
                <a:latin typeface="inter-regular"/>
              </a:rPr>
              <a:t> Cat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meow()</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dirty="0">
                <a:solidFill>
                  <a:srgbClr val="0000FF"/>
                </a:solidFill>
                <a:latin typeface="inter-regular"/>
              </a:rPr>
              <a:t>Meow</a:t>
            </a:r>
            <a:r>
              <a:rPr lang="en-IN" sz="1600" b="0" i="0" dirty="0">
                <a:solidFill>
                  <a:srgbClr val="0000FF"/>
                </a:solidFill>
                <a:effectLst/>
                <a:latin typeface="inter-regular"/>
              </a:rPr>
              <a:t>ing..."</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endParaRPr lang="en-IN" sz="1800" b="0" i="0" dirty="0">
              <a:solidFill>
                <a:srgbClr val="000000"/>
              </a:solidFill>
              <a:effectLst/>
              <a:latin typeface="inter-regular"/>
            </a:endParaRPr>
          </a:p>
        </p:txBody>
      </p:sp>
      <p:sp>
        <p:nvSpPr>
          <p:cNvPr id="9" name="TextBox 8">
            <a:extLst>
              <a:ext uri="{FF2B5EF4-FFF2-40B4-BE49-F238E27FC236}">
                <a16:creationId xmlns:a16="http://schemas.microsoft.com/office/drawing/2014/main" id="{69F7D65B-0D76-7E94-FB81-49240D3CB6EB}"/>
              </a:ext>
            </a:extLst>
          </p:cNvPr>
          <p:cNvSpPr txBox="1"/>
          <p:nvPr/>
        </p:nvSpPr>
        <p:spPr>
          <a:xfrm>
            <a:off x="6813176" y="1901581"/>
            <a:ext cx="5181600" cy="2862322"/>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algn="just"/>
            <a:r>
              <a:rPr lang="en-IN" sz="1800" b="0" i="0" dirty="0">
                <a:solidFill>
                  <a:srgbClr val="000000"/>
                </a:solidFill>
                <a:effectLst/>
                <a:latin typeface="inter-regular"/>
              </a:rPr>
              <a:t>	</a:t>
            </a:r>
            <a:r>
              <a:rPr lang="en-IN" dirty="0">
                <a:solidFill>
                  <a:srgbClr val="000000"/>
                </a:solidFill>
                <a:latin typeface="inter-regular"/>
              </a:rPr>
              <a:t>      	</a:t>
            </a:r>
            <a:r>
              <a:rPr lang="en-US" b="0" i="0" dirty="0">
                <a:solidFill>
                  <a:srgbClr val="000000"/>
                </a:solidFill>
                <a:effectLst/>
                <a:latin typeface="inter-regular"/>
              </a:rPr>
              <a:t>Cat c=</a:t>
            </a:r>
            <a:r>
              <a:rPr lang="en-US" b="1" i="0" dirty="0">
                <a:solidFill>
                  <a:srgbClr val="006699"/>
                </a:solidFill>
                <a:effectLst/>
                <a:latin typeface="inter-regular"/>
              </a:rPr>
              <a:t>new</a:t>
            </a:r>
            <a:r>
              <a:rPr lang="en-US" b="0" i="0" dirty="0">
                <a:solidFill>
                  <a:srgbClr val="000000"/>
                </a:solidFill>
                <a:effectLst/>
                <a:latin typeface="inter-regular"/>
              </a:rPr>
              <a:t> Cat();  </a:t>
            </a:r>
          </a:p>
          <a:p>
            <a:pPr algn="just"/>
            <a:r>
              <a:rPr lang="en-US" b="0" i="0" dirty="0">
                <a:solidFill>
                  <a:srgbClr val="000000"/>
                </a:solidFill>
                <a:effectLst/>
                <a:latin typeface="inter-regular"/>
              </a:rPr>
              <a:t>		</a:t>
            </a:r>
            <a:r>
              <a:rPr lang="en-US" b="0" i="0" dirty="0" err="1">
                <a:solidFill>
                  <a:srgbClr val="000000"/>
                </a:solidFill>
                <a:effectLst/>
                <a:latin typeface="inter-regular"/>
              </a:rPr>
              <a:t>c.meow</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c.eat</a:t>
            </a:r>
            <a:r>
              <a:rPr lang="en-US" b="0" i="0" dirty="0">
                <a:solidFill>
                  <a:srgbClr val="000000"/>
                </a:solidFill>
                <a:effectLst/>
                <a:latin typeface="inter-regular"/>
              </a:rPr>
              <a:t>();  </a:t>
            </a:r>
          </a:p>
          <a:p>
            <a:pPr algn="just"/>
            <a:r>
              <a:rPr lang="en-US" dirty="0">
                <a:solidFill>
                  <a:srgbClr val="000000"/>
                </a:solidFill>
                <a:latin typeface="inter-regular"/>
              </a:rPr>
              <a:t>		//</a:t>
            </a:r>
            <a:r>
              <a:rPr lang="en-US" dirty="0" err="1">
                <a:solidFill>
                  <a:srgbClr val="000000"/>
                </a:solidFill>
                <a:latin typeface="inter-regular"/>
              </a:rPr>
              <a:t>c.bark</a:t>
            </a:r>
            <a:r>
              <a:rPr lang="en-US" dirty="0">
                <a:solidFill>
                  <a:srgbClr val="000000"/>
                </a:solidFill>
                <a:latin typeface="inter-regular"/>
              </a:rPr>
              <a:t>(); </a:t>
            </a:r>
            <a:r>
              <a:rPr lang="en-US" dirty="0">
                <a:solidFill>
                  <a:srgbClr val="000000"/>
                </a:solidFill>
                <a:highlight>
                  <a:srgbClr val="FFFF00"/>
                </a:highlight>
                <a:latin typeface="inter-regular"/>
              </a:rPr>
              <a:t>will raise error</a:t>
            </a:r>
            <a:endParaRPr lang="en-US" b="0" i="0" dirty="0">
              <a:solidFill>
                <a:srgbClr val="000000"/>
              </a:solidFill>
              <a:effectLst/>
              <a:highlight>
                <a:srgbClr val="FFFF00"/>
              </a:highligh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spTree>
    <p:extLst>
      <p:ext uri="{BB962C8B-B14F-4D97-AF65-F5344CB8AC3E}">
        <p14:creationId xmlns:p14="http://schemas.microsoft.com/office/powerpoint/2010/main" val="244415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Method Overriding</a:t>
            </a:r>
          </a:p>
        </p:txBody>
      </p:sp>
    </p:spTree>
    <p:extLst>
      <p:ext uri="{BB962C8B-B14F-4D97-AF65-F5344CB8AC3E}">
        <p14:creationId xmlns:p14="http://schemas.microsoft.com/office/powerpoint/2010/main" val="55786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Method Overriding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13740"/>
            <a:ext cx="11081657" cy="5694636"/>
          </a:xfrm>
        </p:spPr>
        <p:txBody>
          <a:bodyPr>
            <a:normAutofit/>
          </a:bodyPr>
          <a:lstStyle/>
          <a:p>
            <a:pPr algn="just"/>
            <a:r>
              <a:rPr lang="en-US" sz="2000" b="0" i="0" dirty="0">
                <a:solidFill>
                  <a:srgbClr val="333333"/>
                </a:solidFill>
                <a:effectLst/>
                <a:latin typeface="inter-regular"/>
              </a:rPr>
              <a:t>If subclass (child class) has the same method as declared in the parent class, it is known as </a:t>
            </a:r>
            <a:r>
              <a:rPr lang="en-US" sz="2000" b="1" i="0" dirty="0">
                <a:solidFill>
                  <a:srgbClr val="333333"/>
                </a:solidFill>
                <a:effectLst/>
                <a:latin typeface="inter-bold"/>
              </a:rPr>
              <a:t>method overriding in Java</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In other words, If a subclass provides the specific implementation of the method that has been declared by one of its parent class, it is known as method overriding.</a:t>
            </a:r>
          </a:p>
          <a:p>
            <a:pPr marL="0" indent="0" algn="just">
              <a:buNone/>
            </a:pPr>
            <a:endParaRPr lang="en-US" sz="2000" b="1" i="0" dirty="0">
              <a:solidFill>
                <a:srgbClr val="610B4B"/>
              </a:solidFill>
              <a:effectLst/>
              <a:latin typeface="erdana"/>
            </a:endParaRPr>
          </a:p>
          <a:p>
            <a:pPr marL="0" indent="0" algn="just">
              <a:buNone/>
            </a:pPr>
            <a:r>
              <a:rPr lang="en-US" sz="2000" b="1" i="0" dirty="0">
                <a:solidFill>
                  <a:srgbClr val="610B4B"/>
                </a:solidFill>
                <a:effectLst/>
                <a:latin typeface="erdana"/>
              </a:rPr>
              <a:t>Usage of Java Method Overriding</a:t>
            </a:r>
          </a:p>
          <a:p>
            <a:pPr algn="just">
              <a:buFont typeface="Arial" panose="020B0604020202020204" pitchFamily="34" charset="0"/>
              <a:buChar char="•"/>
            </a:pPr>
            <a:r>
              <a:rPr lang="en-US" sz="2000" b="0" i="0" dirty="0">
                <a:solidFill>
                  <a:srgbClr val="000000"/>
                </a:solidFill>
                <a:effectLst/>
                <a:latin typeface="inter-regular"/>
              </a:rPr>
              <a:t>Method overriding is used to provide the specific implementation of a method </a:t>
            </a:r>
            <a:r>
              <a:rPr lang="en-US" sz="2000" b="0" i="0" dirty="0" err="1">
                <a:solidFill>
                  <a:srgbClr val="000000"/>
                </a:solidFill>
                <a:effectLst/>
                <a:latin typeface="inter-regular"/>
              </a:rPr>
              <a:t>wthatis</a:t>
            </a:r>
            <a:r>
              <a:rPr lang="en-US" sz="2000" b="0" i="0" dirty="0">
                <a:solidFill>
                  <a:srgbClr val="000000"/>
                </a:solidFill>
                <a:effectLst/>
                <a:latin typeface="inter-regular"/>
              </a:rPr>
              <a:t> already provided by its superclass.</a:t>
            </a:r>
          </a:p>
          <a:p>
            <a:pPr algn="just">
              <a:buFont typeface="Arial" panose="020B0604020202020204" pitchFamily="34" charset="0"/>
              <a:buChar char="•"/>
            </a:pPr>
            <a:r>
              <a:rPr lang="en-US" sz="2000" b="0" i="0" dirty="0">
                <a:solidFill>
                  <a:srgbClr val="000000"/>
                </a:solidFill>
                <a:effectLst/>
                <a:latin typeface="inter-regular"/>
              </a:rPr>
              <a:t>Method overriding is used for runtime polymorphism</a:t>
            </a:r>
          </a:p>
          <a:p>
            <a:pPr marL="0" indent="0" algn="just">
              <a:buNone/>
            </a:pPr>
            <a:endParaRPr lang="en-US" sz="2000" b="1" i="0" dirty="0">
              <a:solidFill>
                <a:srgbClr val="610B4B"/>
              </a:solidFill>
              <a:effectLst/>
              <a:latin typeface="erdana"/>
            </a:endParaRPr>
          </a:p>
          <a:p>
            <a:pPr marL="0" indent="0" algn="just">
              <a:buNone/>
            </a:pPr>
            <a:r>
              <a:rPr lang="en-US" sz="2000" b="1" i="0" dirty="0">
                <a:solidFill>
                  <a:srgbClr val="610B4B"/>
                </a:solidFill>
                <a:effectLst/>
                <a:latin typeface="erdana"/>
              </a:rPr>
              <a:t>Rules for Java Method Overriding</a:t>
            </a:r>
          </a:p>
          <a:p>
            <a:pPr algn="just">
              <a:buFont typeface="+mj-lt"/>
              <a:buAutoNum type="arabicPeriod"/>
            </a:pPr>
            <a:r>
              <a:rPr lang="en-US" sz="2000" b="0" i="0" dirty="0">
                <a:solidFill>
                  <a:srgbClr val="000000"/>
                </a:solidFill>
                <a:effectLst/>
                <a:latin typeface="inter-regular"/>
              </a:rPr>
              <a:t>The method must have the same name as in the parent class</a:t>
            </a:r>
          </a:p>
          <a:p>
            <a:pPr algn="just">
              <a:buFont typeface="+mj-lt"/>
              <a:buAutoNum type="arabicPeriod"/>
            </a:pPr>
            <a:r>
              <a:rPr lang="en-US" sz="2000" b="0" i="0" dirty="0">
                <a:solidFill>
                  <a:srgbClr val="000000"/>
                </a:solidFill>
                <a:effectLst/>
                <a:latin typeface="inter-regular"/>
              </a:rPr>
              <a:t>The method must have the same parameter as in the parent class.</a:t>
            </a:r>
          </a:p>
          <a:p>
            <a:pPr algn="just">
              <a:buFont typeface="+mj-lt"/>
              <a:buAutoNum type="arabicPeriod"/>
            </a:pPr>
            <a:r>
              <a:rPr lang="en-US" sz="2000" b="0" i="0" dirty="0">
                <a:solidFill>
                  <a:srgbClr val="000000"/>
                </a:solidFill>
                <a:effectLst/>
                <a:latin typeface="inter-regular"/>
              </a:rPr>
              <a:t>There must be an IS-A relationship (inheritance</a:t>
            </a:r>
            <a:r>
              <a:rPr lang="en-US" sz="1600" b="0" i="0" dirty="0">
                <a:solidFill>
                  <a:srgbClr val="000000"/>
                </a:solidFill>
                <a:effectLst/>
                <a:latin typeface="inter-regular"/>
              </a:rPr>
              <a:t>).</a:t>
            </a:r>
          </a:p>
        </p:txBody>
      </p:sp>
    </p:spTree>
    <p:extLst>
      <p:ext uri="{BB962C8B-B14F-4D97-AF65-F5344CB8AC3E}">
        <p14:creationId xmlns:p14="http://schemas.microsoft.com/office/powerpoint/2010/main" val="6877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Autofit/>
          </a:bodyPr>
          <a:lstStyle/>
          <a:p>
            <a:pPr marL="0" indent="0" algn="just">
              <a:buNone/>
            </a:pPr>
            <a:r>
              <a:rPr lang="en-US" sz="2000" b="0" i="0" dirty="0">
                <a:solidFill>
                  <a:srgbClr val="610B4B"/>
                </a:solidFill>
                <a:effectLst/>
                <a:highlight>
                  <a:srgbClr val="FFFF00"/>
                </a:highlight>
                <a:latin typeface="erdana"/>
              </a:rPr>
              <a:t>Understanding the problem without method overriding</a:t>
            </a:r>
          </a:p>
          <a:p>
            <a:pPr algn="just"/>
            <a:r>
              <a:rPr lang="en-US" sz="2000" b="0" i="0" dirty="0">
                <a:solidFill>
                  <a:srgbClr val="333333"/>
                </a:solidFill>
                <a:effectLst/>
                <a:latin typeface="inter-regular"/>
              </a:rPr>
              <a:t>Let's understand the problem that we may face in the program if we don't use method overriding.</a:t>
            </a:r>
          </a:p>
        </p:txBody>
      </p:sp>
      <p:sp>
        <p:nvSpPr>
          <p:cNvPr id="5" name="TextBox 4">
            <a:extLst>
              <a:ext uri="{FF2B5EF4-FFF2-40B4-BE49-F238E27FC236}">
                <a16:creationId xmlns:a16="http://schemas.microsoft.com/office/drawing/2014/main" id="{2701B0A5-8365-2F20-16D3-0BE7B9B8B06D}"/>
              </a:ext>
            </a:extLst>
          </p:cNvPr>
          <p:cNvSpPr txBox="1"/>
          <p:nvPr/>
        </p:nvSpPr>
        <p:spPr>
          <a:xfrm>
            <a:off x="8796028" y="4485223"/>
            <a:ext cx="2293314" cy="954107"/>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Vehicle is running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475130" y="1608597"/>
            <a:ext cx="6284258" cy="5016758"/>
          </a:xfrm>
          <a:prstGeom prst="rect">
            <a:avLst/>
          </a:prstGeom>
          <a:noFill/>
          <a:ln>
            <a:solidFill>
              <a:schemeClr val="accent1"/>
            </a:solidFill>
          </a:ln>
        </p:spPr>
        <p:txBody>
          <a:bodyPr wrap="square">
            <a:spAutoFit/>
          </a:bodyPr>
          <a:lstStyle/>
          <a:p>
            <a:pPr algn="just"/>
            <a:r>
              <a:rPr lang="en-US" sz="1600" b="0" i="0" dirty="0">
                <a:solidFill>
                  <a:srgbClr val="000000"/>
                </a:solidFill>
                <a:effectLst/>
                <a:latin typeface="inter-regular"/>
              </a:rPr>
              <a:t> </a:t>
            </a:r>
            <a:r>
              <a:rPr lang="en-US" sz="1600" b="0" i="0" dirty="0">
                <a:solidFill>
                  <a:srgbClr val="008200"/>
                </a:solidFill>
                <a:effectLst/>
                <a:latin typeface="inter-regular"/>
              </a:rPr>
              <a:t>//Here, we are calling the method of parent class with child</a:t>
            </a:r>
            <a:r>
              <a:rPr lang="en-US" sz="1600" b="0" i="0" dirty="0">
                <a:solidFill>
                  <a:srgbClr val="000000"/>
                </a:solidFill>
                <a:effectLst/>
                <a:latin typeface="inter-regular"/>
              </a:rPr>
              <a:t>  </a:t>
            </a:r>
            <a:r>
              <a:rPr lang="en-US" sz="1600" b="0" i="0" dirty="0">
                <a:solidFill>
                  <a:srgbClr val="008200"/>
                </a:solidFill>
                <a:effectLst/>
                <a:latin typeface="inter-regular"/>
              </a:rPr>
              <a:t>class object.</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run()</a:t>
            </a:r>
          </a:p>
          <a:p>
            <a:pPr algn="just"/>
            <a:r>
              <a:rPr lang="en-US" sz="1600" dirty="0">
                <a:solidFill>
                  <a:srgbClr val="000000"/>
                </a:solidFill>
                <a:latin typeface="inter-regular"/>
              </a:rPr>
              <a:t>	</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"Vehicle is running"</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p>
          <a:p>
            <a:pPr algn="just"/>
            <a:r>
              <a:rPr lang="en-US" sz="1600" b="0" i="0" dirty="0">
                <a:solidFill>
                  <a:srgbClr val="008200"/>
                </a:solidFill>
                <a:effectLst/>
                <a:latin typeface="inter-regular"/>
              </a:rPr>
              <a:t>//Creating a child class</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Bike </a:t>
            </a:r>
            <a:r>
              <a:rPr lang="en-US" sz="1600" b="1" i="0" dirty="0">
                <a:solidFill>
                  <a:srgbClr val="006699"/>
                </a:solidFill>
                <a:effectLst/>
                <a:latin typeface="inter-regular"/>
              </a:rPr>
              <a:t>extends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a:t>
            </a:r>
            <a:r>
              <a:rPr lang="en-US" sz="1600" b="0" i="0" dirty="0" err="1">
                <a:solidFill>
                  <a:srgbClr val="000000"/>
                </a:solidFill>
                <a:effectLst/>
                <a:latin typeface="inter-regular"/>
              </a:rPr>
              <a:t>args</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a:solidFill>
                  <a:srgbClr val="008200"/>
                </a:solidFill>
                <a:effectLst/>
                <a:latin typeface="inter-regular"/>
              </a:rPr>
              <a:t>//creating an instance of child class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Bike obj = </a:t>
            </a:r>
            <a:r>
              <a:rPr lang="en-US" sz="1600" b="1" i="0" dirty="0">
                <a:solidFill>
                  <a:srgbClr val="006699"/>
                </a:solidFill>
                <a:effectLst/>
                <a:latin typeface="inter-regular"/>
              </a:rPr>
              <a:t>new</a:t>
            </a:r>
            <a:r>
              <a:rPr lang="en-US" sz="1600" b="0" i="0" dirty="0">
                <a:solidFill>
                  <a:srgbClr val="000000"/>
                </a:solidFill>
                <a:effectLst/>
                <a:latin typeface="inter-regular"/>
              </a:rPr>
              <a:t> Bike();  </a:t>
            </a:r>
          </a:p>
          <a:p>
            <a:pPr algn="just"/>
            <a:r>
              <a:rPr lang="en-US" sz="1600" b="0" i="0" dirty="0">
                <a:solidFill>
                  <a:srgbClr val="000000"/>
                </a:solidFill>
                <a:effectLst/>
                <a:latin typeface="inter-regular"/>
              </a:rPr>
              <a:t>  		</a:t>
            </a:r>
            <a:r>
              <a:rPr lang="en-US" sz="1600" b="0" i="0" dirty="0">
                <a:solidFill>
                  <a:srgbClr val="008200"/>
                </a:solidFill>
                <a:effectLst/>
                <a:latin typeface="inter-regular"/>
              </a:rPr>
              <a:t>//calling the method with child class instance</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obj.run</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a:p>
            <a:pPr algn="just"/>
            <a:r>
              <a:rPr lang="en-US" sz="1600" b="0" i="0" dirty="0">
                <a:solidFill>
                  <a:srgbClr val="000000"/>
                </a:solidFill>
                <a:effectLst/>
                <a:latin typeface="inter-regular"/>
              </a:rPr>
              <a:t>}  </a:t>
            </a:r>
          </a:p>
        </p:txBody>
      </p:sp>
      <p:sp>
        <p:nvSpPr>
          <p:cNvPr id="6" name="TextBox 5">
            <a:extLst>
              <a:ext uri="{FF2B5EF4-FFF2-40B4-BE49-F238E27FC236}">
                <a16:creationId xmlns:a16="http://schemas.microsoft.com/office/drawing/2014/main" id="{08879776-5F66-EE6F-F21E-1B45BB482588}"/>
              </a:ext>
            </a:extLst>
          </p:cNvPr>
          <p:cNvSpPr txBox="1"/>
          <p:nvPr/>
        </p:nvSpPr>
        <p:spPr>
          <a:xfrm>
            <a:off x="7345345" y="2119909"/>
            <a:ext cx="4550200" cy="1477328"/>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Problem is that </a:t>
            </a:r>
            <a:r>
              <a:rPr lang="en-US" dirty="0">
                <a:solidFill>
                  <a:srgbClr val="333333"/>
                </a:solidFill>
                <a:latin typeface="inter-regular"/>
              </a:rPr>
              <a:t>We </a:t>
            </a:r>
            <a:r>
              <a:rPr lang="en-US" b="0" i="0" dirty="0">
                <a:solidFill>
                  <a:srgbClr val="333333"/>
                </a:solidFill>
                <a:effectLst/>
                <a:latin typeface="inter-regular"/>
              </a:rPr>
              <a:t>have to provide a specific implementation of run() method in subclass that is why we use method overriding.</a:t>
            </a:r>
          </a:p>
          <a:p>
            <a:br>
              <a:rPr lang="en-US" dirty="0"/>
            </a:b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A7D818D-DA51-E725-F15F-3177D5B39C80}"/>
                  </a:ext>
                </a:extLst>
              </p14:cNvPr>
              <p14:cNvContentPartPr/>
              <p14:nvPr/>
            </p14:nvContentPartPr>
            <p14:xfrm>
              <a:off x="563400" y="1414800"/>
              <a:ext cx="8754480" cy="4736160"/>
            </p14:xfrm>
          </p:contentPart>
        </mc:Choice>
        <mc:Fallback>
          <p:pic>
            <p:nvPicPr>
              <p:cNvPr id="4" name="Ink 3">
                <a:extLst>
                  <a:ext uri="{FF2B5EF4-FFF2-40B4-BE49-F238E27FC236}">
                    <a16:creationId xmlns:a16="http://schemas.microsoft.com/office/drawing/2014/main" id="{2A7D818D-DA51-E725-F15F-3177D5B39C80}"/>
                  </a:ext>
                </a:extLst>
              </p:cNvPr>
              <p:cNvPicPr/>
              <p:nvPr/>
            </p:nvPicPr>
            <p:blipFill>
              <a:blip r:embed="rId3"/>
              <a:stretch>
                <a:fillRect/>
              </a:stretch>
            </p:blipFill>
            <p:spPr>
              <a:xfrm>
                <a:off x="554040" y="1405440"/>
                <a:ext cx="8773200" cy="4754880"/>
              </a:xfrm>
              <a:prstGeom prst="rect">
                <a:avLst/>
              </a:prstGeom>
            </p:spPr>
          </p:pic>
        </mc:Fallback>
      </mc:AlternateContent>
    </p:spTree>
    <p:extLst>
      <p:ext uri="{BB962C8B-B14F-4D97-AF65-F5344CB8AC3E}">
        <p14:creationId xmlns:p14="http://schemas.microsoft.com/office/powerpoint/2010/main" val="26920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Autofit/>
          </a:bodyPr>
          <a:lstStyle/>
          <a:p>
            <a:pPr algn="just"/>
            <a:r>
              <a:rPr lang="en-US" sz="2000" b="0" i="0" dirty="0">
                <a:solidFill>
                  <a:srgbClr val="333333"/>
                </a:solidFill>
                <a:effectLst/>
                <a:latin typeface="inter-regular"/>
              </a:rPr>
              <a:t>In this example, we have defined the run method in the subclass as defined in the parent class but it has some specific implementation. The name and parameter of the method are the same, and there is IS-A relationship between the classes, so there is method overriding.</a:t>
            </a:r>
          </a:p>
        </p:txBody>
      </p:sp>
      <p:sp>
        <p:nvSpPr>
          <p:cNvPr id="5" name="TextBox 4">
            <a:extLst>
              <a:ext uri="{FF2B5EF4-FFF2-40B4-BE49-F238E27FC236}">
                <a16:creationId xmlns:a16="http://schemas.microsoft.com/office/drawing/2014/main" id="{2701B0A5-8365-2F20-16D3-0BE7B9B8B06D}"/>
              </a:ext>
            </a:extLst>
          </p:cNvPr>
          <p:cNvSpPr txBox="1"/>
          <p:nvPr/>
        </p:nvSpPr>
        <p:spPr>
          <a:xfrm>
            <a:off x="8342374" y="5070642"/>
            <a:ext cx="2293314" cy="954107"/>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Bike is running safely</a:t>
            </a:r>
          </a:p>
        </p:txBody>
      </p:sp>
      <p:sp>
        <p:nvSpPr>
          <p:cNvPr id="7" name="TextBox 6">
            <a:extLst>
              <a:ext uri="{FF2B5EF4-FFF2-40B4-BE49-F238E27FC236}">
                <a16:creationId xmlns:a16="http://schemas.microsoft.com/office/drawing/2014/main" id="{722ABDFC-4D95-131C-0122-8809F99E9FA7}"/>
              </a:ext>
            </a:extLst>
          </p:cNvPr>
          <p:cNvSpPr txBox="1"/>
          <p:nvPr/>
        </p:nvSpPr>
        <p:spPr>
          <a:xfrm>
            <a:off x="475130" y="1665754"/>
            <a:ext cx="5734751" cy="4524315"/>
          </a:xfrm>
          <a:prstGeom prst="rect">
            <a:avLst/>
          </a:prstGeom>
          <a:noFill/>
          <a:ln>
            <a:solidFill>
              <a:schemeClr val="accent1"/>
            </a:solidFill>
          </a:ln>
        </p:spPr>
        <p:txBody>
          <a:bodyPr wrap="square">
            <a:spAutoFit/>
          </a:bodyPr>
          <a:lstStyle/>
          <a:p>
            <a:pPr algn="just"/>
            <a:r>
              <a:rPr lang="en-US" sz="1600" b="0" i="0" dirty="0">
                <a:solidFill>
                  <a:srgbClr val="000000"/>
                </a:solidFill>
                <a:effectLst/>
                <a:latin typeface="inter-regular"/>
              </a:rPr>
              <a:t> </a:t>
            </a:r>
            <a:r>
              <a:rPr lang="en-US" sz="1600" b="0" i="0" dirty="0">
                <a:solidFill>
                  <a:srgbClr val="008200"/>
                </a:solidFill>
                <a:effectLst/>
                <a:latin typeface="inter-regular"/>
              </a:rPr>
              <a:t>//Creating a parent class.</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class</a:t>
            </a:r>
            <a:r>
              <a:rPr lang="en-US" sz="1600" b="0" i="0" dirty="0">
                <a:solidFill>
                  <a:srgbClr val="000000"/>
                </a:solidFill>
                <a:effectLst/>
                <a:latin typeface="inter-regular"/>
              </a:rPr>
              <a:t> Vehicle</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run()</a:t>
            </a:r>
          </a:p>
          <a:p>
            <a:pPr algn="just"/>
            <a:r>
              <a:rPr lang="en-US" sz="1600" dirty="0">
                <a:solidFill>
                  <a:srgbClr val="000000"/>
                </a:solidFill>
                <a:latin typeface="inter-regular"/>
              </a:rPr>
              <a:t>	</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"Vehicle is running"</a:t>
            </a:r>
            <a:r>
              <a:rPr lang="en-US" sz="1600" b="0" i="0" dirty="0">
                <a:solidFill>
                  <a:srgbClr val="000000"/>
                </a:solidFill>
                <a:effectLst/>
                <a:latin typeface="inter-regular"/>
              </a:rPr>
              <a:t>);</a:t>
            </a:r>
          </a:p>
          <a:p>
            <a:pPr algn="just"/>
            <a:r>
              <a:rPr lang="en-US" sz="1600" dirty="0">
                <a:solidFill>
                  <a:srgbClr val="000000"/>
                </a:solidFill>
                <a:latin typeface="inter-regular"/>
              </a:rPr>
              <a:t>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p>
          <a:p>
            <a:pPr algn="just"/>
            <a:endParaRPr lang="en-US" sz="1600" dirty="0">
              <a:solidFill>
                <a:srgbClr val="000000"/>
              </a:solidFill>
              <a:latin typeface="inter-regular"/>
            </a:endParaRPr>
          </a:p>
          <a:p>
            <a:pPr algn="just"/>
            <a:r>
              <a:rPr lang="en-US" sz="1600" dirty="0">
                <a:solidFill>
                  <a:srgbClr val="008200"/>
                </a:solidFill>
                <a:latin typeface="inter-regular"/>
              </a:rPr>
              <a:t>//Creating a child class  </a:t>
            </a:r>
          </a:p>
          <a:p>
            <a:pPr algn="just"/>
            <a:r>
              <a:rPr lang="en-US" sz="1600" b="1" dirty="0">
                <a:solidFill>
                  <a:srgbClr val="006699"/>
                </a:solidFill>
                <a:latin typeface="inter-regular"/>
              </a:rPr>
              <a:t>class</a:t>
            </a:r>
            <a:r>
              <a:rPr lang="en-US" sz="1600" dirty="0">
                <a:solidFill>
                  <a:srgbClr val="000000"/>
                </a:solidFill>
                <a:latin typeface="inter-regular"/>
              </a:rPr>
              <a:t> Bike2 extends Vehicle</a:t>
            </a:r>
          </a:p>
          <a:p>
            <a:pPr algn="just"/>
            <a:r>
              <a:rPr lang="en-US" sz="1600" dirty="0">
                <a:solidFill>
                  <a:srgbClr val="000000"/>
                </a:solidFill>
                <a:latin typeface="inter-regular"/>
              </a:rPr>
              <a:t>{  </a:t>
            </a:r>
          </a:p>
          <a:p>
            <a:pPr algn="just"/>
            <a:r>
              <a:rPr lang="en-US" sz="1600" dirty="0">
                <a:solidFill>
                  <a:srgbClr val="000000"/>
                </a:solidFill>
                <a:latin typeface="inter-regular"/>
              </a:rPr>
              <a:t>  	//defining the same method as in the parent class  </a:t>
            </a:r>
          </a:p>
          <a:p>
            <a:pPr algn="just"/>
            <a:r>
              <a:rPr lang="en-US" sz="1600" dirty="0">
                <a:solidFill>
                  <a:srgbClr val="000000"/>
                </a:solidFill>
                <a:latin typeface="inter-regular"/>
              </a:rPr>
              <a:t> 	 </a:t>
            </a:r>
            <a:r>
              <a:rPr lang="en-US" sz="1600" b="1" dirty="0">
                <a:solidFill>
                  <a:srgbClr val="006699"/>
                </a:solidFill>
                <a:latin typeface="inter-regular"/>
              </a:rPr>
              <a:t>void</a:t>
            </a:r>
            <a:r>
              <a:rPr lang="en-US" sz="1600" dirty="0">
                <a:solidFill>
                  <a:srgbClr val="000000"/>
                </a:solidFill>
                <a:latin typeface="inter-regular"/>
              </a:rPr>
              <a:t> run()</a:t>
            </a:r>
          </a:p>
          <a:p>
            <a:pPr algn="just"/>
            <a:r>
              <a:rPr lang="en-US" sz="1600" dirty="0">
                <a:solidFill>
                  <a:srgbClr val="000000"/>
                </a:solidFill>
                <a:latin typeface="inter-regular"/>
              </a:rPr>
              <a:t>	{</a:t>
            </a:r>
          </a:p>
          <a:p>
            <a:pPr algn="just"/>
            <a:r>
              <a:rPr lang="en-US" sz="1600" dirty="0">
                <a:solidFill>
                  <a:srgbClr val="000000"/>
                </a:solidFill>
                <a:latin typeface="inter-regular"/>
              </a:rPr>
              <a:t>		</a:t>
            </a:r>
            <a:r>
              <a:rPr lang="en-US" sz="1600" dirty="0" err="1">
                <a:solidFill>
                  <a:srgbClr val="000000"/>
                </a:solidFill>
                <a:latin typeface="inter-regular"/>
              </a:rPr>
              <a:t>System.out.println</a:t>
            </a:r>
            <a:r>
              <a:rPr lang="en-US" sz="1600" dirty="0">
                <a:solidFill>
                  <a:srgbClr val="000000"/>
                </a:solidFill>
                <a:latin typeface="inter-regular"/>
              </a:rPr>
              <a:t>("</a:t>
            </a:r>
            <a:r>
              <a:rPr lang="en-US" sz="1600" dirty="0">
                <a:solidFill>
                  <a:srgbClr val="0000FF"/>
                </a:solidFill>
                <a:latin typeface="inter-regular"/>
              </a:rPr>
              <a:t>Bike is running safely</a:t>
            </a:r>
            <a:r>
              <a:rPr lang="en-US" sz="1600" dirty="0">
                <a:solidFill>
                  <a:srgbClr val="000000"/>
                </a:solidFill>
                <a:latin typeface="inter-regular"/>
              </a:rPr>
              <a:t>");</a:t>
            </a:r>
          </a:p>
          <a:p>
            <a:pPr algn="just"/>
            <a:r>
              <a:rPr lang="en-US" sz="1600" dirty="0">
                <a:solidFill>
                  <a:srgbClr val="000000"/>
                </a:solidFill>
                <a:latin typeface="inter-regular"/>
              </a:rPr>
              <a:t>	}  </a:t>
            </a:r>
          </a:p>
          <a:p>
            <a:pPr algn="just"/>
            <a:endParaRPr lang="en-US" sz="1600" b="0" i="0" dirty="0">
              <a:solidFill>
                <a:srgbClr val="000000"/>
              </a:solidFill>
              <a:effectLst/>
              <a:latin typeface="inter-regular"/>
            </a:endParaRPr>
          </a:p>
        </p:txBody>
      </p:sp>
      <p:sp>
        <p:nvSpPr>
          <p:cNvPr id="6" name="TextBox 5">
            <a:extLst>
              <a:ext uri="{FF2B5EF4-FFF2-40B4-BE49-F238E27FC236}">
                <a16:creationId xmlns:a16="http://schemas.microsoft.com/office/drawing/2014/main" id="{08879776-5F66-EE6F-F21E-1B45BB482588}"/>
              </a:ext>
            </a:extLst>
          </p:cNvPr>
          <p:cNvSpPr txBox="1"/>
          <p:nvPr/>
        </p:nvSpPr>
        <p:spPr>
          <a:xfrm>
            <a:off x="6483383" y="1690105"/>
            <a:ext cx="5412162" cy="2308324"/>
          </a:xfrm>
          <a:prstGeom prst="rect">
            <a:avLst/>
          </a:prstGeom>
          <a:noFill/>
          <a:ln>
            <a:solidFill>
              <a:schemeClr val="accent1"/>
            </a:solidFill>
          </a:ln>
        </p:spPr>
        <p:txBody>
          <a:bodyPr wrap="square">
            <a:spAutoFit/>
          </a:bodyPr>
          <a:lstStyle/>
          <a:p>
            <a:pPr algn="just"/>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algn="just"/>
            <a:r>
              <a:rPr lang="en-US" sz="1800" dirty="0">
                <a:solidFill>
                  <a:srgbClr val="000000"/>
                </a:solidFill>
                <a:latin typeface="inter-regular"/>
              </a:rPr>
              <a:t>	</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a:t>
            </a:r>
            <a:r>
              <a:rPr lang="en-US" sz="1800" b="0" i="0" dirty="0">
                <a:solidFill>
                  <a:srgbClr val="008200"/>
                </a:solidFill>
                <a:effectLst/>
                <a:latin typeface="inter-regular"/>
              </a:rPr>
              <a:t>//creating an instance of child class</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Bike2 obj = </a:t>
            </a:r>
            <a:r>
              <a:rPr lang="en-US" sz="1800" b="1" i="0" dirty="0">
                <a:solidFill>
                  <a:srgbClr val="006699"/>
                </a:solidFill>
                <a:effectLst/>
                <a:latin typeface="inter-regular"/>
              </a:rPr>
              <a:t>new</a:t>
            </a:r>
            <a:r>
              <a:rPr lang="en-US" sz="1800" b="0" i="0" dirty="0">
                <a:solidFill>
                  <a:srgbClr val="000000"/>
                </a:solidFill>
                <a:effectLst/>
                <a:latin typeface="inter-regular"/>
              </a:rPr>
              <a:t> Bike2();  </a:t>
            </a:r>
          </a:p>
          <a:p>
            <a:pPr algn="just"/>
            <a:r>
              <a:rPr lang="en-US" sz="1800" b="0" i="0" dirty="0">
                <a:solidFill>
                  <a:srgbClr val="000000"/>
                </a:solidFill>
                <a:effectLst/>
                <a:latin typeface="inter-regular"/>
              </a:rPr>
              <a:t>  		</a:t>
            </a:r>
            <a:r>
              <a:rPr lang="en-US" sz="1800" b="0" i="0" dirty="0">
                <a:solidFill>
                  <a:srgbClr val="008200"/>
                </a:solidFill>
                <a:effectLst/>
                <a:latin typeface="inter-regular"/>
              </a:rPr>
              <a:t>//calling the child class method</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a:t>
            </a:r>
            <a:r>
              <a:rPr lang="en-US" sz="1800" b="0" i="0" dirty="0" err="1">
                <a:solidFill>
                  <a:srgbClr val="000000"/>
                </a:solidFill>
                <a:effectLst/>
                <a:latin typeface="inter-regular"/>
              </a:rPr>
              <a:t>obj.run</a:t>
            </a:r>
            <a:r>
              <a:rPr lang="en-US" sz="1800" b="0" i="0" dirty="0">
                <a:solidFill>
                  <a:srgbClr val="000000"/>
                </a:solidFill>
                <a:effectLst/>
                <a:latin typeface="inter-regular"/>
              </a:rPr>
              <a:t>();  </a:t>
            </a:r>
          </a:p>
          <a:p>
            <a:pPr algn="just"/>
            <a:r>
              <a:rPr lang="en-US" sz="1800" b="0" i="0" dirty="0">
                <a:solidFill>
                  <a:srgbClr val="000000"/>
                </a:solidFill>
                <a:effectLst/>
                <a:latin typeface="inter-regular"/>
              </a:rPr>
              <a:t>  	}  </a:t>
            </a:r>
          </a:p>
          <a:p>
            <a:pPr algn="just"/>
            <a:r>
              <a:rPr lang="en-US" sz="1800" b="0" i="0" dirty="0">
                <a:solidFill>
                  <a:srgbClr val="000000"/>
                </a:solidFill>
                <a:effectLst/>
                <a:latin typeface="inter-regular"/>
              </a:rPr>
              <a:t>}  </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0B4E434-D8E9-291F-2C48-1310596B38B7}"/>
                  </a:ext>
                </a:extLst>
              </p14:cNvPr>
              <p14:cNvContentPartPr/>
              <p14:nvPr/>
            </p14:nvContentPartPr>
            <p14:xfrm>
              <a:off x="881280" y="2223360"/>
              <a:ext cx="2325960" cy="3710880"/>
            </p14:xfrm>
          </p:contentPart>
        </mc:Choice>
        <mc:Fallback>
          <p:pic>
            <p:nvPicPr>
              <p:cNvPr id="4" name="Ink 3">
                <a:extLst>
                  <a:ext uri="{FF2B5EF4-FFF2-40B4-BE49-F238E27FC236}">
                    <a16:creationId xmlns:a16="http://schemas.microsoft.com/office/drawing/2014/main" id="{A0B4E434-D8E9-291F-2C48-1310596B38B7}"/>
                  </a:ext>
                </a:extLst>
              </p:cNvPr>
              <p:cNvPicPr/>
              <p:nvPr/>
            </p:nvPicPr>
            <p:blipFill>
              <a:blip r:embed="rId3"/>
              <a:stretch>
                <a:fillRect/>
              </a:stretch>
            </p:blipFill>
            <p:spPr>
              <a:xfrm>
                <a:off x="871920" y="2214000"/>
                <a:ext cx="2344680" cy="3729600"/>
              </a:xfrm>
              <a:prstGeom prst="rect">
                <a:avLst/>
              </a:prstGeom>
            </p:spPr>
          </p:pic>
        </mc:Fallback>
      </mc:AlternateContent>
    </p:spTree>
    <p:extLst>
      <p:ext uri="{BB962C8B-B14F-4D97-AF65-F5344CB8AC3E}">
        <p14:creationId xmlns:p14="http://schemas.microsoft.com/office/powerpoint/2010/main" val="228717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0" y="995885"/>
            <a:ext cx="11395890" cy="1048067"/>
          </a:xfrm>
        </p:spPr>
        <p:txBody>
          <a:bodyPr>
            <a:noAutofit/>
          </a:bodyPr>
          <a:lstStyle/>
          <a:p>
            <a:pPr algn="just"/>
            <a:r>
              <a:rPr lang="en-US" sz="1800" b="0" i="0" dirty="0">
                <a:solidFill>
                  <a:srgbClr val="333333"/>
                </a:solidFill>
                <a:effectLst/>
                <a:latin typeface="inter-regular"/>
              </a:rPr>
              <a:t>Consider a scenario where </a:t>
            </a:r>
            <a:r>
              <a:rPr lang="en-US" sz="1800" b="1" i="0" dirty="0">
                <a:solidFill>
                  <a:srgbClr val="333333"/>
                </a:solidFill>
                <a:effectLst/>
                <a:latin typeface="inter-regular"/>
              </a:rPr>
              <a:t>Bank</a:t>
            </a:r>
            <a:r>
              <a:rPr lang="en-US" sz="1800" b="0" i="0" dirty="0">
                <a:solidFill>
                  <a:srgbClr val="333333"/>
                </a:solidFill>
                <a:effectLst/>
                <a:latin typeface="inter-regular"/>
              </a:rPr>
              <a:t> is a class that provides functionality to get the </a:t>
            </a:r>
            <a:r>
              <a:rPr lang="en-US" sz="1800" b="1" i="0" dirty="0">
                <a:solidFill>
                  <a:srgbClr val="333333"/>
                </a:solidFill>
                <a:effectLst/>
                <a:latin typeface="inter-regular"/>
              </a:rPr>
              <a:t>rate of interest</a:t>
            </a:r>
            <a:r>
              <a:rPr lang="en-US" sz="1800" b="0" i="0" dirty="0">
                <a:solidFill>
                  <a:srgbClr val="333333"/>
                </a:solidFill>
                <a:effectLst/>
                <a:latin typeface="inter-regular"/>
              </a:rPr>
              <a:t>. However, the rate of interest varies according to banks. </a:t>
            </a:r>
          </a:p>
          <a:p>
            <a:pPr algn="just"/>
            <a:r>
              <a:rPr lang="en-US" sz="1800" b="0" i="0" dirty="0">
                <a:solidFill>
                  <a:srgbClr val="333333"/>
                </a:solidFill>
                <a:effectLst/>
                <a:latin typeface="inter-regular"/>
              </a:rPr>
              <a:t>For example, SBI, ICICI and AXIS banks could provide 8%, 7%, and 9% rate of interest.</a:t>
            </a:r>
          </a:p>
        </p:txBody>
      </p:sp>
      <p:pic>
        <p:nvPicPr>
          <p:cNvPr id="3074" name="Picture 2" descr="Java method overriding example of bank">
            <a:extLst>
              <a:ext uri="{FF2B5EF4-FFF2-40B4-BE49-F238E27FC236}">
                <a16:creationId xmlns:a16="http://schemas.microsoft.com/office/drawing/2014/main" id="{404C198B-DC9E-C8C5-3BBC-804039E94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78" y="2751361"/>
            <a:ext cx="10821443" cy="37831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AAE4DE9-0AEF-1F3F-5535-76BCA7D7A01C}"/>
                  </a:ext>
                </a:extLst>
              </p14:cNvPr>
              <p14:cNvContentPartPr/>
              <p14:nvPr/>
            </p14:nvContentPartPr>
            <p14:xfrm>
              <a:off x="4767120" y="3393000"/>
              <a:ext cx="2903760" cy="722160"/>
            </p14:xfrm>
          </p:contentPart>
        </mc:Choice>
        <mc:Fallback>
          <p:pic>
            <p:nvPicPr>
              <p:cNvPr id="4" name="Ink 3">
                <a:extLst>
                  <a:ext uri="{FF2B5EF4-FFF2-40B4-BE49-F238E27FC236}">
                    <a16:creationId xmlns:a16="http://schemas.microsoft.com/office/drawing/2014/main" id="{EAAE4DE9-0AEF-1F3F-5535-76BCA7D7A01C}"/>
                  </a:ext>
                </a:extLst>
              </p:cNvPr>
              <p:cNvPicPr/>
              <p:nvPr/>
            </p:nvPicPr>
            <p:blipFill>
              <a:blip r:embed="rId4"/>
              <a:stretch>
                <a:fillRect/>
              </a:stretch>
            </p:blipFill>
            <p:spPr>
              <a:xfrm>
                <a:off x="4757760" y="3383640"/>
                <a:ext cx="2922480" cy="740880"/>
              </a:xfrm>
              <a:prstGeom prst="rect">
                <a:avLst/>
              </a:prstGeom>
            </p:spPr>
          </p:pic>
        </mc:Fallback>
      </mc:AlternateContent>
    </p:spTree>
    <p:extLst>
      <p:ext uri="{BB962C8B-B14F-4D97-AF65-F5344CB8AC3E}">
        <p14:creationId xmlns:p14="http://schemas.microsoft.com/office/powerpoint/2010/main" val="360561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0" y="995885"/>
            <a:ext cx="11395890" cy="1048067"/>
          </a:xfrm>
        </p:spPr>
        <p:txBody>
          <a:bodyPr>
            <a:noAutofit/>
          </a:bodyPr>
          <a:lstStyle/>
          <a:p>
            <a:pPr algn="just"/>
            <a:r>
              <a:rPr lang="en-US" sz="1800" b="0" i="0" dirty="0">
                <a:solidFill>
                  <a:srgbClr val="333333"/>
                </a:solidFill>
                <a:effectLst/>
                <a:latin typeface="inter-regular"/>
              </a:rPr>
              <a:t>Consider a scenario where </a:t>
            </a:r>
            <a:r>
              <a:rPr lang="en-US" sz="1800" b="1" i="0" dirty="0">
                <a:solidFill>
                  <a:srgbClr val="333333"/>
                </a:solidFill>
                <a:effectLst/>
                <a:latin typeface="inter-regular"/>
              </a:rPr>
              <a:t>Bank</a:t>
            </a:r>
            <a:r>
              <a:rPr lang="en-US" sz="1800" b="0" i="0" dirty="0">
                <a:solidFill>
                  <a:srgbClr val="333333"/>
                </a:solidFill>
                <a:effectLst/>
                <a:latin typeface="inter-regular"/>
              </a:rPr>
              <a:t> is a class that provides functionality to get the </a:t>
            </a:r>
            <a:r>
              <a:rPr lang="en-US" sz="1800" b="1" i="0" dirty="0">
                <a:solidFill>
                  <a:srgbClr val="333333"/>
                </a:solidFill>
                <a:effectLst/>
                <a:latin typeface="inter-regular"/>
              </a:rPr>
              <a:t>rate of interest</a:t>
            </a:r>
            <a:r>
              <a:rPr lang="en-US" sz="1800" b="0" i="0" dirty="0">
                <a:solidFill>
                  <a:srgbClr val="333333"/>
                </a:solidFill>
                <a:effectLst/>
                <a:latin typeface="inter-regular"/>
              </a:rPr>
              <a:t>. However, the rate of interest varies according to banks. </a:t>
            </a:r>
          </a:p>
          <a:p>
            <a:pPr algn="just"/>
            <a:r>
              <a:rPr lang="en-US" sz="1800" b="0" i="0" dirty="0">
                <a:solidFill>
                  <a:srgbClr val="333333"/>
                </a:solidFill>
                <a:effectLst/>
                <a:latin typeface="inter-regular"/>
              </a:rPr>
              <a:t>For example, SBI, ICICI and AXIS banks could provide 8%, 7%, and 9% rate of interest.</a:t>
            </a:r>
          </a:p>
        </p:txBody>
      </p:sp>
      <p:sp>
        <p:nvSpPr>
          <p:cNvPr id="5" name="TextBox 4">
            <a:extLst>
              <a:ext uri="{FF2B5EF4-FFF2-40B4-BE49-F238E27FC236}">
                <a16:creationId xmlns:a16="http://schemas.microsoft.com/office/drawing/2014/main" id="{AD3E3EE2-80A2-A8EA-545D-79CA6AF7B5C3}"/>
              </a:ext>
            </a:extLst>
          </p:cNvPr>
          <p:cNvSpPr txBox="1"/>
          <p:nvPr/>
        </p:nvSpPr>
        <p:spPr>
          <a:xfrm>
            <a:off x="481150" y="2124616"/>
            <a:ext cx="4894718"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child classes.</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SBI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8</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373F1D0B-79E3-5AFB-4D5C-EBAD11E7F9C8}"/>
              </a:ext>
            </a:extLst>
          </p:cNvPr>
          <p:cNvSpPr txBox="1"/>
          <p:nvPr/>
        </p:nvSpPr>
        <p:spPr>
          <a:xfrm>
            <a:off x="6395875" y="2124615"/>
            <a:ext cx="5039149"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ICICI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7</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sz="1200" b="0" i="0" dirty="0">
              <a:solidFill>
                <a:srgbClr val="000000"/>
              </a:solidFill>
              <a:effectLst/>
              <a:latin typeface="inter-regular"/>
            </a:endParaRPr>
          </a:p>
          <a:p>
            <a:pPr algn="just"/>
            <a:r>
              <a:rPr lang="en-IN" b="1" i="0" dirty="0">
                <a:solidFill>
                  <a:srgbClr val="006699"/>
                </a:solidFill>
                <a:effectLst/>
                <a:latin typeface="inter-regular"/>
              </a:rPr>
              <a:t>class</a:t>
            </a:r>
            <a:r>
              <a:rPr lang="en-IN" b="0" i="0" dirty="0">
                <a:solidFill>
                  <a:srgbClr val="000000"/>
                </a:solidFill>
                <a:effectLst/>
                <a:latin typeface="inter-regular"/>
              </a:rPr>
              <a:t> AXIS </a:t>
            </a:r>
            <a:r>
              <a:rPr lang="en-IN" b="1" i="0" dirty="0">
                <a:solidFill>
                  <a:srgbClr val="006699"/>
                </a:solidFill>
                <a:effectLst/>
                <a:latin typeface="inter-regular"/>
              </a:rPr>
              <a:t>extends</a:t>
            </a:r>
            <a:r>
              <a:rPr lang="en-IN" b="0" i="0" dirty="0">
                <a:solidFill>
                  <a:srgbClr val="000000"/>
                </a:solidFill>
                <a:effectLst/>
                <a:latin typeface="inter-regular"/>
              </a:rPr>
              <a:t> Bank</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getRateOfInterest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9</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566B7D3-6567-8C9D-4DF1-EB5C6718661B}"/>
                  </a:ext>
                </a:extLst>
              </p14:cNvPr>
              <p14:cNvContentPartPr/>
              <p14:nvPr/>
            </p14:nvContentPartPr>
            <p14:xfrm>
              <a:off x="1198800" y="2151360"/>
              <a:ext cx="8277840" cy="3479760"/>
            </p14:xfrm>
          </p:contentPart>
        </mc:Choice>
        <mc:Fallback>
          <p:pic>
            <p:nvPicPr>
              <p:cNvPr id="4" name="Ink 3">
                <a:extLst>
                  <a:ext uri="{FF2B5EF4-FFF2-40B4-BE49-F238E27FC236}">
                    <a16:creationId xmlns:a16="http://schemas.microsoft.com/office/drawing/2014/main" id="{4566B7D3-6567-8C9D-4DF1-EB5C6718661B}"/>
                  </a:ext>
                </a:extLst>
              </p:cNvPr>
              <p:cNvPicPr/>
              <p:nvPr/>
            </p:nvPicPr>
            <p:blipFill>
              <a:blip r:embed="rId3"/>
              <a:stretch>
                <a:fillRect/>
              </a:stretch>
            </p:blipFill>
            <p:spPr>
              <a:xfrm>
                <a:off x="1189440" y="2142000"/>
                <a:ext cx="8296560" cy="3498480"/>
              </a:xfrm>
              <a:prstGeom prst="rect">
                <a:avLst/>
              </a:prstGeom>
            </p:spPr>
          </p:pic>
        </mc:Fallback>
      </mc:AlternateContent>
    </p:spTree>
    <p:extLst>
      <p:ext uri="{BB962C8B-B14F-4D97-AF65-F5344CB8AC3E}">
        <p14:creationId xmlns:p14="http://schemas.microsoft.com/office/powerpoint/2010/main" val="172769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Overriding: A real example</a:t>
            </a:r>
          </a:p>
        </p:txBody>
      </p:sp>
      <p:sp>
        <p:nvSpPr>
          <p:cNvPr id="4" name="TextBox 3">
            <a:extLst>
              <a:ext uri="{FF2B5EF4-FFF2-40B4-BE49-F238E27FC236}">
                <a16:creationId xmlns:a16="http://schemas.microsoft.com/office/drawing/2014/main" id="{1B412212-B1A2-09CE-4FF4-3F81E61FC704}"/>
              </a:ext>
            </a:extLst>
          </p:cNvPr>
          <p:cNvSpPr txBox="1"/>
          <p:nvPr/>
        </p:nvSpPr>
        <p:spPr>
          <a:xfrm>
            <a:off x="874206" y="1274492"/>
            <a:ext cx="9314822"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Test2</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SBI s=</a:t>
            </a:r>
            <a:r>
              <a:rPr lang="en-IN" b="1" i="0" dirty="0">
                <a:solidFill>
                  <a:srgbClr val="006699"/>
                </a:solidFill>
                <a:effectLst/>
                <a:latin typeface="inter-regular"/>
              </a:rPr>
              <a:t>new</a:t>
            </a:r>
            <a:r>
              <a:rPr lang="en-IN" b="0" i="0" dirty="0">
                <a:solidFill>
                  <a:srgbClr val="000000"/>
                </a:solidFill>
                <a:effectLst/>
                <a:latin typeface="inter-regular"/>
              </a:rPr>
              <a:t> SBI();  </a:t>
            </a:r>
          </a:p>
          <a:p>
            <a:pPr algn="just"/>
            <a:r>
              <a:rPr lang="en-IN" b="0" i="0" dirty="0">
                <a:solidFill>
                  <a:srgbClr val="000000"/>
                </a:solidFill>
                <a:effectLst/>
                <a:latin typeface="inter-regular"/>
              </a:rPr>
              <a:t>		ICICI </a:t>
            </a:r>
            <a:r>
              <a:rPr lang="en-IN" b="0" i="0" dirty="0" err="1">
                <a:solidFill>
                  <a:srgbClr val="000000"/>
                </a:solidFill>
                <a:effectLst/>
                <a:latin typeface="inter-regular"/>
              </a:rPr>
              <a:t>i</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ICICI();  </a:t>
            </a:r>
          </a:p>
          <a:p>
            <a:pPr algn="just"/>
            <a:r>
              <a:rPr lang="en-IN" b="0" i="0" dirty="0">
                <a:solidFill>
                  <a:srgbClr val="000000"/>
                </a:solidFill>
                <a:effectLst/>
                <a:latin typeface="inter-regular"/>
              </a:rPr>
              <a:t>		AXIS a=</a:t>
            </a:r>
            <a:r>
              <a:rPr lang="en-IN" b="1" i="0" dirty="0">
                <a:solidFill>
                  <a:srgbClr val="006699"/>
                </a:solidFill>
                <a:effectLst/>
                <a:latin typeface="inter-regular"/>
              </a:rPr>
              <a:t>new</a:t>
            </a:r>
            <a:r>
              <a:rPr lang="en-IN" b="0" i="0" dirty="0">
                <a:solidFill>
                  <a:srgbClr val="000000"/>
                </a:solidFill>
                <a:effectLst/>
                <a:latin typeface="inter-regular"/>
              </a:rPr>
              <a:t> AXIS();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"SBI Rate of Interest: "</a:t>
            </a:r>
            <a:r>
              <a:rPr lang="en-IN" b="0" i="0" dirty="0">
                <a:solidFill>
                  <a:srgbClr val="000000"/>
                </a:solidFill>
                <a:effectLst/>
                <a:latin typeface="inter-regular"/>
              </a:rPr>
              <a:t>+</a:t>
            </a:r>
            <a:r>
              <a:rPr lang="en-IN" b="0" i="0" dirty="0" err="1">
                <a:solidFill>
                  <a:srgbClr val="000000"/>
                </a:solidFill>
                <a:effectLst/>
                <a:latin typeface="inter-regular"/>
              </a:rPr>
              <a:t>s.getRateOfInterest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"ICICI Rate of Interest: "</a:t>
            </a:r>
            <a:r>
              <a:rPr lang="en-IN" b="0" i="0" dirty="0">
                <a:solidFill>
                  <a:srgbClr val="000000"/>
                </a:solidFill>
                <a:effectLst/>
                <a:latin typeface="inter-regular"/>
              </a:rPr>
              <a:t>+</a:t>
            </a:r>
            <a:r>
              <a:rPr lang="en-IN" b="0" i="0" dirty="0" err="1">
                <a:solidFill>
                  <a:srgbClr val="000000"/>
                </a:solidFill>
                <a:effectLst/>
                <a:latin typeface="inter-regular"/>
              </a:rPr>
              <a:t>i.getRateOfInterest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"AXIS Rate of Interest: "</a:t>
            </a:r>
            <a:r>
              <a:rPr lang="en-IN" b="0" i="0" dirty="0">
                <a:solidFill>
                  <a:srgbClr val="000000"/>
                </a:solidFill>
                <a:effectLst/>
                <a:latin typeface="inter-regular"/>
              </a:rPr>
              <a:t>+</a:t>
            </a:r>
            <a:r>
              <a:rPr lang="en-IN" b="0" i="0" dirty="0" err="1">
                <a:solidFill>
                  <a:srgbClr val="000000"/>
                </a:solidFill>
                <a:effectLst/>
                <a:latin typeface="inter-regular"/>
              </a:rPr>
              <a:t>a.getRateOfInterest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0" name="TextBox 9">
            <a:extLst>
              <a:ext uri="{FF2B5EF4-FFF2-40B4-BE49-F238E27FC236}">
                <a16:creationId xmlns:a16="http://schemas.microsoft.com/office/drawing/2014/main" id="{C13B5674-7DFD-53D2-1FB6-E441993DDBB5}"/>
              </a:ext>
            </a:extLst>
          </p:cNvPr>
          <p:cNvSpPr txBox="1"/>
          <p:nvPr/>
        </p:nvSpPr>
        <p:spPr>
          <a:xfrm>
            <a:off x="2785906" y="5202484"/>
            <a:ext cx="3484266" cy="1477328"/>
          </a:xfrm>
          <a:prstGeom prst="rect">
            <a:avLst/>
          </a:prstGeom>
          <a:noFill/>
          <a:ln w="19050">
            <a:solidFill>
              <a:schemeClr val="accent1"/>
            </a:solidFill>
          </a:ln>
        </p:spPr>
        <p:txBody>
          <a:bodyPr wrap="square">
            <a:spAutoFit/>
          </a:bodyPr>
          <a:lstStyle/>
          <a:p>
            <a:r>
              <a:rPr lang="en-US" dirty="0"/>
              <a:t>Output:</a:t>
            </a:r>
          </a:p>
          <a:p>
            <a:endParaRPr lang="en-US" dirty="0"/>
          </a:p>
          <a:p>
            <a:r>
              <a:rPr lang="en-US" dirty="0"/>
              <a:t>SBI Rate of Interest: 8</a:t>
            </a:r>
          </a:p>
          <a:p>
            <a:r>
              <a:rPr lang="en-US" dirty="0"/>
              <a:t>ICICI Rate of Interest: 7</a:t>
            </a:r>
          </a:p>
          <a:p>
            <a:r>
              <a:rPr lang="en-US" dirty="0"/>
              <a:t>AXIS Rate of Interest: 9</a:t>
            </a:r>
            <a:endParaRPr lang="en-IN"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831AFD3-6D17-3634-ECB0-B3013E7E737A}"/>
                  </a:ext>
                </a:extLst>
              </p14:cNvPr>
              <p14:cNvContentPartPr/>
              <p14:nvPr/>
            </p14:nvContentPartPr>
            <p14:xfrm>
              <a:off x="6688440" y="3393000"/>
              <a:ext cx="2008080" cy="880920"/>
            </p14:xfrm>
          </p:contentPart>
        </mc:Choice>
        <mc:Fallback>
          <p:pic>
            <p:nvPicPr>
              <p:cNvPr id="3" name="Ink 2">
                <a:extLst>
                  <a:ext uri="{FF2B5EF4-FFF2-40B4-BE49-F238E27FC236}">
                    <a16:creationId xmlns:a16="http://schemas.microsoft.com/office/drawing/2014/main" id="{F831AFD3-6D17-3634-ECB0-B3013E7E737A}"/>
                  </a:ext>
                </a:extLst>
              </p:cNvPr>
              <p:cNvPicPr/>
              <p:nvPr/>
            </p:nvPicPr>
            <p:blipFill>
              <a:blip r:embed="rId3"/>
              <a:stretch>
                <a:fillRect/>
              </a:stretch>
            </p:blipFill>
            <p:spPr>
              <a:xfrm>
                <a:off x="6679080" y="3383640"/>
                <a:ext cx="2026800" cy="899640"/>
              </a:xfrm>
              <a:prstGeom prst="rect">
                <a:avLst/>
              </a:prstGeom>
            </p:spPr>
          </p:pic>
        </mc:Fallback>
      </mc:AlternateContent>
    </p:spTree>
    <p:extLst>
      <p:ext uri="{BB962C8B-B14F-4D97-AF65-F5344CB8AC3E}">
        <p14:creationId xmlns:p14="http://schemas.microsoft.com/office/powerpoint/2010/main" val="257016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Method Overloading Vs Method Overriding</a:t>
            </a:r>
          </a:p>
        </p:txBody>
      </p:sp>
      <p:graphicFrame>
        <p:nvGraphicFramePr>
          <p:cNvPr id="3" name="Table 4">
            <a:extLst>
              <a:ext uri="{FF2B5EF4-FFF2-40B4-BE49-F238E27FC236}">
                <a16:creationId xmlns:a16="http://schemas.microsoft.com/office/drawing/2014/main" id="{55A395EA-E919-0966-E6F5-7D297CD9B001}"/>
              </a:ext>
            </a:extLst>
          </p:cNvPr>
          <p:cNvGraphicFramePr>
            <a:graphicFrameLocks noGrp="1"/>
          </p:cNvGraphicFramePr>
          <p:nvPr>
            <p:extLst>
              <p:ext uri="{D42A27DB-BD31-4B8C-83A1-F6EECF244321}">
                <p14:modId xmlns:p14="http://schemas.microsoft.com/office/powerpoint/2010/main" val="1298785476"/>
              </p:ext>
            </p:extLst>
          </p:nvPr>
        </p:nvGraphicFramePr>
        <p:xfrm>
          <a:off x="683288" y="762820"/>
          <a:ext cx="10892414" cy="5857240"/>
        </p:xfrm>
        <a:graphic>
          <a:graphicData uri="http://schemas.openxmlformats.org/drawingml/2006/table">
            <a:tbl>
              <a:tblPr firstRow="1" bandRow="1">
                <a:tableStyleId>{5C22544A-7EE6-4342-B048-85BDC9FD1C3A}</a:tableStyleId>
              </a:tblPr>
              <a:tblGrid>
                <a:gridCol w="5446207">
                  <a:extLst>
                    <a:ext uri="{9D8B030D-6E8A-4147-A177-3AD203B41FA5}">
                      <a16:colId xmlns:a16="http://schemas.microsoft.com/office/drawing/2014/main" val="2563209535"/>
                    </a:ext>
                  </a:extLst>
                </a:gridCol>
                <a:gridCol w="5446207">
                  <a:extLst>
                    <a:ext uri="{9D8B030D-6E8A-4147-A177-3AD203B41FA5}">
                      <a16:colId xmlns:a16="http://schemas.microsoft.com/office/drawing/2014/main" val="4116210540"/>
                    </a:ext>
                  </a:extLst>
                </a:gridCol>
              </a:tblGrid>
              <a:tr h="370840">
                <a:tc>
                  <a:txBody>
                    <a:bodyPr/>
                    <a:lstStyle/>
                    <a:p>
                      <a:pPr algn="ctr"/>
                      <a:r>
                        <a:rPr lang="en-IN" dirty="0"/>
                        <a:t>Method Overloading</a:t>
                      </a:r>
                    </a:p>
                  </a:txBody>
                  <a:tcPr/>
                </a:tc>
                <a:tc>
                  <a:txBody>
                    <a:bodyPr/>
                    <a:lstStyle/>
                    <a:p>
                      <a:pPr algn="ctr"/>
                      <a:r>
                        <a:rPr lang="en-IN" dirty="0"/>
                        <a:t>Method Overriding</a:t>
                      </a:r>
                    </a:p>
                  </a:txBody>
                  <a:tcPr/>
                </a:tc>
                <a:extLst>
                  <a:ext uri="{0D108BD9-81ED-4DB2-BD59-A6C34878D82A}">
                    <a16:rowId xmlns:a16="http://schemas.microsoft.com/office/drawing/2014/main" val="254481089"/>
                  </a:ext>
                </a:extLst>
              </a:tr>
              <a:tr h="370840">
                <a:tc>
                  <a:txBody>
                    <a:bodyPr/>
                    <a:lstStyle/>
                    <a:p>
                      <a:pPr algn="just" fontAlgn="t"/>
                      <a:r>
                        <a:rPr lang="en-US" sz="2000" dirty="0">
                          <a:solidFill>
                            <a:srgbClr val="333333"/>
                          </a:solidFill>
                          <a:effectLst/>
                          <a:latin typeface="inter-regular"/>
                        </a:rPr>
                        <a:t>Method overloading is used </a:t>
                      </a:r>
                      <a:r>
                        <a:rPr lang="en-US" sz="2000" i="1" dirty="0">
                          <a:solidFill>
                            <a:srgbClr val="333333"/>
                          </a:solidFill>
                          <a:effectLst/>
                          <a:latin typeface="inter-regular"/>
                        </a:rPr>
                        <a:t>to increase the readability</a:t>
                      </a:r>
                      <a:r>
                        <a:rPr lang="en-US" sz="2000" dirty="0">
                          <a:solidFill>
                            <a:srgbClr val="333333"/>
                          </a:solidFill>
                          <a:effectLst/>
                          <a:latin typeface="inter-regular"/>
                        </a:rPr>
                        <a:t> of the program.</a:t>
                      </a:r>
                    </a:p>
                  </a:txBody>
                  <a:tcPr marL="60960" marR="60960" marT="60960" marB="60960"/>
                </a:tc>
                <a:tc>
                  <a:txBody>
                    <a:bodyPr/>
                    <a:lstStyle/>
                    <a:p>
                      <a:pPr algn="just" fontAlgn="t"/>
                      <a:r>
                        <a:rPr lang="en-US" sz="2000" dirty="0">
                          <a:solidFill>
                            <a:srgbClr val="333333"/>
                          </a:solidFill>
                          <a:effectLst/>
                          <a:latin typeface="inter-regular"/>
                        </a:rPr>
                        <a:t>Method overriding is used </a:t>
                      </a:r>
                      <a:r>
                        <a:rPr lang="en-US" sz="2000" i="1" dirty="0">
                          <a:solidFill>
                            <a:srgbClr val="333333"/>
                          </a:solidFill>
                          <a:effectLst/>
                          <a:latin typeface="inter-regular"/>
                        </a:rPr>
                        <a:t>to provide the specific implementation</a:t>
                      </a:r>
                      <a:r>
                        <a:rPr lang="en-US" sz="2000" dirty="0">
                          <a:solidFill>
                            <a:srgbClr val="333333"/>
                          </a:solidFill>
                          <a:effectLst/>
                          <a:latin typeface="inter-regular"/>
                        </a:rPr>
                        <a:t> of the method that is already provided by its super class.</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1801763127"/>
                  </a:ext>
                </a:extLst>
              </a:tr>
              <a:tr h="370840">
                <a:tc>
                  <a:txBody>
                    <a:bodyPr/>
                    <a:lstStyle/>
                    <a:p>
                      <a:pPr algn="just" fontAlgn="t"/>
                      <a:r>
                        <a:rPr lang="en-US" sz="2000" dirty="0">
                          <a:solidFill>
                            <a:srgbClr val="333333"/>
                          </a:solidFill>
                          <a:effectLst/>
                          <a:latin typeface="inter-regular"/>
                        </a:rPr>
                        <a:t>Method overloading is performed </a:t>
                      </a:r>
                      <a:r>
                        <a:rPr lang="en-US" sz="2000" i="1" dirty="0">
                          <a:solidFill>
                            <a:srgbClr val="333333"/>
                          </a:solidFill>
                          <a:effectLst/>
                          <a:latin typeface="inter-regular"/>
                        </a:rPr>
                        <a:t>within class</a:t>
                      </a:r>
                      <a:r>
                        <a:rPr lang="en-US" sz="2000"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Method overriding occurs </a:t>
                      </a:r>
                      <a:r>
                        <a:rPr lang="en-US" sz="2000" b="1" i="1" dirty="0">
                          <a:solidFill>
                            <a:srgbClr val="333333"/>
                          </a:solidFill>
                          <a:effectLst/>
                          <a:latin typeface="inter-regular"/>
                        </a:rPr>
                        <a:t>in two classes</a:t>
                      </a:r>
                      <a:r>
                        <a:rPr lang="en-US" sz="2000" b="1" dirty="0">
                          <a:solidFill>
                            <a:srgbClr val="333333"/>
                          </a:solidFill>
                          <a:effectLst/>
                          <a:latin typeface="inter-regular"/>
                        </a:rPr>
                        <a:t> </a:t>
                      </a:r>
                      <a:r>
                        <a:rPr lang="en-US" sz="2000" dirty="0">
                          <a:solidFill>
                            <a:srgbClr val="333333"/>
                          </a:solidFill>
                          <a:effectLst/>
                          <a:latin typeface="inter-regular"/>
                        </a:rPr>
                        <a:t>that have IS-A (inheritance) relationship.</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1065112693"/>
                  </a:ext>
                </a:extLst>
              </a:tr>
              <a:tr h="370840">
                <a:tc>
                  <a:txBody>
                    <a:bodyPr/>
                    <a:lstStyle/>
                    <a:p>
                      <a:pPr algn="just" fontAlgn="t"/>
                      <a:r>
                        <a:rPr lang="en-US" sz="2000" dirty="0">
                          <a:solidFill>
                            <a:srgbClr val="333333"/>
                          </a:solidFill>
                          <a:effectLst/>
                          <a:latin typeface="inter-regular"/>
                        </a:rPr>
                        <a:t>In case of method overloading, </a:t>
                      </a:r>
                      <a:r>
                        <a:rPr lang="en-US" sz="2000" b="1" i="1" dirty="0">
                          <a:solidFill>
                            <a:srgbClr val="333333"/>
                          </a:solidFill>
                          <a:effectLst/>
                          <a:latin typeface="inter-regular"/>
                        </a:rPr>
                        <a:t>parameters must be different</a:t>
                      </a:r>
                      <a:r>
                        <a:rPr lang="en-US" sz="2000" b="1"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In case of method overriding, </a:t>
                      </a:r>
                      <a:r>
                        <a:rPr lang="en-US" sz="2000" b="1" i="1" dirty="0">
                          <a:solidFill>
                            <a:srgbClr val="333333"/>
                          </a:solidFill>
                          <a:effectLst/>
                          <a:latin typeface="inter-regular"/>
                        </a:rPr>
                        <a:t>parameter must be same</a:t>
                      </a:r>
                      <a:r>
                        <a:rPr lang="en-US" sz="2000" b="1" dirty="0">
                          <a:solidFill>
                            <a:srgbClr val="333333"/>
                          </a:solidFill>
                          <a:effectLst/>
                          <a:latin typeface="inter-regular"/>
                        </a:rPr>
                        <a:t>.</a:t>
                      </a:r>
                    </a:p>
                    <a:p>
                      <a:pPr algn="just" fontAlgn="t"/>
                      <a:endParaRPr lang="en-US" sz="2000" b="1" dirty="0">
                        <a:solidFill>
                          <a:srgbClr val="333333"/>
                        </a:solidFill>
                        <a:effectLst/>
                        <a:latin typeface="inter-regular"/>
                      </a:endParaRPr>
                    </a:p>
                  </a:txBody>
                  <a:tcPr marL="60960" marR="60960" marT="60960" marB="60960"/>
                </a:tc>
                <a:extLst>
                  <a:ext uri="{0D108BD9-81ED-4DB2-BD59-A6C34878D82A}">
                    <a16:rowId xmlns:a16="http://schemas.microsoft.com/office/drawing/2014/main" val="2118498033"/>
                  </a:ext>
                </a:extLst>
              </a:tr>
              <a:tr h="370840">
                <a:tc>
                  <a:txBody>
                    <a:bodyPr/>
                    <a:lstStyle/>
                    <a:p>
                      <a:pPr algn="just" fontAlgn="t"/>
                      <a:r>
                        <a:rPr lang="en-US" sz="2000" dirty="0">
                          <a:solidFill>
                            <a:srgbClr val="333333"/>
                          </a:solidFill>
                          <a:effectLst/>
                          <a:latin typeface="inter-regular"/>
                        </a:rPr>
                        <a:t>Method overloading is an example of </a:t>
                      </a:r>
                      <a:r>
                        <a:rPr lang="en-US" sz="2000" b="1" i="1" dirty="0">
                          <a:solidFill>
                            <a:srgbClr val="333333"/>
                          </a:solidFill>
                          <a:effectLst/>
                          <a:latin typeface="inter-regular"/>
                        </a:rPr>
                        <a:t>compile time polymorphism</a:t>
                      </a:r>
                      <a:r>
                        <a:rPr lang="en-US" sz="2000" dirty="0">
                          <a:solidFill>
                            <a:srgbClr val="333333"/>
                          </a:solidFill>
                          <a:effectLst/>
                          <a:latin typeface="inter-regular"/>
                        </a:rPr>
                        <a:t>.</a:t>
                      </a:r>
                    </a:p>
                  </a:txBody>
                  <a:tcPr marL="60960" marR="60960" marT="60960" marB="60960"/>
                </a:tc>
                <a:tc>
                  <a:txBody>
                    <a:bodyPr/>
                    <a:lstStyle/>
                    <a:p>
                      <a:pPr algn="just" fontAlgn="t"/>
                      <a:r>
                        <a:rPr lang="en-US" sz="2000" dirty="0">
                          <a:solidFill>
                            <a:srgbClr val="333333"/>
                          </a:solidFill>
                          <a:effectLst/>
                          <a:latin typeface="inter-regular"/>
                        </a:rPr>
                        <a:t>Method overriding is the example of </a:t>
                      </a:r>
                      <a:r>
                        <a:rPr lang="en-US" sz="2000" b="1" i="1" dirty="0">
                          <a:solidFill>
                            <a:srgbClr val="333333"/>
                          </a:solidFill>
                          <a:effectLst/>
                          <a:latin typeface="inter-regular"/>
                        </a:rPr>
                        <a:t>run time polymorphism</a:t>
                      </a:r>
                      <a:r>
                        <a:rPr lang="en-US" sz="2000" b="1" dirty="0">
                          <a:solidFill>
                            <a:srgbClr val="333333"/>
                          </a:solidFill>
                          <a:effectLst/>
                          <a:latin typeface="inter-regular"/>
                        </a:rPr>
                        <a:t>.</a:t>
                      </a:r>
                    </a:p>
                    <a:p>
                      <a:pPr algn="just" fontAlgn="t"/>
                      <a:endParaRPr lang="en-US" sz="2000" b="1" dirty="0">
                        <a:solidFill>
                          <a:srgbClr val="333333"/>
                        </a:solidFill>
                        <a:effectLst/>
                        <a:latin typeface="inter-regular"/>
                      </a:endParaRPr>
                    </a:p>
                  </a:txBody>
                  <a:tcPr marL="60960" marR="60960" marT="60960" marB="60960"/>
                </a:tc>
                <a:extLst>
                  <a:ext uri="{0D108BD9-81ED-4DB2-BD59-A6C34878D82A}">
                    <a16:rowId xmlns:a16="http://schemas.microsoft.com/office/drawing/2014/main" val="918761346"/>
                  </a:ext>
                </a:extLst>
              </a:tr>
              <a:tr h="370840">
                <a:tc>
                  <a:txBody>
                    <a:bodyPr/>
                    <a:lstStyle/>
                    <a:p>
                      <a:pPr algn="just" fontAlgn="t"/>
                      <a:r>
                        <a:rPr lang="en-US" sz="2000" dirty="0">
                          <a:solidFill>
                            <a:srgbClr val="333333"/>
                          </a:solidFill>
                          <a:effectLst/>
                          <a:latin typeface="inter-regular"/>
                        </a:rPr>
                        <a:t>In java, method overloading can't be performed by changing return type of the method only. </a:t>
                      </a:r>
                    </a:p>
                  </a:txBody>
                  <a:tcPr marL="60960" marR="60960" marT="60960" marB="60960"/>
                </a:tc>
                <a:tc>
                  <a:txBody>
                    <a:bodyPr/>
                    <a:lstStyle/>
                    <a:p>
                      <a:pPr algn="just" fontAlgn="t"/>
                      <a:r>
                        <a:rPr lang="en-US" sz="2000" i="1" dirty="0">
                          <a:solidFill>
                            <a:srgbClr val="333333"/>
                          </a:solidFill>
                          <a:effectLst/>
                          <a:latin typeface="inter-regular"/>
                        </a:rPr>
                        <a:t>Return type must be same </a:t>
                      </a:r>
                      <a:r>
                        <a:rPr lang="en-US" sz="2000" dirty="0">
                          <a:solidFill>
                            <a:srgbClr val="333333"/>
                          </a:solidFill>
                          <a:effectLst/>
                          <a:latin typeface="inter-regular"/>
                        </a:rPr>
                        <a:t>in method overriding.</a:t>
                      </a:r>
                    </a:p>
                    <a:p>
                      <a:pPr algn="just" fontAlgn="t"/>
                      <a:endParaRPr lang="en-US" sz="2000" dirty="0">
                        <a:solidFill>
                          <a:srgbClr val="333333"/>
                        </a:solidFill>
                        <a:effectLst/>
                        <a:latin typeface="inter-regular"/>
                      </a:endParaRP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3925895763"/>
                  </a:ext>
                </a:extLst>
              </a:tr>
            </a:tbl>
          </a:graphicData>
        </a:graphic>
      </p:graphicFrame>
    </p:spTree>
    <p:extLst>
      <p:ext uri="{BB962C8B-B14F-4D97-AF65-F5344CB8AC3E}">
        <p14:creationId xmlns:p14="http://schemas.microsoft.com/office/powerpoint/2010/main" val="291294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super keyword</a:t>
            </a:r>
          </a:p>
        </p:txBody>
      </p:sp>
    </p:spTree>
    <p:extLst>
      <p:ext uri="{BB962C8B-B14F-4D97-AF65-F5344CB8AC3E}">
        <p14:creationId xmlns:p14="http://schemas.microsoft.com/office/powerpoint/2010/main" val="51947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Inheritance</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1396721"/>
            <a:ext cx="11081657" cy="4551903"/>
          </a:xfrm>
        </p:spPr>
        <p:txBody>
          <a:bodyPr>
            <a:normAutofit/>
          </a:bodyPr>
          <a:lstStyle/>
          <a:p>
            <a:pPr algn="just"/>
            <a:r>
              <a:rPr lang="en-US" sz="2200" b="0" i="0" dirty="0">
                <a:solidFill>
                  <a:srgbClr val="333333"/>
                </a:solidFill>
                <a:effectLst/>
                <a:latin typeface="inter-regular"/>
              </a:rPr>
              <a:t>The </a:t>
            </a:r>
            <a:r>
              <a:rPr lang="en-US" sz="2200" b="1" i="0" dirty="0">
                <a:solidFill>
                  <a:srgbClr val="333333"/>
                </a:solidFill>
                <a:effectLst/>
                <a:latin typeface="inter-bold"/>
              </a:rPr>
              <a:t>super</a:t>
            </a:r>
            <a:r>
              <a:rPr lang="en-US" sz="2200" b="0" i="0" dirty="0">
                <a:solidFill>
                  <a:srgbClr val="333333"/>
                </a:solidFill>
                <a:effectLst/>
                <a:latin typeface="inter-regular"/>
              </a:rPr>
              <a:t> keyword in Java is a reference variable that is used to refer to an immediate parent class object.</a:t>
            </a:r>
          </a:p>
          <a:p>
            <a:pPr algn="just"/>
            <a:r>
              <a:rPr lang="en-US" sz="2200" b="0" i="0" dirty="0">
                <a:solidFill>
                  <a:srgbClr val="333333"/>
                </a:solidFill>
                <a:effectLst/>
                <a:latin typeface="inter-regular"/>
              </a:rPr>
              <a:t>Whenever you create the instance of a subclass, an instance of the parent class is created implicitly which is referred by a super reference variable.</a:t>
            </a:r>
          </a:p>
          <a:p>
            <a:pPr marL="0" indent="0" algn="just">
              <a:buNone/>
            </a:pPr>
            <a:endParaRPr lang="en-US" sz="2200" b="0" i="0" dirty="0">
              <a:solidFill>
                <a:srgbClr val="610B4B"/>
              </a:solidFill>
              <a:effectLst/>
              <a:latin typeface="erdana"/>
            </a:endParaRPr>
          </a:p>
          <a:p>
            <a:pPr marL="0" indent="0" algn="just">
              <a:buNone/>
            </a:pPr>
            <a:r>
              <a:rPr lang="en-US" sz="2200" b="1" i="0" dirty="0">
                <a:solidFill>
                  <a:srgbClr val="610B4B"/>
                </a:solidFill>
                <a:effectLst/>
                <a:latin typeface="erdana"/>
              </a:rPr>
              <a:t>Usage of Java super Keyword</a:t>
            </a:r>
          </a:p>
          <a:p>
            <a:pPr algn="just">
              <a:buFont typeface="+mj-lt"/>
              <a:buAutoNum type="arabicPeriod"/>
            </a:pPr>
            <a:r>
              <a:rPr lang="en-US" sz="2200" b="0" i="0" dirty="0">
                <a:solidFill>
                  <a:srgbClr val="000000"/>
                </a:solidFill>
                <a:effectLst/>
                <a:latin typeface="inter-regular"/>
              </a:rPr>
              <a:t>Super can be used to refer immediate parent class instance variable.</a:t>
            </a:r>
          </a:p>
          <a:p>
            <a:pPr algn="just">
              <a:buFont typeface="+mj-lt"/>
              <a:buAutoNum type="arabicPeriod"/>
            </a:pPr>
            <a:r>
              <a:rPr lang="en-US" sz="2200" b="0" i="0" dirty="0">
                <a:solidFill>
                  <a:srgbClr val="000000"/>
                </a:solidFill>
                <a:effectLst/>
                <a:latin typeface="inter-regular"/>
              </a:rPr>
              <a:t>Super can be used to invoke the immediate parent class method.</a:t>
            </a:r>
          </a:p>
          <a:p>
            <a:pPr algn="just">
              <a:buFont typeface="+mj-lt"/>
              <a:buAutoNum type="arabicPeriod"/>
            </a:pPr>
            <a:r>
              <a:rPr lang="en-US" sz="2200" b="0" i="0" dirty="0">
                <a:solidFill>
                  <a:srgbClr val="000000"/>
                </a:solidFill>
                <a:effectLst/>
                <a:latin typeface="inter-regular"/>
              </a:rPr>
              <a:t>super() can be used to invoke the immediate parent class constructor.</a:t>
            </a:r>
          </a:p>
        </p:txBody>
      </p:sp>
    </p:spTree>
    <p:extLst>
      <p:ext uri="{BB962C8B-B14F-4D97-AF65-F5344CB8AC3E}">
        <p14:creationId xmlns:p14="http://schemas.microsoft.com/office/powerpoint/2010/main" val="165899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04446" y="759742"/>
            <a:ext cx="11081657" cy="1145512"/>
          </a:xfrm>
        </p:spPr>
        <p:txBody>
          <a:bodyPr>
            <a:normAutofit/>
          </a:bodyPr>
          <a:lstStyle/>
          <a:p>
            <a:pPr marL="0" indent="0" algn="just">
              <a:buNone/>
            </a:pPr>
            <a:r>
              <a:rPr lang="en-US" sz="2000" dirty="0">
                <a:solidFill>
                  <a:srgbClr val="610B38"/>
                </a:solidFill>
                <a:latin typeface="erdana"/>
              </a:rPr>
              <a:t>1) </a:t>
            </a:r>
            <a:r>
              <a:rPr lang="en-US" sz="2000" b="0" i="0" dirty="0">
                <a:solidFill>
                  <a:srgbClr val="610B38"/>
                </a:solidFill>
                <a:effectLst/>
                <a:latin typeface="erdana"/>
              </a:rPr>
              <a:t>super is used to refer immediate parent class instance variable.</a:t>
            </a:r>
          </a:p>
          <a:p>
            <a:pPr marL="0" indent="0" algn="just">
              <a:buNone/>
            </a:pPr>
            <a:r>
              <a:rPr lang="en-US" sz="2000" b="0" i="0" dirty="0">
                <a:solidFill>
                  <a:srgbClr val="333333"/>
                </a:solidFill>
                <a:effectLst/>
                <a:latin typeface="inter-regular"/>
              </a:rPr>
              <a:t>We can use </a:t>
            </a:r>
            <a:r>
              <a:rPr lang="en-US" sz="2000" b="1" i="0" dirty="0">
                <a:solidFill>
                  <a:srgbClr val="333333"/>
                </a:solidFill>
                <a:effectLst/>
                <a:latin typeface="inter-regular"/>
              </a:rPr>
              <a:t>super</a:t>
            </a:r>
            <a:r>
              <a:rPr lang="en-US" sz="2000" b="0" i="0" dirty="0">
                <a:solidFill>
                  <a:srgbClr val="333333"/>
                </a:solidFill>
                <a:effectLst/>
                <a:latin typeface="inter-regular"/>
              </a:rPr>
              <a:t> keyword to access the data member or field of the parent class. It is used if parent class and child class have the same fields.</a:t>
            </a:r>
          </a:p>
          <a:p>
            <a:pPr marL="0" indent="0" algn="just">
              <a:buNone/>
            </a:pPr>
            <a:endParaRPr lang="en-US" sz="2600" b="0" i="0" dirty="0">
              <a:solidFill>
                <a:srgbClr val="000000"/>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06605" y="1858952"/>
            <a:ext cx="5257800" cy="4524315"/>
          </a:xfrm>
          <a:prstGeom prst="rect">
            <a:avLst/>
          </a:prstGeom>
          <a:noFill/>
          <a:ln>
            <a:solidFill>
              <a:schemeClr val="accent1"/>
            </a:solidFill>
          </a:ln>
        </p:spPr>
        <p:txBody>
          <a:bodyPr wrap="square">
            <a:spAutoFit/>
          </a:bodyPr>
          <a:lstStyle/>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Animal</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String color=</a:t>
            </a:r>
            <a:r>
              <a:rPr lang="en-US" sz="1800" b="0" i="0" dirty="0">
                <a:solidFill>
                  <a:srgbClr val="0000FF"/>
                </a:solidFill>
                <a:effectLst/>
                <a:latin typeface="inter-regular"/>
              </a:rPr>
              <a:t>"white"</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Dog </a:t>
            </a:r>
            <a:r>
              <a:rPr lang="en-US" sz="1800" b="1" i="0" dirty="0">
                <a:solidFill>
                  <a:srgbClr val="006699"/>
                </a:solidFill>
                <a:effectLst/>
                <a:latin typeface="inter-regular"/>
              </a:rPr>
              <a:t>extends</a:t>
            </a:r>
            <a:r>
              <a:rPr lang="en-US" sz="1800" b="0" i="0" dirty="0">
                <a:solidFill>
                  <a:srgbClr val="000000"/>
                </a:solidFill>
                <a:effectLst/>
                <a:latin typeface="inter-regular"/>
              </a:rPr>
              <a:t> Animal</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String color=</a:t>
            </a:r>
            <a:r>
              <a:rPr lang="en-US" sz="1800" b="0" i="0" dirty="0">
                <a:solidFill>
                  <a:srgbClr val="0000FF"/>
                </a:solidFill>
                <a:effectLst/>
                <a:latin typeface="inter-regular"/>
              </a:rPr>
              <a:t>"black"</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void</a:t>
            </a:r>
            <a:r>
              <a:rPr lang="en-US" sz="1800" b="0" i="0" dirty="0">
                <a:solidFill>
                  <a:srgbClr val="000000"/>
                </a:solidFill>
                <a:effectLst/>
                <a:latin typeface="inter-regular"/>
              </a:rPr>
              <a:t> </a:t>
            </a:r>
            <a:r>
              <a:rPr lang="en-US" sz="1800" b="0" i="0" dirty="0" err="1">
                <a:solidFill>
                  <a:srgbClr val="000000"/>
                </a:solidFill>
                <a:effectLst/>
                <a:latin typeface="inter-regular"/>
              </a:rPr>
              <a:t>printColor</a:t>
            </a:r>
            <a:r>
              <a:rPr lang="en-US" sz="1800" b="0" i="0" dirty="0">
                <a:solidFill>
                  <a:srgbClr val="000000"/>
                </a:solidFill>
                <a:effectLst/>
                <a:latin typeface="inter-regular"/>
              </a:rPr>
              <a:t>()</a:t>
            </a:r>
          </a:p>
          <a:p>
            <a:pPr marL="0" indent="0" algn="just">
              <a:buNone/>
            </a:pPr>
            <a:r>
              <a:rPr lang="en-US"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8200"/>
                </a:solidFill>
                <a:effectLst/>
                <a:latin typeface="inter-regular"/>
              </a:rPr>
              <a:t>		//prints color of Dog class</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(color);</a:t>
            </a:r>
            <a:r>
              <a:rPr lang="en-US" sz="1800" b="0" i="0" dirty="0">
                <a:solidFill>
                  <a:srgbClr val="008200"/>
                </a:solidFill>
                <a:effectLst/>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8200"/>
                </a:solidFill>
                <a:effectLst/>
                <a:latin typeface="inter-regular"/>
              </a:rPr>
              <a:t>		</a:t>
            </a:r>
          </a:p>
          <a:p>
            <a:pPr marL="0" indent="0" algn="just">
              <a:buNone/>
            </a:pPr>
            <a:r>
              <a:rPr lang="en-US" dirty="0">
                <a:solidFill>
                  <a:srgbClr val="008200"/>
                </a:solidFill>
                <a:latin typeface="inter-regular"/>
              </a:rPr>
              <a:t>		</a:t>
            </a:r>
            <a:r>
              <a:rPr lang="en-US" sz="1800" b="0" i="0" dirty="0">
                <a:solidFill>
                  <a:srgbClr val="008200"/>
                </a:solidFill>
                <a:effectLst/>
                <a:latin typeface="inter-regular"/>
              </a:rPr>
              <a:t>//prints color of Animal class</a:t>
            </a:r>
            <a:endParaRPr lang="en-US" sz="1800" b="0" i="0" dirty="0">
              <a:solidFill>
                <a:srgbClr val="000000"/>
              </a:solidFill>
              <a:effectLst/>
              <a:latin typeface="inter-regular"/>
            </a:endParaRP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1" i="0" dirty="0" err="1">
                <a:solidFill>
                  <a:srgbClr val="006699"/>
                </a:solidFill>
                <a:effectLst/>
                <a:latin typeface="inter-regular"/>
              </a:rPr>
              <a:t>super</a:t>
            </a:r>
            <a:r>
              <a:rPr lang="en-US" sz="1800" b="0" i="0" dirty="0" err="1">
                <a:solidFill>
                  <a:srgbClr val="000000"/>
                </a:solidFill>
                <a:effectLst/>
                <a:latin typeface="inter-regular"/>
              </a:rPr>
              <a:t>.color</a:t>
            </a:r>
            <a:r>
              <a:rPr lang="en-US" sz="1800" b="0" i="0" dirty="0">
                <a:solidFill>
                  <a:srgbClr val="000000"/>
                </a:solidFill>
                <a:effectLst/>
                <a:latin typeface="inter-regular"/>
              </a:rPr>
              <a:t>);</a:t>
            </a:r>
            <a:r>
              <a:rPr lang="en-US" sz="1800" b="0" i="0" dirty="0">
                <a:solidFill>
                  <a:srgbClr val="008200"/>
                </a:solidFill>
                <a:effectLst/>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a:t>
            </a:r>
          </a:p>
        </p:txBody>
      </p:sp>
      <p:sp>
        <p:nvSpPr>
          <p:cNvPr id="7" name="TextBox 6">
            <a:extLst>
              <a:ext uri="{FF2B5EF4-FFF2-40B4-BE49-F238E27FC236}">
                <a16:creationId xmlns:a16="http://schemas.microsoft.com/office/drawing/2014/main" id="{15AB5C57-A3DB-788A-17A5-D7E6C0B383AA}"/>
              </a:ext>
            </a:extLst>
          </p:cNvPr>
          <p:cNvSpPr txBox="1"/>
          <p:nvPr/>
        </p:nvSpPr>
        <p:spPr>
          <a:xfrm>
            <a:off x="6045766" y="1858952"/>
            <a:ext cx="6065850" cy="2308324"/>
          </a:xfrm>
          <a:prstGeom prst="rect">
            <a:avLst/>
          </a:prstGeom>
          <a:noFill/>
          <a:ln>
            <a:solidFill>
              <a:schemeClr val="accent1"/>
            </a:solidFill>
          </a:ln>
        </p:spPr>
        <p:txBody>
          <a:bodyPr wrap="square">
            <a:spAutoFit/>
          </a:bodyPr>
          <a:lstStyle/>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TestSuper1</a:t>
            </a:r>
          </a:p>
          <a:p>
            <a:pPr marL="0" indent="0" algn="just">
              <a:buNone/>
            </a:pP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	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Dog d=</a:t>
            </a:r>
            <a:r>
              <a:rPr lang="en-US" sz="1800" b="1" i="0" dirty="0">
                <a:solidFill>
                  <a:srgbClr val="006699"/>
                </a:solidFill>
                <a:effectLst/>
                <a:latin typeface="inter-regular"/>
              </a:rPr>
              <a:t>new</a:t>
            </a:r>
            <a:r>
              <a:rPr lang="en-US" sz="1800" b="0" i="0" dirty="0">
                <a:solidFill>
                  <a:srgbClr val="000000"/>
                </a:solidFill>
                <a:effectLst/>
                <a:latin typeface="inter-regular"/>
              </a:rPr>
              <a:t> Dog();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d.printColor</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endParaRPr lang="en-IN" dirty="0"/>
          </a:p>
        </p:txBody>
      </p:sp>
      <p:sp>
        <p:nvSpPr>
          <p:cNvPr id="8" name="TextBox 7">
            <a:extLst>
              <a:ext uri="{FF2B5EF4-FFF2-40B4-BE49-F238E27FC236}">
                <a16:creationId xmlns:a16="http://schemas.microsoft.com/office/drawing/2014/main" id="{8C0C3061-383A-9E59-A6A4-850A68B5EF34}"/>
              </a:ext>
            </a:extLst>
          </p:cNvPr>
          <p:cNvSpPr txBox="1"/>
          <p:nvPr/>
        </p:nvSpPr>
        <p:spPr>
          <a:xfrm>
            <a:off x="8018584" y="5805897"/>
            <a:ext cx="2331217" cy="923330"/>
          </a:xfrm>
          <a:prstGeom prst="rect">
            <a:avLst/>
          </a:prstGeom>
          <a:noFill/>
          <a:ln w="19050">
            <a:solidFill>
              <a:schemeClr val="accent1"/>
            </a:solidFill>
          </a:ln>
        </p:spPr>
        <p:txBody>
          <a:bodyPr wrap="square">
            <a:spAutoFit/>
          </a:bodyPr>
          <a:lstStyle/>
          <a:p>
            <a:r>
              <a:rPr lang="en-US" b="1" dirty="0"/>
              <a:t>Output</a:t>
            </a:r>
            <a:r>
              <a:rPr lang="en-US" dirty="0"/>
              <a:t>:</a:t>
            </a:r>
          </a:p>
          <a:p>
            <a:r>
              <a:rPr lang="en-US" dirty="0"/>
              <a:t>black</a:t>
            </a:r>
          </a:p>
          <a:p>
            <a:r>
              <a:rPr lang="en-US" dirty="0"/>
              <a:t>white</a:t>
            </a:r>
            <a:endParaRPr lang="en-IN" dirty="0"/>
          </a:p>
        </p:txBody>
      </p:sp>
      <p:sp>
        <p:nvSpPr>
          <p:cNvPr id="10" name="TextBox 9">
            <a:extLst>
              <a:ext uri="{FF2B5EF4-FFF2-40B4-BE49-F238E27FC236}">
                <a16:creationId xmlns:a16="http://schemas.microsoft.com/office/drawing/2014/main" id="{D1893E71-7765-73A5-79D0-FE3315C71999}"/>
              </a:ext>
            </a:extLst>
          </p:cNvPr>
          <p:cNvSpPr txBox="1"/>
          <p:nvPr/>
        </p:nvSpPr>
        <p:spPr>
          <a:xfrm>
            <a:off x="6017292" y="4310238"/>
            <a:ext cx="6094324" cy="1200329"/>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In the above example, Animal and Dog both classes have a common property color. If we print color property, it will print the color of current class by default. To access the parent property, we need to use super keyword.</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4D5F7EF-E1BA-9F04-17CD-3BF998E5D289}"/>
                  </a:ext>
                </a:extLst>
              </p14:cNvPr>
              <p14:cNvContentPartPr/>
              <p14:nvPr/>
            </p14:nvContentPartPr>
            <p14:xfrm>
              <a:off x="982440" y="2786400"/>
              <a:ext cx="1719360" cy="1083240"/>
            </p14:xfrm>
          </p:contentPart>
        </mc:Choice>
        <mc:Fallback>
          <p:pic>
            <p:nvPicPr>
              <p:cNvPr id="4" name="Ink 3">
                <a:extLst>
                  <a:ext uri="{FF2B5EF4-FFF2-40B4-BE49-F238E27FC236}">
                    <a16:creationId xmlns:a16="http://schemas.microsoft.com/office/drawing/2014/main" id="{44D5F7EF-E1BA-9F04-17CD-3BF998E5D289}"/>
                  </a:ext>
                </a:extLst>
              </p:cNvPr>
              <p:cNvPicPr/>
              <p:nvPr/>
            </p:nvPicPr>
            <p:blipFill>
              <a:blip r:embed="rId3"/>
              <a:stretch>
                <a:fillRect/>
              </a:stretch>
            </p:blipFill>
            <p:spPr>
              <a:xfrm>
                <a:off x="973080" y="2777040"/>
                <a:ext cx="1738080" cy="1101960"/>
              </a:xfrm>
              <a:prstGeom prst="rect">
                <a:avLst/>
              </a:prstGeom>
            </p:spPr>
          </p:pic>
        </mc:Fallback>
      </mc:AlternateContent>
    </p:spTree>
    <p:extLst>
      <p:ext uri="{BB962C8B-B14F-4D97-AF65-F5344CB8AC3E}">
        <p14:creationId xmlns:p14="http://schemas.microsoft.com/office/powerpoint/2010/main" val="419687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1145512"/>
          </a:xfrm>
        </p:spPr>
        <p:txBody>
          <a:bodyPr>
            <a:normAutofit/>
          </a:bodyPr>
          <a:lstStyle/>
          <a:p>
            <a:pPr marL="0" indent="0" algn="just">
              <a:buNone/>
            </a:pPr>
            <a:r>
              <a:rPr lang="en-US" sz="2000" b="0" i="0" dirty="0">
                <a:solidFill>
                  <a:srgbClr val="610B38"/>
                </a:solidFill>
                <a:effectLst/>
                <a:latin typeface="erdana"/>
              </a:rPr>
              <a:t>2) super can be used to invoke parent class method</a:t>
            </a:r>
          </a:p>
          <a:p>
            <a:pPr marL="0" indent="0" algn="just">
              <a:buNone/>
            </a:pPr>
            <a:r>
              <a:rPr lang="en-US" sz="2000" b="0" i="0" dirty="0">
                <a:solidFill>
                  <a:srgbClr val="333333"/>
                </a:solidFill>
                <a:effectLst/>
                <a:latin typeface="inter-regular"/>
              </a:rPr>
              <a:t>The super keyword can also be used to invoke parent class method. It should be used if subclass contains the same method as parent class. In other words, it is used if method is overridden.</a:t>
            </a:r>
            <a:endParaRPr lang="en-US" sz="2000" b="0" i="0" dirty="0">
              <a:solidFill>
                <a:srgbClr val="000000"/>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06604" y="1858952"/>
            <a:ext cx="5954486"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eat()</a:t>
            </a:r>
          </a:p>
          <a:p>
            <a:pPr algn="just"/>
            <a:r>
              <a:rPr lang="en-IN" dirty="0">
                <a:solidFill>
                  <a:srgbClr val="000000"/>
                </a:solidFill>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 bread..."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void</a:t>
            </a:r>
            <a:r>
              <a:rPr lang="en-IN" b="0" i="0" dirty="0">
                <a:solidFill>
                  <a:srgbClr val="000000"/>
                </a:solidFill>
                <a:effectLst/>
                <a:latin typeface="inter-regular"/>
              </a:rPr>
              <a:t> bark()</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905254"/>
            <a:ext cx="5166111"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void</a:t>
            </a:r>
            <a:r>
              <a:rPr lang="en-IN" b="0" i="0" dirty="0">
                <a:solidFill>
                  <a:srgbClr val="000000"/>
                </a:solidFill>
                <a:effectLst/>
                <a:latin typeface="inter-regular"/>
              </a:rPr>
              <a:t> work()</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super</a:t>
            </a:r>
            <a:r>
              <a:rPr lang="en-IN" b="0" i="0" dirty="0" err="1">
                <a:solidFill>
                  <a:srgbClr val="000000"/>
                </a:solidFill>
                <a:effectLst/>
                <a:latin typeface="inter-regular"/>
              </a:rPr>
              <a:t>.eat</a:t>
            </a:r>
            <a:r>
              <a:rPr lang="en-IN" b="0" i="0" dirty="0">
                <a:solidFill>
                  <a:srgbClr val="000000"/>
                </a:solidFill>
                <a:effectLst/>
                <a:latin typeface="inter-regular"/>
              </a:rPr>
              <a:t>();  </a:t>
            </a:r>
          </a:p>
          <a:p>
            <a:pPr algn="just"/>
            <a:r>
              <a:rPr lang="en-IN" b="0" i="0" dirty="0">
                <a:solidFill>
                  <a:srgbClr val="000000"/>
                </a:solidFill>
                <a:effectLst/>
                <a:latin typeface="inter-regular"/>
              </a:rPr>
              <a:t>		bark();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TestSuper2</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r>
              <a:rPr lang="en-US" b="0" i="0" dirty="0" err="1">
                <a:solidFill>
                  <a:srgbClr val="000000"/>
                </a:solidFill>
                <a:effectLst/>
                <a:latin typeface="inter-regular"/>
              </a:rPr>
              <a:t>d.work</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259115" y="5964248"/>
            <a:ext cx="2331217" cy="830997"/>
          </a:xfrm>
          <a:prstGeom prst="rect">
            <a:avLst/>
          </a:prstGeom>
          <a:noFill/>
          <a:ln w="19050">
            <a:solidFill>
              <a:schemeClr val="accent1"/>
            </a:solidFill>
          </a:ln>
        </p:spPr>
        <p:txBody>
          <a:bodyPr wrap="square">
            <a:spAutoFit/>
          </a:bodyPr>
          <a:lstStyle/>
          <a:p>
            <a:r>
              <a:rPr lang="en-US" sz="1600" b="1" dirty="0"/>
              <a:t>Output</a:t>
            </a:r>
            <a:r>
              <a:rPr lang="en-US" sz="1600" dirty="0"/>
              <a:t>:</a:t>
            </a:r>
          </a:p>
          <a:p>
            <a:r>
              <a:rPr lang="en-US" sz="1600" dirty="0"/>
              <a:t>eating…</a:t>
            </a:r>
          </a:p>
          <a:p>
            <a:r>
              <a:rPr lang="en-US" sz="1600" dirty="0"/>
              <a:t>barking…</a:t>
            </a:r>
            <a:endParaRPr lang="en-IN" sz="1600" dirty="0"/>
          </a:p>
        </p:txBody>
      </p:sp>
    </p:spTree>
    <p:extLst>
      <p:ext uri="{BB962C8B-B14F-4D97-AF65-F5344CB8AC3E}">
        <p14:creationId xmlns:p14="http://schemas.microsoft.com/office/powerpoint/2010/main" val="29997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853905"/>
          </a:xfrm>
        </p:spPr>
        <p:txBody>
          <a:bodyPr>
            <a:normAutofit/>
          </a:bodyPr>
          <a:lstStyle/>
          <a:p>
            <a:pPr marL="0" indent="0" algn="just">
              <a:buNone/>
            </a:pPr>
            <a:r>
              <a:rPr lang="en-US" sz="2000" b="0" i="0" dirty="0">
                <a:solidFill>
                  <a:srgbClr val="610B38"/>
                </a:solidFill>
                <a:effectLst/>
                <a:latin typeface="erdana"/>
              </a:rPr>
              <a:t>3) super is used to invoke parent class constructor.</a:t>
            </a:r>
          </a:p>
          <a:p>
            <a:pPr marL="0" indent="0" algn="just">
              <a:buNone/>
            </a:pPr>
            <a:r>
              <a:rPr lang="en-US" sz="2000" b="0" i="0" dirty="0">
                <a:solidFill>
                  <a:srgbClr val="333333"/>
                </a:solidFill>
                <a:effectLst/>
                <a:latin typeface="inter-regular"/>
              </a:rPr>
              <a:t>The super keyword can also be used to invoke the parent class constructor. </a:t>
            </a:r>
          </a:p>
        </p:txBody>
      </p:sp>
      <p:sp>
        <p:nvSpPr>
          <p:cNvPr id="5" name="TextBox 4">
            <a:extLst>
              <a:ext uri="{FF2B5EF4-FFF2-40B4-BE49-F238E27FC236}">
                <a16:creationId xmlns:a16="http://schemas.microsoft.com/office/drawing/2014/main" id="{5986CCFD-526F-55EB-CC9A-DF5BDB96FA6D}"/>
              </a:ext>
            </a:extLst>
          </p:cNvPr>
          <p:cNvSpPr txBox="1"/>
          <p:nvPr/>
        </p:nvSpPr>
        <p:spPr>
          <a:xfrm>
            <a:off x="506604" y="1616897"/>
            <a:ext cx="5954486"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Animal()</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“Animal is created"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Dog()</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super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created"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627342"/>
            <a:ext cx="5166111" cy="2308324"/>
          </a:xfrm>
          <a:prstGeom prst="rect">
            <a:avLst/>
          </a:prstGeom>
          <a:noFill/>
          <a:ln>
            <a:solidFill>
              <a:schemeClr val="accent1"/>
            </a:solidFill>
          </a:ln>
        </p:spPr>
        <p:txBody>
          <a:bodyPr wrap="square">
            <a:spAutoFit/>
          </a:bodyPr>
          <a:lstStyle/>
          <a:p>
            <a:pPr algn="just"/>
            <a:endParaRPr lang="en-IN" b="0" i="0" dirty="0">
              <a:solidFill>
                <a:srgbClr val="000000"/>
              </a:solidFill>
              <a:effectLst/>
              <a:latin typeface="inter-regular"/>
            </a:endParaRPr>
          </a:p>
          <a:p>
            <a:pPr algn="just"/>
            <a:r>
              <a:rPr lang="en-US" b="1" i="0" dirty="0">
                <a:solidFill>
                  <a:srgbClr val="006699"/>
                </a:solidFill>
                <a:effectLst/>
                <a:latin typeface="inter-regular"/>
              </a:rPr>
              <a:t>class</a:t>
            </a:r>
            <a:r>
              <a:rPr lang="en-US" b="0" i="0" dirty="0">
                <a:solidFill>
                  <a:srgbClr val="000000"/>
                </a:solidFill>
                <a:effectLst/>
                <a:latin typeface="inter-regular"/>
              </a:rPr>
              <a:t> TestSuper3</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330832" y="4207164"/>
            <a:ext cx="2041333" cy="1077218"/>
          </a:xfrm>
          <a:prstGeom prst="rect">
            <a:avLst/>
          </a:prstGeom>
          <a:noFill/>
          <a:ln w="19050">
            <a:solidFill>
              <a:schemeClr val="accent1"/>
            </a:solidFill>
          </a:ln>
        </p:spPr>
        <p:txBody>
          <a:bodyPr wrap="square">
            <a:spAutoFit/>
          </a:bodyPr>
          <a:lstStyle/>
          <a:p>
            <a:r>
              <a:rPr lang="en-US" sz="1600" b="1" dirty="0"/>
              <a:t>Output</a:t>
            </a:r>
            <a:r>
              <a:rPr lang="en-US" sz="1600" dirty="0"/>
              <a:t>:</a:t>
            </a:r>
          </a:p>
          <a:p>
            <a:endParaRPr lang="en-US" sz="1600" dirty="0"/>
          </a:p>
          <a:p>
            <a:r>
              <a:rPr lang="en-US" sz="1600" dirty="0"/>
              <a:t>Animal is created</a:t>
            </a:r>
          </a:p>
          <a:p>
            <a:r>
              <a:rPr lang="en-US" sz="1600" dirty="0"/>
              <a:t>Dog is created</a:t>
            </a:r>
            <a:endParaRPr lang="en-IN" sz="1600" dirty="0"/>
          </a:p>
        </p:txBody>
      </p:sp>
      <p:sp>
        <p:nvSpPr>
          <p:cNvPr id="6" name="TextBox 5">
            <a:extLst>
              <a:ext uri="{FF2B5EF4-FFF2-40B4-BE49-F238E27FC236}">
                <a16:creationId xmlns:a16="http://schemas.microsoft.com/office/drawing/2014/main" id="{1DDB94A4-712C-E798-4B0C-DD89AD601D26}"/>
              </a:ext>
            </a:extLst>
          </p:cNvPr>
          <p:cNvSpPr txBox="1"/>
          <p:nvPr/>
        </p:nvSpPr>
        <p:spPr>
          <a:xfrm>
            <a:off x="565662" y="6234324"/>
            <a:ext cx="11383059" cy="369332"/>
          </a:xfrm>
          <a:prstGeom prst="rect">
            <a:avLst/>
          </a:prstGeom>
          <a:noFill/>
          <a:ln>
            <a:solidFill>
              <a:schemeClr val="accent1"/>
            </a:solidFill>
          </a:ln>
        </p:spPr>
        <p:txBody>
          <a:bodyPr wrap="square">
            <a:spAutoFit/>
          </a:bodyPr>
          <a:lstStyle/>
          <a:p>
            <a:pPr algn="just"/>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a:t>
            </a:r>
            <a:r>
              <a:rPr lang="en-US" b="0" i="0" dirty="0">
                <a:solidFill>
                  <a:srgbClr val="333333"/>
                </a:solidFill>
                <a:effectLst/>
                <a:highlight>
                  <a:srgbClr val="FFFF00"/>
                </a:highlight>
                <a:latin typeface="Arial" panose="020B0604020202020204" pitchFamily="34" charset="0"/>
              </a:rPr>
              <a:t>super() is added in each class constructor automatically by compiler if there is no super() or this().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5BF9E74-FAE9-77B4-0858-9AA8AF582F97}"/>
                  </a:ext>
                </a:extLst>
              </p14:cNvPr>
              <p14:cNvContentPartPr/>
              <p14:nvPr/>
            </p14:nvContentPartPr>
            <p14:xfrm>
              <a:off x="996840" y="3768120"/>
              <a:ext cx="2109240" cy="260280"/>
            </p14:xfrm>
          </p:contentPart>
        </mc:Choice>
        <mc:Fallback>
          <p:pic>
            <p:nvPicPr>
              <p:cNvPr id="4" name="Ink 3">
                <a:extLst>
                  <a:ext uri="{FF2B5EF4-FFF2-40B4-BE49-F238E27FC236}">
                    <a16:creationId xmlns:a16="http://schemas.microsoft.com/office/drawing/2014/main" id="{35BF9E74-FAE9-77B4-0858-9AA8AF582F97}"/>
                  </a:ext>
                </a:extLst>
              </p:cNvPr>
              <p:cNvPicPr/>
              <p:nvPr/>
            </p:nvPicPr>
            <p:blipFill>
              <a:blip r:embed="rId3"/>
              <a:stretch>
                <a:fillRect/>
              </a:stretch>
            </p:blipFill>
            <p:spPr>
              <a:xfrm>
                <a:off x="987480" y="3758760"/>
                <a:ext cx="2127960" cy="279000"/>
              </a:xfrm>
              <a:prstGeom prst="rect">
                <a:avLst/>
              </a:prstGeom>
            </p:spPr>
          </p:pic>
        </mc:Fallback>
      </mc:AlternateContent>
    </p:spTree>
    <p:extLst>
      <p:ext uri="{BB962C8B-B14F-4D97-AF65-F5344CB8AC3E}">
        <p14:creationId xmlns:p14="http://schemas.microsoft.com/office/powerpoint/2010/main" val="565796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25906"/>
          </a:xfrm>
        </p:spPr>
        <p:txBody>
          <a:bodyPr>
            <a:normAutofit fontScale="90000"/>
          </a:bodyPr>
          <a:lstStyle/>
          <a:p>
            <a:pPr algn="ctr"/>
            <a:r>
              <a:rPr lang="en-IN" b="1" dirty="0">
                <a:solidFill>
                  <a:srgbClr val="610B38"/>
                </a:solidFill>
                <a:latin typeface="erdana"/>
              </a:rPr>
              <a:t>super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06604" y="759742"/>
            <a:ext cx="11501176" cy="853905"/>
          </a:xfrm>
        </p:spPr>
        <p:txBody>
          <a:bodyPr>
            <a:normAutofit/>
          </a:bodyPr>
          <a:lstStyle/>
          <a:p>
            <a:pPr marL="0" indent="0" algn="just">
              <a:buNone/>
            </a:pPr>
            <a:r>
              <a:rPr lang="en-US" sz="2000" i="0" dirty="0">
                <a:solidFill>
                  <a:srgbClr val="333333"/>
                </a:solidFill>
                <a:effectLst/>
                <a:latin typeface="inter-bold"/>
              </a:rPr>
              <a:t>Another example of super keyword where super() is provided by the compiler implicitly.</a:t>
            </a:r>
            <a:endParaRPr lang="en-US" sz="2000" i="0" dirty="0">
              <a:solidFill>
                <a:srgbClr val="333333"/>
              </a:solidFill>
              <a:effectLst/>
              <a:latin typeface="inter-regular"/>
            </a:endParaRPr>
          </a:p>
        </p:txBody>
      </p:sp>
      <p:sp>
        <p:nvSpPr>
          <p:cNvPr id="5" name="TextBox 4">
            <a:extLst>
              <a:ext uri="{FF2B5EF4-FFF2-40B4-BE49-F238E27FC236}">
                <a16:creationId xmlns:a16="http://schemas.microsoft.com/office/drawing/2014/main" id="{5986CCFD-526F-55EB-CC9A-DF5BDB96FA6D}"/>
              </a:ext>
            </a:extLst>
          </p:cNvPr>
          <p:cNvSpPr txBox="1"/>
          <p:nvPr/>
        </p:nvSpPr>
        <p:spPr>
          <a:xfrm>
            <a:off x="565662" y="1613647"/>
            <a:ext cx="5954486"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Animal()</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“Animal is created"</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Dog()</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“Dog is created"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5AB5C57-A3DB-788A-17A5-D7E6C0B383AA}"/>
              </a:ext>
            </a:extLst>
          </p:cNvPr>
          <p:cNvSpPr txBox="1"/>
          <p:nvPr/>
        </p:nvSpPr>
        <p:spPr>
          <a:xfrm>
            <a:off x="6841669" y="1627342"/>
            <a:ext cx="5166111" cy="2031325"/>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TestSuper4</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Dog d=</a:t>
            </a:r>
            <a:r>
              <a:rPr lang="en-US" b="1" i="0" dirty="0">
                <a:solidFill>
                  <a:srgbClr val="006699"/>
                </a:solidFill>
                <a:effectLst/>
                <a:latin typeface="inter-regular"/>
              </a:rPr>
              <a:t>new</a:t>
            </a:r>
            <a:r>
              <a:rPr lang="en-US" b="0" i="0" dirty="0">
                <a:solidFill>
                  <a:srgbClr val="000000"/>
                </a:solidFill>
                <a:effectLst/>
                <a:latin typeface="inter-regular"/>
              </a:rPr>
              <a:t> Dog();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8C0C3061-383A-9E59-A6A4-850A68B5EF34}"/>
              </a:ext>
            </a:extLst>
          </p:cNvPr>
          <p:cNvSpPr txBox="1"/>
          <p:nvPr/>
        </p:nvSpPr>
        <p:spPr>
          <a:xfrm>
            <a:off x="8330832" y="4207164"/>
            <a:ext cx="2041333" cy="1077218"/>
          </a:xfrm>
          <a:prstGeom prst="rect">
            <a:avLst/>
          </a:prstGeom>
          <a:noFill/>
          <a:ln w="19050">
            <a:solidFill>
              <a:schemeClr val="accent1"/>
            </a:solidFill>
          </a:ln>
        </p:spPr>
        <p:txBody>
          <a:bodyPr wrap="square">
            <a:spAutoFit/>
          </a:bodyPr>
          <a:lstStyle/>
          <a:p>
            <a:r>
              <a:rPr lang="en-US" sz="1600" b="1" dirty="0"/>
              <a:t>Output</a:t>
            </a:r>
            <a:r>
              <a:rPr lang="en-US" sz="1600" dirty="0"/>
              <a:t>:</a:t>
            </a:r>
          </a:p>
          <a:p>
            <a:endParaRPr lang="en-US" sz="1600" dirty="0"/>
          </a:p>
          <a:p>
            <a:r>
              <a:rPr lang="en-US" sz="1600" dirty="0"/>
              <a:t>Animal is created</a:t>
            </a:r>
          </a:p>
          <a:p>
            <a:r>
              <a:rPr lang="en-US" sz="1600" dirty="0"/>
              <a:t>Dog is created</a:t>
            </a:r>
            <a:endParaRPr lang="en-IN" sz="1600" dirty="0"/>
          </a:p>
        </p:txBody>
      </p:sp>
      <p:sp>
        <p:nvSpPr>
          <p:cNvPr id="6" name="TextBox 5">
            <a:extLst>
              <a:ext uri="{FF2B5EF4-FFF2-40B4-BE49-F238E27FC236}">
                <a16:creationId xmlns:a16="http://schemas.microsoft.com/office/drawing/2014/main" id="{1DDB94A4-712C-E798-4B0C-DD89AD601D26}"/>
              </a:ext>
            </a:extLst>
          </p:cNvPr>
          <p:cNvSpPr txBox="1"/>
          <p:nvPr/>
        </p:nvSpPr>
        <p:spPr>
          <a:xfrm>
            <a:off x="565662" y="6132462"/>
            <a:ext cx="11383059" cy="369332"/>
          </a:xfrm>
          <a:prstGeom prst="rect">
            <a:avLst/>
          </a:prstGeom>
          <a:noFill/>
          <a:ln>
            <a:solidFill>
              <a:schemeClr val="accent1"/>
            </a:solidFill>
          </a:ln>
        </p:spPr>
        <p:txBody>
          <a:bodyPr wrap="square">
            <a:spAutoFit/>
          </a:bodyPr>
          <a:lstStyle/>
          <a:p>
            <a:pPr algn="just"/>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a:t>
            </a:r>
            <a:r>
              <a:rPr lang="en-US" b="0" i="0" dirty="0">
                <a:solidFill>
                  <a:srgbClr val="333333"/>
                </a:solidFill>
                <a:effectLst/>
                <a:highlight>
                  <a:srgbClr val="FFFF00"/>
                </a:highlight>
                <a:latin typeface="Arial" panose="020B0604020202020204" pitchFamily="34" charset="0"/>
              </a:rPr>
              <a:t>super() is added in each class constructor automatically by compiler if there is no super() or this().</a:t>
            </a:r>
          </a:p>
        </p:txBody>
      </p:sp>
    </p:spTree>
    <p:extLst>
      <p:ext uri="{BB962C8B-B14F-4D97-AF65-F5344CB8AC3E}">
        <p14:creationId xmlns:p14="http://schemas.microsoft.com/office/powerpoint/2010/main" val="1908290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484729"/>
          </a:xfrm>
        </p:spPr>
        <p:txBody>
          <a:bodyPr>
            <a:normAutofit fontScale="90000"/>
          </a:bodyPr>
          <a:lstStyle/>
          <a:p>
            <a:pPr algn="ctr"/>
            <a:r>
              <a:rPr lang="en-IN" b="1" dirty="0">
                <a:solidFill>
                  <a:srgbClr val="610B38"/>
                </a:solidFill>
                <a:latin typeface="erdana"/>
              </a:rPr>
              <a:t>super() : An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65524" y="667838"/>
            <a:ext cx="11081657" cy="859511"/>
          </a:xfrm>
        </p:spPr>
        <p:txBody>
          <a:bodyPr>
            <a:normAutofit lnSpcReduction="10000"/>
          </a:bodyPr>
          <a:lstStyle/>
          <a:p>
            <a:pPr algn="just"/>
            <a:r>
              <a:rPr lang="en-US" sz="1600" b="0" i="0" dirty="0">
                <a:solidFill>
                  <a:srgbClr val="333333"/>
                </a:solidFill>
                <a:effectLst/>
                <a:latin typeface="inter-regular"/>
              </a:rPr>
              <a:t>Here, Emp class inherits Person class so all the properties of Person will be inherited to Emp by default. </a:t>
            </a:r>
          </a:p>
          <a:p>
            <a:pPr algn="just"/>
            <a:r>
              <a:rPr lang="en-US" sz="1600" b="0" i="0" dirty="0">
                <a:solidFill>
                  <a:srgbClr val="333333"/>
                </a:solidFill>
                <a:effectLst/>
                <a:latin typeface="inter-regular"/>
              </a:rPr>
              <a:t>To initialize all the property, we are using parent class constructor from child class. In such way, we are reusing the parent class constructor.</a:t>
            </a:r>
            <a:endParaRPr lang="en-US" sz="2200" b="0" i="0" dirty="0">
              <a:solidFill>
                <a:srgbClr val="000000"/>
              </a:solidFill>
              <a:effectLst/>
              <a:latin typeface="inter-regular"/>
            </a:endParaRPr>
          </a:p>
        </p:txBody>
      </p:sp>
      <p:sp>
        <p:nvSpPr>
          <p:cNvPr id="5" name="TextBox 4">
            <a:extLst>
              <a:ext uri="{FF2B5EF4-FFF2-40B4-BE49-F238E27FC236}">
                <a16:creationId xmlns:a16="http://schemas.microsoft.com/office/drawing/2014/main" id="{0EBEB674-A819-20E4-3AD5-961DC2CF82BE}"/>
              </a:ext>
            </a:extLst>
          </p:cNvPr>
          <p:cNvSpPr txBox="1"/>
          <p:nvPr/>
        </p:nvSpPr>
        <p:spPr>
          <a:xfrm>
            <a:off x="465524" y="1658463"/>
            <a:ext cx="6356617" cy="5170646"/>
          </a:xfrm>
          <a:prstGeom prst="rect">
            <a:avLst/>
          </a:prstGeom>
          <a:noFill/>
          <a:ln>
            <a:solidFill>
              <a:schemeClr val="accent1"/>
            </a:solidFill>
          </a:ln>
        </p:spPr>
        <p:txBody>
          <a:bodyPr wrap="square">
            <a:spAutoFit/>
          </a:bodyPr>
          <a:lstStyle/>
          <a:p>
            <a:pPr algn="just"/>
            <a:r>
              <a:rPr lang="en-IN" sz="1500" b="1" i="0" dirty="0">
                <a:solidFill>
                  <a:srgbClr val="006699"/>
                </a:solidFill>
                <a:effectLst/>
                <a:latin typeface="inter-regular"/>
              </a:rPr>
              <a:t>class</a:t>
            </a:r>
            <a:r>
              <a:rPr lang="en-IN" sz="1500" b="0" i="0" dirty="0">
                <a:solidFill>
                  <a:srgbClr val="000000"/>
                </a:solidFill>
                <a:effectLst/>
                <a:latin typeface="inter-regular"/>
              </a:rPr>
              <a:t> Person</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int</a:t>
            </a:r>
            <a:r>
              <a:rPr lang="en-IN" sz="1500" b="0" i="0" dirty="0">
                <a:solidFill>
                  <a:srgbClr val="000000"/>
                </a:solidFill>
                <a:effectLst/>
                <a:latin typeface="inter-regular"/>
              </a:rPr>
              <a:t> id;  </a:t>
            </a:r>
          </a:p>
          <a:p>
            <a:pPr algn="just"/>
            <a:r>
              <a:rPr lang="en-IN" sz="1500" b="0" i="0" dirty="0">
                <a:solidFill>
                  <a:srgbClr val="000000"/>
                </a:solidFill>
                <a:effectLst/>
                <a:latin typeface="inter-regular"/>
              </a:rPr>
              <a:t>	String name;  </a:t>
            </a:r>
          </a:p>
          <a:p>
            <a:pPr algn="just"/>
            <a:r>
              <a:rPr lang="en-IN" sz="1500" b="0" i="0" dirty="0">
                <a:solidFill>
                  <a:srgbClr val="000000"/>
                </a:solidFill>
                <a:effectLst/>
                <a:latin typeface="inter-regular"/>
              </a:rPr>
              <a:t>	Person(</a:t>
            </a:r>
            <a:r>
              <a:rPr lang="en-IN" sz="1500" b="1" i="0" dirty="0">
                <a:solidFill>
                  <a:srgbClr val="006699"/>
                </a:solidFill>
                <a:effectLst/>
                <a:latin typeface="inter-regular"/>
              </a:rPr>
              <a:t>int</a:t>
            </a:r>
            <a:r>
              <a:rPr lang="en-IN" sz="1500" b="0" i="0" dirty="0">
                <a:solidFill>
                  <a:srgbClr val="000000"/>
                </a:solidFill>
                <a:effectLst/>
                <a:latin typeface="inter-regular"/>
              </a:rPr>
              <a:t> </a:t>
            </a:r>
            <a:r>
              <a:rPr lang="en-IN" sz="1500" b="0" i="0" dirty="0" err="1">
                <a:solidFill>
                  <a:srgbClr val="000000"/>
                </a:solidFill>
                <a:effectLst/>
                <a:latin typeface="inter-regular"/>
              </a:rPr>
              <a:t>id,String</a:t>
            </a:r>
            <a:r>
              <a:rPr lang="en-IN" sz="1500" b="0" i="0" dirty="0">
                <a:solidFill>
                  <a:srgbClr val="000000"/>
                </a:solidFill>
                <a:effectLst/>
                <a:latin typeface="inter-regular"/>
              </a:rPr>
              <a:t> name)</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this</a:t>
            </a:r>
            <a:r>
              <a:rPr lang="en-IN" sz="1500" b="0" i="0" dirty="0">
                <a:solidFill>
                  <a:srgbClr val="000000"/>
                </a:solidFill>
                <a:effectLst/>
                <a:latin typeface="inter-regular"/>
              </a:rPr>
              <a:t>.id=id;  </a:t>
            </a:r>
            <a:r>
              <a:rPr lang="en-IN" sz="1500" b="1" i="0" dirty="0">
                <a:solidFill>
                  <a:srgbClr val="006699"/>
                </a:solidFill>
                <a:effectLst/>
                <a:latin typeface="inter-regular"/>
              </a:rPr>
              <a:t>	this</a:t>
            </a:r>
            <a:r>
              <a:rPr lang="en-IN" sz="1500" b="0" i="0" dirty="0">
                <a:solidFill>
                  <a:srgbClr val="000000"/>
                </a:solidFill>
                <a:effectLst/>
                <a:latin typeface="inter-regular"/>
              </a:rPr>
              <a:t>.name=name;  </a:t>
            </a:r>
          </a:p>
          <a:p>
            <a:pPr algn="just"/>
            <a:r>
              <a:rPr lang="en-IN" sz="1500" b="0" i="0" dirty="0">
                <a:solidFill>
                  <a:srgbClr val="000000"/>
                </a:solidFill>
                <a:effectLst/>
                <a:latin typeface="inter-regular"/>
              </a:rPr>
              <a:t>	}  </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class</a:t>
            </a:r>
            <a:r>
              <a:rPr lang="en-IN" sz="1500" b="0" i="0" dirty="0">
                <a:solidFill>
                  <a:srgbClr val="000000"/>
                </a:solidFill>
                <a:effectLst/>
                <a:latin typeface="inter-regular"/>
              </a:rPr>
              <a:t> Emp </a:t>
            </a:r>
            <a:r>
              <a:rPr lang="en-IN" sz="1500" b="1" i="0" dirty="0">
                <a:solidFill>
                  <a:srgbClr val="006699"/>
                </a:solidFill>
                <a:effectLst/>
                <a:latin typeface="inter-regular"/>
              </a:rPr>
              <a:t>extends</a:t>
            </a:r>
            <a:r>
              <a:rPr lang="en-IN" sz="1500" b="0" i="0" dirty="0">
                <a:solidFill>
                  <a:srgbClr val="000000"/>
                </a:solidFill>
                <a:effectLst/>
                <a:latin typeface="inter-regular"/>
              </a:rPr>
              <a:t> Person</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float</a:t>
            </a:r>
            <a:r>
              <a:rPr lang="en-IN" sz="1500" b="0" i="0" dirty="0">
                <a:solidFill>
                  <a:srgbClr val="000000"/>
                </a:solidFill>
                <a:effectLst/>
                <a:latin typeface="inter-regular"/>
              </a:rPr>
              <a:t> salary;  </a:t>
            </a:r>
          </a:p>
          <a:p>
            <a:pPr algn="just"/>
            <a:r>
              <a:rPr lang="en-IN" sz="1500" b="0" i="0" dirty="0">
                <a:solidFill>
                  <a:srgbClr val="000000"/>
                </a:solidFill>
                <a:effectLst/>
                <a:latin typeface="inter-regular"/>
              </a:rPr>
              <a:t>	Emp(</a:t>
            </a:r>
            <a:r>
              <a:rPr lang="en-IN" sz="1500" b="1" i="0" dirty="0">
                <a:solidFill>
                  <a:srgbClr val="006699"/>
                </a:solidFill>
                <a:effectLst/>
                <a:latin typeface="inter-regular"/>
              </a:rPr>
              <a:t>int</a:t>
            </a:r>
            <a:r>
              <a:rPr lang="en-IN" sz="1500" b="0" i="0" dirty="0">
                <a:solidFill>
                  <a:srgbClr val="000000"/>
                </a:solidFill>
                <a:effectLst/>
                <a:latin typeface="inter-regular"/>
              </a:rPr>
              <a:t> </a:t>
            </a:r>
            <a:r>
              <a:rPr lang="en-IN" sz="1500" b="0" i="0" dirty="0" err="1">
                <a:solidFill>
                  <a:srgbClr val="000000"/>
                </a:solidFill>
                <a:effectLst/>
                <a:latin typeface="inter-regular"/>
              </a:rPr>
              <a:t>id,String</a:t>
            </a:r>
            <a:r>
              <a:rPr lang="en-IN" sz="1500" b="0" i="0" dirty="0">
                <a:solidFill>
                  <a:srgbClr val="000000"/>
                </a:solidFill>
                <a:effectLst/>
                <a:latin typeface="inter-regular"/>
              </a:rPr>
              <a:t> </a:t>
            </a:r>
            <a:r>
              <a:rPr lang="en-IN" sz="1500" b="0" i="0" dirty="0" err="1">
                <a:solidFill>
                  <a:srgbClr val="000000"/>
                </a:solidFill>
                <a:effectLst/>
                <a:latin typeface="inter-regular"/>
              </a:rPr>
              <a:t>name,</a:t>
            </a:r>
            <a:r>
              <a:rPr lang="en-IN" sz="1500" b="1" i="0" dirty="0" err="1">
                <a:solidFill>
                  <a:srgbClr val="006699"/>
                </a:solidFill>
                <a:effectLst/>
                <a:latin typeface="inter-regular"/>
              </a:rPr>
              <a:t>float</a:t>
            </a:r>
            <a:r>
              <a:rPr lang="en-IN" sz="1500" b="0" i="0" dirty="0">
                <a:solidFill>
                  <a:srgbClr val="000000"/>
                </a:solidFill>
                <a:effectLst/>
                <a:latin typeface="inter-regular"/>
              </a:rPr>
              <a:t> salary)</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super</a:t>
            </a:r>
            <a:r>
              <a:rPr lang="en-IN" sz="1500" b="0" i="0" dirty="0">
                <a:solidFill>
                  <a:srgbClr val="000000"/>
                </a:solidFill>
                <a:effectLst/>
                <a:latin typeface="inter-regular"/>
              </a:rPr>
              <a:t>(</a:t>
            </a:r>
            <a:r>
              <a:rPr lang="en-IN" sz="1500" b="0" i="0" dirty="0" err="1">
                <a:solidFill>
                  <a:srgbClr val="000000"/>
                </a:solidFill>
                <a:effectLst/>
                <a:latin typeface="inter-regular"/>
              </a:rPr>
              <a:t>id,name</a:t>
            </a:r>
            <a:r>
              <a:rPr lang="en-IN" sz="1500" b="0" i="0" dirty="0">
                <a:solidFill>
                  <a:srgbClr val="000000"/>
                </a:solidFill>
                <a:effectLst/>
                <a:latin typeface="inter-regular"/>
              </a:rPr>
              <a:t>);</a:t>
            </a:r>
            <a:r>
              <a:rPr lang="en-IN" sz="1500" b="0" i="0" dirty="0">
                <a:solidFill>
                  <a:srgbClr val="008200"/>
                </a:solidFill>
                <a:effectLst/>
                <a:latin typeface="inter-regular"/>
              </a:rPr>
              <a:t>//reusing parent constructor</a:t>
            </a:r>
            <a:r>
              <a:rPr lang="en-IN" sz="1500" b="0" i="0" dirty="0">
                <a:solidFill>
                  <a:srgbClr val="000000"/>
                </a:solidFill>
                <a:effectLst/>
                <a:latin typeface="inter-regular"/>
              </a:rPr>
              <a:t>  </a:t>
            </a:r>
          </a:p>
          <a:p>
            <a:pPr algn="just"/>
            <a:r>
              <a:rPr lang="en-IN" sz="1500" b="1" i="0" dirty="0">
                <a:solidFill>
                  <a:srgbClr val="006699"/>
                </a:solidFill>
                <a:effectLst/>
                <a:latin typeface="inter-regular"/>
              </a:rPr>
              <a:t>		</a:t>
            </a:r>
            <a:r>
              <a:rPr lang="en-IN" sz="1500" b="1" i="0" dirty="0" err="1">
                <a:solidFill>
                  <a:srgbClr val="006699"/>
                </a:solidFill>
                <a:effectLst/>
                <a:latin typeface="inter-regular"/>
              </a:rPr>
              <a:t>this</a:t>
            </a:r>
            <a:r>
              <a:rPr lang="en-IN" sz="1500" b="0" i="0" dirty="0" err="1">
                <a:solidFill>
                  <a:srgbClr val="000000"/>
                </a:solidFill>
                <a:effectLst/>
                <a:latin typeface="inter-regular"/>
              </a:rPr>
              <a:t>.salary</a:t>
            </a:r>
            <a:r>
              <a:rPr lang="en-IN" sz="1500" b="0" i="0" dirty="0">
                <a:solidFill>
                  <a:srgbClr val="000000"/>
                </a:solidFill>
                <a:effectLst/>
                <a:latin typeface="inter-regular"/>
              </a:rPr>
              <a:t>=salary;  </a:t>
            </a:r>
          </a:p>
          <a:p>
            <a:pPr algn="just"/>
            <a:r>
              <a:rPr lang="en-IN" sz="1500" b="0" i="0" dirty="0">
                <a:solidFill>
                  <a:srgbClr val="000000"/>
                </a:solidFill>
                <a:effectLst/>
                <a:latin typeface="inter-regular"/>
              </a:rPr>
              <a:t>	}  </a:t>
            </a:r>
          </a:p>
          <a:p>
            <a:pPr algn="just"/>
            <a:r>
              <a:rPr lang="en-IN" sz="1500" b="1" i="0" dirty="0">
                <a:solidFill>
                  <a:srgbClr val="006699"/>
                </a:solidFill>
                <a:effectLst/>
                <a:latin typeface="inter-regular"/>
              </a:rPr>
              <a:t>	void</a:t>
            </a:r>
            <a:r>
              <a:rPr lang="en-IN" sz="1500" b="0" i="0" dirty="0">
                <a:solidFill>
                  <a:srgbClr val="000000"/>
                </a:solidFill>
                <a:effectLst/>
                <a:latin typeface="inter-regular"/>
              </a:rPr>
              <a:t> display()</a:t>
            </a:r>
          </a:p>
          <a:p>
            <a:pPr algn="just"/>
            <a:r>
              <a:rPr lang="en-IN" sz="1500" dirty="0">
                <a:solidFill>
                  <a:srgbClr val="000000"/>
                </a:solidFill>
                <a:latin typeface="inter-regular"/>
              </a:rPr>
              <a:t>	</a:t>
            </a:r>
            <a:r>
              <a:rPr lang="en-IN" sz="1500" b="0" i="0" dirty="0">
                <a:solidFill>
                  <a:srgbClr val="000000"/>
                </a:solidFill>
                <a:effectLst/>
                <a:latin typeface="inter-regular"/>
              </a:rPr>
              <a:t>{</a:t>
            </a:r>
          </a:p>
          <a:p>
            <a:pPr algn="just"/>
            <a:r>
              <a:rPr lang="en-IN" sz="1500" dirty="0">
                <a:solidFill>
                  <a:srgbClr val="000000"/>
                </a:solidFill>
                <a:latin typeface="inter-regular"/>
              </a:rPr>
              <a:t>		</a:t>
            </a:r>
            <a:r>
              <a:rPr lang="en-IN" sz="1500" b="0" i="0" dirty="0" err="1">
                <a:solidFill>
                  <a:srgbClr val="000000"/>
                </a:solidFill>
                <a:effectLst/>
                <a:latin typeface="inter-regular"/>
              </a:rPr>
              <a:t>System.out.println</a:t>
            </a:r>
            <a:r>
              <a:rPr lang="en-IN" sz="1500" b="0" i="0" dirty="0">
                <a:solidFill>
                  <a:srgbClr val="000000"/>
                </a:solidFill>
                <a:effectLst/>
                <a:latin typeface="inter-regular"/>
              </a:rPr>
              <a:t>(id+</a:t>
            </a:r>
            <a:r>
              <a:rPr lang="en-IN" sz="1500" b="0" i="0" dirty="0">
                <a:solidFill>
                  <a:srgbClr val="0000FF"/>
                </a:solidFill>
                <a:effectLst/>
                <a:latin typeface="inter-regular"/>
              </a:rPr>
              <a:t>" "</a:t>
            </a:r>
            <a:r>
              <a:rPr lang="en-IN" sz="1500" b="0" i="0" dirty="0">
                <a:solidFill>
                  <a:srgbClr val="000000"/>
                </a:solidFill>
                <a:effectLst/>
                <a:latin typeface="inter-regular"/>
              </a:rPr>
              <a:t>+name+</a:t>
            </a:r>
            <a:r>
              <a:rPr lang="en-IN" sz="1500" b="0" i="0" dirty="0">
                <a:solidFill>
                  <a:srgbClr val="0000FF"/>
                </a:solidFill>
                <a:effectLst/>
                <a:latin typeface="inter-regular"/>
              </a:rPr>
              <a:t>" "</a:t>
            </a:r>
            <a:r>
              <a:rPr lang="en-IN" sz="1500" b="0" i="0" dirty="0">
                <a:solidFill>
                  <a:srgbClr val="000000"/>
                </a:solidFill>
                <a:effectLst/>
                <a:latin typeface="inter-regular"/>
              </a:rPr>
              <a:t>+salary);</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0" i="0" dirty="0">
                <a:solidFill>
                  <a:srgbClr val="000000"/>
                </a:solidFill>
                <a:effectLst/>
                <a:latin typeface="inter-regular"/>
              </a:rPr>
              <a:t>}  </a:t>
            </a:r>
          </a:p>
        </p:txBody>
      </p:sp>
      <p:sp>
        <p:nvSpPr>
          <p:cNvPr id="7" name="TextBox 6">
            <a:extLst>
              <a:ext uri="{FF2B5EF4-FFF2-40B4-BE49-F238E27FC236}">
                <a16:creationId xmlns:a16="http://schemas.microsoft.com/office/drawing/2014/main" id="{0EC83D7A-0A82-138E-F7B2-826943602365}"/>
              </a:ext>
            </a:extLst>
          </p:cNvPr>
          <p:cNvSpPr txBox="1"/>
          <p:nvPr/>
        </p:nvSpPr>
        <p:spPr>
          <a:xfrm>
            <a:off x="7003701" y="1657197"/>
            <a:ext cx="4964180" cy="1938992"/>
          </a:xfrm>
          <a:prstGeom prst="rect">
            <a:avLst/>
          </a:prstGeom>
          <a:noFill/>
          <a:ln>
            <a:solidFill>
              <a:schemeClr val="accent1"/>
            </a:solidFill>
          </a:ln>
        </p:spPr>
        <p:txBody>
          <a:bodyPr wrap="square">
            <a:spAutoFit/>
          </a:bodyPr>
          <a:lstStyle/>
          <a:p>
            <a:pPr algn="just"/>
            <a:r>
              <a:rPr lang="en-IN" sz="1500" b="1" i="0" dirty="0">
                <a:solidFill>
                  <a:srgbClr val="006699"/>
                </a:solidFill>
                <a:effectLst/>
                <a:latin typeface="inter-regular"/>
              </a:rPr>
              <a:t>class</a:t>
            </a:r>
            <a:r>
              <a:rPr lang="en-IN" sz="1500" b="0" i="0" dirty="0">
                <a:solidFill>
                  <a:srgbClr val="000000"/>
                </a:solidFill>
                <a:effectLst/>
                <a:latin typeface="inter-regular"/>
              </a:rPr>
              <a:t> TestSuper5</a:t>
            </a:r>
          </a:p>
          <a:p>
            <a:pPr algn="just"/>
            <a:r>
              <a:rPr lang="en-IN" sz="1500" b="0" i="0" dirty="0">
                <a:solidFill>
                  <a:srgbClr val="000000"/>
                </a:solidFill>
                <a:effectLst/>
                <a:latin typeface="inter-regular"/>
              </a:rPr>
              <a:t>{  </a:t>
            </a:r>
          </a:p>
          <a:p>
            <a:pPr algn="just"/>
            <a:r>
              <a:rPr lang="en-IN" sz="1500" b="1" i="0" dirty="0">
                <a:solidFill>
                  <a:srgbClr val="006699"/>
                </a:solidFill>
                <a:effectLst/>
                <a:latin typeface="inter-regular"/>
              </a:rPr>
              <a:t>	public</a:t>
            </a:r>
            <a:r>
              <a:rPr lang="en-IN" sz="1500" b="0" i="0" dirty="0">
                <a:solidFill>
                  <a:srgbClr val="000000"/>
                </a:solidFill>
                <a:effectLst/>
                <a:latin typeface="inter-regular"/>
              </a:rPr>
              <a:t> </a:t>
            </a:r>
            <a:r>
              <a:rPr lang="en-IN" sz="1500" b="1" i="0" dirty="0">
                <a:solidFill>
                  <a:srgbClr val="006699"/>
                </a:solidFill>
                <a:effectLst/>
                <a:latin typeface="inter-regular"/>
              </a:rPr>
              <a:t>static</a:t>
            </a:r>
            <a:r>
              <a:rPr lang="en-IN" sz="1500" b="0" i="0" dirty="0">
                <a:solidFill>
                  <a:srgbClr val="000000"/>
                </a:solidFill>
                <a:effectLst/>
                <a:latin typeface="inter-regular"/>
              </a:rPr>
              <a:t> </a:t>
            </a:r>
            <a:r>
              <a:rPr lang="en-IN" sz="1500" b="1" i="0" dirty="0">
                <a:solidFill>
                  <a:srgbClr val="006699"/>
                </a:solidFill>
                <a:effectLst/>
                <a:latin typeface="inter-regular"/>
              </a:rPr>
              <a:t>void</a:t>
            </a:r>
            <a:r>
              <a:rPr lang="en-IN" sz="1500" b="0" i="0" dirty="0">
                <a:solidFill>
                  <a:srgbClr val="000000"/>
                </a:solidFill>
                <a:effectLst/>
                <a:latin typeface="inter-regular"/>
              </a:rPr>
              <a:t> main(String[] </a:t>
            </a:r>
            <a:r>
              <a:rPr lang="en-IN" sz="1500" b="0" i="0" dirty="0" err="1">
                <a:solidFill>
                  <a:srgbClr val="000000"/>
                </a:solidFill>
                <a:effectLst/>
                <a:latin typeface="inter-regular"/>
              </a:rPr>
              <a:t>args</a:t>
            </a:r>
            <a:r>
              <a:rPr lang="en-IN" sz="1500" b="0" i="0" dirty="0">
                <a:solidFill>
                  <a:srgbClr val="000000"/>
                </a:solidFill>
                <a:effectLst/>
                <a:latin typeface="inter-regular"/>
              </a:rPr>
              <a:t>)</a:t>
            </a:r>
          </a:p>
          <a:p>
            <a:pPr algn="just"/>
            <a:r>
              <a:rPr lang="en-IN" sz="1500" dirty="0">
                <a:solidFill>
                  <a:srgbClr val="000000"/>
                </a:solidFill>
                <a:latin typeface="inter-regular"/>
              </a:rPr>
              <a:t>	</a:t>
            </a:r>
            <a:r>
              <a:rPr lang="en-IN" sz="1500" b="0" i="0" dirty="0">
                <a:solidFill>
                  <a:srgbClr val="000000"/>
                </a:solidFill>
                <a:effectLst/>
                <a:latin typeface="inter-regular"/>
              </a:rPr>
              <a:t>{  </a:t>
            </a:r>
          </a:p>
          <a:p>
            <a:pPr algn="just"/>
            <a:r>
              <a:rPr lang="en-IN" sz="1500" b="0" i="0" dirty="0">
                <a:solidFill>
                  <a:srgbClr val="000000"/>
                </a:solidFill>
                <a:effectLst/>
                <a:latin typeface="inter-regular"/>
              </a:rPr>
              <a:t>	     Emp e1=</a:t>
            </a:r>
            <a:r>
              <a:rPr lang="en-IN" sz="1500" b="1" i="0" dirty="0">
                <a:solidFill>
                  <a:srgbClr val="006699"/>
                </a:solidFill>
                <a:effectLst/>
                <a:latin typeface="inter-regular"/>
              </a:rPr>
              <a:t>new</a:t>
            </a:r>
            <a:r>
              <a:rPr lang="en-IN" sz="1500" b="0" i="0" dirty="0">
                <a:solidFill>
                  <a:srgbClr val="000000"/>
                </a:solidFill>
                <a:effectLst/>
                <a:latin typeface="inter-regular"/>
              </a:rPr>
              <a:t> Emp(</a:t>
            </a:r>
            <a:r>
              <a:rPr lang="en-IN" sz="1500" b="0" i="0" dirty="0">
                <a:solidFill>
                  <a:srgbClr val="C00000"/>
                </a:solidFill>
                <a:effectLst/>
                <a:latin typeface="inter-regular"/>
              </a:rPr>
              <a:t>1</a:t>
            </a:r>
            <a:r>
              <a:rPr lang="en-IN" sz="1500" b="0" i="0" dirty="0">
                <a:solidFill>
                  <a:srgbClr val="000000"/>
                </a:solidFill>
                <a:effectLst/>
                <a:latin typeface="inter-regular"/>
              </a:rPr>
              <a:t>,</a:t>
            </a:r>
            <a:r>
              <a:rPr lang="en-IN" sz="1500" b="0" i="0" dirty="0">
                <a:solidFill>
                  <a:srgbClr val="0000FF"/>
                </a:solidFill>
                <a:effectLst/>
                <a:latin typeface="inter-regular"/>
              </a:rPr>
              <a:t>“Ajay"</a:t>
            </a:r>
            <a:r>
              <a:rPr lang="en-IN" sz="1500" b="0" i="0" dirty="0">
                <a:solidFill>
                  <a:srgbClr val="000000"/>
                </a:solidFill>
                <a:effectLst/>
                <a:latin typeface="inter-regular"/>
              </a:rPr>
              <a:t>,45000f);  </a:t>
            </a:r>
          </a:p>
          <a:p>
            <a:pPr algn="just"/>
            <a:r>
              <a:rPr lang="en-IN" sz="1500" b="0" i="0" dirty="0">
                <a:solidFill>
                  <a:srgbClr val="000000"/>
                </a:solidFill>
                <a:effectLst/>
                <a:latin typeface="inter-regular"/>
              </a:rPr>
              <a:t>	     e1.display();  </a:t>
            </a:r>
          </a:p>
          <a:p>
            <a:pPr algn="just"/>
            <a:r>
              <a:rPr lang="en-IN" sz="1500" b="0" i="0" dirty="0">
                <a:solidFill>
                  <a:srgbClr val="000000"/>
                </a:solidFill>
                <a:effectLst/>
                <a:latin typeface="inter-regular"/>
              </a:rPr>
              <a:t>	}</a:t>
            </a:r>
          </a:p>
          <a:p>
            <a:pPr algn="just"/>
            <a:r>
              <a:rPr lang="en-IN" sz="1500" b="0" i="0" dirty="0">
                <a:solidFill>
                  <a:srgbClr val="000000"/>
                </a:solidFill>
                <a:effectLst/>
                <a:latin typeface="inter-regular"/>
              </a:rPr>
              <a:t>}  </a:t>
            </a:r>
            <a:endParaRPr lang="en-IN" sz="1500" dirty="0"/>
          </a:p>
        </p:txBody>
      </p:sp>
      <p:sp>
        <p:nvSpPr>
          <p:cNvPr id="8" name="TextBox 7">
            <a:extLst>
              <a:ext uri="{FF2B5EF4-FFF2-40B4-BE49-F238E27FC236}">
                <a16:creationId xmlns:a16="http://schemas.microsoft.com/office/drawing/2014/main" id="{F85C9258-D31F-13FB-7EDC-7EF6BB0BC194}"/>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b="1" dirty="0"/>
              <a:t>Output</a:t>
            </a:r>
            <a:r>
              <a:rPr lang="en-US" sz="2000" dirty="0"/>
              <a:t>:</a:t>
            </a:r>
          </a:p>
          <a:p>
            <a:endParaRPr lang="en-US" sz="2000" dirty="0"/>
          </a:p>
          <a:p>
            <a:r>
              <a:rPr lang="en-US" sz="2000" b="1" dirty="0"/>
              <a:t>1 Ajay 45000</a:t>
            </a:r>
            <a:endParaRPr lang="en-IN" sz="2000" b="1" dirty="0"/>
          </a:p>
        </p:txBody>
      </p:sp>
    </p:spTree>
    <p:extLst>
      <p:ext uri="{BB962C8B-B14F-4D97-AF65-F5344CB8AC3E}">
        <p14:creationId xmlns:p14="http://schemas.microsoft.com/office/powerpoint/2010/main" val="1075505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final keyword</a:t>
            </a:r>
          </a:p>
        </p:txBody>
      </p:sp>
    </p:spTree>
    <p:extLst>
      <p:ext uri="{BB962C8B-B14F-4D97-AF65-F5344CB8AC3E}">
        <p14:creationId xmlns:p14="http://schemas.microsoft.com/office/powerpoint/2010/main" val="124428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47595" y="762002"/>
            <a:ext cx="11081657" cy="2510116"/>
          </a:xfrm>
        </p:spPr>
        <p:txBody>
          <a:bodyPr>
            <a:normAutofit/>
          </a:bodyPr>
          <a:lstStyle/>
          <a:p>
            <a:pPr algn="just"/>
            <a:r>
              <a:rPr lang="en-US" sz="1800" b="0" i="0" dirty="0">
                <a:solidFill>
                  <a:srgbClr val="333333"/>
                </a:solidFill>
                <a:effectLst/>
                <a:latin typeface="inter-regular"/>
              </a:rPr>
              <a:t>The </a:t>
            </a:r>
            <a:r>
              <a:rPr lang="en-US" sz="1800" b="1" i="0" dirty="0">
                <a:solidFill>
                  <a:srgbClr val="333333"/>
                </a:solidFill>
                <a:effectLst/>
                <a:latin typeface="inter-bold"/>
              </a:rPr>
              <a:t>final keyword</a:t>
            </a:r>
            <a:r>
              <a:rPr lang="en-US" sz="1800" b="0" i="0" dirty="0">
                <a:solidFill>
                  <a:srgbClr val="333333"/>
                </a:solidFill>
                <a:effectLst/>
                <a:latin typeface="inter-regular"/>
              </a:rPr>
              <a:t> in java is used to restrict the user. The java final keyword can be used in many context. Final can be:</a:t>
            </a:r>
          </a:p>
          <a:p>
            <a:pPr lvl="2" algn="just">
              <a:buFont typeface="+mj-lt"/>
              <a:buAutoNum type="arabicPeriod"/>
            </a:pPr>
            <a:r>
              <a:rPr lang="en-US" sz="1800" b="0" i="0" dirty="0">
                <a:solidFill>
                  <a:srgbClr val="000000"/>
                </a:solidFill>
                <a:effectLst/>
                <a:latin typeface="inter-regular"/>
              </a:rPr>
              <a:t>variable</a:t>
            </a:r>
          </a:p>
          <a:p>
            <a:pPr lvl="2" algn="just">
              <a:buFont typeface="+mj-lt"/>
              <a:buAutoNum type="arabicPeriod"/>
            </a:pPr>
            <a:r>
              <a:rPr lang="en-US" sz="1800" b="0" i="0" dirty="0">
                <a:solidFill>
                  <a:srgbClr val="000000"/>
                </a:solidFill>
                <a:effectLst/>
                <a:latin typeface="inter-regular"/>
              </a:rPr>
              <a:t>method</a:t>
            </a:r>
          </a:p>
          <a:p>
            <a:pPr lvl="2" algn="just">
              <a:buFont typeface="+mj-lt"/>
              <a:buAutoNum type="arabicPeriod"/>
            </a:pPr>
            <a:r>
              <a:rPr lang="en-US" sz="1800" b="0" i="0" dirty="0">
                <a:solidFill>
                  <a:srgbClr val="000000"/>
                </a:solidFill>
                <a:effectLst/>
                <a:latin typeface="inter-regular"/>
              </a:rPr>
              <a:t>Class</a:t>
            </a:r>
          </a:p>
          <a:p>
            <a:pPr marL="0" indent="0" algn="just">
              <a:buNone/>
            </a:pPr>
            <a:endParaRPr lang="en-US" sz="100" dirty="0">
              <a:solidFill>
                <a:srgbClr val="000000"/>
              </a:solidFill>
              <a:latin typeface="inter-regular"/>
            </a:endParaRPr>
          </a:p>
          <a:p>
            <a:pPr marL="0" indent="0" algn="just">
              <a:buNone/>
            </a:pPr>
            <a:r>
              <a:rPr lang="en-US" sz="1800" b="1" i="0" dirty="0">
                <a:solidFill>
                  <a:srgbClr val="610B38"/>
                </a:solidFill>
                <a:effectLst/>
                <a:latin typeface="erdana"/>
              </a:rPr>
              <a:t>1) Java final variable : </a:t>
            </a:r>
            <a:r>
              <a:rPr lang="en-US" sz="1800" b="0" i="0" dirty="0">
                <a:solidFill>
                  <a:srgbClr val="333333"/>
                </a:solidFill>
                <a:effectLst/>
                <a:latin typeface="inter-regular"/>
              </a:rPr>
              <a:t>If you make any variable as final, you cannot change the value of final variable(It will be constant)</a:t>
            </a:r>
          </a:p>
        </p:txBody>
      </p:sp>
      <p:sp>
        <p:nvSpPr>
          <p:cNvPr id="5" name="TextBox 4">
            <a:extLst>
              <a:ext uri="{FF2B5EF4-FFF2-40B4-BE49-F238E27FC236}">
                <a16:creationId xmlns:a16="http://schemas.microsoft.com/office/drawing/2014/main" id="{B5493184-4683-59AC-FF09-459FF07EBAE5}"/>
              </a:ext>
            </a:extLst>
          </p:cNvPr>
          <p:cNvSpPr txBox="1"/>
          <p:nvPr/>
        </p:nvSpPr>
        <p:spPr>
          <a:xfrm>
            <a:off x="537884" y="3057739"/>
            <a:ext cx="6096000"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a:t>
            </a:r>
            <a:r>
              <a:rPr lang="en-IN" b="0" i="0" dirty="0">
                <a:solidFill>
                  <a:srgbClr val="008200"/>
                </a:solidFill>
                <a:effectLst/>
                <a:latin typeface="inter-regular"/>
              </a:rPr>
              <a:t>//final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speedlimit</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Bike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Bike();  </a:t>
            </a:r>
          </a:p>
          <a:p>
            <a:pPr algn="just"/>
            <a:r>
              <a:rPr lang="en-IN" b="0" i="0" dirty="0">
                <a:solidFill>
                  <a:srgbClr val="000000"/>
                </a:solidFill>
                <a:effectLst/>
                <a:latin typeface="inter-regular"/>
              </a:rPr>
              <a:t>		</a:t>
            </a:r>
            <a:r>
              <a:rPr lang="en-IN" b="0" i="0" dirty="0" err="1">
                <a:solidFill>
                  <a:srgbClr val="000000"/>
                </a:solidFill>
                <a:effectLst/>
                <a:latin typeface="inter-regular"/>
              </a:rPr>
              <a:t>obj.run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AD431551-36E6-F245-2829-45CA7C666936}"/>
              </a:ext>
            </a:extLst>
          </p:cNvPr>
          <p:cNvSpPr txBox="1"/>
          <p:nvPr/>
        </p:nvSpPr>
        <p:spPr>
          <a:xfrm>
            <a:off x="7189350" y="3057739"/>
            <a:ext cx="4697850" cy="1200329"/>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There is a final variable </a:t>
            </a:r>
            <a:r>
              <a:rPr lang="en-US" sz="1800" b="0" i="0" dirty="0" err="1">
                <a:solidFill>
                  <a:srgbClr val="333333"/>
                </a:solidFill>
                <a:effectLst/>
                <a:latin typeface="inter-regular"/>
              </a:rPr>
              <a:t>speedlimit</a:t>
            </a:r>
            <a:r>
              <a:rPr lang="en-US" sz="1800" b="0" i="0" dirty="0">
                <a:solidFill>
                  <a:srgbClr val="333333"/>
                </a:solidFill>
                <a:effectLst/>
                <a:latin typeface="inter-regular"/>
              </a:rPr>
              <a:t>, we are going to change the value of this variable, but It can't be changed because final variable once assigned a value can never be changed.</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spTree>
    <p:extLst>
      <p:ext uri="{BB962C8B-B14F-4D97-AF65-F5344CB8AC3E}">
        <p14:creationId xmlns:p14="http://schemas.microsoft.com/office/powerpoint/2010/main" val="109523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17450" y="573805"/>
            <a:ext cx="11081657" cy="583340"/>
          </a:xfrm>
        </p:spPr>
        <p:txBody>
          <a:bodyPr>
            <a:normAutofit/>
          </a:bodyPr>
          <a:lstStyle/>
          <a:p>
            <a:pPr marL="0" indent="0" algn="just">
              <a:buNone/>
            </a:pPr>
            <a:endParaRPr lang="en-US" sz="100" dirty="0">
              <a:solidFill>
                <a:srgbClr val="000000"/>
              </a:solidFill>
              <a:latin typeface="inter-regular"/>
            </a:endParaRPr>
          </a:p>
          <a:p>
            <a:pPr marL="0" indent="0" algn="just">
              <a:buNone/>
            </a:pPr>
            <a:r>
              <a:rPr lang="en-US" sz="2000" b="0" i="0" dirty="0">
                <a:solidFill>
                  <a:srgbClr val="610B38"/>
                </a:solidFill>
                <a:effectLst/>
                <a:latin typeface="erdana"/>
              </a:rPr>
              <a:t>2) </a:t>
            </a:r>
            <a:r>
              <a:rPr lang="en-US" sz="2000" b="1" i="0" dirty="0">
                <a:solidFill>
                  <a:srgbClr val="610B38"/>
                </a:solidFill>
                <a:effectLst/>
                <a:latin typeface="erdana"/>
              </a:rPr>
              <a:t>Java final method</a:t>
            </a:r>
            <a:r>
              <a:rPr lang="en-US" sz="2000" b="0" i="0" dirty="0">
                <a:solidFill>
                  <a:srgbClr val="610B38"/>
                </a:solidFill>
                <a:effectLst/>
                <a:latin typeface="erdana"/>
              </a:rPr>
              <a:t>: </a:t>
            </a:r>
            <a:r>
              <a:rPr lang="en-US" sz="2000" b="0" i="0" dirty="0">
                <a:solidFill>
                  <a:srgbClr val="333333"/>
                </a:solidFill>
                <a:effectLst/>
                <a:latin typeface="inter-regular"/>
              </a:rPr>
              <a:t>If you make any method as final, you cannot override it.</a:t>
            </a:r>
          </a:p>
        </p:txBody>
      </p:sp>
      <p:sp>
        <p:nvSpPr>
          <p:cNvPr id="5" name="TextBox 4">
            <a:extLst>
              <a:ext uri="{FF2B5EF4-FFF2-40B4-BE49-F238E27FC236}">
                <a16:creationId xmlns:a16="http://schemas.microsoft.com/office/drawing/2014/main" id="{B5493184-4683-59AC-FF09-459FF07EBAE5}"/>
              </a:ext>
            </a:extLst>
          </p:cNvPr>
          <p:cNvSpPr txBox="1"/>
          <p:nvPr/>
        </p:nvSpPr>
        <p:spPr>
          <a:xfrm>
            <a:off x="547931" y="1157145"/>
            <a:ext cx="7249590" cy="5632311"/>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final</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//final method</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Honda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  </a:t>
            </a:r>
          </a:p>
          <a:p>
            <a:pPr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sp>
        <p:nvSpPr>
          <p:cNvPr id="4" name="TextBox 3">
            <a:extLst>
              <a:ext uri="{FF2B5EF4-FFF2-40B4-BE49-F238E27FC236}">
                <a16:creationId xmlns:a16="http://schemas.microsoft.com/office/drawing/2014/main" id="{6288D0CC-D68B-170F-9AA2-9CE9E62EC62F}"/>
              </a:ext>
            </a:extLst>
          </p:cNvPr>
          <p:cNvSpPr txBox="1"/>
          <p:nvPr/>
        </p:nvSpPr>
        <p:spPr>
          <a:xfrm>
            <a:off x="8248426" y="2148336"/>
            <a:ext cx="3395643" cy="923330"/>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Here, run() method is declared as final. Hence, it cannot be overridden in sub-class.</a:t>
            </a:r>
          </a:p>
        </p:txBody>
      </p:sp>
    </p:spTree>
    <p:extLst>
      <p:ext uri="{BB962C8B-B14F-4D97-AF65-F5344CB8AC3E}">
        <p14:creationId xmlns:p14="http://schemas.microsoft.com/office/powerpoint/2010/main" val="4272059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583340"/>
          </a:xfrm>
        </p:spPr>
        <p:txBody>
          <a:bodyPr>
            <a:normAutofit fontScale="90000"/>
          </a:bodyPr>
          <a:lstStyle/>
          <a:p>
            <a:pPr algn="ctr"/>
            <a:r>
              <a:rPr lang="en-IN" b="1" dirty="0">
                <a:solidFill>
                  <a:srgbClr val="610B38"/>
                </a:solidFill>
                <a:latin typeface="erdana"/>
              </a:rPr>
              <a:t>final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417450" y="573805"/>
            <a:ext cx="11081657" cy="583340"/>
          </a:xfrm>
        </p:spPr>
        <p:txBody>
          <a:bodyPr>
            <a:normAutofit/>
          </a:bodyPr>
          <a:lstStyle/>
          <a:p>
            <a:pPr marL="0" indent="0" algn="just">
              <a:buNone/>
            </a:pPr>
            <a:endParaRPr lang="en-US" sz="100" dirty="0">
              <a:solidFill>
                <a:srgbClr val="000000"/>
              </a:solidFill>
              <a:latin typeface="inter-regular"/>
            </a:endParaRPr>
          </a:p>
          <a:p>
            <a:pPr marL="0" indent="0" algn="just">
              <a:buNone/>
            </a:pPr>
            <a:r>
              <a:rPr lang="en-US" sz="2200" b="0" i="0" dirty="0">
                <a:solidFill>
                  <a:srgbClr val="610B38"/>
                </a:solidFill>
                <a:effectLst/>
                <a:latin typeface="erdana"/>
              </a:rPr>
              <a:t>3) Java final class : </a:t>
            </a:r>
            <a:r>
              <a:rPr lang="en-US" sz="2200" b="0" i="0" dirty="0">
                <a:solidFill>
                  <a:srgbClr val="333333"/>
                </a:solidFill>
                <a:effectLst/>
                <a:latin typeface="inter-regular"/>
              </a:rPr>
              <a:t>If you make any class as final, you cannot extend it.</a:t>
            </a:r>
          </a:p>
          <a:p>
            <a:pPr marL="0" indent="0" algn="just">
              <a:buNone/>
            </a:pPr>
            <a:endParaRPr lang="en-US" sz="2000" b="0" i="0" dirty="0">
              <a:solidFill>
                <a:srgbClr val="333333"/>
              </a:solidFill>
              <a:effectLst/>
              <a:latin typeface="inter-regular"/>
            </a:endParaRPr>
          </a:p>
        </p:txBody>
      </p:sp>
      <p:sp>
        <p:nvSpPr>
          <p:cNvPr id="5" name="TextBox 4">
            <a:extLst>
              <a:ext uri="{FF2B5EF4-FFF2-40B4-BE49-F238E27FC236}">
                <a16:creationId xmlns:a16="http://schemas.microsoft.com/office/drawing/2014/main" id="{B5493184-4683-59AC-FF09-459FF07EBAE5}"/>
              </a:ext>
            </a:extLst>
          </p:cNvPr>
          <p:cNvSpPr txBox="1"/>
          <p:nvPr/>
        </p:nvSpPr>
        <p:spPr>
          <a:xfrm>
            <a:off x="547931" y="1751416"/>
            <a:ext cx="7249590" cy="4524315"/>
          </a:xfrm>
          <a:prstGeom prst="rect">
            <a:avLst/>
          </a:prstGeom>
          <a:noFill/>
          <a:ln>
            <a:solidFill>
              <a:schemeClr val="accent1"/>
            </a:solidFill>
          </a:ln>
        </p:spPr>
        <p:txBody>
          <a:bodyPr wrap="square">
            <a:spAutoFit/>
          </a:bodyPr>
          <a:lstStyle/>
          <a:p>
            <a:pPr algn="just"/>
            <a:r>
              <a:rPr lang="en-IN" b="1" dirty="0">
                <a:solidFill>
                  <a:srgbClr val="FF0000"/>
                </a:solidFill>
                <a:latin typeface="inter-regular"/>
              </a:rPr>
              <a:t>f</a:t>
            </a:r>
            <a:r>
              <a:rPr lang="en-IN" b="1" i="0" dirty="0">
                <a:solidFill>
                  <a:srgbClr val="FF0000"/>
                </a:solidFill>
                <a:effectLst/>
                <a:latin typeface="inter-regular"/>
              </a:rPr>
              <a:t>inal</a:t>
            </a:r>
            <a:r>
              <a:rPr lang="en-IN" b="1" i="0" dirty="0">
                <a:solidFill>
                  <a:srgbClr val="006699"/>
                </a:solidFill>
                <a:effectLst/>
                <a:latin typeface="inter-regular"/>
              </a:rPr>
              <a:t> class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Honda </a:t>
            </a:r>
            <a:r>
              <a:rPr lang="en-IN" b="1" i="0" dirty="0">
                <a:solidFill>
                  <a:srgbClr val="006699"/>
                </a:solidFill>
                <a:effectLst/>
                <a:latin typeface="inter-regular"/>
              </a:rPr>
              <a:t>extends</a:t>
            </a:r>
            <a:r>
              <a:rPr lang="en-IN" b="0" i="0" dirty="0">
                <a:solidFill>
                  <a:srgbClr val="000000"/>
                </a:solidFill>
                <a:effectLst/>
                <a:latin typeface="inter-regular"/>
              </a:rPr>
              <a:t> Bike</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"running safely with 100kmph"</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Honda </a:t>
            </a:r>
            <a:r>
              <a:rPr lang="en-IN" b="0" i="0" dirty="0" err="1">
                <a:solidFill>
                  <a:srgbClr val="000000"/>
                </a:solidFill>
                <a:effectLst/>
                <a:latin typeface="inter-regular"/>
              </a:rPr>
              <a:t>honda</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Honda();  </a:t>
            </a:r>
          </a:p>
          <a:p>
            <a:pPr algn="just"/>
            <a:r>
              <a:rPr lang="en-IN" b="0" i="0" dirty="0">
                <a:solidFill>
                  <a:srgbClr val="000000"/>
                </a:solidFill>
                <a:effectLst/>
                <a:latin typeface="inter-regular"/>
              </a:rPr>
              <a:t>   		</a:t>
            </a:r>
            <a:r>
              <a:rPr lang="en-IN" b="0" i="0" dirty="0" err="1">
                <a:solidFill>
                  <a:srgbClr val="000000"/>
                </a:solidFill>
                <a:effectLst/>
                <a:latin typeface="inter-regular"/>
              </a:rPr>
              <a:t>honda.run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0DD1750B-3AD3-2844-1FFF-3BE44F57CA7F}"/>
              </a:ext>
            </a:extLst>
          </p:cNvPr>
          <p:cNvSpPr txBox="1"/>
          <p:nvPr/>
        </p:nvSpPr>
        <p:spPr>
          <a:xfrm>
            <a:off x="8330832" y="5174499"/>
            <a:ext cx="3395644" cy="1015663"/>
          </a:xfrm>
          <a:prstGeom prst="rect">
            <a:avLst/>
          </a:prstGeom>
          <a:noFill/>
          <a:ln w="19050">
            <a:solidFill>
              <a:schemeClr val="accent1"/>
            </a:solidFill>
          </a:ln>
        </p:spPr>
        <p:txBody>
          <a:bodyPr wrap="square">
            <a:spAutoFit/>
          </a:bodyPr>
          <a:lstStyle/>
          <a:p>
            <a:r>
              <a:rPr lang="en-US" sz="2000" dirty="0"/>
              <a:t>Output:</a:t>
            </a:r>
          </a:p>
          <a:p>
            <a:endParaRPr lang="en-US" sz="2000" dirty="0"/>
          </a:p>
          <a:p>
            <a:r>
              <a:rPr lang="en-US" sz="2000" b="1" dirty="0"/>
              <a:t>Compile time error</a:t>
            </a:r>
            <a:endParaRPr lang="en-IN" sz="2000" b="1" dirty="0"/>
          </a:p>
        </p:txBody>
      </p:sp>
      <p:sp>
        <p:nvSpPr>
          <p:cNvPr id="4" name="TextBox 3">
            <a:extLst>
              <a:ext uri="{FF2B5EF4-FFF2-40B4-BE49-F238E27FC236}">
                <a16:creationId xmlns:a16="http://schemas.microsoft.com/office/drawing/2014/main" id="{6288D0CC-D68B-170F-9AA2-9CE9E62EC62F}"/>
              </a:ext>
            </a:extLst>
          </p:cNvPr>
          <p:cNvSpPr txBox="1"/>
          <p:nvPr/>
        </p:nvSpPr>
        <p:spPr>
          <a:xfrm>
            <a:off x="8248426" y="2148336"/>
            <a:ext cx="3395643" cy="923330"/>
          </a:xfrm>
          <a:prstGeom prst="rect">
            <a:avLst/>
          </a:prstGeom>
          <a:noFill/>
          <a:ln>
            <a:solidFill>
              <a:schemeClr val="accent1"/>
            </a:solidFill>
          </a:ln>
        </p:spPr>
        <p:txBody>
          <a:bodyPr wrap="square">
            <a:spAutoFit/>
          </a:bodyPr>
          <a:lstStyle/>
          <a:p>
            <a:pPr marL="0" indent="0" algn="just">
              <a:buNone/>
            </a:pPr>
            <a:r>
              <a:rPr lang="en-US" sz="1800" b="0" i="0" dirty="0">
                <a:solidFill>
                  <a:srgbClr val="333333"/>
                </a:solidFill>
                <a:effectLst/>
                <a:latin typeface="inter-regular"/>
              </a:rPr>
              <a:t>Here, Bike class is declared as final class. Hence, sub-class cannot be created from it.</a:t>
            </a:r>
          </a:p>
        </p:txBody>
      </p:sp>
    </p:spTree>
    <p:extLst>
      <p:ext uri="{BB962C8B-B14F-4D97-AF65-F5344CB8AC3E}">
        <p14:creationId xmlns:p14="http://schemas.microsoft.com/office/powerpoint/2010/main" val="141001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91946" y="1637045"/>
            <a:ext cx="11081657" cy="4181049"/>
          </a:xfrm>
        </p:spPr>
        <p:txBody>
          <a:bodyPr>
            <a:normAutofit/>
          </a:bodyPr>
          <a:lstStyle/>
          <a:p>
            <a:pPr algn="just"/>
            <a:r>
              <a:rPr lang="en-US" sz="2000" dirty="0">
                <a:solidFill>
                  <a:srgbClr val="333333"/>
                </a:solidFill>
                <a:latin typeface="inter-regular"/>
              </a:rPr>
              <a:t>Inheritance in Java is a mechanism in which one object acquires all the properties and behaviors of a parent object. It is an important part of </a:t>
            </a:r>
            <a:r>
              <a:rPr lang="en-US" sz="2000" dirty="0">
                <a:solidFill>
                  <a:srgbClr val="333333"/>
                </a:solidFill>
                <a:latin typeface="inter-regular"/>
                <a:hlinkClick r:id="rId2">
                  <a:extLst>
                    <a:ext uri="{A12FA001-AC4F-418D-AE19-62706E023703}">
                      <ahyp:hlinkClr xmlns:ahyp="http://schemas.microsoft.com/office/drawing/2018/hyperlinkcolor" val="tx"/>
                    </a:ext>
                  </a:extLst>
                </a:hlinkClick>
              </a:rPr>
              <a:t>OOPs</a:t>
            </a:r>
            <a:r>
              <a:rPr lang="en-US" sz="2000" dirty="0">
                <a:solidFill>
                  <a:srgbClr val="333333"/>
                </a:solidFill>
                <a:latin typeface="inter-regular"/>
              </a:rPr>
              <a:t> (Object Oriented programming system).</a:t>
            </a:r>
          </a:p>
          <a:p>
            <a:pPr algn="just"/>
            <a:r>
              <a:rPr lang="en-US" sz="2000" dirty="0">
                <a:solidFill>
                  <a:srgbClr val="333333"/>
                </a:solidFill>
                <a:latin typeface="inter-regular"/>
              </a:rPr>
              <a:t>The idea behind inheritance in Java is that you can create new </a:t>
            </a:r>
            <a:r>
              <a:rPr lang="en-US" sz="2000" dirty="0">
                <a:solidFill>
                  <a:srgbClr val="333333"/>
                </a:solidFill>
                <a:latin typeface="inter-regular"/>
                <a:hlinkClick r:id="rId3">
                  <a:extLst>
                    <a:ext uri="{A12FA001-AC4F-418D-AE19-62706E023703}">
                      <ahyp:hlinkClr xmlns:ahyp="http://schemas.microsoft.com/office/drawing/2018/hyperlinkcolor" val="tx"/>
                    </a:ext>
                  </a:extLst>
                </a:hlinkClick>
              </a:rPr>
              <a:t>classes</a:t>
            </a:r>
            <a:r>
              <a:rPr lang="en-US" sz="2000" dirty="0">
                <a:solidFill>
                  <a:srgbClr val="333333"/>
                </a:solidFill>
                <a:latin typeface="inter-regular"/>
              </a:rPr>
              <a:t> that are built upon existing classes. </a:t>
            </a:r>
          </a:p>
          <a:p>
            <a:pPr algn="just"/>
            <a:r>
              <a:rPr lang="en-US" sz="2000" dirty="0">
                <a:solidFill>
                  <a:srgbClr val="333333"/>
                </a:solidFill>
                <a:latin typeface="inter-regular"/>
              </a:rPr>
              <a:t>When you inherit from an existing class, you can reuse methods and fields of the parent class. Moreover, you can add new methods and fields to your current class also.</a:t>
            </a:r>
          </a:p>
          <a:p>
            <a:pPr algn="just"/>
            <a:r>
              <a:rPr lang="en-US" sz="2000" dirty="0">
                <a:solidFill>
                  <a:srgbClr val="333333"/>
                </a:solidFill>
                <a:latin typeface="inter-regular"/>
              </a:rPr>
              <a:t>Inheritance represents the </a:t>
            </a:r>
            <a:r>
              <a:rPr lang="en-US" sz="2000" b="1" dirty="0">
                <a:solidFill>
                  <a:srgbClr val="333333"/>
                </a:solidFill>
                <a:latin typeface="inter-regular"/>
              </a:rPr>
              <a:t>IS-A </a:t>
            </a:r>
            <a:r>
              <a:rPr lang="en-US" sz="2000" dirty="0">
                <a:solidFill>
                  <a:srgbClr val="333333"/>
                </a:solidFill>
                <a:latin typeface="inter-regular"/>
              </a:rPr>
              <a:t>relationship which is also known as a </a:t>
            </a:r>
            <a:r>
              <a:rPr lang="en-US" sz="2000" b="1" dirty="0">
                <a:solidFill>
                  <a:srgbClr val="333333"/>
                </a:solidFill>
                <a:latin typeface="inter-regular"/>
              </a:rPr>
              <a:t>parent-child</a:t>
            </a:r>
            <a:r>
              <a:rPr lang="en-US" sz="2000" dirty="0">
                <a:solidFill>
                  <a:srgbClr val="333333"/>
                </a:solidFill>
                <a:latin typeface="inter-regular"/>
              </a:rPr>
              <a:t> relationship.</a:t>
            </a:r>
          </a:p>
          <a:p>
            <a:pPr algn="just"/>
            <a:endParaRPr lang="en-US" sz="2000" dirty="0">
              <a:solidFill>
                <a:srgbClr val="333333"/>
              </a:solidFill>
              <a:latin typeface="inter-regular"/>
            </a:endParaRPr>
          </a:p>
          <a:p>
            <a:pPr algn="just"/>
            <a:r>
              <a:rPr lang="en-US" sz="2000" dirty="0">
                <a:solidFill>
                  <a:srgbClr val="333333"/>
                </a:solidFill>
                <a:latin typeface="inter-regular"/>
              </a:rPr>
              <a:t>The main advantage of inheritance is “</a:t>
            </a:r>
            <a:r>
              <a:rPr lang="en-US" sz="2000" b="1" dirty="0">
                <a:solidFill>
                  <a:srgbClr val="333333"/>
                </a:solidFill>
                <a:latin typeface="inter-regular"/>
              </a:rPr>
              <a:t>Code Reusability”</a:t>
            </a:r>
            <a:r>
              <a:rPr lang="en-US" sz="2000" dirty="0">
                <a:solidFill>
                  <a:srgbClr val="333333"/>
                </a:solidFill>
                <a:latin typeface="inter-regular"/>
              </a:rPr>
              <a:t>.</a:t>
            </a:r>
          </a:p>
        </p:txBody>
      </p:sp>
    </p:spTree>
    <p:extLst>
      <p:ext uri="{BB962C8B-B14F-4D97-AF65-F5344CB8AC3E}">
        <p14:creationId xmlns:p14="http://schemas.microsoft.com/office/powerpoint/2010/main" val="55221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a:t>Thank you</a:t>
            </a:r>
            <a:endParaRPr lang="en-IN" sz="7200" b="1" dirty="0"/>
          </a:p>
        </p:txBody>
      </p:sp>
    </p:spTree>
    <p:extLst>
      <p:ext uri="{BB962C8B-B14F-4D97-AF65-F5344CB8AC3E}">
        <p14:creationId xmlns:p14="http://schemas.microsoft.com/office/powerpoint/2010/main" val="305944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133836"/>
            <a:ext cx="10515600" cy="679904"/>
          </a:xfrm>
        </p:spPr>
        <p:txBody>
          <a:bodyPr>
            <a:normAutofit fontScale="90000"/>
          </a:bodyPr>
          <a:lstStyle/>
          <a:p>
            <a:pPr algn="ctr"/>
            <a:r>
              <a:rPr lang="en-IN" b="1" dirty="0">
                <a:solidFill>
                  <a:srgbClr val="610B38"/>
                </a:solidFill>
                <a:latin typeface="erdana"/>
              </a:rPr>
              <a:t>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13740"/>
            <a:ext cx="11081657" cy="5694636"/>
          </a:xfrm>
        </p:spPr>
        <p:txBody>
          <a:bodyPr>
            <a:normAutofit fontScale="92500" lnSpcReduction="10000"/>
          </a:bodyPr>
          <a:lstStyle/>
          <a:p>
            <a:pPr marL="0" indent="0" algn="just">
              <a:buNone/>
            </a:pPr>
            <a:r>
              <a:rPr lang="en-US" sz="2200" b="1" dirty="0">
                <a:solidFill>
                  <a:srgbClr val="333333"/>
                </a:solidFill>
                <a:latin typeface="inter-regular"/>
              </a:rPr>
              <a:t>Terms used in Inheritance:</a:t>
            </a:r>
          </a:p>
          <a:p>
            <a:pPr algn="just">
              <a:buFont typeface="Arial" panose="020B0604020202020204" pitchFamily="34" charset="0"/>
              <a:buChar char="•"/>
            </a:pPr>
            <a:r>
              <a:rPr lang="en-US" sz="2200" b="1" dirty="0">
                <a:solidFill>
                  <a:srgbClr val="333333"/>
                </a:solidFill>
                <a:latin typeface="inter-regular"/>
              </a:rPr>
              <a:t>Class</a:t>
            </a:r>
            <a:r>
              <a:rPr lang="en-US" sz="2200" dirty="0">
                <a:solidFill>
                  <a:srgbClr val="333333"/>
                </a:solidFill>
                <a:latin typeface="inter-regular"/>
              </a:rPr>
              <a:t>: A class is a group of objects which have common properties. It is a template or blueprint from which objects are created.</a:t>
            </a:r>
          </a:p>
          <a:p>
            <a:pPr algn="just">
              <a:buFont typeface="Arial" panose="020B0604020202020204" pitchFamily="34" charset="0"/>
              <a:buChar char="•"/>
            </a:pPr>
            <a:r>
              <a:rPr lang="en-US" sz="2200" b="1" dirty="0">
                <a:solidFill>
                  <a:srgbClr val="333333"/>
                </a:solidFill>
                <a:latin typeface="inter-regular"/>
              </a:rPr>
              <a:t>Sub Class/Child Class</a:t>
            </a:r>
            <a:r>
              <a:rPr lang="en-US" sz="2200" dirty="0">
                <a:solidFill>
                  <a:srgbClr val="333333"/>
                </a:solidFill>
                <a:latin typeface="inter-regular"/>
              </a:rPr>
              <a:t>: A subclass is a class that inherits ( or is created from) the other class. It is also called a derived class, extended class, or child class.</a:t>
            </a:r>
          </a:p>
          <a:p>
            <a:pPr algn="just">
              <a:buFont typeface="Arial" panose="020B0604020202020204" pitchFamily="34" charset="0"/>
              <a:buChar char="•"/>
            </a:pPr>
            <a:r>
              <a:rPr lang="en-US" sz="2200" b="1" dirty="0">
                <a:solidFill>
                  <a:srgbClr val="333333"/>
                </a:solidFill>
                <a:latin typeface="inter-regular"/>
              </a:rPr>
              <a:t>Super Class/Parent Class</a:t>
            </a:r>
            <a:r>
              <a:rPr lang="en-US" sz="2200" dirty="0">
                <a:solidFill>
                  <a:srgbClr val="333333"/>
                </a:solidFill>
                <a:latin typeface="inter-regular"/>
              </a:rPr>
              <a:t>: Superclass is the class from where a subclass inherits the features. It is also called a base class or a parent class.</a:t>
            </a:r>
          </a:p>
          <a:p>
            <a:pPr algn="just">
              <a:buFont typeface="Arial" panose="020B0604020202020204" pitchFamily="34" charset="0"/>
              <a:buChar char="•"/>
            </a:pPr>
            <a:r>
              <a:rPr lang="en-US" sz="2200" b="1" dirty="0">
                <a:solidFill>
                  <a:srgbClr val="333333"/>
                </a:solidFill>
                <a:latin typeface="inter-regular"/>
              </a:rPr>
              <a:t>Reusability</a:t>
            </a:r>
            <a:r>
              <a:rPr lang="en-US" sz="2200" dirty="0">
                <a:solidFill>
                  <a:srgbClr val="333333"/>
                </a:solidFill>
                <a:latin typeface="inter-regular"/>
              </a:rPr>
              <a:t>: As the name specifies, reusability is a mechanism that facilitates you to reuse the fields and methods of the existing class when you create a new class. You can use the same fields and methods already defined in the previous class.</a:t>
            </a:r>
          </a:p>
          <a:p>
            <a:pPr algn="just"/>
            <a:r>
              <a:rPr lang="en-US" sz="2200" b="1" dirty="0">
                <a:solidFill>
                  <a:srgbClr val="333333"/>
                </a:solidFill>
                <a:latin typeface="inter-regular"/>
              </a:rPr>
              <a:t>extends keyword</a:t>
            </a:r>
            <a:r>
              <a:rPr lang="en-US" b="0" i="0" dirty="0">
                <a:solidFill>
                  <a:srgbClr val="000000"/>
                </a:solidFill>
                <a:effectLst/>
                <a:latin typeface="inter-regular"/>
              </a:rPr>
              <a:t>: </a:t>
            </a:r>
            <a:r>
              <a:rPr lang="en-US" sz="2200" dirty="0">
                <a:solidFill>
                  <a:srgbClr val="333333"/>
                </a:solidFill>
                <a:latin typeface="inter-regular"/>
              </a:rPr>
              <a:t>The extends keyword indicates that you are making a new class that derives from an existing class. The meaning of "extends" is to increase functionality.</a:t>
            </a:r>
          </a:p>
          <a:p>
            <a:pPr algn="just"/>
            <a:r>
              <a:rPr lang="en-US" sz="2200" dirty="0">
                <a:solidFill>
                  <a:srgbClr val="333333"/>
                </a:solidFill>
                <a:latin typeface="inter-regular"/>
              </a:rPr>
              <a:t>Syntax:</a:t>
            </a:r>
          </a:p>
          <a:p>
            <a:pPr marL="0" indent="0" algn="just">
              <a:buNone/>
            </a:pPr>
            <a:r>
              <a:rPr lang="en-US" sz="2200" dirty="0">
                <a:solidFill>
                  <a:srgbClr val="333333"/>
                </a:solidFill>
                <a:latin typeface="inter-regular"/>
              </a:rPr>
              <a:t>		class </a:t>
            </a:r>
            <a:r>
              <a:rPr lang="en-US" sz="2200" b="1" dirty="0" err="1">
                <a:solidFill>
                  <a:srgbClr val="333333"/>
                </a:solidFill>
                <a:latin typeface="inter-regular"/>
              </a:rPr>
              <a:t>sub_class_name</a:t>
            </a:r>
            <a:r>
              <a:rPr lang="en-US" sz="2200" b="1" dirty="0">
                <a:solidFill>
                  <a:srgbClr val="333333"/>
                </a:solidFill>
                <a:latin typeface="inter-regular"/>
              </a:rPr>
              <a:t> </a:t>
            </a:r>
            <a:r>
              <a:rPr lang="en-US" sz="2200" b="1" dirty="0">
                <a:solidFill>
                  <a:srgbClr val="0070C0"/>
                </a:solidFill>
                <a:latin typeface="inter-regular"/>
              </a:rPr>
              <a:t>extends</a:t>
            </a:r>
            <a:r>
              <a:rPr lang="en-US" sz="2200" dirty="0">
                <a:solidFill>
                  <a:srgbClr val="333333"/>
                </a:solidFill>
                <a:latin typeface="inter-regular"/>
              </a:rPr>
              <a:t> </a:t>
            </a:r>
            <a:r>
              <a:rPr lang="en-US" sz="2200" b="1" dirty="0" err="1">
                <a:solidFill>
                  <a:srgbClr val="333333"/>
                </a:solidFill>
                <a:latin typeface="inter-regular"/>
              </a:rPr>
              <a:t>super_class_name</a:t>
            </a:r>
            <a:endParaRPr lang="en-US" sz="2200" b="1" dirty="0">
              <a:solidFill>
                <a:srgbClr val="333333"/>
              </a:solidFill>
              <a:latin typeface="inter-regular"/>
            </a:endParaRPr>
          </a:p>
          <a:p>
            <a:pPr marL="0" indent="0" algn="just">
              <a:buNone/>
            </a:pPr>
            <a:r>
              <a:rPr lang="en-US" sz="2200" dirty="0">
                <a:solidFill>
                  <a:srgbClr val="333333"/>
                </a:solidFill>
                <a:latin typeface="inter-regular"/>
              </a:rPr>
              <a:t>		{</a:t>
            </a:r>
          </a:p>
          <a:p>
            <a:pPr marL="457200" lvl="1" indent="0" algn="just">
              <a:buNone/>
            </a:pPr>
            <a:r>
              <a:rPr lang="en-US" sz="1800" dirty="0">
                <a:solidFill>
                  <a:srgbClr val="333333"/>
                </a:solidFill>
                <a:latin typeface="inter-regular"/>
              </a:rPr>
              <a:t>			// methods and fields</a:t>
            </a:r>
          </a:p>
          <a:p>
            <a:pPr marL="0" indent="0" algn="just">
              <a:buNone/>
            </a:pPr>
            <a:r>
              <a:rPr lang="en-US" sz="2200" dirty="0">
                <a:solidFill>
                  <a:srgbClr val="333333"/>
                </a:solidFill>
                <a:latin typeface="inter-regular"/>
              </a:rPr>
              <a:t>		}</a:t>
            </a:r>
          </a:p>
        </p:txBody>
      </p:sp>
    </p:spTree>
    <p:extLst>
      <p:ext uri="{BB962C8B-B14F-4D97-AF65-F5344CB8AC3E}">
        <p14:creationId xmlns:p14="http://schemas.microsoft.com/office/powerpoint/2010/main" val="2422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Inheritance : An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0228" y="717870"/>
            <a:ext cx="11329725" cy="6014624"/>
          </a:xfrm>
        </p:spPr>
        <p:txBody>
          <a:bodyPr>
            <a:normAutofit lnSpcReduction="10000"/>
          </a:bodyPr>
          <a:lstStyle/>
          <a:p>
            <a:pPr marL="0" indent="0" algn="just">
              <a:buNone/>
            </a:pPr>
            <a:r>
              <a:rPr lang="en-US" sz="2000" b="0" i="0" dirty="0">
                <a:solidFill>
                  <a:srgbClr val="333333"/>
                </a:solidFill>
                <a:effectLst/>
                <a:latin typeface="inter-regular"/>
              </a:rPr>
              <a:t>In the figure, Programmer is the subclass and Employee is the superclass. The relationship between the two classes is </a:t>
            </a:r>
            <a:r>
              <a:rPr lang="en-US" sz="2000" b="1" i="0" dirty="0">
                <a:solidFill>
                  <a:srgbClr val="333333"/>
                </a:solidFill>
                <a:effectLst/>
                <a:latin typeface="inter-bold"/>
              </a:rPr>
              <a:t>Programmer IS-A Employee</a:t>
            </a:r>
            <a:r>
              <a:rPr lang="en-US" sz="2000" b="0" i="0" dirty="0">
                <a:solidFill>
                  <a:srgbClr val="333333"/>
                </a:solidFill>
                <a:effectLst/>
                <a:latin typeface="inter-regular"/>
              </a:rPr>
              <a:t>. It means that Programmer is a type of Employee.</a:t>
            </a:r>
          </a:p>
          <a:p>
            <a:pPr marL="0" indent="0" algn="just">
              <a:buNone/>
            </a:pPr>
            <a:endParaRPr lang="en-IN" sz="400" b="1" i="0" dirty="0">
              <a:solidFill>
                <a:srgbClr val="006699"/>
              </a:solidFill>
              <a:effectLst/>
              <a:latin typeface="inter-regular"/>
            </a:endParaRP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Employee</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float</a:t>
            </a:r>
            <a:r>
              <a:rPr lang="en-IN" sz="1900" b="0" i="0" dirty="0">
                <a:solidFill>
                  <a:srgbClr val="000000"/>
                </a:solidFill>
                <a:effectLst/>
                <a:latin typeface="inter-regular"/>
              </a:rPr>
              <a:t> salary=</a:t>
            </a:r>
            <a:r>
              <a:rPr lang="en-IN" sz="1900" b="0" i="0" dirty="0">
                <a:solidFill>
                  <a:srgbClr val="C00000"/>
                </a:solidFill>
                <a:effectLst/>
                <a:latin typeface="inter-regular"/>
              </a:rPr>
              <a:t>40000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Programmer </a:t>
            </a:r>
            <a:r>
              <a:rPr lang="en-IN" sz="1900" b="1" i="0" dirty="0">
                <a:solidFill>
                  <a:srgbClr val="006699"/>
                </a:solidFill>
                <a:effectLst/>
                <a:latin typeface="inter-regular"/>
              </a:rPr>
              <a:t>extends</a:t>
            </a:r>
            <a:r>
              <a:rPr lang="en-IN" sz="1900" b="0" i="0" dirty="0">
                <a:solidFill>
                  <a:srgbClr val="000000"/>
                </a:solidFill>
                <a:effectLst/>
                <a:latin typeface="inter-regular"/>
              </a:rPr>
              <a:t> Employee</a:t>
            </a:r>
          </a:p>
          <a:p>
            <a:pPr marL="0" indent="0" algn="just">
              <a:buNone/>
            </a:pP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int</a:t>
            </a:r>
            <a:r>
              <a:rPr lang="en-IN" sz="1900" b="0" i="0" dirty="0">
                <a:solidFill>
                  <a:srgbClr val="000000"/>
                </a:solidFill>
                <a:effectLst/>
                <a:latin typeface="inter-regular"/>
              </a:rPr>
              <a:t> bonus=</a:t>
            </a:r>
            <a:r>
              <a:rPr lang="en-IN" sz="1900" b="0" i="0" dirty="0">
                <a:solidFill>
                  <a:srgbClr val="C00000"/>
                </a:solidFill>
                <a:effectLst/>
                <a:latin typeface="inter-regular"/>
              </a:rPr>
              <a:t>10000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Programmer p=</a:t>
            </a:r>
            <a:r>
              <a:rPr lang="en-IN" sz="1900" b="1" i="0" dirty="0">
                <a:solidFill>
                  <a:srgbClr val="006699"/>
                </a:solidFill>
                <a:effectLst/>
                <a:latin typeface="inter-regular"/>
              </a:rPr>
              <a:t>new</a:t>
            </a:r>
            <a:r>
              <a:rPr lang="en-IN" sz="1900" b="0" i="0" dirty="0">
                <a:solidFill>
                  <a:srgbClr val="000000"/>
                </a:solidFill>
                <a:effectLst/>
                <a:latin typeface="inter-regular"/>
              </a:rPr>
              <a:t> Programmer();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"Programmer salary is:"</a:t>
            </a:r>
            <a:r>
              <a:rPr lang="en-IN" sz="1900" b="0" i="0" dirty="0">
                <a:solidFill>
                  <a:srgbClr val="000000"/>
                </a:solidFill>
                <a:effectLst/>
                <a:latin typeface="inter-regular"/>
              </a:rPr>
              <a:t>+</a:t>
            </a:r>
            <a:r>
              <a:rPr lang="en-IN" sz="1900" b="0" i="0" dirty="0" err="1">
                <a:solidFill>
                  <a:srgbClr val="000000"/>
                </a:solidFill>
                <a:effectLst/>
                <a:latin typeface="inter-regular"/>
              </a:rPr>
              <a:t>p.salary</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"Bonus of Programmer is:"</a:t>
            </a:r>
            <a:r>
              <a:rPr lang="en-IN" sz="1900" b="0" i="0" dirty="0">
                <a:solidFill>
                  <a:srgbClr val="000000"/>
                </a:solidFill>
                <a:effectLst/>
                <a:latin typeface="inter-regular"/>
              </a:rPr>
              <a:t>+</a:t>
            </a:r>
            <a:r>
              <a:rPr lang="en-IN" sz="1900" b="0" i="0" dirty="0" err="1">
                <a:solidFill>
                  <a:srgbClr val="000000"/>
                </a:solidFill>
                <a:effectLst/>
                <a:latin typeface="inter-regular"/>
              </a:rPr>
              <a:t>p.bonus</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p>
          <a:p>
            <a:pPr marL="0" indent="0" algn="just">
              <a:buNone/>
            </a:pPr>
            <a:endParaRPr lang="en-US" sz="2000" b="0" i="0" dirty="0">
              <a:solidFill>
                <a:srgbClr val="000000"/>
              </a:solidFill>
              <a:effectLst/>
              <a:latin typeface="inter-regular"/>
            </a:endParaRPr>
          </a:p>
        </p:txBody>
      </p:sp>
      <p:pic>
        <p:nvPicPr>
          <p:cNvPr id="1026" name="Picture 2" descr="Inheritance in Java">
            <a:extLst>
              <a:ext uri="{FF2B5EF4-FFF2-40B4-BE49-F238E27FC236}">
                <a16:creationId xmlns:a16="http://schemas.microsoft.com/office/drawing/2014/main" id="{6A171B9F-3B2C-98FE-2C08-594D20E2F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140" y="1397774"/>
            <a:ext cx="2026025" cy="23163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D52189-7A33-3B42-C119-57F50986CCCD}"/>
              </a:ext>
            </a:extLst>
          </p:cNvPr>
          <p:cNvSpPr txBox="1"/>
          <p:nvPr/>
        </p:nvSpPr>
        <p:spPr>
          <a:xfrm>
            <a:off x="8519480" y="5460226"/>
            <a:ext cx="3203343" cy="1107996"/>
          </a:xfrm>
          <a:prstGeom prst="rect">
            <a:avLst/>
          </a:prstGeom>
          <a:noFill/>
          <a:ln>
            <a:solidFill>
              <a:schemeClr val="accent1"/>
            </a:solidFill>
          </a:ln>
        </p:spPr>
        <p:txBody>
          <a:bodyPr wrap="square">
            <a:spAutoFit/>
          </a:bodyPr>
          <a:lstStyle/>
          <a:p>
            <a:r>
              <a:rPr lang="en-IN" sz="1600" b="1" dirty="0">
                <a:solidFill>
                  <a:srgbClr val="FF0000"/>
                </a:solidFill>
              </a:rPr>
              <a:t>Output:</a:t>
            </a:r>
          </a:p>
          <a:p>
            <a:r>
              <a:rPr lang="en-IN" sz="1400" b="1" dirty="0"/>
              <a:t> </a:t>
            </a:r>
          </a:p>
          <a:p>
            <a:r>
              <a:rPr lang="en-IN" b="1" dirty="0">
                <a:solidFill>
                  <a:srgbClr val="000000"/>
                </a:solidFill>
                <a:latin typeface="inter-regular"/>
              </a:rPr>
              <a:t>Programmer salary is 40000</a:t>
            </a:r>
          </a:p>
          <a:p>
            <a:r>
              <a:rPr lang="en-IN" b="1" dirty="0">
                <a:solidFill>
                  <a:srgbClr val="000000"/>
                </a:solidFill>
                <a:latin typeface="inter-regular"/>
              </a:rPr>
              <a:t>Bonus of Programmer is 10000</a:t>
            </a:r>
          </a:p>
        </p:txBody>
      </p:sp>
    </p:spTree>
    <p:extLst>
      <p:ext uri="{BB962C8B-B14F-4D97-AF65-F5344CB8AC3E}">
        <p14:creationId xmlns:p14="http://schemas.microsoft.com/office/powerpoint/2010/main" val="167579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75012" y="2701578"/>
            <a:ext cx="9144000" cy="1104220"/>
          </a:xfrm>
        </p:spPr>
        <p:txBody>
          <a:bodyPr>
            <a:normAutofit/>
          </a:bodyPr>
          <a:lstStyle/>
          <a:p>
            <a:r>
              <a:rPr lang="en-IN" sz="7200" b="1" dirty="0"/>
              <a:t>Types of Inheritance</a:t>
            </a:r>
          </a:p>
        </p:txBody>
      </p:sp>
    </p:spTree>
    <p:extLst>
      <p:ext uri="{BB962C8B-B14F-4D97-AF65-F5344CB8AC3E}">
        <p14:creationId xmlns:p14="http://schemas.microsoft.com/office/powerpoint/2010/main" val="30776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135884"/>
            <a:ext cx="10947400" cy="679904"/>
          </a:xfrm>
        </p:spPr>
        <p:txBody>
          <a:bodyPr>
            <a:normAutofit fontScale="90000"/>
          </a:bodyPr>
          <a:lstStyle/>
          <a:p>
            <a:pPr algn="ctr"/>
            <a:r>
              <a:rPr lang="en-IN" b="1" dirty="0">
                <a:solidFill>
                  <a:srgbClr val="610B38"/>
                </a:solidFill>
                <a:latin typeface="erdana"/>
              </a:rPr>
              <a:t>Types of Inheritance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55171" y="892972"/>
            <a:ext cx="11081657" cy="5758839"/>
          </a:xfrm>
        </p:spPr>
        <p:txBody>
          <a:bodyPr>
            <a:normAutofit/>
          </a:bodyPr>
          <a:lstStyle/>
          <a:p>
            <a:pPr marL="0" indent="0" algn="just">
              <a:buNone/>
            </a:pPr>
            <a:r>
              <a:rPr lang="en-US" sz="2000" dirty="0">
                <a:latin typeface="inter-regular"/>
              </a:rPr>
              <a:t>There can be three types of inheritance in java: single, multilevel, and hierarchical.</a:t>
            </a: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endParaRPr lang="en-US" sz="2400" b="1" dirty="0">
              <a:latin typeface="inter-regular"/>
            </a:endParaRPr>
          </a:p>
          <a:p>
            <a:pPr marL="0" indent="0" algn="just">
              <a:buNone/>
            </a:pPr>
            <a:r>
              <a:rPr lang="en-US" sz="2400" b="1" dirty="0">
                <a:latin typeface="inter-regular"/>
              </a:rPr>
              <a:t>Note:</a:t>
            </a:r>
            <a:r>
              <a:rPr lang="en-US" sz="2400" dirty="0">
                <a:latin typeface="inter-regular"/>
              </a:rPr>
              <a:t> </a:t>
            </a:r>
            <a:r>
              <a:rPr lang="en-US" sz="2000" dirty="0">
                <a:latin typeface="inter-regular"/>
              </a:rPr>
              <a:t>In java programming, multiple and hybrid inheritance is supported through interface only. We will learn about interfaces later.</a:t>
            </a:r>
          </a:p>
          <a:p>
            <a:pPr marL="0" indent="0">
              <a:buNone/>
            </a:pPr>
            <a:endParaRPr lang="en-US" sz="2000" dirty="0">
              <a:solidFill>
                <a:srgbClr val="1100A7"/>
              </a:solidFill>
              <a:latin typeface="inter-regular"/>
            </a:endParaRPr>
          </a:p>
        </p:txBody>
      </p:sp>
      <p:pic>
        <p:nvPicPr>
          <p:cNvPr id="2050" name="Picture 2" descr="Types of inheritance in Java">
            <a:extLst>
              <a:ext uri="{FF2B5EF4-FFF2-40B4-BE49-F238E27FC236}">
                <a16:creationId xmlns:a16="http://schemas.microsoft.com/office/drawing/2014/main" id="{298296F8-1436-E859-D7E8-0FDDD1636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82" y="1578349"/>
            <a:ext cx="6407013" cy="26798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 inheritance in Java">
            <a:extLst>
              <a:ext uri="{FF2B5EF4-FFF2-40B4-BE49-F238E27FC236}">
                <a16:creationId xmlns:a16="http://schemas.microsoft.com/office/drawing/2014/main" id="{A64C68C3-DCD0-D83C-DB45-BE47D0A4F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321" y="1578349"/>
            <a:ext cx="4444562" cy="276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3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11759" y="304166"/>
            <a:ext cx="11765279" cy="679904"/>
          </a:xfrm>
        </p:spPr>
        <p:txBody>
          <a:bodyPr>
            <a:normAutofit fontScale="90000"/>
          </a:bodyPr>
          <a:lstStyle/>
          <a:p>
            <a:pPr algn="ctr"/>
            <a:r>
              <a:rPr lang="en-IN" b="1" dirty="0">
                <a:solidFill>
                  <a:srgbClr val="610B38"/>
                </a:solidFill>
                <a:latin typeface="erdana"/>
              </a:rPr>
              <a:t>Single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1"/>
            <a:ext cx="11395890" cy="764048"/>
          </a:xfrm>
        </p:spPr>
        <p:txBody>
          <a:bodyPr>
            <a:normAutofit/>
          </a:bodyPr>
          <a:lstStyle/>
          <a:p>
            <a:pPr marL="0" indent="0" algn="just">
              <a:buNone/>
            </a:pPr>
            <a:r>
              <a:rPr lang="en-US" sz="2000" b="0" i="0" dirty="0">
                <a:solidFill>
                  <a:srgbClr val="333333"/>
                </a:solidFill>
                <a:effectLst/>
                <a:latin typeface="inter-regular"/>
              </a:rPr>
              <a:t>When a class inherits another class, it is known as a </a:t>
            </a:r>
            <a:r>
              <a:rPr lang="en-US" sz="2000" b="0" i="1" dirty="0">
                <a:solidFill>
                  <a:srgbClr val="333333"/>
                </a:solidFill>
                <a:effectLst/>
                <a:latin typeface="inter-regular"/>
              </a:rPr>
              <a:t>single inheritance</a:t>
            </a:r>
            <a:r>
              <a:rPr lang="en-US" sz="2000" b="0" i="0" dirty="0">
                <a:solidFill>
                  <a:srgbClr val="333333"/>
                </a:solidFill>
                <a:effectLst/>
                <a:latin typeface="inter-regular"/>
              </a:rPr>
              <a:t>. In the example given below, Dog class inherits the Animal class, so there is the single inheritance</a:t>
            </a:r>
            <a:r>
              <a:rPr lang="en-US" sz="1400" b="0" i="0" dirty="0">
                <a:solidFill>
                  <a:srgbClr val="333333"/>
                </a:solidFill>
                <a:effectLst/>
                <a:latin typeface="inter-regular"/>
              </a:rPr>
              <a:t>.</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7584966" y="4929406"/>
            <a:ext cx="4113149"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Barking…</a:t>
            </a:r>
          </a:p>
          <a:p>
            <a:r>
              <a:rPr lang="en-IN" sz="2400" b="1" dirty="0">
                <a:solidFill>
                  <a:srgbClr val="000000"/>
                </a:solidFill>
                <a:latin typeface="inter-regular"/>
              </a:rPr>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466165" y="1901581"/>
            <a:ext cx="6096000" cy="3970318"/>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Animal</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void</a:t>
            </a:r>
            <a:r>
              <a:rPr lang="en-IN" sz="1800" b="0" i="0" dirty="0">
                <a:solidFill>
                  <a:srgbClr val="000000"/>
                </a:solidFill>
                <a:effectLst/>
                <a:latin typeface="inter-regular"/>
              </a:rPr>
              <a:t> eat()</a:t>
            </a:r>
          </a:p>
          <a:p>
            <a:pPr marL="0" indent="0" algn="just">
              <a:buNone/>
            </a:pPr>
            <a:r>
              <a:rPr lang="en-IN" sz="1800" b="0" i="0" dirty="0">
                <a:solidFill>
                  <a:srgbClr val="000000"/>
                </a:solidFill>
                <a:effectLst/>
                <a:latin typeface="inter-regular"/>
              </a:rPr>
              <a:t>	{</a:t>
            </a:r>
          </a:p>
          <a:p>
            <a:pPr marL="0" indent="0" algn="just">
              <a:buNone/>
            </a:pPr>
            <a:r>
              <a:rPr lang="en-IN" sz="1800" dirty="0">
                <a:solidFill>
                  <a:srgbClr val="000000"/>
                </a:solidFill>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“Eating…"</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Dog </a:t>
            </a:r>
            <a:r>
              <a:rPr lang="en-IN" sz="1800" b="1" i="0" dirty="0">
                <a:solidFill>
                  <a:srgbClr val="006699"/>
                </a:solidFill>
                <a:effectLst/>
                <a:latin typeface="inter-regular"/>
              </a:rPr>
              <a:t>extends</a:t>
            </a:r>
            <a:r>
              <a:rPr lang="en-IN" sz="1800" b="0" i="0" dirty="0">
                <a:solidFill>
                  <a:srgbClr val="000000"/>
                </a:solidFill>
                <a:effectLst/>
                <a:latin typeface="inter-regular"/>
              </a:rPr>
              <a:t> Animal</a:t>
            </a: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void</a:t>
            </a:r>
            <a:r>
              <a:rPr lang="en-IN" sz="1800" b="0" i="0" dirty="0">
                <a:solidFill>
                  <a:srgbClr val="000000"/>
                </a:solidFill>
                <a:effectLst/>
                <a:latin typeface="inter-regular"/>
              </a:rPr>
              <a:t> bark()</a:t>
            </a:r>
          </a:p>
          <a:p>
            <a:pPr marL="0" indent="0" algn="just">
              <a:buNone/>
            </a:pPr>
            <a:r>
              <a:rPr lang="en-IN" sz="1800" dirty="0">
                <a:solidFill>
                  <a:srgbClr val="000000"/>
                </a:solidFill>
                <a:latin typeface="inter-regular"/>
              </a:rPr>
              <a:t>	</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System.out.println</a:t>
            </a:r>
            <a:r>
              <a:rPr lang="en-IN" sz="1800" b="0" i="0" dirty="0">
                <a:solidFill>
                  <a:srgbClr val="000000"/>
                </a:solidFill>
                <a:effectLst/>
                <a:latin typeface="inter-regular"/>
              </a:rPr>
              <a:t>(</a:t>
            </a:r>
            <a:r>
              <a:rPr lang="en-IN" sz="1800" b="0" i="0" dirty="0">
                <a:solidFill>
                  <a:srgbClr val="0000FF"/>
                </a:solidFill>
                <a:effectLst/>
                <a:latin typeface="inter-regular"/>
              </a:rPr>
              <a:t>“Barking..."</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a:t>
            </a:r>
          </a:p>
        </p:txBody>
      </p:sp>
      <p:sp>
        <p:nvSpPr>
          <p:cNvPr id="9" name="TextBox 8">
            <a:extLst>
              <a:ext uri="{FF2B5EF4-FFF2-40B4-BE49-F238E27FC236}">
                <a16:creationId xmlns:a16="http://schemas.microsoft.com/office/drawing/2014/main" id="{69F7D65B-0D76-7E94-FB81-49240D3CB6EB}"/>
              </a:ext>
            </a:extLst>
          </p:cNvPr>
          <p:cNvSpPr txBox="1"/>
          <p:nvPr/>
        </p:nvSpPr>
        <p:spPr>
          <a:xfrm>
            <a:off x="7288306" y="1901581"/>
            <a:ext cx="4706470" cy="2585323"/>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marL="0" indent="0" algn="just">
              <a:buNone/>
            </a:pPr>
            <a:r>
              <a:rPr lang="en-IN" sz="1800" b="0" i="0" dirty="0">
                <a:solidFill>
                  <a:srgbClr val="000000"/>
                </a:solidFill>
                <a:effectLst/>
                <a:latin typeface="inter-regular"/>
              </a:rPr>
              <a:t>		Dog d=</a:t>
            </a:r>
            <a:r>
              <a:rPr lang="en-IN" sz="1800" b="1" i="0" dirty="0">
                <a:solidFill>
                  <a:srgbClr val="006699"/>
                </a:solidFill>
                <a:effectLst/>
                <a:latin typeface="inter-regular"/>
              </a:rPr>
              <a:t>new</a:t>
            </a:r>
            <a:r>
              <a:rPr lang="en-IN" sz="1800" b="0" i="0" dirty="0">
                <a:solidFill>
                  <a:srgbClr val="000000"/>
                </a:solidFill>
                <a:effectLst/>
                <a:latin typeface="inter-regular"/>
              </a:rPr>
              <a:t> Dog();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d.bark</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r>
              <a:rPr lang="en-IN" sz="1800" b="0" i="0" dirty="0" err="1">
                <a:solidFill>
                  <a:srgbClr val="000000"/>
                </a:solidFill>
                <a:effectLst/>
                <a:latin typeface="inter-regular"/>
              </a:rPr>
              <a:t>d.eat</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spTree>
    <p:extLst>
      <p:ext uri="{BB962C8B-B14F-4D97-AF65-F5344CB8AC3E}">
        <p14:creationId xmlns:p14="http://schemas.microsoft.com/office/powerpoint/2010/main" val="279003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0266" y="82916"/>
            <a:ext cx="11765279" cy="679904"/>
          </a:xfrm>
        </p:spPr>
        <p:txBody>
          <a:bodyPr>
            <a:normAutofit fontScale="90000"/>
          </a:bodyPr>
          <a:lstStyle/>
          <a:p>
            <a:pPr algn="ctr"/>
            <a:r>
              <a:rPr lang="en-IN" b="1" dirty="0">
                <a:solidFill>
                  <a:srgbClr val="610B38"/>
                </a:solidFill>
                <a:latin typeface="erdana"/>
              </a:rPr>
              <a:t>Multi-level Inheritance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96455" y="744874"/>
            <a:ext cx="11395890" cy="764048"/>
          </a:xfrm>
        </p:spPr>
        <p:txBody>
          <a:bodyPr>
            <a:normAutofit fontScale="85000" lnSpcReduction="20000"/>
          </a:bodyPr>
          <a:lstStyle/>
          <a:p>
            <a:pPr marL="0" indent="0" algn="just">
              <a:buNone/>
            </a:pPr>
            <a:r>
              <a:rPr lang="en-US" sz="2000" dirty="0">
                <a:solidFill>
                  <a:srgbClr val="333333"/>
                </a:solidFill>
                <a:latin typeface="inter-regular"/>
              </a:rPr>
              <a:t>When there is a chain of inheritance, it is known as multilevel inheritance. </a:t>
            </a:r>
          </a:p>
          <a:p>
            <a:pPr marL="0" indent="0" algn="just">
              <a:buNone/>
            </a:pPr>
            <a:r>
              <a:rPr lang="en-US" sz="2000" dirty="0">
                <a:solidFill>
                  <a:srgbClr val="333333"/>
                </a:solidFill>
                <a:latin typeface="inter-regular"/>
              </a:rPr>
              <a:t>As you can see in the example given below, </a:t>
            </a:r>
            <a:r>
              <a:rPr lang="en-US" sz="2000" dirty="0" err="1">
                <a:solidFill>
                  <a:srgbClr val="333333"/>
                </a:solidFill>
                <a:latin typeface="inter-regular"/>
              </a:rPr>
              <a:t>BabyDog</a:t>
            </a:r>
            <a:r>
              <a:rPr lang="en-US" sz="2000" dirty="0">
                <a:solidFill>
                  <a:srgbClr val="333333"/>
                </a:solidFill>
                <a:latin typeface="inter-regular"/>
              </a:rPr>
              <a:t> class inherits the Dog class which again inherits the Animal class, so there is a multilevel inheritance..</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109793" y="5148611"/>
            <a:ext cx="2293314" cy="1508105"/>
          </a:xfrm>
          <a:prstGeom prst="rect">
            <a:avLst/>
          </a:prstGeom>
          <a:noFill/>
          <a:ln>
            <a:solidFill>
              <a:schemeClr val="accent1"/>
            </a:solidFill>
          </a:ln>
        </p:spPr>
        <p:txBody>
          <a:bodyPr wrap="square">
            <a:spAutoFit/>
          </a:bodyPr>
          <a:lstStyle/>
          <a:p>
            <a:r>
              <a:rPr lang="en-IN" sz="2000" b="1" dirty="0">
                <a:solidFill>
                  <a:srgbClr val="FF0000"/>
                </a:solidFill>
              </a:rPr>
              <a:t>Output:</a:t>
            </a:r>
          </a:p>
          <a:p>
            <a:endParaRPr lang="en-IN" b="1" dirty="0"/>
          </a:p>
          <a:p>
            <a:r>
              <a:rPr lang="en-IN" b="1" dirty="0"/>
              <a:t>Weeping…</a:t>
            </a:r>
          </a:p>
          <a:p>
            <a:r>
              <a:rPr lang="en-IN" b="1" dirty="0"/>
              <a:t>Barking…</a:t>
            </a:r>
          </a:p>
          <a:p>
            <a:r>
              <a:rPr lang="en-IN" b="1" dirty="0"/>
              <a:t>Eating…</a:t>
            </a:r>
          </a:p>
        </p:txBody>
      </p:sp>
      <p:sp>
        <p:nvSpPr>
          <p:cNvPr id="7" name="TextBox 6">
            <a:extLst>
              <a:ext uri="{FF2B5EF4-FFF2-40B4-BE49-F238E27FC236}">
                <a16:creationId xmlns:a16="http://schemas.microsoft.com/office/drawing/2014/main" id="{722ABDFC-4D95-131C-0122-8809F99E9FA7}"/>
              </a:ext>
            </a:extLst>
          </p:cNvPr>
          <p:cNvSpPr txBox="1"/>
          <p:nvPr/>
        </p:nvSpPr>
        <p:spPr>
          <a:xfrm>
            <a:off x="376518" y="1518950"/>
            <a:ext cx="6096000" cy="5262979"/>
          </a:xfrm>
          <a:prstGeom prst="rect">
            <a:avLst/>
          </a:prstGeom>
          <a:noFill/>
          <a:ln>
            <a:solidFill>
              <a:schemeClr val="accent1"/>
            </a:solidFill>
          </a:ln>
        </p:spPr>
        <p:txBody>
          <a:bodyPr wrap="square">
            <a:spAutoFit/>
          </a:bodyPr>
          <a:lstStyle/>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eat()</a:t>
            </a:r>
          </a:p>
          <a:p>
            <a:pPr marL="0" indent="0" algn="just">
              <a:buNone/>
            </a:pPr>
            <a:r>
              <a:rPr lang="en-IN" sz="1600" b="0" i="0" dirty="0">
                <a:solidFill>
                  <a:srgbClr val="000000"/>
                </a:solidFill>
                <a:effectLst/>
                <a:latin typeface="inter-regular"/>
              </a:rPr>
              <a:t>	{</a:t>
            </a:r>
          </a:p>
          <a:p>
            <a:pPr marL="0" indent="0" algn="just">
              <a:buNone/>
            </a:pPr>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“Eating…"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class</a:t>
            </a:r>
            <a:r>
              <a:rPr lang="en-IN" sz="1600" b="0" i="0" dirty="0">
                <a:solidFill>
                  <a:srgbClr val="000000"/>
                </a:solidFill>
                <a:effectLst/>
                <a:latin typeface="inter-regular"/>
              </a:rPr>
              <a:t> Dog </a:t>
            </a:r>
            <a:r>
              <a:rPr lang="en-IN" sz="1600" b="1" i="0" dirty="0">
                <a:solidFill>
                  <a:srgbClr val="006699"/>
                </a:solidFill>
                <a:effectLst/>
                <a:latin typeface="inter-regular"/>
              </a:rPr>
              <a:t>extends</a:t>
            </a:r>
            <a:r>
              <a:rPr lang="en-IN" sz="1600" b="0" i="0" dirty="0">
                <a:solidFill>
                  <a:srgbClr val="000000"/>
                </a:solidFill>
                <a:effectLst/>
                <a:latin typeface="inter-regular"/>
              </a:rPr>
              <a:t> Animal</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void</a:t>
            </a:r>
            <a:r>
              <a:rPr lang="en-IN" sz="1600" b="0" i="0" dirty="0">
                <a:solidFill>
                  <a:srgbClr val="000000"/>
                </a:solidFill>
                <a:effectLst/>
                <a:latin typeface="inter-regular"/>
              </a:rPr>
              <a:t> bark()</a:t>
            </a:r>
          </a:p>
          <a:p>
            <a:pPr marL="0" indent="0" algn="just">
              <a:buNone/>
            </a:pPr>
            <a:r>
              <a:rPr lang="en-IN" sz="1600" dirty="0">
                <a:solidFill>
                  <a:srgbClr val="000000"/>
                </a:solidFill>
                <a:latin typeface="inter-regular"/>
              </a:rPr>
              <a:t>	</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“Barking..."</a:t>
            </a:r>
            <a:r>
              <a:rPr lang="en-IN" sz="1600" b="0" i="0" dirty="0">
                <a:solidFill>
                  <a:srgbClr val="000000"/>
                </a:solidFill>
                <a:effectLst/>
                <a:latin typeface="inter-regular"/>
              </a:rPr>
              <a:t>);</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algn="just"/>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BabyDog</a:t>
            </a:r>
            <a:r>
              <a:rPr lang="en-IN" sz="1600" b="0" i="0" dirty="0">
                <a:solidFill>
                  <a:srgbClr val="000000"/>
                </a:solidFill>
                <a:effectLst/>
                <a:latin typeface="inter-regular"/>
              </a:rPr>
              <a:t> </a:t>
            </a:r>
            <a:r>
              <a:rPr lang="en-IN" sz="1600" b="1" i="0" dirty="0">
                <a:solidFill>
                  <a:srgbClr val="006699"/>
                </a:solidFill>
                <a:effectLst/>
                <a:latin typeface="inter-regular"/>
              </a:rPr>
              <a:t>extends</a:t>
            </a:r>
            <a:r>
              <a:rPr lang="en-IN" sz="1600" b="0" i="0" dirty="0">
                <a:solidFill>
                  <a:srgbClr val="000000"/>
                </a:solidFill>
                <a:effectLst/>
                <a:latin typeface="inter-regular"/>
              </a:rPr>
              <a:t> Dog</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void</a:t>
            </a:r>
            <a:r>
              <a:rPr lang="en-IN" sz="1600" b="0" i="0" dirty="0">
                <a:solidFill>
                  <a:srgbClr val="000000"/>
                </a:solidFill>
                <a:effectLst/>
                <a:latin typeface="inter-regular"/>
              </a:rPr>
              <a:t> weep()</a:t>
            </a:r>
          </a:p>
          <a:p>
            <a:pPr algn="just"/>
            <a:r>
              <a:rPr lang="en-IN" sz="1600" dirty="0">
                <a:solidFill>
                  <a:srgbClr val="000000"/>
                </a:solidFill>
                <a:latin typeface="inter-regular"/>
              </a:rPr>
              <a:t>	</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“Weeping..."</a:t>
            </a:r>
            <a:r>
              <a:rPr lang="en-IN" sz="1600" b="0" i="0" dirty="0">
                <a:solidFill>
                  <a:srgbClr val="000000"/>
                </a:solidFill>
                <a:effectLst/>
                <a:latin typeface="inter-regular"/>
              </a:rPr>
              <a:t>);</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endParaRPr lang="en-IN" sz="1800" b="0" i="0" dirty="0">
              <a:solidFill>
                <a:srgbClr val="000000"/>
              </a:solidFill>
              <a:effectLst/>
              <a:latin typeface="inter-regular"/>
            </a:endParaRPr>
          </a:p>
        </p:txBody>
      </p:sp>
      <p:sp>
        <p:nvSpPr>
          <p:cNvPr id="9" name="TextBox 8">
            <a:extLst>
              <a:ext uri="{FF2B5EF4-FFF2-40B4-BE49-F238E27FC236}">
                <a16:creationId xmlns:a16="http://schemas.microsoft.com/office/drawing/2014/main" id="{69F7D65B-0D76-7E94-FB81-49240D3CB6EB}"/>
              </a:ext>
            </a:extLst>
          </p:cNvPr>
          <p:cNvSpPr txBox="1"/>
          <p:nvPr/>
        </p:nvSpPr>
        <p:spPr>
          <a:xfrm>
            <a:off x="6813176" y="1901581"/>
            <a:ext cx="5181600" cy="2862322"/>
          </a:xfrm>
          <a:prstGeom prst="rect">
            <a:avLst/>
          </a:prstGeom>
          <a:noFill/>
          <a:ln>
            <a:solidFill>
              <a:schemeClr val="accent1"/>
            </a:solidFill>
          </a:ln>
        </p:spPr>
        <p:txBody>
          <a:bodyPr wrap="square">
            <a:spAutoFit/>
          </a:bodyPr>
          <a:lstStyle/>
          <a:p>
            <a:pPr marL="0" indent="0" algn="just">
              <a:buNone/>
            </a:pPr>
            <a:r>
              <a:rPr lang="en-IN" sz="1800" b="1" i="0" dirty="0">
                <a:solidFill>
                  <a:srgbClr val="006699"/>
                </a:solidFill>
                <a:effectLst/>
                <a:latin typeface="inter-regular"/>
              </a:rPr>
              <a:t>class</a:t>
            </a:r>
            <a:r>
              <a:rPr lang="en-IN" sz="1800" b="0" i="0" dirty="0">
                <a:solidFill>
                  <a:srgbClr val="000000"/>
                </a:solidFill>
                <a:effectLst/>
                <a:latin typeface="inter-regular"/>
              </a:rPr>
              <a:t> </a:t>
            </a:r>
            <a:r>
              <a:rPr lang="en-IN" sz="1800" b="0" i="0" dirty="0" err="1">
                <a:solidFill>
                  <a:srgbClr val="000000"/>
                </a:solidFill>
                <a:effectLst/>
                <a:latin typeface="inter-regular"/>
              </a:rPr>
              <a:t>TestInheritance</a:t>
            </a:r>
            <a:endParaRPr lang="en-IN" sz="1800" b="0" i="0" dirty="0">
              <a:solidFill>
                <a:srgbClr val="000000"/>
              </a:solidFill>
              <a:effectLst/>
              <a:latin typeface="inter-regular"/>
            </a:endParaRPr>
          </a:p>
          <a:p>
            <a:pPr marL="0" indent="0" algn="just">
              <a:buNone/>
            </a:pPr>
            <a:r>
              <a:rPr lang="en-IN" sz="1800" b="0" i="0" dirty="0">
                <a:solidFill>
                  <a:srgbClr val="000000"/>
                </a:solidFill>
                <a:effectLst/>
                <a:latin typeface="inter-regular"/>
              </a:rPr>
              <a:t>{  </a:t>
            </a:r>
          </a:p>
          <a:p>
            <a:pPr marL="0" indent="0" algn="just">
              <a:buNone/>
            </a:pPr>
            <a:r>
              <a:rPr lang="en-IN" sz="1800" b="1" i="0" dirty="0">
                <a:solidFill>
                  <a:srgbClr val="006699"/>
                </a:solidFill>
                <a:effectLst/>
                <a:latin typeface="inter-regular"/>
              </a:rPr>
              <a:t>	public</a:t>
            </a:r>
            <a:r>
              <a:rPr lang="en-IN" sz="1800" b="0" i="0" dirty="0">
                <a:solidFill>
                  <a:srgbClr val="000000"/>
                </a:solidFill>
                <a:effectLst/>
                <a:latin typeface="inter-regular"/>
              </a:rPr>
              <a:t> </a:t>
            </a:r>
            <a:r>
              <a:rPr lang="en-IN" sz="1800" b="1" i="0" dirty="0">
                <a:solidFill>
                  <a:srgbClr val="006699"/>
                </a:solidFill>
                <a:effectLst/>
                <a:latin typeface="inter-regular"/>
              </a:rPr>
              <a:t>static</a:t>
            </a:r>
            <a:r>
              <a:rPr lang="en-IN" sz="1800" b="0" i="0" dirty="0">
                <a:solidFill>
                  <a:srgbClr val="000000"/>
                </a:solidFill>
                <a:effectLst/>
                <a:latin typeface="inter-regular"/>
              </a:rPr>
              <a:t> </a:t>
            </a:r>
            <a:r>
              <a:rPr lang="en-IN" sz="1800" b="1" i="0" dirty="0">
                <a:solidFill>
                  <a:srgbClr val="006699"/>
                </a:solidFill>
                <a:effectLst/>
                <a:latin typeface="inter-regular"/>
              </a:rPr>
              <a:t>void</a:t>
            </a:r>
            <a:r>
              <a:rPr lang="en-IN" sz="1800" b="0" i="0" dirty="0">
                <a:solidFill>
                  <a:srgbClr val="000000"/>
                </a:solidFill>
                <a:effectLst/>
                <a:latin typeface="inter-regular"/>
              </a:rPr>
              <a:t> main(String </a:t>
            </a:r>
            <a:r>
              <a:rPr lang="en-IN" sz="1800" b="0" i="0" dirty="0" err="1">
                <a:solidFill>
                  <a:srgbClr val="000000"/>
                </a:solidFill>
                <a:effectLst/>
                <a:latin typeface="inter-regular"/>
              </a:rPr>
              <a:t>args</a:t>
            </a:r>
            <a:r>
              <a:rPr lang="en-IN" sz="1800" b="0" i="0" dirty="0">
                <a:solidFill>
                  <a:srgbClr val="000000"/>
                </a:solidFill>
                <a:effectLst/>
                <a:latin typeface="inter-regular"/>
              </a:rPr>
              <a:t>[])</a:t>
            </a:r>
          </a:p>
          <a:p>
            <a:pPr marL="0" indent="0" algn="just">
              <a:buNone/>
            </a:pPr>
            <a:r>
              <a:rPr lang="en-IN" sz="1800" b="0" i="0" dirty="0">
                <a:solidFill>
                  <a:srgbClr val="000000"/>
                </a:solidFill>
                <a:effectLst/>
                <a:latin typeface="inter-regular"/>
              </a:rPr>
              <a:t>	{  </a:t>
            </a:r>
          </a:p>
          <a:p>
            <a:pPr algn="just"/>
            <a:r>
              <a:rPr lang="en-IN" sz="1800" b="0" i="0" dirty="0">
                <a:solidFill>
                  <a:srgbClr val="000000"/>
                </a:solidFill>
                <a:effectLst/>
                <a:latin typeface="inter-regular"/>
              </a:rPr>
              <a:t>	</a:t>
            </a:r>
            <a:r>
              <a:rPr lang="en-IN" dirty="0">
                <a:solidFill>
                  <a:srgbClr val="000000"/>
                </a:solidFill>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d=</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d.weep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d.bark</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d.eat</a:t>
            </a:r>
            <a:r>
              <a:rPr lang="en-IN"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  </a:t>
            </a:r>
          </a:p>
        </p:txBody>
      </p:sp>
    </p:spTree>
    <p:extLst>
      <p:ext uri="{BB962C8B-B14F-4D97-AF65-F5344CB8AC3E}">
        <p14:creationId xmlns:p14="http://schemas.microsoft.com/office/powerpoint/2010/main" val="171540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3267</Words>
  <Application>Microsoft Office PowerPoint</Application>
  <PresentationFormat>Widescreen</PresentationFormat>
  <Paragraphs>557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erdana</vt:lpstr>
      <vt:lpstr>inter-bold</vt:lpstr>
      <vt:lpstr>inter-regular</vt:lpstr>
      <vt:lpstr>Office Theme</vt:lpstr>
      <vt:lpstr>Topics to be Covered:</vt:lpstr>
      <vt:lpstr>Inheritance</vt:lpstr>
      <vt:lpstr>Inheritance</vt:lpstr>
      <vt:lpstr>Inheritance:</vt:lpstr>
      <vt:lpstr>Inheritance : An Example</vt:lpstr>
      <vt:lpstr>Types of Inheritance</vt:lpstr>
      <vt:lpstr>Types of Inheritance</vt:lpstr>
      <vt:lpstr>Single Inheritance : Example</vt:lpstr>
      <vt:lpstr>Multi-level Inheritance : Example</vt:lpstr>
      <vt:lpstr>Hierarchical Inheritance : Example</vt:lpstr>
      <vt:lpstr>Method Overriding</vt:lpstr>
      <vt:lpstr>Method Overriding</vt:lpstr>
      <vt:lpstr>Method Overriding: Example</vt:lpstr>
      <vt:lpstr>Method Overriding: Example</vt:lpstr>
      <vt:lpstr>Method Overriding: A real example</vt:lpstr>
      <vt:lpstr>Method Overriding: A real example</vt:lpstr>
      <vt:lpstr>Method Overriding: A real example</vt:lpstr>
      <vt:lpstr>Method Overloading Vs Method Overriding</vt:lpstr>
      <vt:lpstr>super keyword</vt:lpstr>
      <vt:lpstr>super keyword</vt:lpstr>
      <vt:lpstr>super keyword</vt:lpstr>
      <vt:lpstr>super keyword</vt:lpstr>
      <vt:lpstr>super keyword</vt:lpstr>
      <vt:lpstr>super keyword</vt:lpstr>
      <vt:lpstr>super() : An Example</vt:lpstr>
      <vt:lpstr>final keyword</vt:lpstr>
      <vt:lpstr>final keyword</vt:lpstr>
      <vt:lpstr>final keyword</vt:lpstr>
      <vt:lpstr>final keyword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Jagadish Sahoo</cp:lastModifiedBy>
  <cp:revision>94</cp:revision>
  <dcterms:created xsi:type="dcterms:W3CDTF">2022-08-21T11:09:16Z</dcterms:created>
  <dcterms:modified xsi:type="dcterms:W3CDTF">2022-09-22T06:05:03Z</dcterms:modified>
</cp:coreProperties>
</file>