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57" r:id="rId4"/>
    <p:sldId id="280" r:id="rId5"/>
    <p:sldId id="281" r:id="rId6"/>
    <p:sldId id="283" r:id="rId7"/>
    <p:sldId id="284" r:id="rId8"/>
    <p:sldId id="285" r:id="rId9"/>
    <p:sldId id="286" r:id="rId10"/>
    <p:sldId id="287" r:id="rId11"/>
    <p:sldId id="288" r:id="rId12"/>
    <p:sldId id="289" r:id="rId13"/>
    <p:sldId id="290" r:id="rId14"/>
    <p:sldId id="291" r:id="rId15"/>
    <p:sldId id="292" r:id="rId16"/>
    <p:sldId id="293" r:id="rId17"/>
    <p:sldId id="303" r:id="rId18"/>
    <p:sldId id="304" r:id="rId19"/>
    <p:sldId id="305" r:id="rId20"/>
    <p:sldId id="306" r:id="rId21"/>
    <p:sldId id="307" r:id="rId22"/>
    <p:sldId id="308" r:id="rId23"/>
    <p:sldId id="310" r:id="rId24"/>
    <p:sldId id="299" r:id="rId25"/>
    <p:sldId id="300" r:id="rId26"/>
    <p:sldId id="301" r:id="rId27"/>
    <p:sldId id="302" r:id="rId28"/>
    <p:sldId id="311" r:id="rId29"/>
    <p:sldId id="312" r:id="rId30"/>
    <p:sldId id="313" r:id="rId31"/>
    <p:sldId id="315" r:id="rId32"/>
    <p:sldId id="317" r:id="rId33"/>
    <p:sldId id="316" r:id="rId34"/>
    <p:sldId id="318" r:id="rId35"/>
    <p:sldId id="319" r:id="rId36"/>
    <p:sldId id="320" r:id="rId37"/>
    <p:sldId id="321" r:id="rId38"/>
    <p:sldId id="322" r:id="rId39"/>
    <p:sldId id="323" r:id="rId40"/>
    <p:sldId id="324" r:id="rId41"/>
    <p:sldId id="325" r:id="rId42"/>
    <p:sldId id="294" r:id="rId43"/>
    <p:sldId id="327" r:id="rId44"/>
    <p:sldId id="328" r:id="rId45"/>
    <p:sldId id="329" r:id="rId46"/>
    <p:sldId id="330" r:id="rId47"/>
    <p:sldId id="326" r:id="rId48"/>
    <p:sldId id="295" r:id="rId49"/>
    <p:sldId id="296" r:id="rId50"/>
    <p:sldId id="297" r:id="rId51"/>
    <p:sldId id="298" r:id="rId52"/>
    <p:sldId id="33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0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4660"/>
  </p:normalViewPr>
  <p:slideViewPr>
    <p:cSldViewPr snapToGrid="0">
      <p:cViewPr varScale="1">
        <p:scale>
          <a:sx n="85" d="100"/>
          <a:sy n="85" d="100"/>
        </p:scale>
        <p:origin x="40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C439-7561-D872-4C0B-085203F15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ABF94-6B75-EC0A-398F-4A225E5DF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CD30-0637-114E-9C8A-503217BD1BB5}"/>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20F9DD38-4B0A-15CF-86E9-F8CB34A2C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84CC3-EBE9-7E16-FC3E-E83916312FE6}"/>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664119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1F4C-549F-78DB-67CE-3BB8584BC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22BE7D-DAF7-F1CC-BB59-E44680B42D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88613-8C61-205C-EB9F-6E6A89040B1E}"/>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688F2999-E48F-3BCB-CDFF-486C3C8C8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21C83-8AAB-FDBD-39EA-52DECC56358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48750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691DE-BB97-5A8E-C7BE-1A80DE249D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E551-277E-BB88-A0F3-6E587136B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7317B-CD99-AD09-11A7-6D2D116C43B1}"/>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624BBACC-DF9F-2749-21B4-BA1C9B5DD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9B1129-C1F0-2D71-8C92-AC42AB21B0A7}"/>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8373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4458F-4782-8839-D5E1-BE95028B7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C153C6-1162-9BA5-F123-D7C6D95A54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A34CC-7712-0D8C-9E46-2E190C98715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8BF7A4B4-F26C-C1D3-E330-ABFE2D89E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01D753-6471-8044-B952-51560ACC8E8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0693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919C-E4CA-0329-A32F-DB74CD0AB6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404A60-66FE-A893-5C0D-88F0CCC5D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6C725D-C48B-8DD4-28FF-93A4F9B0C63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08ED4506-2435-E51B-559A-38EF32E52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B14F-8DD3-D46A-B557-623C404805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93094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40C97-422A-30B3-18BB-1A3FCE27C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2975DF-3097-416F-7A39-BEA0CEDC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0C43D4-4985-1C78-D168-AE18F9884A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33C89A-A180-CA5D-2DDA-F2D7384CB30A}"/>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71662A4B-B03E-49A1-781D-F7DCAF301C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75DD80-168A-263C-8AAD-AC8A62E58B51}"/>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41767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FEC7-7ADE-0F5F-B2D2-870A5B4AAA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DB405C-D6B6-CA23-35A8-4A1013DE0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63882-1611-E67E-2F4C-EFC703D0F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B1D57-DBDC-FC69-B642-81AAACA1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0A295-A59A-4BB0-E8E6-7DE344A98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959F61-843B-25A8-B2AA-86EA27F77682}"/>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8" name="Footer Placeholder 7">
            <a:extLst>
              <a:ext uri="{FF2B5EF4-FFF2-40B4-BE49-F238E27FC236}">
                <a16:creationId xmlns:a16="http://schemas.microsoft.com/office/drawing/2014/main" id="{4DD4E5E5-6B9A-7066-5DC6-074B311AAB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75CE58-F625-0A96-011C-F7BE5F10E4C0}"/>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757734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57C9-F334-A135-3716-E9BA848148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3BE558-91AA-8224-13ED-8624FA90372B}"/>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4" name="Footer Placeholder 3">
            <a:extLst>
              <a:ext uri="{FF2B5EF4-FFF2-40B4-BE49-F238E27FC236}">
                <a16:creationId xmlns:a16="http://schemas.microsoft.com/office/drawing/2014/main" id="{F95B5A2F-248E-70B5-2DB9-865287796FC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EB7F3-D93A-AAA0-727F-B367C09E182F}"/>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68028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E05AC-4C32-ABA5-093A-E3C7ADE5E8DE}"/>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3" name="Footer Placeholder 2">
            <a:extLst>
              <a:ext uri="{FF2B5EF4-FFF2-40B4-BE49-F238E27FC236}">
                <a16:creationId xmlns:a16="http://schemas.microsoft.com/office/drawing/2014/main" id="{116548EC-36E1-9785-2389-D5C8D80A97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4F630-D3A2-FEA5-5688-FA85212DBFAC}"/>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2515514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373C-0C7B-3138-2B71-BE0206BFC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FB040-0532-55A0-899E-F1A0058C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0475DE-273B-D486-B977-6F6E9A84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208DA-B383-4687-B5AA-28620729013F}"/>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8AD5D456-D4BD-D260-6F88-B0135E2EA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90C7A-C3AB-3293-EE28-D96275A034FE}"/>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36674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D3485-8066-90B9-E725-2CEC5CC09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51A955-DF1A-1F44-7425-DB06EF344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78DF3-E237-5801-55EA-C8F04D7ECE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3E79D-FF3E-BD71-36CE-6173E9E10500}"/>
              </a:ext>
            </a:extLst>
          </p:cNvPr>
          <p:cNvSpPr>
            <a:spLocks noGrp="1"/>
          </p:cNvSpPr>
          <p:nvPr>
            <p:ph type="dt" sz="half" idx="10"/>
          </p:nvPr>
        </p:nvSpPr>
        <p:spPr/>
        <p:txBody>
          <a:bodyPr/>
          <a:lstStyle/>
          <a:p>
            <a:fld id="{A2EAC035-B6B8-4A26-9262-14CC58B9C04B}" type="datetimeFigureOut">
              <a:rPr lang="en-IN" smtClean="0"/>
              <a:t>31-07-2023</a:t>
            </a:fld>
            <a:endParaRPr lang="en-IN"/>
          </a:p>
        </p:txBody>
      </p:sp>
      <p:sp>
        <p:nvSpPr>
          <p:cNvPr id="6" name="Footer Placeholder 5">
            <a:extLst>
              <a:ext uri="{FF2B5EF4-FFF2-40B4-BE49-F238E27FC236}">
                <a16:creationId xmlns:a16="http://schemas.microsoft.com/office/drawing/2014/main" id="{63EC2ABD-A46E-5275-0F11-D6B963422D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DD063-8891-ABDA-EE17-207E7E31AB95}"/>
              </a:ext>
            </a:extLst>
          </p:cNvPr>
          <p:cNvSpPr>
            <a:spLocks noGrp="1"/>
          </p:cNvSpPr>
          <p:nvPr>
            <p:ph type="sldNum" sz="quarter" idx="12"/>
          </p:nvPr>
        </p:nvSpPr>
        <p:spPr/>
        <p:txBody>
          <a:bodyPr/>
          <a:lstStyle/>
          <a:p>
            <a:fld id="{FEBAA677-6C5B-480D-8A24-33B5BA5EA559}" type="slidenum">
              <a:rPr lang="en-IN" smtClean="0"/>
              <a:t>‹#›</a:t>
            </a:fld>
            <a:endParaRPr lang="en-IN"/>
          </a:p>
        </p:txBody>
      </p:sp>
    </p:spTree>
    <p:extLst>
      <p:ext uri="{BB962C8B-B14F-4D97-AF65-F5344CB8AC3E}">
        <p14:creationId xmlns:p14="http://schemas.microsoft.com/office/powerpoint/2010/main" val="117201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A6C1A3-B44B-5F46-D23F-04FB158A0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D6F5DB-0D66-D177-53B7-C1F280005A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67576-6BC9-43C8-A570-061272C72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AC035-B6B8-4A26-9262-14CC58B9C04B}" type="datetimeFigureOut">
              <a:rPr lang="en-IN" smtClean="0"/>
              <a:t>31-07-2023</a:t>
            </a:fld>
            <a:endParaRPr lang="en-IN"/>
          </a:p>
        </p:txBody>
      </p:sp>
      <p:sp>
        <p:nvSpPr>
          <p:cNvPr id="5" name="Footer Placeholder 4">
            <a:extLst>
              <a:ext uri="{FF2B5EF4-FFF2-40B4-BE49-F238E27FC236}">
                <a16:creationId xmlns:a16="http://schemas.microsoft.com/office/drawing/2014/main" id="{72B236A3-3AF3-889E-96AD-FD051640A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DE2B-397A-6648-D0F7-CC0E414C3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AA677-6C5B-480D-8A24-33B5BA5EA559}" type="slidenum">
              <a:rPr lang="en-IN" smtClean="0"/>
              <a:t>‹#›</a:t>
            </a:fld>
            <a:endParaRPr lang="en-IN"/>
          </a:p>
        </p:txBody>
      </p:sp>
    </p:spTree>
    <p:extLst>
      <p:ext uri="{BB962C8B-B14F-4D97-AF65-F5344CB8AC3E}">
        <p14:creationId xmlns:p14="http://schemas.microsoft.com/office/powerpoint/2010/main" val="1377692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title"/>
          </p:nvPr>
        </p:nvSpPr>
        <p:spPr>
          <a:xfrm>
            <a:off x="838200" y="365125"/>
            <a:ext cx="10515600" cy="780387"/>
          </a:xfrm>
        </p:spPr>
        <p:txBody>
          <a:bodyPr>
            <a:normAutofit fontScale="90000"/>
          </a:bodyPr>
          <a:lstStyle/>
          <a:p>
            <a:pPr algn="ctr"/>
            <a:r>
              <a:rPr lang="en-IN" sz="7200" b="1" dirty="0"/>
              <a:t>Topics to be Covered:</a:t>
            </a:r>
          </a:p>
        </p:txBody>
      </p:sp>
      <p:sp>
        <p:nvSpPr>
          <p:cNvPr id="3" name="Content Placeholder 2">
            <a:extLst>
              <a:ext uri="{FF2B5EF4-FFF2-40B4-BE49-F238E27FC236}">
                <a16:creationId xmlns:a16="http://schemas.microsoft.com/office/drawing/2014/main" id="{ADDD723C-EF15-FB3D-5FF3-791E71C556FB}"/>
              </a:ext>
            </a:extLst>
          </p:cNvPr>
          <p:cNvSpPr>
            <a:spLocks noGrp="1"/>
          </p:cNvSpPr>
          <p:nvPr>
            <p:ph idx="1"/>
          </p:nvPr>
        </p:nvSpPr>
        <p:spPr>
          <a:xfrm>
            <a:off x="838200" y="1825625"/>
            <a:ext cx="10515600" cy="4836432"/>
          </a:xfrm>
        </p:spPr>
        <p:txBody>
          <a:bodyPr>
            <a:normAutofit fontScale="92500" lnSpcReduction="20000"/>
          </a:bodyPr>
          <a:lstStyle/>
          <a:p>
            <a:r>
              <a:rPr lang="en-IN" dirty="0"/>
              <a:t>Classes and Objects</a:t>
            </a:r>
          </a:p>
          <a:p>
            <a:r>
              <a:rPr lang="en-IN" dirty="0"/>
              <a:t>Instance Variable</a:t>
            </a:r>
          </a:p>
          <a:p>
            <a:r>
              <a:rPr lang="en-IN" dirty="0"/>
              <a:t>Creating Objects</a:t>
            </a:r>
          </a:p>
          <a:p>
            <a:r>
              <a:rPr lang="en-IN" dirty="0"/>
              <a:t>Methods in Java</a:t>
            </a:r>
          </a:p>
          <a:p>
            <a:r>
              <a:rPr lang="en-IN" dirty="0"/>
              <a:t>Method Overloading</a:t>
            </a:r>
          </a:p>
          <a:p>
            <a:r>
              <a:rPr lang="en-IN" dirty="0"/>
              <a:t>Constructors</a:t>
            </a:r>
          </a:p>
          <a:p>
            <a:r>
              <a:rPr lang="en-IN" dirty="0"/>
              <a:t>Constructor Overloading</a:t>
            </a:r>
          </a:p>
          <a:p>
            <a:r>
              <a:rPr lang="en-IN" b="1" dirty="0"/>
              <a:t>static</a:t>
            </a:r>
            <a:r>
              <a:rPr lang="en-IN" dirty="0"/>
              <a:t> keyword</a:t>
            </a:r>
          </a:p>
          <a:p>
            <a:r>
              <a:rPr lang="en-IN" b="1" dirty="0"/>
              <a:t>this</a:t>
            </a:r>
            <a:r>
              <a:rPr lang="en-IN" dirty="0"/>
              <a:t> keyword</a:t>
            </a:r>
          </a:p>
          <a:p>
            <a:r>
              <a:rPr lang="en-IN" dirty="0"/>
              <a:t>Array of Objects</a:t>
            </a:r>
          </a:p>
          <a:p>
            <a:r>
              <a:rPr lang="en-IN" dirty="0"/>
              <a:t>Scope of Variables</a:t>
            </a:r>
          </a:p>
          <a:p>
            <a:endParaRPr lang="en-IN" dirty="0"/>
          </a:p>
          <a:p>
            <a:endParaRPr lang="en-IN" dirty="0"/>
          </a:p>
          <a:p>
            <a:endParaRPr lang="en-IN" dirty="0"/>
          </a:p>
          <a:p>
            <a:endParaRPr lang="en-IN" dirty="0"/>
          </a:p>
        </p:txBody>
      </p:sp>
      <p:pic>
        <p:nvPicPr>
          <p:cNvPr id="4" name="Picture 4" descr="F:\HIREMEE\GIET University HD Logo.jpg">
            <a:extLst>
              <a:ext uri="{FF2B5EF4-FFF2-40B4-BE49-F238E27FC236}">
                <a16:creationId xmlns:a16="http://schemas.microsoft.com/office/drawing/2014/main" id="{49E37126-A514-3461-1E32-3AF005E8BC9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889129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546057" y="768917"/>
            <a:ext cx="11511472" cy="5660570"/>
          </a:xfrm>
        </p:spPr>
        <p:txBody>
          <a:bodyPr>
            <a:normAutofit/>
          </a:bodyPr>
          <a:lstStyle/>
          <a:p>
            <a:pPr marL="457200" marR="1270635" lvl="1" indent="0">
              <a:lnSpc>
                <a:spcPct val="88000"/>
              </a:lnSpc>
              <a:spcBef>
                <a:spcPts val="105"/>
              </a:spcBef>
              <a:spcAft>
                <a:spcPts val="0"/>
              </a:spcAft>
              <a:buNone/>
              <a:tabLst>
                <a:tab pos="955675" algn="l"/>
              </a:tabLst>
            </a:pPr>
            <a:r>
              <a:rPr lang="en-US" sz="2300" b="1" dirty="0">
                <a:effectLst/>
                <a:latin typeface="Calibri" panose="020F0502020204030204" pitchFamily="34" charset="0"/>
                <a:ea typeface="Calibri" panose="020F0502020204030204" pitchFamily="34" charset="0"/>
              </a:rPr>
              <a:t>Method Declaration :</a:t>
            </a: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algn="just"/>
            <a:r>
              <a:rPr lang="en-US" sz="2000" b="1" i="0" dirty="0">
                <a:solidFill>
                  <a:srgbClr val="FF0000"/>
                </a:solidFill>
                <a:effectLst/>
                <a:latin typeface="inter-bold"/>
              </a:rPr>
              <a:t>Access Specifier</a:t>
            </a:r>
            <a:r>
              <a:rPr lang="en-US" sz="2000" b="1" i="0" dirty="0">
                <a:solidFill>
                  <a:srgbClr val="333333"/>
                </a:solidFill>
                <a:effectLst/>
                <a:latin typeface="inter-bold"/>
              </a:rPr>
              <a:t>:</a:t>
            </a:r>
            <a:r>
              <a:rPr lang="en-US" sz="2000" b="0" i="0" dirty="0">
                <a:solidFill>
                  <a:srgbClr val="333333"/>
                </a:solidFill>
                <a:effectLst/>
                <a:latin typeface="inter-regular"/>
              </a:rPr>
              <a:t> </a:t>
            </a:r>
            <a:r>
              <a:rPr lang="en-US" sz="1800" b="0" i="0" dirty="0">
                <a:solidFill>
                  <a:srgbClr val="333333"/>
                </a:solidFill>
                <a:effectLst/>
                <a:latin typeface="inter-regular"/>
              </a:rPr>
              <a:t>Access specifier or modifier is the access type of the method. It specifies the visibility of the method. Java provides </a:t>
            </a:r>
            <a:r>
              <a:rPr lang="en-US" sz="1800" b="1" i="0" dirty="0">
                <a:solidFill>
                  <a:srgbClr val="333333"/>
                </a:solidFill>
                <a:effectLst/>
                <a:latin typeface="inter-bold"/>
              </a:rPr>
              <a:t>four</a:t>
            </a:r>
            <a:r>
              <a:rPr lang="en-US" sz="1800" b="0" i="0" dirty="0">
                <a:solidFill>
                  <a:srgbClr val="333333"/>
                </a:solidFill>
                <a:effectLst/>
                <a:latin typeface="inter-regular"/>
              </a:rPr>
              <a:t> types of access specifiers</a:t>
            </a:r>
            <a:r>
              <a:rPr lang="en-US" sz="2000" b="0" i="0" dirty="0">
                <a:solidFill>
                  <a:srgbClr val="333333"/>
                </a:solidFill>
                <a:effectLst/>
                <a:latin typeface="inter-regular"/>
              </a:rPr>
              <a:t>:</a:t>
            </a:r>
          </a:p>
          <a:p>
            <a:pPr lvl="1" algn="just"/>
            <a:r>
              <a:rPr lang="en-US" sz="1600" b="1" dirty="0">
                <a:solidFill>
                  <a:srgbClr val="000000"/>
                </a:solidFill>
                <a:latin typeface="inter-bold"/>
              </a:rPr>
              <a:t>p</a:t>
            </a:r>
            <a:r>
              <a:rPr lang="en-US" sz="1600" b="1" i="0" dirty="0">
                <a:solidFill>
                  <a:srgbClr val="000000"/>
                </a:solidFill>
                <a:effectLst/>
                <a:latin typeface="inter-bold"/>
              </a:rPr>
              <a:t>ublic:</a:t>
            </a:r>
            <a:r>
              <a:rPr lang="en-US" sz="1600" b="0" i="0" dirty="0">
                <a:solidFill>
                  <a:srgbClr val="000000"/>
                </a:solidFill>
                <a:effectLst/>
                <a:latin typeface="inter-regular"/>
              </a:rPr>
              <a:t> The method is accessible by all classes when we use public specifier in our application.</a:t>
            </a:r>
          </a:p>
          <a:p>
            <a:pPr lvl="1" algn="just"/>
            <a:r>
              <a:rPr lang="en-US" sz="1600" b="1" dirty="0">
                <a:solidFill>
                  <a:srgbClr val="000000"/>
                </a:solidFill>
                <a:latin typeface="inter-bold"/>
              </a:rPr>
              <a:t>p</a:t>
            </a:r>
            <a:r>
              <a:rPr lang="en-US" sz="1600" b="1" i="0" dirty="0">
                <a:solidFill>
                  <a:srgbClr val="000000"/>
                </a:solidFill>
                <a:effectLst/>
                <a:latin typeface="inter-bold"/>
              </a:rPr>
              <a:t>rivate:</a:t>
            </a:r>
            <a:r>
              <a:rPr lang="en-US" sz="1600" b="0" i="0" dirty="0">
                <a:solidFill>
                  <a:srgbClr val="000000"/>
                </a:solidFill>
                <a:effectLst/>
                <a:latin typeface="inter-regular"/>
              </a:rPr>
              <a:t> When we use a private access specifier, the method is accessible only in the classes in which it is defined.</a:t>
            </a:r>
          </a:p>
          <a:p>
            <a:pPr lvl="1" algn="just"/>
            <a:r>
              <a:rPr lang="en-US" sz="1600" b="1" dirty="0">
                <a:solidFill>
                  <a:srgbClr val="000000"/>
                </a:solidFill>
                <a:latin typeface="inter-bold"/>
              </a:rPr>
              <a:t>p</a:t>
            </a:r>
            <a:r>
              <a:rPr lang="en-US" sz="1600" b="1" i="0" dirty="0">
                <a:solidFill>
                  <a:srgbClr val="000000"/>
                </a:solidFill>
                <a:effectLst/>
                <a:latin typeface="inter-bold"/>
              </a:rPr>
              <a:t>rotected:</a:t>
            </a:r>
            <a:r>
              <a:rPr lang="en-US" sz="1600" b="0" i="0" dirty="0">
                <a:solidFill>
                  <a:srgbClr val="000000"/>
                </a:solidFill>
                <a:effectLst/>
                <a:latin typeface="inter-regular"/>
              </a:rPr>
              <a:t> When we use protected access specifier, the method is accessible within the same package or subclasses in a different package.</a:t>
            </a:r>
          </a:p>
          <a:p>
            <a:pPr lvl="1" algn="just"/>
            <a:r>
              <a:rPr lang="en-US" sz="1600" b="1" dirty="0">
                <a:solidFill>
                  <a:srgbClr val="000000"/>
                </a:solidFill>
                <a:latin typeface="inter-bold"/>
              </a:rPr>
              <a:t>d</a:t>
            </a:r>
            <a:r>
              <a:rPr lang="en-US" sz="1600" b="1" i="0" dirty="0">
                <a:solidFill>
                  <a:srgbClr val="000000"/>
                </a:solidFill>
                <a:effectLst/>
                <a:latin typeface="inter-bold"/>
              </a:rPr>
              <a:t>efault:</a:t>
            </a:r>
            <a:r>
              <a:rPr lang="en-US" sz="1600" b="0" i="0" dirty="0">
                <a:solidFill>
                  <a:srgbClr val="000000"/>
                </a:solidFill>
                <a:effectLst/>
                <a:latin typeface="inter-regular"/>
              </a:rPr>
              <a:t> When we do not use any access specifier in the method declaration, Java uses default access specifier by default. It is visible only from the </a:t>
            </a:r>
            <a:r>
              <a:rPr lang="en-US" sz="1600" b="0" i="1" u="sng" dirty="0">
                <a:solidFill>
                  <a:srgbClr val="000000"/>
                </a:solidFill>
                <a:effectLst/>
                <a:latin typeface="inter-regular"/>
              </a:rPr>
              <a:t>same package </a:t>
            </a:r>
            <a:r>
              <a:rPr lang="en-US" sz="1600" b="0" i="0" dirty="0">
                <a:solidFill>
                  <a:srgbClr val="000000"/>
                </a:solidFill>
                <a:effectLst/>
                <a:latin typeface="inter-regular"/>
              </a:rPr>
              <a:t>only.</a:t>
            </a:r>
          </a:p>
          <a:p>
            <a:pPr marL="457200" marR="1270635" lvl="1" indent="0" algn="just">
              <a:lnSpc>
                <a:spcPct val="88000"/>
              </a:lnSpc>
              <a:spcBef>
                <a:spcPts val="105"/>
              </a:spcBef>
              <a:spcAft>
                <a:spcPts val="0"/>
              </a:spcAft>
              <a:buNone/>
              <a:tabLst>
                <a:tab pos="955675" algn="l"/>
              </a:tabLst>
            </a:pPr>
            <a:endParaRPr lang="en-US" sz="2800" b="1" dirty="0">
              <a:effectLst/>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latin typeface="Calibri" panose="020F0502020204030204" pitchFamily="34" charset="0"/>
              <a:ea typeface="Calibri" panose="020F0502020204030204" pitchFamily="34" charset="0"/>
            </a:endParaRPr>
          </a:p>
          <a:p>
            <a:pPr marL="457200" marR="1270635" lvl="1" indent="0" algn="just">
              <a:lnSpc>
                <a:spcPct val="88000"/>
              </a:lnSpc>
              <a:spcBef>
                <a:spcPts val="105"/>
              </a:spcBef>
              <a:spcAft>
                <a:spcPts val="0"/>
              </a:spcAft>
              <a:buNone/>
              <a:tabLst>
                <a:tab pos="955675" algn="l"/>
              </a:tabLst>
            </a:pPr>
            <a:endParaRPr lang="en-US" sz="2300" b="1" dirty="0">
              <a:effectLst/>
              <a:latin typeface="Calibri" panose="020F0502020204030204" pitchFamily="34" charset="0"/>
              <a:ea typeface="Calibri" panose="020F0502020204030204" pitchFamily="34" charset="0"/>
            </a:endParaRPr>
          </a:p>
          <a:p>
            <a:pPr marL="742950" marR="1270635" lvl="1" indent="-285750" algn="just">
              <a:lnSpc>
                <a:spcPct val="88000"/>
              </a:lnSpc>
              <a:spcBef>
                <a:spcPts val="105"/>
              </a:spcBef>
              <a:spcAft>
                <a:spcPts val="0"/>
              </a:spcAft>
              <a:buFont typeface="Arial" panose="020B0604020202020204" pitchFamily="34" charset="0"/>
              <a:buChar char="•"/>
              <a:tabLst>
                <a:tab pos="955675" algn="l"/>
              </a:tabLst>
            </a:pPr>
            <a:endParaRPr lang="en-US" sz="2300" dirty="0">
              <a:latin typeface="Calibri" panose="020F0502020204030204" pitchFamily="34" charset="0"/>
              <a:ea typeface="Calibri" panose="020F0502020204030204" pitchFamily="34" charset="0"/>
            </a:endParaRPr>
          </a:p>
          <a:p>
            <a:pPr marL="0" indent="0" algn="just">
              <a:buNone/>
            </a:pPr>
            <a:endParaRPr lang="en-US" dirty="0">
              <a:solidFill>
                <a:srgbClr val="1100A7"/>
              </a:solidFill>
              <a:latin typeface="inter-regular"/>
            </a:endParaRPr>
          </a:p>
        </p:txBody>
      </p:sp>
      <p:graphicFrame>
        <p:nvGraphicFramePr>
          <p:cNvPr id="6" name="Object 5">
            <a:extLst>
              <a:ext uri="{FF2B5EF4-FFF2-40B4-BE49-F238E27FC236}">
                <a16:creationId xmlns:a16="http://schemas.microsoft.com/office/drawing/2014/main" id="{FC71AACA-790C-170F-8E23-84A8E754D84E}"/>
              </a:ext>
            </a:extLst>
          </p:cNvPr>
          <p:cNvGraphicFramePr>
            <a:graphicFrameLocks noChangeAspect="1"/>
          </p:cNvGraphicFramePr>
          <p:nvPr>
            <p:extLst>
              <p:ext uri="{D42A27DB-BD31-4B8C-83A1-F6EECF244321}">
                <p14:modId xmlns:p14="http://schemas.microsoft.com/office/powerpoint/2010/main" val="1419934550"/>
              </p:ext>
            </p:extLst>
          </p:nvPr>
        </p:nvGraphicFramePr>
        <p:xfrm>
          <a:off x="2336147" y="1359174"/>
          <a:ext cx="7103689" cy="2069826"/>
        </p:xfrm>
        <a:graphic>
          <a:graphicData uri="http://schemas.openxmlformats.org/presentationml/2006/ole">
            <mc:AlternateContent xmlns:mc="http://schemas.openxmlformats.org/markup-compatibility/2006">
              <mc:Choice xmlns:v="urn:schemas-microsoft-com:vml" Requires="v">
                <p:oleObj name="Bitmap Image" r:id="rId2" imgW="6370200" imgH="2316600" progId="PBrush">
                  <p:embed/>
                </p:oleObj>
              </mc:Choice>
              <mc:Fallback>
                <p:oleObj name="Bitmap Image" r:id="rId2" imgW="6370200" imgH="2316600" progId="PBrush">
                  <p:embed/>
                  <p:pic>
                    <p:nvPicPr>
                      <p:cNvPr id="0" name=""/>
                      <p:cNvPicPr/>
                      <p:nvPr/>
                    </p:nvPicPr>
                    <p:blipFill>
                      <a:blip r:embed="rId3"/>
                      <a:stretch>
                        <a:fillRect/>
                      </a:stretch>
                    </p:blipFill>
                    <p:spPr>
                      <a:xfrm>
                        <a:off x="2336147" y="1359174"/>
                        <a:ext cx="7103689" cy="2069826"/>
                      </a:xfrm>
                      <a:prstGeom prst="rect">
                        <a:avLst/>
                      </a:prstGeom>
                    </p:spPr>
                  </p:pic>
                </p:oleObj>
              </mc:Fallback>
            </mc:AlternateContent>
          </a:graphicData>
        </a:graphic>
      </p:graphicFrame>
      <p:pic>
        <p:nvPicPr>
          <p:cNvPr id="4" name="Picture 4" descr="F:\HIREMEE\GIET University HD Logo.jpg">
            <a:extLst>
              <a:ext uri="{FF2B5EF4-FFF2-40B4-BE49-F238E27FC236}">
                <a16:creationId xmlns:a16="http://schemas.microsoft.com/office/drawing/2014/main" id="{B8496A30-81B0-2E56-A478-9AD76CE9E25E}"/>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57576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984070"/>
            <a:ext cx="11860305" cy="5362942"/>
          </a:xfrm>
        </p:spPr>
        <p:txBody>
          <a:bodyPr>
            <a:normAutofit/>
          </a:bodyPr>
          <a:lstStyle/>
          <a:p>
            <a:pPr algn="just"/>
            <a:r>
              <a:rPr lang="en-US" sz="2000" b="1" dirty="0">
                <a:solidFill>
                  <a:srgbClr val="FF0000"/>
                </a:solidFill>
                <a:latin typeface="inter-bold"/>
              </a:rPr>
              <a:t>Return Type: </a:t>
            </a:r>
          </a:p>
          <a:p>
            <a:pPr lvl="1" algn="just"/>
            <a:r>
              <a:rPr lang="en-US" sz="1600" dirty="0">
                <a:solidFill>
                  <a:srgbClr val="333333"/>
                </a:solidFill>
                <a:latin typeface="inter-regular"/>
              </a:rPr>
              <a:t>Return type is </a:t>
            </a:r>
            <a:r>
              <a:rPr lang="en-US" sz="1600" b="0" i="0" dirty="0">
                <a:solidFill>
                  <a:srgbClr val="333333"/>
                </a:solidFill>
                <a:effectLst/>
                <a:latin typeface="inter-regular"/>
              </a:rPr>
              <a:t>a data type that the method returns. </a:t>
            </a:r>
          </a:p>
          <a:p>
            <a:pPr lvl="1" algn="just"/>
            <a:r>
              <a:rPr lang="en-US" sz="1600" b="0" i="0" dirty="0">
                <a:solidFill>
                  <a:srgbClr val="333333"/>
                </a:solidFill>
                <a:effectLst/>
                <a:latin typeface="inter-regular"/>
              </a:rPr>
              <a:t>It may have a primitive data type, object, collection, void, etc. </a:t>
            </a:r>
          </a:p>
          <a:p>
            <a:pPr lvl="1" algn="just"/>
            <a:r>
              <a:rPr lang="en-US" sz="1600" b="0" i="0" dirty="0">
                <a:solidFill>
                  <a:srgbClr val="333333"/>
                </a:solidFill>
                <a:effectLst/>
                <a:latin typeface="inter-regular"/>
              </a:rPr>
              <a:t>If the method does not return anything, we use void keyword.</a:t>
            </a:r>
          </a:p>
          <a:p>
            <a:pPr algn="just"/>
            <a:r>
              <a:rPr lang="en-US" sz="2000" b="1" i="0" dirty="0">
                <a:solidFill>
                  <a:srgbClr val="FF0000"/>
                </a:solidFill>
                <a:effectLst/>
                <a:latin typeface="inter-bold"/>
              </a:rPr>
              <a:t>Method Name</a:t>
            </a:r>
            <a:r>
              <a:rPr lang="en-US" sz="2000" b="1" i="0" dirty="0">
                <a:solidFill>
                  <a:srgbClr val="333333"/>
                </a:solidFill>
                <a:effectLst/>
                <a:latin typeface="inter-bold"/>
              </a:rPr>
              <a:t>:</a:t>
            </a:r>
            <a:r>
              <a:rPr lang="en-US" sz="2000" b="0" i="0" dirty="0">
                <a:solidFill>
                  <a:srgbClr val="333333"/>
                </a:solidFill>
                <a:effectLst/>
                <a:latin typeface="inter-regular"/>
              </a:rPr>
              <a:t> </a:t>
            </a:r>
          </a:p>
          <a:p>
            <a:pPr lvl="1" algn="just"/>
            <a:r>
              <a:rPr lang="en-US" sz="1600" b="0" i="0" dirty="0">
                <a:solidFill>
                  <a:srgbClr val="333333"/>
                </a:solidFill>
                <a:effectLst/>
                <a:latin typeface="inter-regular"/>
              </a:rPr>
              <a:t>It is a unique name that is used to define the name of a method. </a:t>
            </a:r>
          </a:p>
          <a:p>
            <a:pPr lvl="1" algn="just"/>
            <a:r>
              <a:rPr lang="en-US" sz="1600" b="0" i="0" dirty="0">
                <a:solidFill>
                  <a:srgbClr val="333333"/>
                </a:solidFill>
                <a:effectLst/>
                <a:latin typeface="inter-regular"/>
              </a:rPr>
              <a:t>It should be corresponding to the functionality of the method.</a:t>
            </a:r>
          </a:p>
          <a:p>
            <a:pPr lvl="1" algn="just"/>
            <a:r>
              <a:rPr lang="en-US" sz="1600" b="0" i="0" dirty="0">
                <a:solidFill>
                  <a:srgbClr val="333333"/>
                </a:solidFill>
                <a:effectLst/>
                <a:latin typeface="inter-regular"/>
              </a:rPr>
              <a:t>Suppose, if we are creating a method for the subtraction of two numbers, the method name should be </a:t>
            </a:r>
            <a:r>
              <a:rPr lang="en-US" sz="1600" b="1" i="0" dirty="0">
                <a:solidFill>
                  <a:srgbClr val="333333"/>
                </a:solidFill>
                <a:effectLst/>
                <a:latin typeface="inter-bold"/>
              </a:rPr>
              <a:t>subtraction().</a:t>
            </a:r>
            <a:r>
              <a:rPr lang="en-US" sz="1600" b="0" i="0" dirty="0">
                <a:solidFill>
                  <a:srgbClr val="333333"/>
                </a:solidFill>
                <a:effectLst/>
                <a:latin typeface="inter-regular"/>
              </a:rPr>
              <a:t> </a:t>
            </a:r>
          </a:p>
          <a:p>
            <a:pPr lvl="1" algn="just"/>
            <a:r>
              <a:rPr lang="en-US" sz="1600" b="0" i="0" dirty="0">
                <a:solidFill>
                  <a:srgbClr val="333333"/>
                </a:solidFill>
                <a:effectLst/>
                <a:latin typeface="inter-regular"/>
              </a:rPr>
              <a:t>A method is invoked by its name.</a:t>
            </a:r>
          </a:p>
          <a:p>
            <a:pPr algn="just"/>
            <a:r>
              <a:rPr lang="en-US" sz="2000" b="1" i="0" dirty="0">
                <a:solidFill>
                  <a:srgbClr val="FF0000"/>
                </a:solidFill>
                <a:effectLst/>
                <a:latin typeface="inter-bold"/>
              </a:rPr>
              <a:t>Parameter List:</a:t>
            </a:r>
            <a:r>
              <a:rPr lang="en-US" sz="2000" b="0" i="0" dirty="0">
                <a:solidFill>
                  <a:srgbClr val="FF0000"/>
                </a:solidFill>
                <a:effectLst/>
                <a:latin typeface="inter-regular"/>
              </a:rPr>
              <a:t> </a:t>
            </a:r>
          </a:p>
          <a:p>
            <a:pPr lvl="1" algn="just"/>
            <a:r>
              <a:rPr lang="en-US" sz="1600" b="0" i="0" dirty="0">
                <a:solidFill>
                  <a:srgbClr val="333333"/>
                </a:solidFill>
                <a:effectLst/>
                <a:latin typeface="inter-regular"/>
              </a:rPr>
              <a:t>It is the list of variables separated by a comma and enclosed in the pair of parentheses. </a:t>
            </a:r>
          </a:p>
          <a:p>
            <a:pPr lvl="1" algn="just"/>
            <a:r>
              <a:rPr lang="en-US" sz="1600" b="0" i="0" dirty="0">
                <a:solidFill>
                  <a:srgbClr val="333333"/>
                </a:solidFill>
                <a:effectLst/>
                <a:latin typeface="inter-regular"/>
              </a:rPr>
              <a:t>It contains the data type and variable name. </a:t>
            </a:r>
          </a:p>
          <a:p>
            <a:pPr lvl="1" algn="just"/>
            <a:r>
              <a:rPr lang="en-US" sz="1600" b="0" i="0" dirty="0">
                <a:solidFill>
                  <a:srgbClr val="333333"/>
                </a:solidFill>
                <a:effectLst/>
                <a:latin typeface="inter-regular"/>
              </a:rPr>
              <a:t>If the method has no parameter, left the parentheses blank.</a:t>
            </a:r>
          </a:p>
          <a:p>
            <a:pPr algn="just"/>
            <a:r>
              <a:rPr lang="en-US" sz="2000" b="1" i="0" dirty="0">
                <a:solidFill>
                  <a:srgbClr val="FF0000"/>
                </a:solidFill>
                <a:effectLst/>
                <a:latin typeface="inter-bold"/>
              </a:rPr>
              <a:t>Method Body:</a:t>
            </a:r>
            <a:r>
              <a:rPr lang="en-US" sz="2000" b="0" i="0" dirty="0">
                <a:solidFill>
                  <a:srgbClr val="FF0000"/>
                </a:solidFill>
                <a:effectLst/>
                <a:latin typeface="inter-regular"/>
              </a:rPr>
              <a:t> </a:t>
            </a:r>
          </a:p>
          <a:p>
            <a:pPr lvl="1" algn="just"/>
            <a:r>
              <a:rPr lang="en-US" sz="1600" b="0" i="0" dirty="0">
                <a:solidFill>
                  <a:srgbClr val="333333"/>
                </a:solidFill>
                <a:effectLst/>
                <a:latin typeface="inter-regular"/>
              </a:rPr>
              <a:t>It is a part of the method declaration. </a:t>
            </a:r>
          </a:p>
          <a:p>
            <a:pPr lvl="1" algn="just"/>
            <a:r>
              <a:rPr lang="en-US" sz="1600" b="0" i="0" dirty="0">
                <a:solidFill>
                  <a:srgbClr val="333333"/>
                </a:solidFill>
                <a:effectLst/>
                <a:latin typeface="inter-regular"/>
              </a:rPr>
              <a:t>It contains all the actions to be performed. </a:t>
            </a:r>
          </a:p>
          <a:p>
            <a:pPr lvl="1" algn="just"/>
            <a:r>
              <a:rPr lang="en-US" sz="1600" b="0" i="0" dirty="0">
                <a:solidFill>
                  <a:srgbClr val="333333"/>
                </a:solidFill>
                <a:effectLst/>
                <a:latin typeface="inter-regular"/>
              </a:rPr>
              <a:t>It is enclosed within the pair of curly braces.</a:t>
            </a: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DBF02961-894D-EA45-504F-B258308659B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41716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3758266"/>
          </a:xfrm>
        </p:spPr>
        <p:txBody>
          <a:bodyPr>
            <a:normAutofit lnSpcReduction="10000"/>
          </a:bodyPr>
          <a:lstStyle/>
          <a:p>
            <a:pPr marL="0" indent="0" algn="just">
              <a:buNone/>
            </a:pPr>
            <a:r>
              <a:rPr lang="en-US" b="1" i="0" dirty="0">
                <a:solidFill>
                  <a:srgbClr val="610B38"/>
                </a:solidFill>
                <a:effectLst/>
                <a:latin typeface="erdana"/>
              </a:rPr>
              <a:t>Types of Method</a:t>
            </a:r>
          </a:p>
          <a:p>
            <a:pPr marL="457200" lvl="1" indent="0" algn="just">
              <a:lnSpc>
                <a:spcPct val="110000"/>
              </a:lnSpc>
              <a:buNone/>
            </a:pPr>
            <a:r>
              <a:rPr lang="en-US" sz="1700" dirty="0">
                <a:solidFill>
                  <a:srgbClr val="333333"/>
                </a:solidFill>
                <a:latin typeface="inter-regular"/>
              </a:rPr>
              <a:t>There are two types of methods in Java:</a:t>
            </a:r>
          </a:p>
          <a:p>
            <a:pPr lvl="1" algn="just">
              <a:lnSpc>
                <a:spcPct val="110000"/>
              </a:lnSpc>
            </a:pPr>
            <a:r>
              <a:rPr lang="en-US" sz="1700" b="1" dirty="0">
                <a:solidFill>
                  <a:srgbClr val="333333"/>
                </a:solidFill>
                <a:latin typeface="inter-regular"/>
              </a:rPr>
              <a:t>Predefined Method</a:t>
            </a:r>
          </a:p>
          <a:p>
            <a:pPr lvl="1" algn="just">
              <a:lnSpc>
                <a:spcPct val="110000"/>
              </a:lnSpc>
            </a:pPr>
            <a:r>
              <a:rPr lang="en-US" sz="1700" b="1" dirty="0">
                <a:solidFill>
                  <a:srgbClr val="333333"/>
                </a:solidFill>
                <a:latin typeface="inter-regular"/>
              </a:rPr>
              <a:t>User-defined Method</a:t>
            </a:r>
          </a:p>
          <a:p>
            <a:pPr marL="457200" lvl="1" indent="0" algn="just">
              <a:lnSpc>
                <a:spcPct val="110000"/>
              </a:lnSpc>
              <a:buNone/>
            </a:pPr>
            <a:r>
              <a:rPr lang="en-US" sz="2000" b="1" dirty="0">
                <a:solidFill>
                  <a:srgbClr val="FF0000"/>
                </a:solidFill>
                <a:latin typeface="inter-regular"/>
              </a:rPr>
              <a:t>Predefined Method</a:t>
            </a:r>
          </a:p>
          <a:p>
            <a:pPr lvl="1" algn="just">
              <a:lnSpc>
                <a:spcPct val="110000"/>
              </a:lnSpc>
            </a:pPr>
            <a:r>
              <a:rPr lang="en-US" sz="1700" dirty="0">
                <a:solidFill>
                  <a:srgbClr val="333333"/>
                </a:solidFill>
                <a:latin typeface="inter-regular"/>
              </a:rPr>
              <a:t>In Java, predefined methods are the method that is already defined in the Java class libraries.</a:t>
            </a:r>
          </a:p>
          <a:p>
            <a:pPr lvl="1" algn="just">
              <a:lnSpc>
                <a:spcPct val="110000"/>
              </a:lnSpc>
            </a:pPr>
            <a:r>
              <a:rPr lang="en-US" sz="1700" dirty="0">
                <a:solidFill>
                  <a:srgbClr val="333333"/>
                </a:solidFill>
                <a:latin typeface="inter-regular"/>
              </a:rPr>
              <a:t>It is also known as the standard library method or built-in method. </a:t>
            </a:r>
          </a:p>
          <a:p>
            <a:pPr lvl="1" algn="just">
              <a:lnSpc>
                <a:spcPct val="110000"/>
              </a:lnSpc>
            </a:pPr>
            <a:r>
              <a:rPr lang="en-US" sz="1700" dirty="0">
                <a:solidFill>
                  <a:srgbClr val="333333"/>
                </a:solidFill>
                <a:latin typeface="inter-regular"/>
              </a:rPr>
              <a:t>We can directly use these methods just by calling them in the program at any point. </a:t>
            </a:r>
          </a:p>
          <a:p>
            <a:pPr lvl="1" algn="just">
              <a:lnSpc>
                <a:spcPct val="110000"/>
              </a:lnSpc>
            </a:pPr>
            <a:r>
              <a:rPr lang="en-US" sz="1700" dirty="0">
                <a:solidFill>
                  <a:srgbClr val="333333"/>
                </a:solidFill>
                <a:latin typeface="inter-regular"/>
              </a:rPr>
              <a:t>Some pre-defined methods are length(), equals(), </a:t>
            </a:r>
            <a:r>
              <a:rPr lang="en-US" sz="1700" dirty="0" err="1">
                <a:solidFill>
                  <a:srgbClr val="333333"/>
                </a:solidFill>
                <a:latin typeface="inter-regular"/>
              </a:rPr>
              <a:t>compareTo</a:t>
            </a:r>
            <a:r>
              <a:rPr lang="en-US" sz="1700" dirty="0">
                <a:solidFill>
                  <a:srgbClr val="333333"/>
                </a:solidFill>
                <a:latin typeface="inter-regular"/>
              </a:rPr>
              <a:t>(), sqrt(), etc. </a:t>
            </a:r>
          </a:p>
          <a:p>
            <a:pPr marL="457200" lvl="1" indent="0" algn="just">
              <a:lnSpc>
                <a:spcPct val="110000"/>
              </a:lnSpc>
              <a:buNone/>
            </a:pPr>
            <a:r>
              <a:rPr lang="en-US" b="1" dirty="0">
                <a:solidFill>
                  <a:srgbClr val="1100A7"/>
                </a:solidFill>
                <a:latin typeface="inter-regular"/>
              </a:rPr>
              <a:t>Example:</a:t>
            </a:r>
          </a:p>
        </p:txBody>
      </p:sp>
      <p:sp>
        <p:nvSpPr>
          <p:cNvPr id="5" name="TextBox 4">
            <a:extLst>
              <a:ext uri="{FF2B5EF4-FFF2-40B4-BE49-F238E27FC236}">
                <a16:creationId xmlns:a16="http://schemas.microsoft.com/office/drawing/2014/main" id="{8EEAF887-6B5C-A47E-F0BD-610413427B50}"/>
              </a:ext>
            </a:extLst>
          </p:cNvPr>
          <p:cNvSpPr txBox="1"/>
          <p:nvPr/>
        </p:nvSpPr>
        <p:spPr>
          <a:xfrm>
            <a:off x="2460811" y="4447653"/>
            <a:ext cx="8476130" cy="2308324"/>
          </a:xfrm>
          <a:prstGeom prst="rect">
            <a:avLst/>
          </a:prstGeom>
          <a:noFill/>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Demo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	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8200"/>
                </a:solidFill>
                <a:effectLst/>
                <a:latin typeface="inter-regular"/>
              </a:rPr>
              <a:t>		// using the max() method of Math class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"The maximum number is: "</a:t>
            </a:r>
            <a:r>
              <a:rPr lang="en-US" b="0" i="0" dirty="0">
                <a:solidFill>
                  <a:srgbClr val="000000"/>
                </a:solidFill>
                <a:effectLst/>
                <a:latin typeface="inter-regular"/>
              </a:rPr>
              <a:t> + </a:t>
            </a:r>
            <a:r>
              <a:rPr lang="en-US" b="0" i="0" dirty="0" err="1">
                <a:solidFill>
                  <a:srgbClr val="000000"/>
                </a:solidFill>
                <a:effectLst/>
                <a:latin typeface="inter-regular"/>
              </a:rPr>
              <a:t>Math.</a:t>
            </a:r>
            <a:r>
              <a:rPr lang="en-US" b="1" i="0" dirty="0" err="1">
                <a:solidFill>
                  <a:srgbClr val="000000"/>
                </a:solidFill>
                <a:effectLst/>
                <a:latin typeface="inter-regular"/>
              </a:rPr>
              <a:t>max</a:t>
            </a:r>
            <a:r>
              <a:rPr lang="en-US" b="0" i="0" dirty="0">
                <a:solidFill>
                  <a:srgbClr val="000000"/>
                </a:solidFill>
                <a:effectLst/>
                <a:latin typeface="inter-regular"/>
              </a:rPr>
              <a:t>(</a:t>
            </a:r>
            <a:r>
              <a:rPr lang="en-US" b="0" i="0" dirty="0">
                <a:solidFill>
                  <a:srgbClr val="C00000"/>
                </a:solidFill>
                <a:effectLst/>
                <a:latin typeface="inter-regular"/>
              </a:rPr>
              <a:t>9</a:t>
            </a:r>
            <a:r>
              <a:rPr lang="en-US" b="0" i="0" dirty="0">
                <a:solidFill>
                  <a:srgbClr val="000000"/>
                </a:solidFill>
                <a:effectLst/>
                <a:latin typeface="inter-regular"/>
              </a:rPr>
              <a:t>,</a:t>
            </a:r>
            <a:r>
              <a:rPr lang="en-US" b="0" i="0" dirty="0">
                <a:solidFill>
                  <a:srgbClr val="C00000"/>
                </a:solidFill>
                <a:effectLst/>
                <a:latin typeface="inter-regular"/>
              </a:rPr>
              <a:t>7</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endParaRPr lang="en-US" sz="16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F07E2517-6CB7-93EC-ED1D-F0447914179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78824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fontScale="77500" lnSpcReduction="20000"/>
          </a:bodyPr>
          <a:lstStyle/>
          <a:p>
            <a:pPr marL="0" indent="0" algn="just">
              <a:buNone/>
            </a:pPr>
            <a:r>
              <a:rPr lang="en-US" sz="2800" b="1" i="0" dirty="0">
                <a:solidFill>
                  <a:srgbClr val="FF0000"/>
                </a:solidFill>
                <a:effectLst/>
                <a:latin typeface="erdana"/>
              </a:rPr>
              <a:t>User-defined Method</a:t>
            </a:r>
            <a:endParaRPr lang="en-US" b="1" i="0" dirty="0">
              <a:solidFill>
                <a:srgbClr val="FF0000"/>
              </a:solidFill>
              <a:effectLst/>
              <a:latin typeface="erdana"/>
            </a:endParaRPr>
          </a:p>
          <a:p>
            <a:pPr algn="just"/>
            <a:r>
              <a:rPr lang="en-US" sz="2100" dirty="0">
                <a:solidFill>
                  <a:srgbClr val="333333"/>
                </a:solidFill>
                <a:latin typeface="inter-regular"/>
              </a:rPr>
              <a:t>The method written by the user or programmer is known as a user-defined method. These methods are modified according to the requirement</a:t>
            </a:r>
            <a:r>
              <a:rPr lang="en-US" sz="1800" b="0" i="0" dirty="0">
                <a:solidFill>
                  <a:srgbClr val="333333"/>
                </a:solidFill>
                <a:effectLst/>
                <a:latin typeface="inter-regular"/>
              </a:rPr>
              <a:t>.</a:t>
            </a:r>
          </a:p>
          <a:p>
            <a:pPr marL="0" indent="0" algn="just">
              <a:buNone/>
            </a:pPr>
            <a:r>
              <a:rPr lang="en-US" sz="2400" b="1" i="0" dirty="0">
                <a:solidFill>
                  <a:srgbClr val="610B4B"/>
                </a:solidFill>
                <a:effectLst/>
                <a:latin typeface="erdana"/>
              </a:rPr>
              <a:t>Static Method</a:t>
            </a:r>
            <a:endParaRPr lang="en-US" sz="1100" b="0" i="0" dirty="0">
              <a:solidFill>
                <a:srgbClr val="610B4B"/>
              </a:solidFill>
              <a:effectLst/>
              <a:latin typeface="erdana"/>
            </a:endParaRPr>
          </a:p>
          <a:p>
            <a:pPr algn="just"/>
            <a:r>
              <a:rPr lang="en-US" sz="2100" b="0" i="0" dirty="0">
                <a:solidFill>
                  <a:srgbClr val="333333"/>
                </a:solidFill>
                <a:effectLst/>
                <a:latin typeface="inter-regular"/>
              </a:rPr>
              <a:t>A method that has static keyword is known as static method.</a:t>
            </a:r>
          </a:p>
          <a:p>
            <a:pPr algn="just"/>
            <a:r>
              <a:rPr lang="en-US" sz="2100" b="0" i="0" dirty="0">
                <a:solidFill>
                  <a:srgbClr val="333333"/>
                </a:solidFill>
                <a:effectLst/>
                <a:latin typeface="inter-regular"/>
              </a:rPr>
              <a:t>In other words, a method that belongs to a class rather than an instance of a class is known as a static method. </a:t>
            </a:r>
          </a:p>
          <a:p>
            <a:pPr algn="just"/>
            <a:r>
              <a:rPr lang="en-US" sz="2100" b="0" i="0" dirty="0">
                <a:solidFill>
                  <a:srgbClr val="333333"/>
                </a:solidFill>
                <a:effectLst/>
                <a:latin typeface="inter-regular"/>
              </a:rPr>
              <a:t>We can also create a static method by using the keyword </a:t>
            </a:r>
            <a:r>
              <a:rPr lang="en-US" sz="2100" b="1" i="0" dirty="0">
                <a:solidFill>
                  <a:srgbClr val="333333"/>
                </a:solidFill>
                <a:effectLst/>
                <a:latin typeface="inter-bold"/>
              </a:rPr>
              <a:t>static</a:t>
            </a:r>
            <a:r>
              <a:rPr lang="en-US" sz="2100" b="0" i="0" dirty="0">
                <a:solidFill>
                  <a:srgbClr val="333333"/>
                </a:solidFill>
                <a:effectLst/>
                <a:latin typeface="inter-regular"/>
              </a:rPr>
              <a:t> before the method name.</a:t>
            </a:r>
          </a:p>
          <a:p>
            <a:pPr algn="just"/>
            <a:r>
              <a:rPr lang="en-US" sz="2100" b="0" i="0" dirty="0">
                <a:solidFill>
                  <a:srgbClr val="333333"/>
                </a:solidFill>
                <a:effectLst/>
                <a:latin typeface="inter-regular"/>
              </a:rPr>
              <a:t>The main advantage of a static method is that we can call it without creating an object. </a:t>
            </a:r>
          </a:p>
          <a:p>
            <a:pPr algn="just"/>
            <a:r>
              <a:rPr lang="en-US" sz="2100" b="0" i="0" dirty="0">
                <a:solidFill>
                  <a:srgbClr val="333333"/>
                </a:solidFill>
                <a:effectLst/>
                <a:latin typeface="inter-regular"/>
              </a:rPr>
              <a:t>It can access static data members and also change the value of it. It is used to create an instance method. </a:t>
            </a:r>
          </a:p>
          <a:p>
            <a:pPr algn="just"/>
            <a:r>
              <a:rPr lang="en-US" sz="2100" b="0" i="0" dirty="0">
                <a:solidFill>
                  <a:srgbClr val="333333"/>
                </a:solidFill>
                <a:effectLst/>
                <a:latin typeface="inter-regular"/>
              </a:rPr>
              <a:t>It is invoked by using the class name. </a:t>
            </a:r>
          </a:p>
          <a:p>
            <a:pPr algn="just"/>
            <a:r>
              <a:rPr lang="en-US" sz="2100" b="0" i="0" dirty="0">
                <a:solidFill>
                  <a:srgbClr val="333333"/>
                </a:solidFill>
                <a:effectLst/>
                <a:latin typeface="inter-regular"/>
              </a:rPr>
              <a:t>The best example of a static method is the </a:t>
            </a:r>
            <a:r>
              <a:rPr lang="en-US" sz="2100" b="1" i="0" dirty="0">
                <a:solidFill>
                  <a:srgbClr val="333333"/>
                </a:solidFill>
                <a:effectLst/>
                <a:latin typeface="inter-bold"/>
              </a:rPr>
              <a:t>main()</a:t>
            </a:r>
            <a:r>
              <a:rPr lang="en-US" sz="2100" b="0" i="0" dirty="0">
                <a:solidFill>
                  <a:srgbClr val="333333"/>
                </a:solidFill>
                <a:effectLst/>
                <a:latin typeface="inter-regular"/>
              </a:rPr>
              <a:t> method.</a:t>
            </a:r>
          </a:p>
          <a:p>
            <a:pPr marL="0" indent="0" algn="just">
              <a:buNone/>
            </a:pPr>
            <a:endParaRPr lang="en-US" sz="900" b="0" i="0" dirty="0">
              <a:solidFill>
                <a:srgbClr val="008200"/>
              </a:solidFill>
              <a:effectLst/>
              <a:latin typeface="inter-regular"/>
            </a:endParaRPr>
          </a:p>
          <a:p>
            <a:pPr marL="0" indent="0" algn="just">
              <a:buNone/>
            </a:pPr>
            <a:r>
              <a:rPr lang="en-US" sz="1800" b="0" i="0" dirty="0">
                <a:solidFill>
                  <a:srgbClr val="008200"/>
                </a:solidFill>
                <a:effectLst/>
                <a:latin typeface="inter-regular"/>
              </a:rPr>
              <a:t>//Example of </a:t>
            </a:r>
            <a:r>
              <a:rPr lang="en-US" sz="1800" b="1" i="0" dirty="0">
                <a:solidFill>
                  <a:srgbClr val="008200"/>
                </a:solidFill>
                <a:effectLst/>
                <a:latin typeface="inter-regular"/>
              </a:rPr>
              <a:t>static </a:t>
            </a:r>
            <a:r>
              <a:rPr lang="en-US" sz="1800" b="0" i="0" dirty="0">
                <a:solidFill>
                  <a:srgbClr val="008200"/>
                </a:solidFill>
                <a:effectLst/>
                <a:latin typeface="inter-regular"/>
              </a:rPr>
              <a:t>method</a:t>
            </a:r>
            <a:endParaRPr lang="en-US" sz="1800" b="0" i="0" dirty="0">
              <a:solidFill>
                <a:srgbClr val="000000"/>
              </a:solidFill>
              <a:effectLst/>
              <a:latin typeface="inter-regular"/>
            </a:endParaRPr>
          </a:p>
          <a:p>
            <a:pPr marL="0" indent="0" algn="just">
              <a:buNone/>
            </a:pP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static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a:t>
            </a:r>
            <a:r>
              <a:rPr lang="en-US" sz="2000" b="0" i="0" dirty="0" err="1">
                <a:solidFill>
                  <a:srgbClr val="000000"/>
                </a:solidFill>
                <a:effectLst/>
                <a:latin typeface="inter-regular"/>
              </a:rPr>
              <a:t>findEvenOdd</a:t>
            </a:r>
            <a:r>
              <a:rPr lang="en-US" sz="2000" b="0" i="0" dirty="0">
                <a:solidFill>
                  <a:srgbClr val="000000"/>
                </a:solidFill>
                <a:effectLst/>
                <a:latin typeface="inter-regular"/>
              </a:rPr>
              <a:t>(</a:t>
            </a:r>
            <a:r>
              <a:rPr lang="en-US" sz="2000" b="1" i="0" dirty="0">
                <a:solidFill>
                  <a:srgbClr val="006699"/>
                </a:solidFill>
                <a:effectLst/>
                <a:latin typeface="inter-regular"/>
              </a:rPr>
              <a:t>int</a:t>
            </a:r>
            <a:r>
              <a:rPr lang="en-US" sz="2000" b="0" i="0" dirty="0">
                <a:solidFill>
                  <a:srgbClr val="000000"/>
                </a:solidFill>
                <a:effectLst/>
                <a:latin typeface="inter-regular"/>
              </a:rPr>
              <a:t> num)  </a:t>
            </a:r>
          </a:p>
          <a:p>
            <a:pPr marL="0" indent="0" algn="just">
              <a:buNone/>
            </a:pPr>
            <a:r>
              <a:rPr lang="en-US" sz="2000" b="0" i="0" dirty="0">
                <a:solidFill>
                  <a:srgbClr val="000000"/>
                </a:solidFill>
                <a:effectLst/>
                <a:latin typeface="inter-regular"/>
              </a:rPr>
              <a:t>{  </a:t>
            </a:r>
          </a:p>
          <a:p>
            <a:pPr marL="0" indent="0" algn="just">
              <a:buNone/>
            </a:pPr>
            <a:r>
              <a:rPr lang="en-US" sz="2000" b="0" i="0" dirty="0">
                <a:solidFill>
                  <a:srgbClr val="008200"/>
                </a:solidFill>
                <a:effectLst/>
                <a:latin typeface="inter-regular"/>
              </a:rPr>
              <a:t>	</a:t>
            </a:r>
            <a:r>
              <a:rPr lang="en-US" sz="2000" b="1" i="0" dirty="0">
                <a:solidFill>
                  <a:srgbClr val="006699"/>
                </a:solidFill>
                <a:effectLst/>
                <a:latin typeface="inter-regular"/>
              </a:rPr>
              <a:t>if</a:t>
            </a:r>
            <a:r>
              <a:rPr lang="en-US" sz="2000" b="0" i="0" dirty="0">
                <a:solidFill>
                  <a:srgbClr val="000000"/>
                </a:solidFill>
                <a:effectLst/>
                <a:latin typeface="inter-regular"/>
              </a:rPr>
              <a:t>(num%</a:t>
            </a:r>
            <a:r>
              <a:rPr lang="en-US" sz="2000" b="0" i="0" dirty="0">
                <a:solidFill>
                  <a:srgbClr val="C00000"/>
                </a:solidFill>
                <a:effectLst/>
                <a:latin typeface="inter-regular"/>
              </a:rPr>
              <a:t>2</a:t>
            </a:r>
            <a:r>
              <a:rPr lang="en-US" sz="2000" b="0" i="0" dirty="0">
                <a:solidFill>
                  <a:srgbClr val="000000"/>
                </a:solidFill>
                <a:effectLst/>
                <a:latin typeface="inter-regular"/>
              </a:rPr>
              <a:t>==</a:t>
            </a:r>
            <a:r>
              <a:rPr lang="en-US" sz="2000" b="0" i="0" dirty="0">
                <a:solidFill>
                  <a:srgbClr val="C00000"/>
                </a:solidFill>
                <a:effectLst/>
                <a:latin typeface="inter-regular"/>
              </a:rPr>
              <a:t>0</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(num+</a:t>
            </a:r>
            <a:r>
              <a:rPr lang="en-US" sz="2000" b="0" i="0" dirty="0">
                <a:solidFill>
                  <a:srgbClr val="0000FF"/>
                </a:solidFill>
                <a:effectLst/>
                <a:latin typeface="inter-regular"/>
              </a:rPr>
              <a:t>" is even"</a:t>
            </a:r>
            <a:r>
              <a:rPr lang="en-US" sz="2000" b="0" i="0" dirty="0">
                <a:solidFill>
                  <a:srgbClr val="000000"/>
                </a:solidFill>
                <a:effectLst/>
                <a:latin typeface="inter-regular"/>
              </a:rPr>
              <a:t>);   </a:t>
            </a:r>
          </a:p>
          <a:p>
            <a:pPr marL="0" indent="0" algn="just">
              <a:buNone/>
            </a:pPr>
            <a:r>
              <a:rPr lang="en-US" sz="2000" b="1" i="0" dirty="0">
                <a:solidFill>
                  <a:srgbClr val="006699"/>
                </a:solidFill>
                <a:effectLst/>
                <a:latin typeface="inter-regular"/>
              </a:rPr>
              <a:t>	else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(num+</a:t>
            </a:r>
            <a:r>
              <a:rPr lang="en-US" sz="2000" b="0" i="0" dirty="0">
                <a:solidFill>
                  <a:srgbClr val="0000FF"/>
                </a:solidFill>
                <a:effectLst/>
                <a:latin typeface="inter-regular"/>
              </a:rPr>
              <a:t>" is odd"</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01F05CE3-6888-6A25-45C0-1D05E28AA89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050891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3765" y="813734"/>
            <a:ext cx="7691717" cy="5918760"/>
          </a:xfrm>
        </p:spPr>
        <p:txBody>
          <a:bodyPr>
            <a:normAutofit fontScale="92500" lnSpcReduction="10000"/>
          </a:bodyPr>
          <a:lstStyle/>
          <a:p>
            <a:pPr marL="0" indent="0" algn="just">
              <a:buNone/>
            </a:pPr>
            <a:r>
              <a:rPr lang="en-US" sz="2200" b="1" i="0" u="sng" dirty="0">
                <a:solidFill>
                  <a:srgbClr val="610B4B"/>
                </a:solidFill>
                <a:effectLst/>
                <a:latin typeface="erdana"/>
              </a:rPr>
              <a:t>Example 01</a:t>
            </a:r>
            <a:r>
              <a:rPr lang="en-US" sz="2200" b="1" i="0" dirty="0">
                <a:solidFill>
                  <a:srgbClr val="610B4B"/>
                </a:solidFill>
                <a:effectLst/>
                <a:latin typeface="erdana"/>
              </a:rPr>
              <a:t>:</a:t>
            </a:r>
            <a:endParaRPr lang="en-US" sz="1300" b="0" i="0" dirty="0">
              <a:solidFill>
                <a:srgbClr val="610B4B"/>
              </a:solidFill>
              <a:effectLst/>
              <a:latin typeface="erdana"/>
            </a:endParaRPr>
          </a:p>
          <a:p>
            <a:pPr marL="0" indent="0" algn="just">
              <a:buNone/>
            </a:pPr>
            <a:r>
              <a:rPr lang="en-IN" sz="1600" b="1" i="0" dirty="0">
                <a:solidFill>
                  <a:srgbClr val="006699"/>
                </a:solidFill>
                <a:effectLst/>
                <a:latin typeface="inter-regular"/>
              </a:rPr>
              <a:t>import</a:t>
            </a:r>
            <a:r>
              <a:rPr lang="en-IN" sz="1600" b="0" i="0" dirty="0">
                <a:solidFill>
                  <a:srgbClr val="000000"/>
                </a:solidFill>
                <a:effectLst/>
                <a:latin typeface="inter-regular"/>
              </a:rPr>
              <a:t> </a:t>
            </a:r>
            <a:r>
              <a:rPr lang="en-IN" sz="1600" b="0" i="0" dirty="0" err="1">
                <a:solidFill>
                  <a:srgbClr val="000000"/>
                </a:solidFill>
                <a:effectLst/>
                <a:latin typeface="inter-regular"/>
              </a:rPr>
              <a:t>java.util.Scanner</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a:t>
            </a:r>
            <a:r>
              <a:rPr lang="en-IN" sz="1600" b="0" i="0" dirty="0" err="1">
                <a:solidFill>
                  <a:srgbClr val="000000"/>
                </a:solidFill>
                <a:effectLst/>
                <a:latin typeface="inter-regular"/>
              </a:rPr>
              <a:t>EvenOdd</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 (String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8200"/>
                </a:solidFill>
                <a:effectLst/>
                <a:latin typeface="inter-regular"/>
              </a:rPr>
              <a:t>		</a:t>
            </a:r>
            <a:r>
              <a:rPr lang="en-IN" sz="1600" b="0" i="0" dirty="0">
                <a:solidFill>
                  <a:srgbClr val="000000"/>
                </a:solidFill>
                <a:effectLst/>
                <a:latin typeface="inter-regular"/>
              </a:rPr>
              <a:t>Scanner scan=</a:t>
            </a:r>
            <a:r>
              <a:rPr lang="en-IN" sz="1600" b="1" i="0" dirty="0">
                <a:solidFill>
                  <a:srgbClr val="006699"/>
                </a:solidFill>
                <a:effectLst/>
                <a:latin typeface="inter-regular"/>
              </a:rPr>
              <a:t>new</a:t>
            </a:r>
            <a:r>
              <a:rPr lang="en-IN" sz="1600" b="0" i="0" dirty="0">
                <a:solidFill>
                  <a:srgbClr val="000000"/>
                </a:solidFill>
                <a:effectLst/>
                <a:latin typeface="inter-regular"/>
              </a:rPr>
              <a:t> Scanner(System.in);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a:t>
            </a:r>
            <a:r>
              <a:rPr lang="en-IN" sz="1600" b="0" i="0" dirty="0">
                <a:solidFill>
                  <a:srgbClr val="000000"/>
                </a:solidFill>
                <a:effectLst/>
                <a:latin typeface="inter-regular"/>
              </a:rPr>
              <a:t>(</a:t>
            </a:r>
            <a:r>
              <a:rPr lang="en-IN" sz="1600" b="0" i="0" dirty="0">
                <a:solidFill>
                  <a:srgbClr val="0000FF"/>
                </a:solidFill>
                <a:effectLst/>
                <a:latin typeface="inter-regular"/>
              </a:rPr>
              <a:t>"Enter the number: "</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err="1">
                <a:solidFill>
                  <a:srgbClr val="000000"/>
                </a:solidFill>
                <a:effectLst/>
                <a:latin typeface="inter-regular"/>
              </a:rPr>
              <a:t>scan.nextInt</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findEvenOdd</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  </a:t>
            </a:r>
            <a:r>
              <a:rPr lang="en-IN" sz="1600" b="0" i="0" dirty="0">
                <a:solidFill>
                  <a:srgbClr val="008200"/>
                </a:solidFill>
                <a:effectLst/>
                <a:latin typeface="inter-regular"/>
              </a:rPr>
              <a:t>//calling static method </a:t>
            </a:r>
            <a:endParaRPr lang="en-IN" sz="1600" b="0" i="0" dirty="0">
              <a:solidFill>
                <a:srgbClr val="000000"/>
              </a:solidFill>
              <a:effectLst/>
              <a:latin typeface="inter-regular"/>
            </a:endParaRPr>
          </a:p>
          <a:p>
            <a:pPr marL="0" indent="0" algn="just">
              <a:buNone/>
            </a:pPr>
            <a:r>
              <a:rPr lang="en-IN" sz="1600" b="0" i="0" dirty="0">
                <a:solidFill>
                  <a:srgbClr val="000000"/>
                </a:solidFill>
                <a:effectLst/>
                <a:latin typeface="inter-regular"/>
              </a:rPr>
              <a:t>	}  </a:t>
            </a:r>
          </a:p>
          <a:p>
            <a:pPr marL="0" indent="0" algn="just">
              <a:buNone/>
            </a:pPr>
            <a:r>
              <a:rPr lang="en-IN" sz="1600" dirty="0">
                <a:solidFill>
                  <a:srgbClr val="008200"/>
                </a:solidFill>
                <a:latin typeface="inter-regular"/>
              </a:rPr>
              <a:t>	</a:t>
            </a: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a:t>
            </a:r>
            <a:r>
              <a:rPr lang="en-IN" sz="1600" b="0" i="0" dirty="0" err="1">
                <a:solidFill>
                  <a:srgbClr val="000000"/>
                </a:solidFill>
                <a:effectLst/>
                <a:latin typeface="inter-regular"/>
              </a:rPr>
              <a:t>findEvenOdd</a:t>
            </a:r>
            <a:r>
              <a:rPr lang="en-IN" sz="1600" b="0" i="0" dirty="0">
                <a:solidFill>
                  <a:srgbClr val="000000"/>
                </a:solidFill>
                <a:effectLst/>
                <a:latin typeface="inter-regular"/>
              </a:rPr>
              <a:t>(</a:t>
            </a:r>
            <a:r>
              <a:rPr lang="en-IN" sz="1600" b="1" i="0" dirty="0">
                <a:solidFill>
                  <a:srgbClr val="006699"/>
                </a:solidFill>
                <a:effectLst/>
                <a:latin typeface="inter-regular"/>
              </a:rPr>
              <a:t>int</a:t>
            </a:r>
            <a:r>
              <a:rPr lang="en-IN" sz="1600" b="0" i="0" dirty="0">
                <a:solidFill>
                  <a:srgbClr val="000000"/>
                </a:solidFill>
                <a:effectLst/>
                <a:latin typeface="inter-regular"/>
              </a:rPr>
              <a:t> </a:t>
            </a:r>
            <a:r>
              <a:rPr lang="en-IN" sz="1600" b="0" i="0" dirty="0" err="1">
                <a:solidFill>
                  <a:srgbClr val="000000"/>
                </a:solidFill>
                <a:effectLst/>
                <a:latin typeface="inter-regular"/>
              </a:rPr>
              <a:t>num</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if</a:t>
            </a:r>
            <a:r>
              <a:rPr lang="en-IN" sz="1600" b="0" i="0" dirty="0">
                <a:solidFill>
                  <a:srgbClr val="000000"/>
                </a:solidFill>
                <a:effectLst/>
                <a:latin typeface="inter-regular"/>
              </a:rPr>
              <a:t>(num%</a:t>
            </a:r>
            <a:r>
              <a:rPr lang="en-IN" sz="1600" b="0" i="0" dirty="0">
                <a:solidFill>
                  <a:srgbClr val="C00000"/>
                </a:solidFill>
                <a:effectLst/>
                <a:latin typeface="inter-regular"/>
              </a:rPr>
              <a:t>2</a:t>
            </a:r>
            <a:r>
              <a:rPr lang="en-IN" sz="1600" b="0" i="0" dirty="0">
                <a:solidFill>
                  <a:srgbClr val="000000"/>
                </a:solidFill>
                <a:effectLst/>
                <a:latin typeface="inter-regular"/>
              </a:rPr>
              <a:t>==</a:t>
            </a:r>
            <a:r>
              <a:rPr lang="en-IN" sz="1600" b="0" i="0" dirty="0">
                <a:solidFill>
                  <a:srgbClr val="C00000"/>
                </a:solidFill>
                <a:effectLst/>
                <a:latin typeface="inter-regular"/>
              </a:rPr>
              <a:t>0</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a:solidFill>
                  <a:srgbClr val="0000FF"/>
                </a:solidFill>
                <a:effectLst/>
                <a:latin typeface="inter-regular"/>
              </a:rPr>
              <a:t>" is even"</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else</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err="1">
                <a:solidFill>
                  <a:srgbClr val="000000"/>
                </a:solidFill>
                <a:effectLst/>
                <a:latin typeface="inter-regular"/>
              </a:rPr>
              <a:t>num</a:t>
            </a:r>
            <a:r>
              <a:rPr lang="en-IN" sz="1600" b="0" i="0" dirty="0">
                <a:solidFill>
                  <a:srgbClr val="000000"/>
                </a:solidFill>
                <a:effectLst/>
                <a:latin typeface="inter-regular"/>
              </a:rPr>
              <a:t>+</a:t>
            </a:r>
            <a:r>
              <a:rPr lang="en-IN" sz="1600" b="0" i="0" dirty="0">
                <a:solidFill>
                  <a:srgbClr val="0000FF"/>
                </a:solidFill>
                <a:effectLst/>
                <a:latin typeface="inter-regular"/>
              </a:rPr>
              <a:t>" is odd"</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AA13AA64-6BDF-7F25-807F-80644D9D0E34}"/>
              </a:ext>
            </a:extLst>
          </p:cNvPr>
          <p:cNvSpPr>
            <a:spLocks noChangeArrowheads="1"/>
          </p:cNvSpPr>
          <p:nvPr/>
        </p:nvSpPr>
        <p:spPr bwMode="auto">
          <a:xfrm>
            <a:off x="8810754" y="1965324"/>
            <a:ext cx="2225489" cy="3877985"/>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1:</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Enter the number:</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12</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12 is even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333333"/>
              </a:solidFill>
              <a:effectLst/>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9F9F9"/>
                </a:solidFill>
                <a:effectLst/>
                <a:latin typeface="Arial Unicode MS"/>
              </a:rPr>
              <a:t>he number: 12 12 is even </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2:</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algn="just"/>
            <a:r>
              <a:rPr lang="en-US" altLang="en-US" b="1" dirty="0">
                <a:solidFill>
                  <a:srgbClr val="333333"/>
                </a:solidFill>
                <a:latin typeface="inter-bold"/>
              </a:rPr>
              <a:t>Enter the number:</a:t>
            </a:r>
          </a:p>
          <a:p>
            <a:pPr algn="just"/>
            <a:r>
              <a:rPr lang="en-US" altLang="en-US" b="1" dirty="0">
                <a:solidFill>
                  <a:srgbClr val="333333"/>
                </a:solidFill>
                <a:latin typeface="inter-bold"/>
              </a:rPr>
              <a:t>19</a:t>
            </a:r>
          </a:p>
          <a:p>
            <a:pPr algn="just"/>
            <a:r>
              <a:rPr lang="en-US" altLang="en-US" b="1" dirty="0">
                <a:solidFill>
                  <a:srgbClr val="333333"/>
                </a:solidFill>
                <a:latin typeface="inter-bold"/>
              </a:rPr>
              <a:t>19 is odd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0422A5BE-6D26-C6D3-F836-18F37311D43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13006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7360023" cy="5918760"/>
          </a:xfrm>
        </p:spPr>
        <p:txBody>
          <a:bodyPr>
            <a:normAutofit fontScale="92500" lnSpcReduction="10000"/>
          </a:bodyPr>
          <a:lstStyle/>
          <a:p>
            <a:pPr marL="0" indent="0" algn="just">
              <a:buNone/>
            </a:pPr>
            <a:r>
              <a:rPr lang="en-US" sz="2200" b="1" i="0" u="sng" dirty="0">
                <a:solidFill>
                  <a:srgbClr val="610B4B"/>
                </a:solidFill>
                <a:effectLst/>
                <a:latin typeface="erdana"/>
              </a:rPr>
              <a:t>Example 02</a:t>
            </a:r>
            <a:r>
              <a:rPr lang="en-US" sz="2200" b="1" i="0" dirty="0">
                <a:solidFill>
                  <a:srgbClr val="610B4B"/>
                </a:solidFill>
                <a:effectLst/>
                <a:latin typeface="erdana"/>
              </a:rPr>
              <a:t>:</a:t>
            </a:r>
            <a:endParaRPr lang="en-US" sz="1300" b="0" i="0" dirty="0">
              <a:solidFill>
                <a:srgbClr val="610B4B"/>
              </a:solidFill>
              <a:effectLst/>
              <a:latin typeface="erdana"/>
            </a:endParaRPr>
          </a:p>
          <a:p>
            <a:pPr marL="0" indent="0" algn="just">
              <a:buNone/>
            </a:pPr>
            <a:r>
              <a:rPr lang="en-IN" sz="1600" b="1" i="0" dirty="0">
                <a:solidFill>
                  <a:srgbClr val="006699"/>
                </a:solidFill>
                <a:effectLst/>
                <a:latin typeface="inter-regular"/>
              </a:rPr>
              <a:t>public</a:t>
            </a:r>
            <a:r>
              <a:rPr lang="en-IN" sz="1600" b="0" i="0" dirty="0">
                <a:solidFill>
                  <a:srgbClr val="000000"/>
                </a:solidFill>
                <a:effectLst/>
                <a:latin typeface="inter-regular"/>
              </a:rPr>
              <a:t> </a:t>
            </a:r>
            <a:r>
              <a:rPr lang="en-IN" sz="1600" b="1" i="0" dirty="0">
                <a:solidFill>
                  <a:srgbClr val="006699"/>
                </a:solidFill>
                <a:effectLst/>
                <a:latin typeface="inter-regular"/>
              </a:rPr>
              <a:t>class</a:t>
            </a:r>
            <a:r>
              <a:rPr lang="en-IN" sz="1600" b="0" i="0" dirty="0">
                <a:solidFill>
                  <a:srgbClr val="000000"/>
                </a:solidFill>
                <a:effectLst/>
                <a:latin typeface="inter-regular"/>
              </a:rPr>
              <a:t> Addition   </a:t>
            </a:r>
          </a:p>
          <a:p>
            <a:pPr marL="0" indent="0" algn="just">
              <a:buNone/>
            </a:pP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void</a:t>
            </a:r>
            <a:r>
              <a:rPr lang="en-IN" sz="1600" b="0" i="0" dirty="0">
                <a:solidFill>
                  <a:srgbClr val="000000"/>
                </a:solidFill>
                <a:effectLst/>
                <a:latin typeface="inter-regular"/>
              </a:rPr>
              <a:t> main(String[] </a:t>
            </a:r>
            <a:r>
              <a:rPr lang="en-IN" sz="1600" b="0" i="0" dirty="0" err="1">
                <a:solidFill>
                  <a:srgbClr val="000000"/>
                </a:solidFill>
                <a:effectLst/>
                <a:latin typeface="inter-regular"/>
              </a:rPr>
              <a:t>args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a = </a:t>
            </a:r>
            <a:r>
              <a:rPr lang="en-IN" sz="1600" b="0" i="0" dirty="0">
                <a:solidFill>
                  <a:srgbClr val="C00000"/>
                </a:solidFill>
                <a:effectLst/>
                <a:latin typeface="inter-regular"/>
              </a:rPr>
              <a:t>19</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b = </a:t>
            </a:r>
            <a:r>
              <a:rPr lang="en-IN" sz="1600" b="0" i="0" dirty="0">
                <a:solidFill>
                  <a:srgbClr val="C00000"/>
                </a:solidFill>
                <a:effectLst/>
                <a:latin typeface="inter-regular"/>
              </a:rPr>
              <a:t>5</a:t>
            </a:r>
            <a:r>
              <a:rPr lang="en-IN" sz="1600" b="0" i="0" dirty="0">
                <a:solidFill>
                  <a:srgbClr val="000000"/>
                </a:solidFill>
                <a:effectLst/>
                <a:latin typeface="inter-regular"/>
              </a:rPr>
              <a:t>;  </a:t>
            </a:r>
          </a:p>
          <a:p>
            <a:pPr marL="0" indent="0" algn="just">
              <a:buNone/>
            </a:pPr>
            <a:r>
              <a:rPr lang="en-IN" sz="1600" b="0" i="0" dirty="0">
                <a:solidFill>
                  <a:srgbClr val="008200"/>
                </a:solidFill>
                <a:effectLst/>
                <a:latin typeface="inter-regular"/>
              </a:rPr>
              <a:t>		//method calling</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c = add(a, b);   </a:t>
            </a:r>
            <a:r>
              <a:rPr lang="en-IN" sz="1600" b="0" i="0" dirty="0">
                <a:solidFill>
                  <a:srgbClr val="008200"/>
                </a:solidFill>
                <a:effectLst/>
                <a:latin typeface="inter-regular"/>
              </a:rPr>
              <a:t>//a and b are actual parameters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a:t>
            </a:r>
            <a:r>
              <a:rPr lang="en-IN" sz="1600" b="0" i="0" dirty="0" err="1">
                <a:solidFill>
                  <a:srgbClr val="000000"/>
                </a:solidFill>
                <a:effectLst/>
                <a:latin typeface="inter-regular"/>
              </a:rPr>
              <a:t>System.out.println</a:t>
            </a:r>
            <a:r>
              <a:rPr lang="en-IN" sz="1600" b="0" i="0" dirty="0">
                <a:solidFill>
                  <a:srgbClr val="000000"/>
                </a:solidFill>
                <a:effectLst/>
                <a:latin typeface="inter-regular"/>
              </a:rPr>
              <a:t>(</a:t>
            </a:r>
            <a:r>
              <a:rPr lang="en-IN" sz="1600" b="0" i="0" dirty="0">
                <a:solidFill>
                  <a:srgbClr val="0000FF"/>
                </a:solidFill>
                <a:effectLst/>
                <a:latin typeface="inter-regular"/>
              </a:rPr>
              <a:t>"The sum of a and b is= "</a:t>
            </a:r>
            <a:r>
              <a:rPr lang="en-IN" sz="1600" b="0" i="0" dirty="0">
                <a:solidFill>
                  <a:srgbClr val="000000"/>
                </a:solidFill>
                <a:effectLst/>
                <a:latin typeface="inter-regular"/>
              </a:rPr>
              <a:t> + c);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8200"/>
                </a:solidFill>
                <a:effectLst/>
                <a:latin typeface="inter-regular"/>
              </a:rPr>
              <a:t>	//user defined method</a:t>
            </a:r>
            <a:r>
              <a:rPr lang="en-IN" sz="1600" b="0" i="0" dirty="0">
                <a:solidFill>
                  <a:srgbClr val="000000"/>
                </a:solidFill>
                <a:effectLst/>
                <a:latin typeface="inter-regular"/>
              </a:rPr>
              <a:t>  </a:t>
            </a:r>
          </a:p>
          <a:p>
            <a:pPr marL="0" indent="0" algn="just">
              <a:buNone/>
            </a:pPr>
            <a:r>
              <a:rPr lang="en-IN" sz="1600" b="1" i="0" dirty="0">
                <a:solidFill>
                  <a:srgbClr val="006699"/>
                </a:solidFill>
                <a:effectLst/>
                <a:latin typeface="inter-regular"/>
              </a:rPr>
              <a:t>	public</a:t>
            </a:r>
            <a:r>
              <a:rPr lang="en-IN" sz="1600" b="0" i="0" dirty="0">
                <a:solidFill>
                  <a:srgbClr val="000000"/>
                </a:solidFill>
                <a:effectLst/>
                <a:latin typeface="inter-regular"/>
              </a:rPr>
              <a:t> </a:t>
            </a:r>
            <a:r>
              <a:rPr lang="en-IN" sz="1600" b="1" i="0" dirty="0">
                <a:solidFill>
                  <a:srgbClr val="006699"/>
                </a:solidFill>
                <a:effectLst/>
                <a:latin typeface="inter-regular"/>
              </a:rPr>
              <a:t>static</a:t>
            </a:r>
            <a:r>
              <a:rPr lang="en-IN" sz="1600" b="0" i="0" dirty="0">
                <a:solidFill>
                  <a:srgbClr val="000000"/>
                </a:solidFill>
                <a:effectLst/>
                <a:latin typeface="inter-regular"/>
              </a:rPr>
              <a:t> </a:t>
            </a:r>
            <a:r>
              <a:rPr lang="en-IN" sz="1600" b="1" i="0" dirty="0">
                <a:solidFill>
                  <a:srgbClr val="006699"/>
                </a:solidFill>
                <a:effectLst/>
                <a:latin typeface="inter-regular"/>
              </a:rPr>
              <a:t>int</a:t>
            </a:r>
            <a:r>
              <a:rPr lang="en-IN" sz="1600" b="0" i="0" dirty="0">
                <a:solidFill>
                  <a:srgbClr val="000000"/>
                </a:solidFill>
                <a:effectLst/>
                <a:latin typeface="inter-regular"/>
              </a:rPr>
              <a:t> add(</a:t>
            </a:r>
            <a:r>
              <a:rPr lang="en-IN" sz="1600" b="1" i="0" dirty="0">
                <a:solidFill>
                  <a:srgbClr val="006699"/>
                </a:solidFill>
                <a:effectLst/>
                <a:latin typeface="inter-regular"/>
              </a:rPr>
              <a:t>int</a:t>
            </a:r>
            <a:r>
              <a:rPr lang="en-IN" sz="1600" b="0" i="0" dirty="0">
                <a:solidFill>
                  <a:srgbClr val="000000"/>
                </a:solidFill>
                <a:effectLst/>
                <a:latin typeface="inter-regular"/>
              </a:rPr>
              <a:t> n1, </a:t>
            </a:r>
            <a:r>
              <a:rPr lang="en-IN" sz="1600" b="1" i="0" dirty="0">
                <a:solidFill>
                  <a:srgbClr val="006699"/>
                </a:solidFill>
                <a:effectLst/>
                <a:latin typeface="inter-regular"/>
              </a:rPr>
              <a:t>int</a:t>
            </a:r>
            <a:r>
              <a:rPr lang="en-IN" sz="1600" b="0" i="0" dirty="0">
                <a:solidFill>
                  <a:srgbClr val="000000"/>
                </a:solidFill>
                <a:effectLst/>
                <a:latin typeface="inter-regular"/>
              </a:rPr>
              <a:t> n2)   </a:t>
            </a:r>
            <a:r>
              <a:rPr lang="en-IN" sz="1600" b="0" i="0" dirty="0">
                <a:solidFill>
                  <a:srgbClr val="008200"/>
                </a:solidFill>
                <a:effectLst/>
                <a:latin typeface="inter-regular"/>
              </a:rPr>
              <a:t>//n1 and n2 are formal parameters</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1" i="0" dirty="0">
                <a:solidFill>
                  <a:srgbClr val="006699"/>
                </a:solidFill>
                <a:effectLst/>
                <a:latin typeface="inter-regular"/>
              </a:rPr>
              <a:t>		int</a:t>
            </a:r>
            <a:r>
              <a:rPr lang="en-IN" sz="1600" b="0" i="0" dirty="0">
                <a:solidFill>
                  <a:srgbClr val="000000"/>
                </a:solidFill>
                <a:effectLst/>
                <a:latin typeface="inter-regular"/>
              </a:rPr>
              <a:t> s;  </a:t>
            </a:r>
          </a:p>
          <a:p>
            <a:pPr marL="0" indent="0" algn="just">
              <a:buNone/>
            </a:pPr>
            <a:r>
              <a:rPr lang="en-IN" sz="1600" b="0" i="0" dirty="0">
                <a:solidFill>
                  <a:srgbClr val="000000"/>
                </a:solidFill>
                <a:effectLst/>
                <a:latin typeface="inter-regular"/>
              </a:rPr>
              <a:t>		s=n1+n2;  </a:t>
            </a:r>
          </a:p>
          <a:p>
            <a:pPr marL="0" indent="0" algn="just">
              <a:buNone/>
            </a:pPr>
            <a:r>
              <a:rPr lang="en-IN" sz="1600" b="1" i="0" dirty="0">
                <a:solidFill>
                  <a:srgbClr val="006699"/>
                </a:solidFill>
                <a:effectLst/>
                <a:latin typeface="inter-regular"/>
              </a:rPr>
              <a:t>		return</a:t>
            </a:r>
            <a:r>
              <a:rPr lang="en-IN" sz="1600" b="0" i="0" dirty="0">
                <a:solidFill>
                  <a:srgbClr val="000000"/>
                </a:solidFill>
                <a:effectLst/>
                <a:latin typeface="inter-regular"/>
              </a:rPr>
              <a:t> s; </a:t>
            </a:r>
            <a:r>
              <a:rPr lang="en-IN" sz="1600" b="0" i="0" dirty="0">
                <a:solidFill>
                  <a:srgbClr val="008200"/>
                </a:solidFill>
                <a:effectLst/>
                <a:latin typeface="inter-regular"/>
              </a:rPr>
              <a:t>//returning the sum</a:t>
            </a:r>
            <a:r>
              <a:rPr lang="en-IN" sz="1600" b="0" i="0" dirty="0">
                <a:solidFill>
                  <a:srgbClr val="000000"/>
                </a:solidFill>
                <a:effectLst/>
                <a:latin typeface="inter-regular"/>
              </a:rPr>
              <a:t>  </a:t>
            </a:r>
          </a:p>
          <a:p>
            <a:pPr marL="0" indent="0" algn="just">
              <a:buNone/>
            </a:pPr>
            <a:r>
              <a:rPr lang="en-IN" sz="1600" b="0" i="0" dirty="0">
                <a:solidFill>
                  <a:srgbClr val="000000"/>
                </a:solidFill>
                <a:effectLst/>
                <a:latin typeface="inter-regular"/>
              </a:rPr>
              <a:t>	}  </a:t>
            </a:r>
          </a:p>
          <a:p>
            <a:pPr marL="0" indent="0" algn="just">
              <a:buNone/>
            </a:pPr>
            <a:r>
              <a:rPr lang="en-IN" sz="1600" b="0" i="0" dirty="0">
                <a:solidFill>
                  <a:srgbClr val="000000"/>
                </a:solidFill>
                <a:effectLst/>
                <a:latin typeface="inter-regular"/>
              </a:rPr>
              <a:t>}  </a:t>
            </a:r>
          </a:p>
        </p:txBody>
      </p:sp>
      <p:sp>
        <p:nvSpPr>
          <p:cNvPr id="4" name="Rectangle 1">
            <a:extLst>
              <a:ext uri="{FF2B5EF4-FFF2-40B4-BE49-F238E27FC236}">
                <a16:creationId xmlns:a16="http://schemas.microsoft.com/office/drawing/2014/main" id="{AA13AA64-6BDF-7F25-807F-80644D9D0E34}"/>
              </a:ext>
            </a:extLst>
          </p:cNvPr>
          <p:cNvSpPr>
            <a:spLocks noChangeArrowheads="1"/>
          </p:cNvSpPr>
          <p:nvPr/>
        </p:nvSpPr>
        <p:spPr bwMode="auto">
          <a:xfrm>
            <a:off x="8417860" y="2828835"/>
            <a:ext cx="32010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The sum of a and b is 24</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C91F9378-E6BA-EAF4-C108-E25CEB51D64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66329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6"/>
            <a:ext cx="11860305" cy="1360294"/>
          </a:xfrm>
        </p:spPr>
        <p:txBody>
          <a:bodyPr>
            <a:normAutofit/>
          </a:bodyPr>
          <a:lstStyle/>
          <a:p>
            <a:pPr marL="0" indent="0" algn="just">
              <a:buNone/>
            </a:pPr>
            <a:r>
              <a:rPr lang="en-US" sz="2400" b="1" i="0" dirty="0">
                <a:solidFill>
                  <a:srgbClr val="610B4B"/>
                </a:solidFill>
                <a:effectLst/>
                <a:latin typeface="erdana"/>
              </a:rPr>
              <a:t>Non-Static / Instance Method</a:t>
            </a:r>
            <a:endParaRPr lang="en-US" sz="1100" b="0" i="0" dirty="0">
              <a:solidFill>
                <a:srgbClr val="610B4B"/>
              </a:solidFill>
              <a:effectLst/>
              <a:latin typeface="erdana"/>
            </a:endParaRPr>
          </a:p>
          <a:p>
            <a:pPr algn="just"/>
            <a:r>
              <a:rPr lang="en-US" sz="1600" b="0" i="0" dirty="0">
                <a:solidFill>
                  <a:srgbClr val="333333"/>
                </a:solidFill>
                <a:effectLst/>
                <a:latin typeface="inter-regular"/>
              </a:rPr>
              <a:t>The method, which does not precede with a </a:t>
            </a:r>
            <a:r>
              <a:rPr lang="en-US" sz="1600" b="1" i="0" dirty="0">
                <a:solidFill>
                  <a:srgbClr val="333333"/>
                </a:solidFill>
                <a:effectLst/>
                <a:latin typeface="inter-regular"/>
              </a:rPr>
              <a:t>static </a:t>
            </a:r>
            <a:r>
              <a:rPr lang="en-US" sz="1600" i="0" dirty="0">
                <a:solidFill>
                  <a:srgbClr val="333333"/>
                </a:solidFill>
                <a:effectLst/>
                <a:latin typeface="inter-regular"/>
              </a:rPr>
              <a:t>keyword is </a:t>
            </a:r>
            <a:r>
              <a:rPr lang="en-US" sz="1600" b="0" i="0" dirty="0">
                <a:solidFill>
                  <a:srgbClr val="333333"/>
                </a:solidFill>
                <a:effectLst/>
                <a:latin typeface="inter-regular"/>
              </a:rPr>
              <a:t>known as an </a:t>
            </a:r>
            <a:r>
              <a:rPr lang="en-US" sz="1600" b="1" i="0" dirty="0">
                <a:solidFill>
                  <a:srgbClr val="333333"/>
                </a:solidFill>
                <a:effectLst/>
                <a:latin typeface="inter-bold"/>
              </a:rPr>
              <a:t>instance method/non-static method</a:t>
            </a:r>
            <a:r>
              <a:rPr lang="en-US" sz="1600" b="0" i="0" dirty="0">
                <a:solidFill>
                  <a:srgbClr val="333333"/>
                </a:solidFill>
                <a:effectLst/>
                <a:latin typeface="inter-regular"/>
              </a:rPr>
              <a:t>. </a:t>
            </a:r>
          </a:p>
          <a:p>
            <a:pPr algn="just"/>
            <a:r>
              <a:rPr lang="en-US" sz="1600" b="0" i="0" dirty="0">
                <a:solidFill>
                  <a:srgbClr val="333333"/>
                </a:solidFill>
                <a:effectLst/>
                <a:latin typeface="inter-regular"/>
              </a:rPr>
              <a:t>Before calling or invoking the instance method, </a:t>
            </a:r>
            <a:r>
              <a:rPr lang="en-US" sz="1600" b="0" i="0" u="sng" dirty="0">
                <a:solidFill>
                  <a:srgbClr val="333333"/>
                </a:solidFill>
                <a:effectLst/>
                <a:highlight>
                  <a:srgbClr val="FFFF00"/>
                </a:highlight>
                <a:latin typeface="inter-regular"/>
              </a:rPr>
              <a:t>it is necessary to create an object of its class</a:t>
            </a:r>
            <a:r>
              <a:rPr lang="en-US" sz="1600" b="0" i="0" dirty="0">
                <a:solidFill>
                  <a:srgbClr val="333333"/>
                </a:solidFill>
                <a:effectLst/>
                <a:latin typeface="inter-regular"/>
              </a:rPr>
              <a:t>. </a:t>
            </a:r>
          </a:p>
        </p:txBody>
      </p:sp>
      <p:sp>
        <p:nvSpPr>
          <p:cNvPr id="5" name="TextBox 4">
            <a:extLst>
              <a:ext uri="{FF2B5EF4-FFF2-40B4-BE49-F238E27FC236}">
                <a16:creationId xmlns:a16="http://schemas.microsoft.com/office/drawing/2014/main" id="{E2C8AA0A-517F-3F06-F515-7AAF6AD9B654}"/>
              </a:ext>
            </a:extLst>
          </p:cNvPr>
          <p:cNvSpPr txBox="1"/>
          <p:nvPr/>
        </p:nvSpPr>
        <p:spPr>
          <a:xfrm>
            <a:off x="600634" y="2393577"/>
            <a:ext cx="6795248" cy="2308324"/>
          </a:xfrm>
          <a:prstGeom prst="rect">
            <a:avLst/>
          </a:prstGeom>
          <a:noFill/>
        </p:spPr>
        <p:txBody>
          <a:bodyPr wrap="square">
            <a:spAutoFit/>
          </a:bodyPr>
          <a:lstStyle/>
          <a:p>
            <a:pPr algn="just"/>
            <a:r>
              <a:rPr lang="en-US" sz="1600" b="1" i="0" dirty="0">
                <a:solidFill>
                  <a:srgbClr val="006699"/>
                </a:solidFill>
                <a:effectLst/>
                <a:latin typeface="inter-regular"/>
              </a:rPr>
              <a:t>public</a:t>
            </a:r>
            <a:r>
              <a:rPr lang="en-US" sz="1600" b="0" i="0" dirty="0">
                <a:solidFill>
                  <a:srgbClr val="000000"/>
                </a:solidFill>
                <a:effectLst/>
                <a:latin typeface="inter-regular"/>
              </a:rPr>
              <a:t> </a:t>
            </a:r>
            <a:r>
              <a:rPr lang="en-US" sz="1600" b="1" i="0" dirty="0">
                <a:solidFill>
                  <a:srgbClr val="006699"/>
                </a:solidFill>
                <a:effectLst/>
                <a:latin typeface="inter-regular"/>
              </a:rPr>
              <a:t>class</a:t>
            </a:r>
            <a:r>
              <a:rPr lang="en-US" sz="1600" b="0" i="0" dirty="0">
                <a:solidFill>
                  <a:srgbClr val="000000"/>
                </a:solidFill>
                <a:effectLst/>
                <a:latin typeface="inter-regular"/>
              </a:rPr>
              <a:t> Test  </a:t>
            </a:r>
          </a:p>
          <a:p>
            <a:pPr algn="just"/>
            <a:r>
              <a:rPr lang="en-US" sz="1600" b="0" i="0" dirty="0">
                <a:solidFill>
                  <a:srgbClr val="000000"/>
                </a:solidFill>
                <a:effectLst/>
                <a:latin typeface="inter-regular"/>
              </a:rPr>
              <a:t>{  </a:t>
            </a:r>
          </a:p>
          <a:p>
            <a:pPr algn="just"/>
            <a:r>
              <a:rPr lang="en-US" sz="1600" b="1" i="0" dirty="0">
                <a:solidFill>
                  <a:srgbClr val="006699"/>
                </a:solidFill>
                <a:effectLst/>
                <a:latin typeface="inter-regular"/>
              </a:rPr>
              <a:t>	public</a:t>
            </a:r>
            <a:r>
              <a:rPr lang="en-US" sz="1600" b="0" i="0" dirty="0">
                <a:solidFill>
                  <a:srgbClr val="000000"/>
                </a:solidFill>
                <a:effectLst/>
                <a:latin typeface="inter-regular"/>
              </a:rPr>
              <a:t> </a:t>
            </a:r>
            <a:r>
              <a:rPr lang="en-US" sz="1600" b="1" i="0" dirty="0">
                <a:solidFill>
                  <a:srgbClr val="006699"/>
                </a:solidFill>
                <a:effectLst/>
                <a:latin typeface="inter-regular"/>
              </a:rPr>
              <a:t>static</a:t>
            </a:r>
            <a:r>
              <a:rPr lang="en-US" sz="1600" b="0" i="0" dirty="0">
                <a:solidFill>
                  <a:srgbClr val="000000"/>
                </a:solidFill>
                <a:effectLst/>
                <a:latin typeface="inter-regular"/>
              </a:rPr>
              <a:t> </a:t>
            </a:r>
            <a:r>
              <a:rPr lang="en-US" sz="1600" b="1" i="0" dirty="0">
                <a:solidFill>
                  <a:srgbClr val="006699"/>
                </a:solidFill>
                <a:effectLst/>
                <a:latin typeface="inter-regular"/>
              </a:rPr>
              <a:t>void</a:t>
            </a:r>
            <a:r>
              <a:rPr lang="en-US" sz="1600" b="0" i="0" dirty="0">
                <a:solidFill>
                  <a:srgbClr val="000000"/>
                </a:solidFill>
                <a:effectLst/>
                <a:latin typeface="inter-regular"/>
              </a:rPr>
              <a:t> main(String [] </a:t>
            </a:r>
            <a:r>
              <a:rPr lang="en-US" sz="1600" b="0" i="0" dirty="0" err="1">
                <a:solidFill>
                  <a:srgbClr val="000000"/>
                </a:solidFill>
                <a:effectLst/>
                <a:latin typeface="inter-regular"/>
              </a:rPr>
              <a:t>args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a:p>
            <a:pPr algn="just"/>
            <a:r>
              <a:rPr lang="en-US" sz="1600" b="0" i="0" dirty="0">
                <a:solidFill>
                  <a:srgbClr val="008200"/>
                </a:solidFill>
                <a:effectLst/>
                <a:latin typeface="inter-regular"/>
              </a:rPr>
              <a:t>		//Creating an object of the class</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Test obj = </a:t>
            </a:r>
            <a:r>
              <a:rPr lang="en-US" sz="1600" b="1" i="0" dirty="0">
                <a:solidFill>
                  <a:srgbClr val="006699"/>
                </a:solidFill>
                <a:effectLst/>
                <a:latin typeface="inter-regular"/>
              </a:rPr>
              <a:t>new</a:t>
            </a:r>
            <a:r>
              <a:rPr lang="en-US" sz="1600" b="0" i="0" dirty="0">
                <a:solidFill>
                  <a:srgbClr val="000000"/>
                </a:solidFill>
                <a:effectLst/>
                <a:latin typeface="inter-regular"/>
              </a:rPr>
              <a:t> Test();  </a:t>
            </a:r>
          </a:p>
          <a:p>
            <a:pPr algn="just"/>
            <a:r>
              <a:rPr lang="en-US" sz="1600" b="0" i="0" dirty="0">
                <a:solidFill>
                  <a:srgbClr val="008200"/>
                </a:solidFill>
                <a:effectLst/>
                <a:latin typeface="inter-regular"/>
              </a:rPr>
              <a:t>		//invoking instance method </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a:t>
            </a:r>
            <a:r>
              <a:rPr lang="en-US" sz="1600" b="0" i="0" dirty="0" err="1">
                <a:solidFill>
                  <a:srgbClr val="000000"/>
                </a:solidFill>
                <a:effectLst/>
                <a:latin typeface="inter-regular"/>
              </a:rPr>
              <a:t>System.out.println</a:t>
            </a:r>
            <a:r>
              <a:rPr lang="en-US" sz="1600" b="0" i="0" dirty="0">
                <a:solidFill>
                  <a:srgbClr val="000000"/>
                </a:solidFill>
                <a:effectLst/>
                <a:latin typeface="inter-regular"/>
              </a:rPr>
              <a:t>(</a:t>
            </a:r>
            <a:r>
              <a:rPr lang="en-US" sz="1600" b="0" i="0" dirty="0">
                <a:solidFill>
                  <a:srgbClr val="0000FF"/>
                </a:solidFill>
                <a:effectLst/>
                <a:latin typeface="inter-regular"/>
              </a:rPr>
              <a:t>"The sum is: "</a:t>
            </a:r>
            <a:r>
              <a:rPr lang="en-US" sz="1600" b="0" i="0" dirty="0">
                <a:solidFill>
                  <a:srgbClr val="000000"/>
                </a:solidFill>
                <a:effectLst/>
                <a:latin typeface="inter-regular"/>
              </a:rPr>
              <a:t>+</a:t>
            </a:r>
            <a:r>
              <a:rPr lang="en-US" sz="1600" b="0" i="0" dirty="0" err="1">
                <a:solidFill>
                  <a:srgbClr val="000000"/>
                </a:solidFill>
                <a:effectLst/>
                <a:latin typeface="inter-regular"/>
              </a:rPr>
              <a:t>obj.add</a:t>
            </a:r>
            <a:r>
              <a:rPr lang="en-US" sz="1600" b="0" i="0" dirty="0">
                <a:solidFill>
                  <a:srgbClr val="000000"/>
                </a:solidFill>
                <a:effectLst/>
                <a:latin typeface="inter-regular"/>
              </a:rPr>
              <a:t>(</a:t>
            </a:r>
            <a:r>
              <a:rPr lang="en-US" sz="1600" b="0" i="0" dirty="0">
                <a:solidFill>
                  <a:srgbClr val="C00000"/>
                </a:solidFill>
                <a:effectLst/>
                <a:latin typeface="inter-regular"/>
              </a:rPr>
              <a:t>12</a:t>
            </a:r>
            <a:r>
              <a:rPr lang="en-US" sz="1600" b="0" i="0" dirty="0">
                <a:solidFill>
                  <a:srgbClr val="000000"/>
                </a:solidFill>
                <a:effectLst/>
                <a:latin typeface="inter-regular"/>
              </a:rPr>
              <a:t>, </a:t>
            </a:r>
            <a:r>
              <a:rPr lang="en-US" sz="1600" b="0" i="0" dirty="0">
                <a:solidFill>
                  <a:srgbClr val="C00000"/>
                </a:solidFill>
                <a:effectLst/>
                <a:latin typeface="inter-regular"/>
              </a:rPr>
              <a:t>13</a:t>
            </a:r>
            <a:r>
              <a:rPr lang="en-US" sz="1600" b="0" i="0" dirty="0">
                <a:solidFill>
                  <a:srgbClr val="000000"/>
                </a:solidFill>
                <a:effectLst/>
                <a:latin typeface="inter-regular"/>
              </a:rPr>
              <a:t>));  </a:t>
            </a:r>
          </a:p>
          <a:p>
            <a:pPr algn="just"/>
            <a:r>
              <a:rPr lang="en-US" sz="1600" b="0" i="0" dirty="0">
                <a:solidFill>
                  <a:srgbClr val="000000"/>
                </a:solidFill>
                <a:effectLst/>
                <a:latin typeface="inter-regular"/>
              </a:rPr>
              <a:t>	}  </a:t>
            </a:r>
          </a:p>
        </p:txBody>
      </p:sp>
      <p:sp>
        <p:nvSpPr>
          <p:cNvPr id="6" name="TextBox 5">
            <a:extLst>
              <a:ext uri="{FF2B5EF4-FFF2-40B4-BE49-F238E27FC236}">
                <a16:creationId xmlns:a16="http://schemas.microsoft.com/office/drawing/2014/main" id="{8E546C93-F239-641A-F220-4FB900341AF4}"/>
              </a:ext>
            </a:extLst>
          </p:cNvPr>
          <p:cNvSpPr txBox="1"/>
          <p:nvPr/>
        </p:nvSpPr>
        <p:spPr>
          <a:xfrm>
            <a:off x="600634" y="4701901"/>
            <a:ext cx="6678707" cy="2031325"/>
          </a:xfrm>
          <a:prstGeom prst="rect">
            <a:avLst/>
          </a:prstGeom>
          <a:noFill/>
        </p:spPr>
        <p:txBody>
          <a:bodyPr wrap="square">
            <a:spAutoFit/>
          </a:bodyPr>
          <a:lstStyle/>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add(</a:t>
            </a:r>
            <a:r>
              <a:rPr lang="en-US" b="1" i="0" dirty="0">
                <a:solidFill>
                  <a:srgbClr val="006699"/>
                </a:solidFill>
                <a:effectLst/>
                <a:latin typeface="inter-regular"/>
              </a:rPr>
              <a:t>int</a:t>
            </a:r>
            <a:r>
              <a:rPr lang="en-US" b="0" i="0" dirty="0">
                <a:solidFill>
                  <a:srgbClr val="000000"/>
                </a:solidFill>
                <a:effectLst/>
                <a:latin typeface="inter-regular"/>
              </a:rPr>
              <a:t> a, </a:t>
            </a:r>
            <a:r>
              <a:rPr lang="en-US" b="1" i="0" dirty="0">
                <a:solidFill>
                  <a:srgbClr val="006699"/>
                </a:solidFill>
                <a:effectLst/>
                <a:latin typeface="inter-regular"/>
              </a:rPr>
              <a:t>int</a:t>
            </a:r>
            <a:r>
              <a:rPr lang="en-US" b="0" i="0" dirty="0">
                <a:solidFill>
                  <a:srgbClr val="000000"/>
                </a:solidFill>
                <a:effectLst/>
                <a:latin typeface="inter-regular"/>
              </a:rPr>
              <a:t> b)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Int s = </a:t>
            </a:r>
            <a:r>
              <a:rPr lang="en-US" b="0" i="0" dirty="0" err="1">
                <a:solidFill>
                  <a:srgbClr val="000000"/>
                </a:solidFill>
                <a:effectLst/>
                <a:latin typeface="inter-regular"/>
              </a:rPr>
              <a:t>a+b</a:t>
            </a:r>
            <a:r>
              <a:rPr lang="en-US" b="0" i="0" dirty="0">
                <a:solidFill>
                  <a:srgbClr val="000000"/>
                </a:solidFill>
                <a:effectLst/>
                <a:latin typeface="inter-regular"/>
              </a:rPr>
              <a:t>;  </a:t>
            </a:r>
          </a:p>
          <a:p>
            <a:pPr algn="just"/>
            <a:r>
              <a:rPr lang="en-US" b="0" i="0" dirty="0">
                <a:solidFill>
                  <a:srgbClr val="008200"/>
                </a:solidFill>
                <a:effectLst/>
                <a:latin typeface="inter-regular"/>
              </a:rPr>
              <a:t>		//returning the sum</a:t>
            </a:r>
            <a:r>
              <a:rPr lang="en-US" b="0" i="0" dirty="0">
                <a:solidFill>
                  <a:srgbClr val="000000"/>
                </a:solidFill>
                <a:effectLst/>
                <a:latin typeface="inter-regular"/>
              </a:rPr>
              <a:t>  </a:t>
            </a:r>
          </a:p>
          <a:p>
            <a:pPr algn="just"/>
            <a:r>
              <a:rPr lang="en-US" b="1" i="0" dirty="0">
                <a:solidFill>
                  <a:srgbClr val="006699"/>
                </a:solidFill>
                <a:effectLst/>
                <a:latin typeface="inter-regular"/>
              </a:rPr>
              <a:t>		return</a:t>
            </a:r>
            <a:r>
              <a:rPr lang="en-US" b="0" i="0" dirty="0">
                <a:solidFill>
                  <a:srgbClr val="000000"/>
                </a:solidFill>
                <a:effectLst/>
                <a:latin typeface="inter-regular"/>
              </a:rPr>
              <a:t> s;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endParaRPr lang="en-US" sz="1100" b="0" i="0" dirty="0">
              <a:solidFill>
                <a:srgbClr val="000000"/>
              </a:solidFill>
              <a:effectLst/>
              <a:latin typeface="inter-regular"/>
            </a:endParaRPr>
          </a:p>
        </p:txBody>
      </p:sp>
      <p:sp>
        <p:nvSpPr>
          <p:cNvPr id="7" name="Rectangle 1">
            <a:extLst>
              <a:ext uri="{FF2B5EF4-FFF2-40B4-BE49-F238E27FC236}">
                <a16:creationId xmlns:a16="http://schemas.microsoft.com/office/drawing/2014/main" id="{2E83496E-0317-FFED-5347-D2079F8041BF}"/>
              </a:ext>
            </a:extLst>
          </p:cNvPr>
          <p:cNvSpPr>
            <a:spLocks noChangeArrowheads="1"/>
          </p:cNvSpPr>
          <p:nvPr/>
        </p:nvSpPr>
        <p:spPr bwMode="auto">
          <a:xfrm>
            <a:off x="8417860" y="2947574"/>
            <a:ext cx="2277034"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The sum is: 25</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491FDA8D-0E1F-F43A-43DF-285F7AD3023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39347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4932642"/>
          </a:xfrm>
        </p:spPr>
        <p:txBody>
          <a:bodyPr>
            <a:normAutofit/>
          </a:bodyPr>
          <a:lstStyle/>
          <a:p>
            <a:pPr algn="just"/>
            <a:r>
              <a:rPr lang="en-US" sz="2000" b="0" i="0" dirty="0">
                <a:solidFill>
                  <a:srgbClr val="333333"/>
                </a:solidFill>
                <a:effectLst/>
                <a:latin typeface="inter-regular"/>
              </a:rPr>
              <a:t>If a class has multiple methods having the same name but different parameters, it is known as </a:t>
            </a:r>
            <a:r>
              <a:rPr lang="en-US" sz="2000" b="1" i="0" dirty="0">
                <a:solidFill>
                  <a:srgbClr val="333333"/>
                </a:solidFill>
                <a:effectLst/>
                <a:latin typeface="inter-bold"/>
              </a:rPr>
              <a:t>Method Overloading</a:t>
            </a:r>
            <a:r>
              <a:rPr lang="en-US" sz="2000" b="0" i="0" dirty="0">
                <a:solidFill>
                  <a:srgbClr val="333333"/>
                </a:solidFill>
                <a:effectLst/>
                <a:latin typeface="inter-regular"/>
              </a:rPr>
              <a:t>.</a:t>
            </a:r>
          </a:p>
          <a:p>
            <a:pPr algn="just"/>
            <a:r>
              <a:rPr lang="en-US" sz="2000" b="0" i="0" dirty="0">
                <a:solidFill>
                  <a:srgbClr val="333333"/>
                </a:solidFill>
                <a:effectLst/>
                <a:latin typeface="inter-regular"/>
              </a:rPr>
              <a:t>Method overloading increases the readability of the </a:t>
            </a:r>
            <a:r>
              <a:rPr lang="en-US" sz="2000" dirty="0">
                <a:solidFill>
                  <a:srgbClr val="333333"/>
                </a:solidFill>
                <a:latin typeface="inter-regular"/>
              </a:rPr>
              <a:t>program.</a:t>
            </a:r>
          </a:p>
          <a:p>
            <a:pPr marL="0" indent="0" algn="just">
              <a:buNone/>
            </a:pPr>
            <a:endParaRPr lang="en-US" sz="2000" dirty="0">
              <a:solidFill>
                <a:srgbClr val="000000"/>
              </a:solidFill>
              <a:latin typeface="inter-regular"/>
            </a:endParaRPr>
          </a:p>
          <a:p>
            <a:pPr marL="0" indent="0" algn="just">
              <a:buNone/>
            </a:pPr>
            <a:r>
              <a:rPr lang="en-US" sz="2000" b="0" i="0" dirty="0">
                <a:solidFill>
                  <a:srgbClr val="610B4B"/>
                </a:solidFill>
                <a:effectLst/>
                <a:latin typeface="erdana"/>
              </a:rPr>
              <a:t>Different ways to overload the method :</a:t>
            </a:r>
          </a:p>
          <a:p>
            <a:pPr algn="just"/>
            <a:r>
              <a:rPr lang="en-US" sz="2000" b="0" i="0" dirty="0">
                <a:solidFill>
                  <a:srgbClr val="333333"/>
                </a:solidFill>
                <a:effectLst/>
                <a:latin typeface="inter-regular"/>
              </a:rPr>
              <a:t>There are two ways to overload the method in Java</a:t>
            </a:r>
          </a:p>
          <a:p>
            <a:pPr algn="just">
              <a:buFont typeface="+mj-lt"/>
              <a:buAutoNum type="arabicPeriod"/>
            </a:pPr>
            <a:r>
              <a:rPr lang="en-US" sz="2000" b="1" i="0" dirty="0">
                <a:solidFill>
                  <a:srgbClr val="000000"/>
                </a:solidFill>
                <a:effectLst/>
                <a:latin typeface="inter-regular"/>
              </a:rPr>
              <a:t>By changing the number of arguments</a:t>
            </a:r>
          </a:p>
          <a:p>
            <a:pPr algn="just">
              <a:buFont typeface="+mj-lt"/>
              <a:buAutoNum type="arabicPeriod"/>
            </a:pPr>
            <a:r>
              <a:rPr lang="en-US" sz="2000" b="1" i="0" dirty="0">
                <a:solidFill>
                  <a:srgbClr val="000000"/>
                </a:solidFill>
                <a:effectLst/>
                <a:latin typeface="inter-regular"/>
              </a:rPr>
              <a:t>By changing the data type</a:t>
            </a:r>
          </a:p>
          <a:p>
            <a:pPr marL="0" indent="0" algn="just">
              <a:buNone/>
            </a:pPr>
            <a:endParaRPr lang="en-US" sz="2000" b="0" i="0" dirty="0">
              <a:solidFill>
                <a:srgbClr val="000000"/>
              </a:solidFill>
              <a:effectLst/>
              <a:latin typeface="inter-regular"/>
            </a:endParaRPr>
          </a:p>
          <a:p>
            <a:pPr marL="0" indent="0" algn="just">
              <a:buNone/>
            </a:pPr>
            <a:r>
              <a:rPr lang="en-US" sz="2000" b="1" dirty="0">
                <a:solidFill>
                  <a:srgbClr val="000000"/>
                </a:solidFill>
                <a:latin typeface="inter-regular"/>
              </a:rPr>
              <a:t>Note:</a:t>
            </a:r>
            <a:r>
              <a:rPr lang="en-US" sz="2000" dirty="0">
                <a:solidFill>
                  <a:srgbClr val="000000"/>
                </a:solidFill>
                <a:latin typeface="inter-regular"/>
              </a:rPr>
              <a:t> In Java, Method Overloading is </a:t>
            </a:r>
            <a:r>
              <a:rPr lang="en-US" sz="2000" dirty="0">
                <a:solidFill>
                  <a:srgbClr val="000000"/>
                </a:solidFill>
                <a:highlight>
                  <a:srgbClr val="FFFF00"/>
                </a:highlight>
                <a:latin typeface="inter-regular"/>
              </a:rPr>
              <a:t>not possible </a:t>
            </a:r>
            <a:r>
              <a:rPr lang="en-US" sz="2000" dirty="0">
                <a:solidFill>
                  <a:srgbClr val="000000"/>
                </a:solidFill>
                <a:latin typeface="inter-regular"/>
              </a:rPr>
              <a:t>by </a:t>
            </a:r>
            <a:r>
              <a:rPr lang="en-US" sz="2000" u="sng" dirty="0">
                <a:solidFill>
                  <a:srgbClr val="000000"/>
                </a:solidFill>
                <a:highlight>
                  <a:srgbClr val="FFFF00"/>
                </a:highlight>
                <a:latin typeface="inter-regular"/>
              </a:rPr>
              <a:t>changing the return type</a:t>
            </a:r>
            <a:r>
              <a:rPr lang="en-US" sz="2000" u="sng" dirty="0">
                <a:solidFill>
                  <a:srgbClr val="000000"/>
                </a:solidFill>
                <a:latin typeface="inter-regular"/>
              </a:rPr>
              <a:t> </a:t>
            </a:r>
            <a:r>
              <a:rPr lang="en-US" sz="2000" dirty="0">
                <a:solidFill>
                  <a:srgbClr val="000000"/>
                </a:solidFill>
                <a:latin typeface="inter-regular"/>
              </a:rPr>
              <a:t>of the method only.</a:t>
            </a:r>
          </a:p>
          <a:p>
            <a:pPr marL="0" indent="0" algn="just">
              <a:buNone/>
            </a:pPr>
            <a:endParaRPr lang="en-US" sz="20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09C75557-941D-5648-F9ED-66397086A09E}"/>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08362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r>
              <a:rPr lang="en-US" sz="1400" b="0" dirty="0">
                <a:solidFill>
                  <a:srgbClr val="610B4B"/>
                </a:solidFill>
                <a:effectLst/>
                <a:latin typeface="tahoma" panose="020B0604030504040204" pitchFamily="34" charset="0"/>
              </a:rPr>
              <a:t>1) </a:t>
            </a:r>
            <a:r>
              <a:rPr lang="en-US" sz="1400" b="1" dirty="0">
                <a:solidFill>
                  <a:srgbClr val="610B4B"/>
                </a:solidFill>
                <a:effectLst/>
                <a:latin typeface="tahoma" panose="020B0604030504040204" pitchFamily="34" charset="0"/>
              </a:rPr>
              <a:t>Method Overloading: changing number of arguments</a:t>
            </a:r>
          </a:p>
          <a:p>
            <a:pPr algn="just"/>
            <a:r>
              <a:rPr lang="en-US" sz="1600" b="0" i="0" dirty="0">
                <a:solidFill>
                  <a:srgbClr val="333333"/>
                </a:solidFill>
                <a:effectLst/>
                <a:latin typeface="inter-regular"/>
              </a:rPr>
              <a:t>In this example, we have created two methods, first add() method performs addition of two numbers and second add method performs addition of three numbers.</a:t>
            </a:r>
          </a:p>
          <a:p>
            <a:pPr algn="just"/>
            <a:r>
              <a:rPr lang="en-US" sz="2000" dirty="0">
                <a:solidFill>
                  <a:srgbClr val="000000"/>
                </a:solidFill>
                <a:latin typeface="inter-regular"/>
              </a:rPr>
              <a:t>Example:</a:t>
            </a:r>
          </a:p>
          <a:p>
            <a:pPr marL="0" indent="0" algn="just">
              <a:buNone/>
            </a:pPr>
            <a:endParaRPr lang="en-US" sz="2000" b="0" i="0" dirty="0">
              <a:solidFill>
                <a:srgbClr val="000000"/>
              </a:solidFill>
              <a:effectLst/>
              <a:latin typeface="inter-regular"/>
            </a:endParaRPr>
          </a:p>
        </p:txBody>
      </p:sp>
      <p:sp>
        <p:nvSpPr>
          <p:cNvPr id="5" name="TextBox 4">
            <a:extLst>
              <a:ext uri="{FF2B5EF4-FFF2-40B4-BE49-F238E27FC236}">
                <a16:creationId xmlns:a16="http://schemas.microsoft.com/office/drawing/2014/main" id="{88B7EB92-0693-1A1E-BEF0-5330F56A0A69}"/>
              </a:ext>
            </a:extLst>
          </p:cNvPr>
          <p:cNvSpPr txBox="1"/>
          <p:nvPr/>
        </p:nvSpPr>
        <p:spPr>
          <a:xfrm>
            <a:off x="388470" y="1933575"/>
            <a:ext cx="6230471" cy="4924425"/>
          </a:xfrm>
          <a:prstGeom prst="rect">
            <a:avLst/>
          </a:prstGeom>
          <a:noFill/>
        </p:spPr>
        <p:txBody>
          <a:bodyPr wrap="square">
            <a:spAutoFit/>
          </a:bodyPr>
          <a:lstStyle/>
          <a:p>
            <a:r>
              <a:rPr lang="en-IN" sz="1600" dirty="0"/>
              <a:t>class Adder</a:t>
            </a:r>
          </a:p>
          <a:p>
            <a:r>
              <a:rPr lang="en-IN" sz="1600" dirty="0"/>
              <a:t>{  </a:t>
            </a:r>
          </a:p>
          <a:p>
            <a:r>
              <a:rPr lang="en-IN" sz="1600" dirty="0"/>
              <a:t>	static int add(int </a:t>
            </a:r>
            <a:r>
              <a:rPr lang="en-IN" sz="1600" dirty="0" err="1"/>
              <a:t>a,int</a:t>
            </a:r>
            <a:r>
              <a:rPr lang="en-IN" sz="1600" dirty="0"/>
              <a:t> b)</a:t>
            </a:r>
          </a:p>
          <a:p>
            <a:r>
              <a:rPr lang="en-IN" sz="1600" dirty="0"/>
              <a:t>	{</a:t>
            </a:r>
          </a:p>
          <a:p>
            <a:r>
              <a:rPr lang="en-IN" sz="1600" dirty="0"/>
              <a:t>		return </a:t>
            </a:r>
            <a:r>
              <a:rPr lang="en-IN" sz="1600" dirty="0" err="1"/>
              <a:t>a+b</a:t>
            </a:r>
            <a:r>
              <a:rPr lang="en-IN" sz="1600" dirty="0"/>
              <a:t>;</a:t>
            </a:r>
          </a:p>
          <a:p>
            <a:r>
              <a:rPr lang="en-IN" sz="1600" dirty="0"/>
              <a:t>	}  </a:t>
            </a:r>
          </a:p>
          <a:p>
            <a:r>
              <a:rPr lang="en-IN" sz="1600" dirty="0"/>
              <a:t>	static int add(int </a:t>
            </a:r>
            <a:r>
              <a:rPr lang="en-IN" sz="1600" dirty="0" err="1"/>
              <a:t>a,int</a:t>
            </a:r>
            <a:r>
              <a:rPr lang="en-IN" sz="1600" dirty="0"/>
              <a:t> </a:t>
            </a:r>
            <a:r>
              <a:rPr lang="en-IN" sz="1600" dirty="0" err="1"/>
              <a:t>b,int</a:t>
            </a:r>
            <a:r>
              <a:rPr lang="en-IN" sz="1600" dirty="0"/>
              <a:t> c)</a:t>
            </a:r>
          </a:p>
          <a:p>
            <a:r>
              <a:rPr lang="en-IN" sz="1600" dirty="0"/>
              <a:t>	{</a:t>
            </a:r>
          </a:p>
          <a:p>
            <a:r>
              <a:rPr lang="en-IN" sz="1600" dirty="0"/>
              <a:t>		return </a:t>
            </a:r>
            <a:r>
              <a:rPr lang="en-IN" sz="1600" dirty="0" err="1"/>
              <a:t>a+b+c</a:t>
            </a:r>
            <a:r>
              <a:rPr lang="en-IN" sz="1600" dirty="0"/>
              <a:t>;</a:t>
            </a:r>
          </a:p>
          <a:p>
            <a:r>
              <a:rPr lang="en-IN" sz="1600" dirty="0"/>
              <a:t>	}  </a:t>
            </a:r>
          </a:p>
          <a:p>
            <a:r>
              <a:rPr lang="en-IN" sz="1600" dirty="0"/>
              <a:t>}  </a:t>
            </a:r>
          </a:p>
          <a:p>
            <a:r>
              <a:rPr lang="en-IN" sz="1600" dirty="0"/>
              <a:t>class TestOverloading1</a:t>
            </a:r>
          </a:p>
          <a:p>
            <a:r>
              <a:rPr lang="en-IN" sz="1600" dirty="0"/>
              <a:t>{  </a:t>
            </a:r>
          </a:p>
          <a:p>
            <a:r>
              <a:rPr lang="en-IN" sz="1600" dirty="0"/>
              <a:t>	public static void main(String[] </a:t>
            </a:r>
            <a:r>
              <a:rPr lang="en-IN" sz="1600" dirty="0" err="1"/>
              <a:t>args</a:t>
            </a:r>
            <a:r>
              <a:rPr lang="en-IN" sz="1600" dirty="0"/>
              <a:t>)</a:t>
            </a:r>
          </a:p>
          <a:p>
            <a:r>
              <a:rPr lang="en-IN" sz="1600" dirty="0"/>
              <a:t>	{  </a:t>
            </a:r>
          </a:p>
          <a:p>
            <a:r>
              <a:rPr lang="en-IN" sz="1600" dirty="0"/>
              <a:t>		</a:t>
            </a:r>
            <a:r>
              <a:rPr lang="en-IN" sz="1600" dirty="0" err="1"/>
              <a:t>System.out.println</a:t>
            </a:r>
            <a:r>
              <a:rPr lang="en-IN" sz="1600" dirty="0"/>
              <a:t>(</a:t>
            </a:r>
            <a:r>
              <a:rPr lang="en-IN" sz="1600" dirty="0" err="1"/>
              <a:t>Adder.add</a:t>
            </a:r>
            <a:r>
              <a:rPr lang="en-IN" sz="1600" dirty="0"/>
              <a:t>(10,20));  </a:t>
            </a:r>
          </a:p>
          <a:p>
            <a:r>
              <a:rPr lang="en-IN" sz="1600" dirty="0"/>
              <a:t>		</a:t>
            </a:r>
            <a:r>
              <a:rPr lang="en-IN" sz="1600" dirty="0" err="1"/>
              <a:t>System.out.println</a:t>
            </a:r>
            <a:r>
              <a:rPr lang="en-IN" sz="1600" dirty="0"/>
              <a:t>(</a:t>
            </a:r>
            <a:r>
              <a:rPr lang="en-IN" sz="1600" dirty="0" err="1"/>
              <a:t>Adder.add</a:t>
            </a:r>
            <a:r>
              <a:rPr lang="en-IN" sz="1600" dirty="0"/>
              <a:t>(11,22,44));  </a:t>
            </a:r>
          </a:p>
          <a:p>
            <a:r>
              <a:rPr lang="en-IN" sz="1600" dirty="0"/>
              <a:t>	}</a:t>
            </a:r>
          </a:p>
          <a:p>
            <a:r>
              <a:rPr lang="en-IN" sz="1600" dirty="0"/>
              <a:t>} </a:t>
            </a:r>
            <a:endParaRPr lang="en-IN" dirty="0"/>
          </a:p>
        </p:txBody>
      </p:sp>
      <p:sp>
        <p:nvSpPr>
          <p:cNvPr id="6" name="Rectangle 1">
            <a:extLst>
              <a:ext uri="{FF2B5EF4-FFF2-40B4-BE49-F238E27FC236}">
                <a16:creationId xmlns:a16="http://schemas.microsoft.com/office/drawing/2014/main" id="{3C228A0D-8068-E9E9-2105-0F0E9E7D8932}"/>
              </a:ext>
            </a:extLst>
          </p:cNvPr>
          <p:cNvSpPr>
            <a:spLocks noChangeArrowheads="1"/>
          </p:cNvSpPr>
          <p:nvPr/>
        </p:nvSpPr>
        <p:spPr bwMode="auto">
          <a:xfrm>
            <a:off x="8453719" y="3176628"/>
            <a:ext cx="227703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30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77</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C8C09107-EFC4-6623-7B45-98A963056DF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9996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r>
              <a:rPr lang="en-US" sz="1400" dirty="0">
                <a:solidFill>
                  <a:srgbClr val="610B4B"/>
                </a:solidFill>
                <a:latin typeface="tahoma" panose="020B0604030504040204" pitchFamily="34" charset="0"/>
              </a:rPr>
              <a:t>2) </a:t>
            </a:r>
            <a:r>
              <a:rPr lang="en-US" sz="1400" b="1" dirty="0">
                <a:solidFill>
                  <a:srgbClr val="610B4B"/>
                </a:solidFill>
                <a:latin typeface="tahoma" panose="020B0604030504040204" pitchFamily="34" charset="0"/>
              </a:rPr>
              <a:t>Method Overloading: changing the data type of arguments</a:t>
            </a:r>
          </a:p>
          <a:p>
            <a:pPr algn="just"/>
            <a:r>
              <a:rPr lang="en-US" sz="1800" b="0" i="0" dirty="0">
                <a:solidFill>
                  <a:srgbClr val="333333"/>
                </a:solidFill>
                <a:effectLst/>
                <a:latin typeface="inter-regular"/>
              </a:rPr>
              <a:t>In this example, we have created two methods that differ in data type.</a:t>
            </a:r>
          </a:p>
          <a:p>
            <a:pPr algn="just"/>
            <a:r>
              <a:rPr lang="en-US" sz="1800" b="0" i="0" dirty="0">
                <a:solidFill>
                  <a:srgbClr val="333333"/>
                </a:solidFill>
                <a:effectLst/>
                <a:latin typeface="inter-regular"/>
              </a:rPr>
              <a:t>The first add() method receives two integer arguments and the second add() method receives two double arguments.</a:t>
            </a:r>
          </a:p>
          <a:p>
            <a:pPr marL="0" indent="0" algn="just">
              <a:buNone/>
            </a:pPr>
            <a:r>
              <a:rPr lang="en-US" sz="2600" b="0" i="0" dirty="0">
                <a:solidFill>
                  <a:srgbClr val="000000"/>
                </a:solidFill>
                <a:effectLst/>
                <a:latin typeface="inter-regular"/>
              </a:rPr>
              <a:t>Example:</a:t>
            </a:r>
          </a:p>
          <a:p>
            <a:pPr marL="0" indent="0" algn="just">
              <a:buNone/>
            </a:pPr>
            <a:r>
              <a:rPr lang="en-US" sz="1900" dirty="0">
                <a:solidFill>
                  <a:srgbClr val="000000"/>
                </a:solidFill>
                <a:latin typeface="inter-regular"/>
              </a:rPr>
              <a:t>class Adder</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static int add(int a, int b)</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return </a:t>
            </a:r>
            <a:r>
              <a:rPr lang="en-US" sz="1900" dirty="0" err="1">
                <a:solidFill>
                  <a:srgbClr val="000000"/>
                </a:solidFill>
                <a:latin typeface="inter-regular"/>
              </a:rPr>
              <a:t>a+b</a:t>
            </a:r>
            <a:r>
              <a:rPr lang="en-US" sz="1900" dirty="0">
                <a:solidFill>
                  <a:srgbClr val="000000"/>
                </a:solidFill>
                <a:latin typeface="inter-regular"/>
              </a:rPr>
              <a:t>;</a:t>
            </a:r>
          </a:p>
          <a:p>
            <a:pPr marL="0" indent="0" algn="just">
              <a:buNone/>
            </a:pPr>
            <a:r>
              <a:rPr lang="en-US" sz="1900" dirty="0">
                <a:solidFill>
                  <a:srgbClr val="000000"/>
                </a:solidFill>
                <a:latin typeface="inter-regular"/>
              </a:rPr>
              <a:t>	}  </a:t>
            </a:r>
          </a:p>
          <a:p>
            <a:pPr marL="0" indent="0" algn="just">
              <a:buNone/>
            </a:pPr>
            <a:r>
              <a:rPr lang="en-US" sz="1900" dirty="0">
                <a:solidFill>
                  <a:srgbClr val="000000"/>
                </a:solidFill>
                <a:latin typeface="inter-regular"/>
              </a:rPr>
              <a:t>	static double add(double a, double b)</a:t>
            </a:r>
          </a:p>
          <a:p>
            <a:pPr marL="0" indent="0" algn="just">
              <a:buNone/>
            </a:pPr>
            <a:r>
              <a:rPr lang="en-US" sz="1900" dirty="0">
                <a:solidFill>
                  <a:srgbClr val="000000"/>
                </a:solidFill>
                <a:latin typeface="inter-regular"/>
              </a:rPr>
              <a:t>	{</a:t>
            </a:r>
          </a:p>
          <a:p>
            <a:pPr marL="0" indent="0" algn="just">
              <a:buNone/>
            </a:pPr>
            <a:r>
              <a:rPr lang="en-US" sz="1900" dirty="0">
                <a:solidFill>
                  <a:srgbClr val="000000"/>
                </a:solidFill>
                <a:latin typeface="inter-regular"/>
              </a:rPr>
              <a:t>		return </a:t>
            </a:r>
            <a:r>
              <a:rPr lang="en-US" sz="1900" dirty="0" err="1">
                <a:solidFill>
                  <a:srgbClr val="000000"/>
                </a:solidFill>
                <a:latin typeface="inter-regular"/>
              </a:rPr>
              <a:t>a+b</a:t>
            </a:r>
            <a:r>
              <a:rPr lang="en-US" sz="1900" dirty="0">
                <a:solidFill>
                  <a:srgbClr val="000000"/>
                </a:solidFill>
                <a:latin typeface="inter-regular"/>
              </a:rPr>
              <a:t>;</a:t>
            </a:r>
          </a:p>
          <a:p>
            <a:pPr marL="0" indent="0" algn="just">
              <a:buNone/>
            </a:pPr>
            <a:r>
              <a:rPr lang="en-US" sz="1900" dirty="0">
                <a:solidFill>
                  <a:srgbClr val="000000"/>
                </a:solidFill>
                <a:latin typeface="inter-regular"/>
              </a:rPr>
              <a:t>	}  </a:t>
            </a:r>
          </a:p>
          <a:p>
            <a:pPr marL="0" indent="0" algn="just">
              <a:buNone/>
            </a:pPr>
            <a:r>
              <a:rPr lang="en-US" sz="1900" dirty="0">
                <a:solidFill>
                  <a:srgbClr val="000000"/>
                </a:solidFill>
                <a:latin typeface="inter-regular"/>
              </a:rPr>
              <a:t>}  </a:t>
            </a:r>
          </a:p>
          <a:p>
            <a:pPr marL="0" indent="0" algn="just">
              <a:buNone/>
            </a:pPr>
            <a:endParaRPr lang="en-US" sz="2000" b="0" i="0" dirty="0">
              <a:solidFill>
                <a:srgbClr val="000000"/>
              </a:solidFill>
              <a:effectLst/>
              <a:latin typeface="inter-regular"/>
            </a:endParaRPr>
          </a:p>
        </p:txBody>
      </p:sp>
      <p:sp>
        <p:nvSpPr>
          <p:cNvPr id="6" name="Rectangle 1">
            <a:extLst>
              <a:ext uri="{FF2B5EF4-FFF2-40B4-BE49-F238E27FC236}">
                <a16:creationId xmlns:a16="http://schemas.microsoft.com/office/drawing/2014/main" id="{3C228A0D-8068-E9E9-2105-0F0E9E7D8932}"/>
              </a:ext>
            </a:extLst>
          </p:cNvPr>
          <p:cNvSpPr>
            <a:spLocks noChangeArrowheads="1"/>
          </p:cNvSpPr>
          <p:nvPr/>
        </p:nvSpPr>
        <p:spPr bwMode="auto">
          <a:xfrm>
            <a:off x="8624049" y="4860893"/>
            <a:ext cx="227703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24.9</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F731428-917D-666F-CE9B-EE24AB79D006}"/>
              </a:ext>
            </a:extLst>
          </p:cNvPr>
          <p:cNvSpPr txBox="1"/>
          <p:nvPr/>
        </p:nvSpPr>
        <p:spPr>
          <a:xfrm>
            <a:off x="6144558" y="2176226"/>
            <a:ext cx="6096000" cy="2308324"/>
          </a:xfrm>
          <a:prstGeom prst="rect">
            <a:avLst/>
          </a:prstGeom>
          <a:noFill/>
        </p:spPr>
        <p:txBody>
          <a:bodyPr wrap="square">
            <a:spAutoFit/>
          </a:bodyPr>
          <a:lstStyle/>
          <a:p>
            <a:pPr marL="0" indent="0" algn="just">
              <a:buNone/>
            </a:pPr>
            <a:r>
              <a:rPr lang="en-US" sz="1800" b="0" i="0" dirty="0">
                <a:solidFill>
                  <a:srgbClr val="000000"/>
                </a:solidFill>
                <a:effectLst/>
                <a:latin typeface="inter-regular"/>
              </a:rPr>
              <a:t>class TestOverloading2</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public static void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err="1">
                <a:solidFill>
                  <a:srgbClr val="000000"/>
                </a:solidFill>
                <a:effectLst/>
                <a:latin typeface="inter-regular"/>
              </a:rPr>
              <a:t>Adder.add</a:t>
            </a:r>
            <a:r>
              <a:rPr lang="en-US" sz="1800" b="0" i="0" dirty="0">
                <a:solidFill>
                  <a:srgbClr val="000000"/>
                </a:solidFill>
                <a:effectLst/>
                <a:latin typeface="inter-regular"/>
              </a:rPr>
              <a:t>(11,11));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err="1">
                <a:solidFill>
                  <a:srgbClr val="000000"/>
                </a:solidFill>
                <a:effectLst/>
                <a:latin typeface="inter-regular"/>
              </a:rPr>
              <a:t>Adder.add</a:t>
            </a:r>
            <a:r>
              <a:rPr lang="en-US" sz="1800" b="0" i="0" dirty="0">
                <a:solidFill>
                  <a:srgbClr val="000000"/>
                </a:solidFill>
                <a:effectLst/>
                <a:latin typeface="inter-regular"/>
              </a:rPr>
              <a:t>(12.3,12.6));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a:t>
            </a:r>
            <a:endParaRPr lang="en-IN" dirty="0"/>
          </a:p>
        </p:txBody>
      </p:sp>
      <p:pic>
        <p:nvPicPr>
          <p:cNvPr id="4" name="Picture 4" descr="F:\HIREMEE\GIET University HD Logo.jpg">
            <a:extLst>
              <a:ext uri="{FF2B5EF4-FFF2-40B4-BE49-F238E27FC236}">
                <a16:creationId xmlns:a16="http://schemas.microsoft.com/office/drawing/2014/main" id="{DD308796-F591-8A96-C60B-77FE1D57D44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60388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Classes &amp; Objects</a:t>
            </a:r>
          </a:p>
        </p:txBody>
      </p:sp>
      <p:pic>
        <p:nvPicPr>
          <p:cNvPr id="3" name="Picture 4" descr="F:\HIREMEE\GIET University HD Logo.jpg">
            <a:extLst>
              <a:ext uri="{FF2B5EF4-FFF2-40B4-BE49-F238E27FC236}">
                <a16:creationId xmlns:a16="http://schemas.microsoft.com/office/drawing/2014/main" id="{B262AE88-8FB5-E26E-F9F8-E94C1BBAD9A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09811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2000" b="0" i="0" dirty="0">
                <a:solidFill>
                  <a:srgbClr val="333333"/>
                </a:solidFill>
                <a:effectLst/>
                <a:latin typeface="inter-regular"/>
              </a:rPr>
              <a:t>   One type is promoted to another implicitly if no matching datatype is found. </a:t>
            </a:r>
          </a:p>
          <a:p>
            <a:pPr marL="0" indent="0" algn="just">
              <a:buNone/>
            </a:pPr>
            <a:endParaRPr lang="en-US" sz="3200" b="0" i="0" dirty="0">
              <a:solidFill>
                <a:srgbClr val="000000"/>
              </a:solidFill>
              <a:effectLst/>
              <a:latin typeface="inter-regular"/>
            </a:endParaRPr>
          </a:p>
        </p:txBody>
      </p:sp>
      <p:pic>
        <p:nvPicPr>
          <p:cNvPr id="1026" name="Picture 2" descr="Java Method Overloading with Type Promotion">
            <a:extLst>
              <a:ext uri="{FF2B5EF4-FFF2-40B4-BE49-F238E27FC236}">
                <a16:creationId xmlns:a16="http://schemas.microsoft.com/office/drawing/2014/main" id="{F1B83997-1850-18DE-1118-68549F5DF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929" y="1475709"/>
            <a:ext cx="6162488" cy="46218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67F54C8-B61F-3DFE-1AFA-B68A84C772D9}"/>
              </a:ext>
            </a:extLst>
          </p:cNvPr>
          <p:cNvSpPr txBox="1"/>
          <p:nvPr/>
        </p:nvSpPr>
        <p:spPr>
          <a:xfrm>
            <a:off x="388470" y="1475709"/>
            <a:ext cx="6096000" cy="1200329"/>
          </a:xfrm>
          <a:prstGeom prst="rect">
            <a:avLst/>
          </a:prstGeom>
          <a:noFill/>
        </p:spPr>
        <p:txBody>
          <a:bodyPr wrap="square">
            <a:spAutoFit/>
          </a:bodyPr>
          <a:lstStyle/>
          <a:p>
            <a:pPr algn="just"/>
            <a:r>
              <a:rPr lang="en-US" b="0" i="0" dirty="0">
                <a:solidFill>
                  <a:srgbClr val="333333"/>
                </a:solidFill>
                <a:effectLst/>
                <a:latin typeface="inter-regular"/>
              </a:rPr>
              <a:t>As shown in the diagram, byte can be promoted to short, int, long, float or double. The short datatype can be promoted to int, long, float or double. The char datatype can be promoted to </a:t>
            </a:r>
            <a:r>
              <a:rPr lang="en-US" b="0" i="0" dirty="0" err="1">
                <a:solidFill>
                  <a:srgbClr val="333333"/>
                </a:solidFill>
                <a:effectLst/>
                <a:latin typeface="inter-regular"/>
              </a:rPr>
              <a:t>int,long,float</a:t>
            </a:r>
            <a:r>
              <a:rPr lang="en-US" b="0" i="0" dirty="0">
                <a:solidFill>
                  <a:srgbClr val="333333"/>
                </a:solidFill>
                <a:effectLst/>
                <a:latin typeface="inter-regular"/>
              </a:rPr>
              <a:t> or double and so on.</a:t>
            </a:r>
            <a:endParaRPr lang="en-IN" dirty="0"/>
          </a:p>
        </p:txBody>
      </p:sp>
      <p:pic>
        <p:nvPicPr>
          <p:cNvPr id="4" name="Picture 4" descr="F:\HIREMEE\GIET University HD Logo.jpg">
            <a:extLst>
              <a:ext uri="{FF2B5EF4-FFF2-40B4-BE49-F238E27FC236}">
                <a16:creationId xmlns:a16="http://schemas.microsoft.com/office/drawing/2014/main" id="{D2888A94-DF7D-B24B-9E61-CC4F75731BBB}"/>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207167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fontScale="77500" lnSpcReduction="20000"/>
          </a:bodyPr>
          <a:lstStyle/>
          <a:p>
            <a:pPr marL="0" indent="0" algn="just">
              <a:buNone/>
            </a:pPr>
            <a:endParaRPr lang="en-US" sz="400" b="0" i="0" dirty="0">
              <a:solidFill>
                <a:srgbClr val="333333"/>
              </a:solidFill>
              <a:effectLst/>
              <a:latin typeface="inter-regular"/>
            </a:endParaRPr>
          </a:p>
          <a:p>
            <a:pPr marL="0" indent="0" algn="just">
              <a:buNone/>
            </a:pPr>
            <a:r>
              <a:rPr lang="en-US" sz="2000" b="1" i="0" dirty="0">
                <a:solidFill>
                  <a:srgbClr val="333333"/>
                </a:solidFill>
                <a:effectLst/>
                <a:latin typeface="inter-regular"/>
              </a:rPr>
              <a:t>Example – 01: </a:t>
            </a:r>
          </a:p>
          <a:p>
            <a:pPr marL="0" indent="0" algn="just">
              <a:buNone/>
            </a:pPr>
            <a:r>
              <a:rPr lang="en-US" sz="2000" b="0" i="0" dirty="0">
                <a:solidFill>
                  <a:srgbClr val="333333"/>
                </a:solidFill>
                <a:effectLst/>
                <a:latin typeface="inter-regular"/>
              </a:rPr>
              <a:t>class overload1</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void sum(int </a:t>
            </a:r>
            <a:r>
              <a:rPr lang="en-US" sz="2000" b="0" i="0" dirty="0" err="1">
                <a:solidFill>
                  <a:srgbClr val="333333"/>
                </a:solidFill>
                <a:effectLst/>
                <a:latin typeface="inter-regular"/>
              </a:rPr>
              <a:t>a,long</a:t>
            </a:r>
            <a:r>
              <a:rPr lang="en-US" sz="2000" b="0" i="0" dirty="0">
                <a:solidFill>
                  <a:srgbClr val="333333"/>
                </a:solidFill>
                <a:effectLst/>
                <a:latin typeface="inter-regular"/>
              </a:rPr>
              <a:t> b)</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System.out.println</a:t>
            </a:r>
            <a:r>
              <a:rPr lang="en-US" sz="2000" b="0" i="0" dirty="0">
                <a:solidFill>
                  <a:srgbClr val="333333"/>
                </a:solidFill>
                <a:effectLst/>
                <a:latin typeface="inter-regular"/>
              </a:rPr>
              <a:t>(</a:t>
            </a:r>
            <a:r>
              <a:rPr lang="en-US" sz="2000" b="0" i="0" dirty="0" err="1">
                <a:solidFill>
                  <a:srgbClr val="333333"/>
                </a:solidFill>
                <a:effectLst/>
                <a:latin typeface="inter-regular"/>
              </a:rPr>
              <a:t>a+b</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void sum(int </a:t>
            </a:r>
            <a:r>
              <a:rPr lang="en-US" sz="2000" b="0" i="0" dirty="0" err="1">
                <a:solidFill>
                  <a:srgbClr val="333333"/>
                </a:solidFill>
                <a:effectLst/>
                <a:latin typeface="inter-regular"/>
              </a:rPr>
              <a:t>a,int</a:t>
            </a:r>
            <a:r>
              <a:rPr lang="en-US" sz="2000" b="0" i="0" dirty="0">
                <a:solidFill>
                  <a:srgbClr val="333333"/>
                </a:solidFill>
                <a:effectLst/>
                <a:latin typeface="inter-regular"/>
              </a:rPr>
              <a:t> </a:t>
            </a:r>
            <a:r>
              <a:rPr lang="en-US" sz="2000" b="0" i="0" dirty="0" err="1">
                <a:solidFill>
                  <a:srgbClr val="333333"/>
                </a:solidFill>
                <a:effectLst/>
                <a:latin typeface="inter-regular"/>
              </a:rPr>
              <a:t>b,int</a:t>
            </a:r>
            <a:r>
              <a:rPr lang="en-US" sz="2000" b="0" i="0" dirty="0">
                <a:solidFill>
                  <a:srgbClr val="333333"/>
                </a:solidFill>
                <a:effectLst/>
                <a:latin typeface="inter-regular"/>
              </a:rPr>
              <a:t> c)</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System.out.println</a:t>
            </a:r>
            <a:r>
              <a:rPr lang="en-US" sz="2000" b="0" i="0" dirty="0">
                <a:solidFill>
                  <a:srgbClr val="333333"/>
                </a:solidFill>
                <a:effectLst/>
                <a:latin typeface="inter-regular"/>
              </a:rPr>
              <a:t>(</a:t>
            </a:r>
            <a:r>
              <a:rPr lang="en-US" sz="2000" b="0" i="0" dirty="0" err="1">
                <a:solidFill>
                  <a:srgbClr val="333333"/>
                </a:solidFill>
                <a:effectLst/>
                <a:latin typeface="inter-regular"/>
              </a:rPr>
              <a:t>a+b+c</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public static void main(String </a:t>
            </a:r>
            <a:r>
              <a:rPr lang="en-US" sz="2000" b="0" i="0" dirty="0" err="1">
                <a:solidFill>
                  <a:srgbClr val="333333"/>
                </a:solidFill>
                <a:effectLst/>
                <a:latin typeface="inter-regular"/>
              </a:rPr>
              <a:t>args</a:t>
            </a:r>
            <a:r>
              <a:rPr lang="en-US" sz="2000" b="0" i="0" dirty="0">
                <a:solidFill>
                  <a:srgbClr val="333333"/>
                </a:solidFill>
                <a:effectLst/>
                <a:latin typeface="inter-regular"/>
              </a:rPr>
              <a:t>[])</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overload1 obj=new overload1();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obj.sum</a:t>
            </a:r>
            <a:r>
              <a:rPr lang="en-US" sz="2000" b="0" i="0" dirty="0">
                <a:solidFill>
                  <a:srgbClr val="333333"/>
                </a:solidFill>
                <a:effectLst/>
                <a:latin typeface="inter-regular"/>
              </a:rPr>
              <a:t>(20,20);//</a:t>
            </a:r>
            <a:r>
              <a:rPr lang="en-US" sz="2000" b="1" i="0" dirty="0">
                <a:solidFill>
                  <a:srgbClr val="333333"/>
                </a:solidFill>
                <a:effectLst/>
                <a:latin typeface="inter-regular"/>
              </a:rPr>
              <a:t>now second int literal will be promoted to long </a:t>
            </a:r>
            <a:r>
              <a:rPr lang="en-US" sz="2000" b="0" i="0" dirty="0">
                <a:solidFill>
                  <a:srgbClr val="333333"/>
                </a:solidFill>
                <a:effectLst/>
                <a:latin typeface="inter-regular"/>
              </a:rPr>
              <a:t> </a:t>
            </a:r>
          </a:p>
          <a:p>
            <a:pPr marL="0" indent="0" algn="just">
              <a:buNone/>
            </a:pPr>
            <a:r>
              <a:rPr lang="en-US" sz="2000" b="0" i="0" dirty="0">
                <a:solidFill>
                  <a:srgbClr val="333333"/>
                </a:solidFill>
                <a:effectLst/>
                <a:latin typeface="inter-regular"/>
              </a:rPr>
              <a:t>  		</a:t>
            </a:r>
            <a:r>
              <a:rPr lang="en-US" sz="2000" b="0" i="0" dirty="0" err="1">
                <a:solidFill>
                  <a:srgbClr val="333333"/>
                </a:solidFill>
                <a:effectLst/>
                <a:latin typeface="inter-regular"/>
              </a:rPr>
              <a:t>obj.sum</a:t>
            </a:r>
            <a:r>
              <a:rPr lang="en-US" sz="2000" b="0" i="0" dirty="0">
                <a:solidFill>
                  <a:srgbClr val="333333"/>
                </a:solidFill>
                <a:effectLst/>
                <a:latin typeface="inter-regular"/>
              </a:rPr>
              <a:t>(20,20,20);  </a:t>
            </a:r>
          </a:p>
          <a:p>
            <a:pPr marL="0" indent="0" algn="just">
              <a:buNone/>
            </a:pPr>
            <a:r>
              <a:rPr lang="en-US" sz="2000" b="0" i="0" dirty="0">
                <a:solidFill>
                  <a:srgbClr val="333333"/>
                </a:solidFill>
                <a:effectLst/>
                <a:latin typeface="inter-regular"/>
              </a:rPr>
              <a:t>   	}  </a:t>
            </a:r>
          </a:p>
          <a:p>
            <a:pPr marL="0" indent="0" algn="just">
              <a:buNone/>
            </a:pPr>
            <a:r>
              <a:rPr lang="en-US" sz="2000" b="0" i="0" dirty="0">
                <a:solidFill>
                  <a:srgbClr val="333333"/>
                </a:solidFill>
                <a:effectLst/>
                <a:latin typeface="inter-regular"/>
              </a:rPr>
              <a:t>}  </a:t>
            </a:r>
          </a:p>
          <a:p>
            <a:pPr marL="0" indent="0" algn="just">
              <a:buNone/>
            </a:pPr>
            <a:endParaRPr lang="en-US" sz="3200" b="0" i="0" dirty="0">
              <a:solidFill>
                <a:srgbClr val="000000"/>
              </a:solidFill>
              <a:effectLst/>
              <a:latin typeface="inter-regular"/>
            </a:endParaRPr>
          </a:p>
        </p:txBody>
      </p:sp>
      <p:sp>
        <p:nvSpPr>
          <p:cNvPr id="4" name="Rectangle 1">
            <a:extLst>
              <a:ext uri="{FF2B5EF4-FFF2-40B4-BE49-F238E27FC236}">
                <a16:creationId xmlns:a16="http://schemas.microsoft.com/office/drawing/2014/main" id="{EC83191F-4968-1C03-9277-5E9A1BF0170A}"/>
              </a:ext>
            </a:extLst>
          </p:cNvPr>
          <p:cNvSpPr>
            <a:spLocks noChangeArrowheads="1"/>
          </p:cNvSpPr>
          <p:nvPr/>
        </p:nvSpPr>
        <p:spPr bwMode="auto">
          <a:xfrm>
            <a:off x="8525434" y="2866510"/>
            <a:ext cx="2501154" cy="147732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40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60</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2C21943F-A909-5FD3-7997-525317A7129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93066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1800" b="0" i="0" dirty="0">
                <a:solidFill>
                  <a:srgbClr val="333333"/>
                </a:solidFill>
                <a:effectLst/>
                <a:latin typeface="inter-regular"/>
              </a:rPr>
              <a:t>If there are matching type arguments in the method, type promotion is not performed.</a:t>
            </a:r>
            <a:endParaRPr lang="en-US" b="1" i="0" dirty="0">
              <a:solidFill>
                <a:srgbClr val="333333"/>
              </a:solidFill>
              <a:effectLst/>
              <a:latin typeface="inter-regular"/>
            </a:endParaRPr>
          </a:p>
          <a:p>
            <a:pPr marL="0" indent="0" algn="just">
              <a:lnSpc>
                <a:spcPct val="70000"/>
              </a:lnSpc>
              <a:buNone/>
            </a:pPr>
            <a:r>
              <a:rPr lang="en-US" sz="1600" b="1" dirty="0">
                <a:solidFill>
                  <a:srgbClr val="333333"/>
                </a:solidFill>
                <a:latin typeface="inter-regular"/>
              </a:rPr>
              <a:t>Example – 02: </a:t>
            </a:r>
          </a:p>
          <a:p>
            <a:pPr marL="0" indent="0" algn="just">
              <a:buNone/>
            </a:pPr>
            <a:r>
              <a:rPr lang="en-US" sz="32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682AC9CB-F251-60B3-C276-ADD4908EFC02}"/>
              </a:ext>
            </a:extLst>
          </p:cNvPr>
          <p:cNvSpPr txBox="1"/>
          <p:nvPr/>
        </p:nvSpPr>
        <p:spPr>
          <a:xfrm>
            <a:off x="627528" y="1733434"/>
            <a:ext cx="7458635" cy="4801314"/>
          </a:xfrm>
          <a:prstGeom prst="rect">
            <a:avLst/>
          </a:prstGeom>
          <a:noFill/>
        </p:spPr>
        <p:txBody>
          <a:bodyPr wrap="square">
            <a:spAutoFit/>
          </a:bodyPr>
          <a:lstStyle/>
          <a:p>
            <a:r>
              <a:rPr lang="en-IN" dirty="0"/>
              <a:t>class Overload2</a:t>
            </a:r>
          </a:p>
          <a:p>
            <a:r>
              <a:rPr lang="en-IN" dirty="0"/>
              <a:t>{  </a:t>
            </a:r>
          </a:p>
          <a:p>
            <a:r>
              <a:rPr lang="en-IN" dirty="0"/>
              <a:t>  	void sum(int </a:t>
            </a:r>
            <a:r>
              <a:rPr lang="en-IN" dirty="0" err="1"/>
              <a:t>a,int</a:t>
            </a:r>
            <a:r>
              <a:rPr lang="en-IN" dirty="0"/>
              <a:t> b)</a:t>
            </a:r>
          </a:p>
          <a:p>
            <a:r>
              <a:rPr lang="en-IN" dirty="0"/>
              <a:t>	{</a:t>
            </a:r>
          </a:p>
          <a:p>
            <a:r>
              <a:rPr lang="en-IN" dirty="0"/>
              <a:t>		</a:t>
            </a:r>
            <a:r>
              <a:rPr lang="en-IN" dirty="0" err="1"/>
              <a:t>System.out.println</a:t>
            </a:r>
            <a:r>
              <a:rPr lang="en-IN" dirty="0"/>
              <a:t>("int </a:t>
            </a:r>
            <a:r>
              <a:rPr lang="en-IN" dirty="0" err="1"/>
              <a:t>arg</a:t>
            </a:r>
            <a:r>
              <a:rPr lang="en-IN" dirty="0"/>
              <a:t> method invoked");</a:t>
            </a:r>
          </a:p>
          <a:p>
            <a:r>
              <a:rPr lang="en-IN" dirty="0"/>
              <a:t>	}  </a:t>
            </a:r>
          </a:p>
          <a:p>
            <a:r>
              <a:rPr lang="en-IN" dirty="0"/>
              <a:t>  	void sum(long </a:t>
            </a:r>
            <a:r>
              <a:rPr lang="en-IN" dirty="0" err="1"/>
              <a:t>a,long</a:t>
            </a:r>
            <a:r>
              <a:rPr lang="en-IN" dirty="0"/>
              <a:t> b)</a:t>
            </a:r>
          </a:p>
          <a:p>
            <a:r>
              <a:rPr lang="en-IN" dirty="0"/>
              <a:t>	{</a:t>
            </a:r>
          </a:p>
          <a:p>
            <a:r>
              <a:rPr lang="en-IN" dirty="0"/>
              <a:t>		</a:t>
            </a:r>
            <a:r>
              <a:rPr lang="en-IN" dirty="0" err="1"/>
              <a:t>System.out.println</a:t>
            </a:r>
            <a:r>
              <a:rPr lang="en-IN" dirty="0"/>
              <a:t>("long </a:t>
            </a:r>
            <a:r>
              <a:rPr lang="en-IN" dirty="0" err="1"/>
              <a:t>arg</a:t>
            </a:r>
            <a:r>
              <a:rPr lang="en-IN" dirty="0"/>
              <a:t> method invoked");</a:t>
            </a:r>
          </a:p>
          <a:p>
            <a:r>
              <a:rPr lang="en-IN" dirty="0"/>
              <a:t>	}  </a:t>
            </a:r>
          </a:p>
          <a:p>
            <a:r>
              <a:rPr lang="en-IN" dirty="0"/>
              <a:t>  </a:t>
            </a:r>
          </a:p>
          <a:p>
            <a:r>
              <a:rPr lang="en-IN" dirty="0"/>
              <a:t>  	public static void main(String </a:t>
            </a:r>
            <a:r>
              <a:rPr lang="en-IN" dirty="0" err="1"/>
              <a:t>args</a:t>
            </a:r>
            <a:r>
              <a:rPr lang="en-IN" dirty="0"/>
              <a:t>[])</a:t>
            </a:r>
          </a:p>
          <a:p>
            <a:r>
              <a:rPr lang="en-IN" dirty="0"/>
              <a:t>	{  </a:t>
            </a:r>
          </a:p>
          <a:p>
            <a:r>
              <a:rPr lang="en-IN" dirty="0"/>
              <a:t>  		Overload2 </a:t>
            </a:r>
            <a:r>
              <a:rPr lang="en-IN" dirty="0" err="1"/>
              <a:t>obj</a:t>
            </a:r>
            <a:r>
              <a:rPr lang="en-IN" dirty="0"/>
              <a:t>=new Overload2();  </a:t>
            </a:r>
          </a:p>
          <a:p>
            <a:r>
              <a:rPr lang="en-IN" dirty="0"/>
              <a:t>  		</a:t>
            </a:r>
            <a:r>
              <a:rPr lang="en-IN" dirty="0" err="1"/>
              <a:t>obj.sum</a:t>
            </a:r>
            <a:r>
              <a:rPr lang="en-IN" dirty="0"/>
              <a:t>(20,20);//now int </a:t>
            </a:r>
            <a:r>
              <a:rPr lang="en-IN" dirty="0" err="1"/>
              <a:t>arg</a:t>
            </a:r>
            <a:r>
              <a:rPr lang="en-IN" dirty="0"/>
              <a:t> sum() method gets invoked  </a:t>
            </a:r>
          </a:p>
          <a:p>
            <a:r>
              <a:rPr lang="en-IN" dirty="0"/>
              <a:t>  	}  </a:t>
            </a:r>
          </a:p>
          <a:p>
            <a:r>
              <a:rPr lang="en-IN" dirty="0"/>
              <a:t>} </a:t>
            </a:r>
          </a:p>
        </p:txBody>
      </p:sp>
      <p:sp>
        <p:nvSpPr>
          <p:cNvPr id="6" name="Rectangle 1">
            <a:extLst>
              <a:ext uri="{FF2B5EF4-FFF2-40B4-BE49-F238E27FC236}">
                <a16:creationId xmlns:a16="http://schemas.microsoft.com/office/drawing/2014/main" id="{A6506103-5B2D-BD4F-AAFD-9CB7E930E43C}"/>
              </a:ext>
            </a:extLst>
          </p:cNvPr>
          <p:cNvSpPr>
            <a:spLocks noChangeArrowheads="1"/>
          </p:cNvSpPr>
          <p:nvPr/>
        </p:nvSpPr>
        <p:spPr bwMode="auto">
          <a:xfrm>
            <a:off x="8933329" y="3533926"/>
            <a:ext cx="2810436"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int </a:t>
            </a:r>
            <a:r>
              <a:rPr lang="en-US" altLang="en-US" b="1" dirty="0" err="1">
                <a:solidFill>
                  <a:srgbClr val="333333"/>
                </a:solidFill>
                <a:latin typeface="inter-bold"/>
              </a:rPr>
              <a:t>arg</a:t>
            </a:r>
            <a:r>
              <a:rPr lang="en-US" altLang="en-US" b="1" dirty="0">
                <a:solidFill>
                  <a:srgbClr val="333333"/>
                </a:solidFill>
                <a:latin typeface="inter-bold"/>
              </a:rPr>
              <a:t> method invoked</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BF38D52E-9529-A2CD-474E-05CE5F93243C}"/>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50505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 Overloading and Type Promotion</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5918760"/>
          </a:xfrm>
        </p:spPr>
        <p:txBody>
          <a:bodyPr>
            <a:normAutofit/>
          </a:bodyPr>
          <a:lstStyle/>
          <a:p>
            <a:pPr marL="0" indent="0" algn="just">
              <a:buNone/>
            </a:pPr>
            <a:endParaRPr lang="en-US" sz="400" b="0" i="0" dirty="0">
              <a:solidFill>
                <a:srgbClr val="333333"/>
              </a:solidFill>
              <a:effectLst/>
              <a:latin typeface="inter-regular"/>
            </a:endParaRPr>
          </a:p>
          <a:p>
            <a:pPr marL="0" indent="0" algn="just">
              <a:buNone/>
            </a:pPr>
            <a:r>
              <a:rPr lang="en-US" sz="1800" b="0" i="0" dirty="0">
                <a:solidFill>
                  <a:srgbClr val="333333"/>
                </a:solidFill>
                <a:effectLst/>
                <a:latin typeface="inter-regular"/>
              </a:rPr>
              <a:t>If there are no matching type arguments in the method, and each method promotes similar number of arguments, there will be ambiguity..</a:t>
            </a:r>
            <a:endParaRPr lang="en-US" b="1" i="0" dirty="0">
              <a:solidFill>
                <a:srgbClr val="333333"/>
              </a:solidFill>
              <a:effectLst/>
              <a:latin typeface="inter-regular"/>
            </a:endParaRPr>
          </a:p>
          <a:p>
            <a:pPr marL="0" indent="0" algn="just">
              <a:lnSpc>
                <a:spcPct val="70000"/>
              </a:lnSpc>
              <a:buNone/>
            </a:pPr>
            <a:r>
              <a:rPr lang="en-US" sz="1600" b="1" dirty="0">
                <a:solidFill>
                  <a:srgbClr val="333333"/>
                </a:solidFill>
                <a:latin typeface="inter-regular"/>
              </a:rPr>
              <a:t>Example – 03: </a:t>
            </a:r>
          </a:p>
          <a:p>
            <a:pPr marL="0" indent="0" algn="just">
              <a:buNone/>
            </a:pPr>
            <a:r>
              <a:rPr lang="en-US" sz="32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682AC9CB-F251-60B3-C276-ADD4908EFC02}"/>
              </a:ext>
            </a:extLst>
          </p:cNvPr>
          <p:cNvSpPr txBox="1"/>
          <p:nvPr/>
        </p:nvSpPr>
        <p:spPr>
          <a:xfrm>
            <a:off x="388470" y="1913251"/>
            <a:ext cx="7458635" cy="4801314"/>
          </a:xfrm>
          <a:prstGeom prst="rect">
            <a:avLst/>
          </a:prstGeom>
          <a:noFill/>
        </p:spPr>
        <p:txBody>
          <a:bodyPr wrap="square">
            <a:spAutoFit/>
          </a:bodyPr>
          <a:lstStyle/>
          <a:p>
            <a:r>
              <a:rPr lang="en-IN" dirty="0"/>
              <a:t>class Overload3</a:t>
            </a:r>
          </a:p>
          <a:p>
            <a:r>
              <a:rPr lang="en-IN" dirty="0"/>
              <a:t>{  </a:t>
            </a:r>
          </a:p>
          <a:p>
            <a:r>
              <a:rPr lang="en-IN" dirty="0"/>
              <a:t>  	void sum(int </a:t>
            </a:r>
            <a:r>
              <a:rPr lang="en-IN" dirty="0" err="1"/>
              <a:t>a,long</a:t>
            </a:r>
            <a:r>
              <a:rPr lang="en-IN" dirty="0"/>
              <a:t> b)</a:t>
            </a:r>
          </a:p>
          <a:p>
            <a:r>
              <a:rPr lang="en-IN" dirty="0"/>
              <a:t>	{</a:t>
            </a:r>
          </a:p>
          <a:p>
            <a:r>
              <a:rPr lang="en-IN" dirty="0"/>
              <a:t>		</a:t>
            </a:r>
            <a:r>
              <a:rPr lang="en-IN" dirty="0" err="1"/>
              <a:t>System.out.println</a:t>
            </a:r>
            <a:r>
              <a:rPr lang="en-IN" dirty="0"/>
              <a:t>("a method invoked");</a:t>
            </a:r>
          </a:p>
          <a:p>
            <a:r>
              <a:rPr lang="en-IN" dirty="0"/>
              <a:t>	}  </a:t>
            </a:r>
          </a:p>
          <a:p>
            <a:r>
              <a:rPr lang="en-IN" dirty="0"/>
              <a:t>  	void sum(long </a:t>
            </a:r>
            <a:r>
              <a:rPr lang="en-IN" dirty="0" err="1"/>
              <a:t>a,int</a:t>
            </a:r>
            <a:r>
              <a:rPr lang="en-IN" dirty="0"/>
              <a:t> b)</a:t>
            </a:r>
          </a:p>
          <a:p>
            <a:r>
              <a:rPr lang="en-IN" dirty="0"/>
              <a:t>	{</a:t>
            </a:r>
          </a:p>
          <a:p>
            <a:r>
              <a:rPr lang="en-IN" dirty="0"/>
              <a:t>		</a:t>
            </a:r>
            <a:r>
              <a:rPr lang="en-IN" dirty="0" err="1"/>
              <a:t>System.out.println</a:t>
            </a:r>
            <a:r>
              <a:rPr lang="en-IN" dirty="0"/>
              <a:t>("b method invoked");</a:t>
            </a:r>
          </a:p>
          <a:p>
            <a:r>
              <a:rPr lang="en-IN" dirty="0"/>
              <a:t>	}  </a:t>
            </a:r>
          </a:p>
          <a:p>
            <a:r>
              <a:rPr lang="en-IN" dirty="0"/>
              <a:t>  </a:t>
            </a:r>
          </a:p>
          <a:p>
            <a:r>
              <a:rPr lang="en-IN" dirty="0"/>
              <a:t>  	public static void main(String </a:t>
            </a:r>
            <a:r>
              <a:rPr lang="en-IN" dirty="0" err="1"/>
              <a:t>args</a:t>
            </a:r>
            <a:r>
              <a:rPr lang="en-IN" dirty="0"/>
              <a:t>[])</a:t>
            </a:r>
          </a:p>
          <a:p>
            <a:r>
              <a:rPr lang="en-IN" dirty="0"/>
              <a:t>	{  </a:t>
            </a:r>
          </a:p>
          <a:p>
            <a:r>
              <a:rPr lang="en-IN" dirty="0"/>
              <a:t>  		Overload3 </a:t>
            </a:r>
            <a:r>
              <a:rPr lang="en-IN" dirty="0" err="1"/>
              <a:t>obj</a:t>
            </a:r>
            <a:r>
              <a:rPr lang="en-IN" dirty="0"/>
              <a:t>=new Overload3();  </a:t>
            </a:r>
          </a:p>
          <a:p>
            <a:r>
              <a:rPr lang="en-IN" dirty="0"/>
              <a:t>  		</a:t>
            </a:r>
            <a:r>
              <a:rPr lang="en-IN" dirty="0" err="1"/>
              <a:t>obj.sum</a:t>
            </a:r>
            <a:r>
              <a:rPr lang="en-IN" dirty="0"/>
              <a:t>(20,20);//now ambiguity  </a:t>
            </a:r>
          </a:p>
          <a:p>
            <a:r>
              <a:rPr lang="en-IN" dirty="0"/>
              <a:t>  	}  </a:t>
            </a:r>
          </a:p>
          <a:p>
            <a:r>
              <a:rPr lang="en-IN" dirty="0"/>
              <a:t>} </a:t>
            </a:r>
          </a:p>
        </p:txBody>
      </p:sp>
      <p:sp>
        <p:nvSpPr>
          <p:cNvPr id="6" name="Rectangle 1">
            <a:extLst>
              <a:ext uri="{FF2B5EF4-FFF2-40B4-BE49-F238E27FC236}">
                <a16:creationId xmlns:a16="http://schemas.microsoft.com/office/drawing/2014/main" id="{A6506103-5B2D-BD4F-AAFD-9CB7E930E43C}"/>
              </a:ext>
            </a:extLst>
          </p:cNvPr>
          <p:cNvSpPr>
            <a:spLocks noChangeArrowheads="1"/>
          </p:cNvSpPr>
          <p:nvPr/>
        </p:nvSpPr>
        <p:spPr bwMode="auto">
          <a:xfrm>
            <a:off x="8933329" y="3595481"/>
            <a:ext cx="2810436" cy="107721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Compile time error</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6782CBB8-4863-566A-202A-D7E8E1981C9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272474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1640541"/>
            <a:ext cx="9144000" cy="3576917"/>
          </a:xfrm>
        </p:spPr>
        <p:txBody>
          <a:bodyPr>
            <a:normAutofit/>
          </a:bodyPr>
          <a:lstStyle/>
          <a:p>
            <a:r>
              <a:rPr lang="en-IN" sz="7200" b="1" dirty="0"/>
              <a:t>Initialization of Variables</a:t>
            </a:r>
            <a:br>
              <a:rPr lang="en-IN" sz="7200" b="1" dirty="0"/>
            </a:br>
            <a:r>
              <a:rPr lang="en-IN" sz="7200" b="1" dirty="0"/>
              <a:t>Using</a:t>
            </a:r>
            <a:br>
              <a:rPr lang="en-IN" sz="7200" b="1" dirty="0"/>
            </a:br>
            <a:r>
              <a:rPr lang="en-IN" sz="7200" b="1" dirty="0">
                <a:solidFill>
                  <a:srgbClr val="1100A7"/>
                </a:solidFill>
              </a:rPr>
              <a:t>Constructor</a:t>
            </a:r>
          </a:p>
        </p:txBody>
      </p:sp>
      <p:pic>
        <p:nvPicPr>
          <p:cNvPr id="3" name="Picture 4" descr="F:\HIREMEE\GIET University HD Logo.jpg">
            <a:extLst>
              <a:ext uri="{FF2B5EF4-FFF2-40B4-BE49-F238E27FC236}">
                <a16:creationId xmlns:a16="http://schemas.microsoft.com/office/drawing/2014/main" id="{A2AD0ED7-324F-D4BD-5943-03ABB964FD1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99032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1091647"/>
            <a:ext cx="11860305" cy="5094001"/>
          </a:xfrm>
        </p:spPr>
        <p:txBody>
          <a:bodyPr>
            <a:normAutofit/>
          </a:bodyPr>
          <a:lstStyle/>
          <a:p>
            <a:pPr algn="just"/>
            <a:r>
              <a:rPr lang="en-US" sz="2000" b="0" i="0" dirty="0">
                <a:solidFill>
                  <a:srgbClr val="333333"/>
                </a:solidFill>
                <a:effectLst/>
                <a:latin typeface="inter-regular"/>
              </a:rPr>
              <a:t>In </a:t>
            </a:r>
            <a:r>
              <a:rPr lang="en-US" sz="2000" dirty="0">
                <a:solidFill>
                  <a:srgbClr val="008000"/>
                </a:solidFill>
                <a:latin typeface="inter-regular"/>
              </a:rPr>
              <a:t>Java</a:t>
            </a:r>
            <a:r>
              <a:rPr lang="en-US" sz="2000" b="0" i="0" dirty="0">
                <a:solidFill>
                  <a:srgbClr val="333333"/>
                </a:solidFill>
                <a:effectLst/>
                <a:latin typeface="inter-regular"/>
              </a:rPr>
              <a:t>, a constructor is a special method, which has same name as that of the class name and it is called automatically when an instance of the </a:t>
            </a:r>
            <a:r>
              <a:rPr lang="en-US" sz="2000" dirty="0">
                <a:solidFill>
                  <a:srgbClr val="008000"/>
                </a:solidFill>
                <a:latin typeface="inter-regular"/>
              </a:rPr>
              <a:t>class </a:t>
            </a:r>
            <a:r>
              <a:rPr lang="en-US" sz="2000" b="0" i="0" dirty="0">
                <a:solidFill>
                  <a:srgbClr val="333333"/>
                </a:solidFill>
                <a:effectLst/>
                <a:latin typeface="inter-regular"/>
              </a:rPr>
              <a:t>is created. </a:t>
            </a:r>
          </a:p>
          <a:p>
            <a:pPr algn="just"/>
            <a:r>
              <a:rPr lang="en-US" sz="2000" b="0" i="0" dirty="0">
                <a:solidFill>
                  <a:srgbClr val="333333"/>
                </a:solidFill>
                <a:effectLst/>
                <a:latin typeface="inter-regular"/>
              </a:rPr>
              <a:t>It is mainly used to initialize the object (instance variables associated with an object).</a:t>
            </a:r>
          </a:p>
          <a:p>
            <a:pPr algn="just"/>
            <a:r>
              <a:rPr lang="en-US" sz="2000" b="0" i="0" dirty="0">
                <a:solidFill>
                  <a:srgbClr val="333333"/>
                </a:solidFill>
                <a:effectLst/>
                <a:latin typeface="inter-regular"/>
              </a:rPr>
              <a:t>Every time an object is created using the new() keyword, at least one constructor is called.</a:t>
            </a:r>
          </a:p>
          <a:p>
            <a:pPr algn="just"/>
            <a:r>
              <a:rPr lang="en-US" sz="2000" b="0" i="0" dirty="0">
                <a:solidFill>
                  <a:srgbClr val="333333"/>
                </a:solidFill>
                <a:effectLst/>
                <a:latin typeface="inter-regular"/>
              </a:rPr>
              <a:t>There are </a:t>
            </a:r>
            <a:r>
              <a:rPr lang="en-US" sz="2000" b="1" i="0" dirty="0">
                <a:solidFill>
                  <a:srgbClr val="333333"/>
                </a:solidFill>
                <a:effectLst/>
                <a:latin typeface="inter-regular"/>
              </a:rPr>
              <a:t>two</a:t>
            </a:r>
            <a:r>
              <a:rPr lang="en-US" sz="2000" b="0" i="0" dirty="0">
                <a:solidFill>
                  <a:srgbClr val="333333"/>
                </a:solidFill>
                <a:effectLst/>
                <a:latin typeface="inter-regular"/>
              </a:rPr>
              <a:t> rules defined for the constructor.</a:t>
            </a:r>
          </a:p>
          <a:p>
            <a:pPr lvl="1" algn="just">
              <a:buFont typeface="+mj-lt"/>
              <a:buAutoNum type="arabicPeriod"/>
            </a:pPr>
            <a:r>
              <a:rPr lang="en-US" sz="2000" b="0" i="0" dirty="0">
                <a:solidFill>
                  <a:srgbClr val="000000"/>
                </a:solidFill>
                <a:effectLst/>
                <a:latin typeface="inter-regular"/>
              </a:rPr>
              <a:t>Constructor name must be the same as its class name</a:t>
            </a:r>
          </a:p>
          <a:p>
            <a:pPr lvl="1" algn="just">
              <a:buFont typeface="+mj-lt"/>
              <a:buAutoNum type="arabicPeriod"/>
            </a:pPr>
            <a:r>
              <a:rPr lang="en-US" sz="2000" b="0" i="0" dirty="0">
                <a:solidFill>
                  <a:srgbClr val="000000"/>
                </a:solidFill>
                <a:effectLst/>
                <a:latin typeface="inter-regular"/>
              </a:rPr>
              <a:t>A Constructor must have </a:t>
            </a:r>
            <a:r>
              <a:rPr lang="en-US" sz="2000" b="0" i="0" u="sng" dirty="0">
                <a:solidFill>
                  <a:srgbClr val="000000"/>
                </a:solidFill>
                <a:effectLst/>
                <a:latin typeface="inter-regular"/>
              </a:rPr>
              <a:t>no</a:t>
            </a:r>
            <a:r>
              <a:rPr lang="en-US" sz="2000" b="0" i="0" dirty="0">
                <a:solidFill>
                  <a:srgbClr val="000000"/>
                </a:solidFill>
                <a:effectLst/>
                <a:latin typeface="inter-regular"/>
              </a:rPr>
              <a:t> explicit return type</a:t>
            </a:r>
          </a:p>
          <a:p>
            <a:pPr marL="457200" lvl="1" indent="0" algn="just">
              <a:buNone/>
            </a:pPr>
            <a:endParaRPr lang="en-US" sz="2000" b="1" dirty="0">
              <a:solidFill>
                <a:srgbClr val="000000"/>
              </a:solidFill>
              <a:latin typeface="inter-regular"/>
            </a:endParaRPr>
          </a:p>
          <a:p>
            <a:pPr marL="457200" lvl="1" indent="0" algn="just">
              <a:buNone/>
            </a:pPr>
            <a:r>
              <a:rPr lang="en-US" sz="2000" b="1" dirty="0">
                <a:solidFill>
                  <a:srgbClr val="000000"/>
                </a:solidFill>
                <a:latin typeface="inter-regular"/>
              </a:rPr>
              <a:t>Note</a:t>
            </a:r>
            <a:r>
              <a:rPr lang="en-US" sz="2000" dirty="0">
                <a:solidFill>
                  <a:srgbClr val="000000"/>
                </a:solidFill>
                <a:latin typeface="inter-regular"/>
              </a:rPr>
              <a:t>: </a:t>
            </a:r>
            <a:r>
              <a:rPr lang="en-US" sz="2000" b="0" i="0" dirty="0">
                <a:solidFill>
                  <a:srgbClr val="000000"/>
                </a:solidFill>
                <a:effectLst/>
                <a:latin typeface="inter-regular"/>
              </a:rPr>
              <a:t>A Java constructor cannot be abstract, static, final, and synchronized</a:t>
            </a:r>
          </a:p>
          <a:p>
            <a:pPr marL="0" indent="0" algn="just">
              <a:buNone/>
            </a:pPr>
            <a:r>
              <a:rPr lang="en-US" sz="2400" b="1" i="0" dirty="0">
                <a:solidFill>
                  <a:srgbClr val="610B38"/>
                </a:solidFill>
                <a:effectLst/>
                <a:latin typeface="erdana"/>
              </a:rPr>
              <a:t>Types of Java constructors :</a:t>
            </a:r>
            <a:endParaRPr lang="en-US" sz="1600" b="1" i="0" dirty="0">
              <a:solidFill>
                <a:srgbClr val="610B38"/>
              </a:solidFill>
              <a:effectLst/>
              <a:latin typeface="erdana"/>
            </a:endParaRPr>
          </a:p>
          <a:p>
            <a:pPr marL="0" indent="0" algn="just">
              <a:buNone/>
            </a:pPr>
            <a:r>
              <a:rPr lang="en-US" sz="2000" b="0" i="0" dirty="0">
                <a:solidFill>
                  <a:srgbClr val="333333"/>
                </a:solidFill>
                <a:effectLst/>
                <a:latin typeface="inter-regular"/>
              </a:rPr>
              <a:t>There are two types of constructors in Java:</a:t>
            </a:r>
          </a:p>
          <a:p>
            <a:pPr lvl="1" algn="just">
              <a:buFont typeface="+mj-lt"/>
              <a:buAutoNum type="arabicPeriod"/>
            </a:pPr>
            <a:r>
              <a:rPr lang="en-US" sz="2000" b="0" i="0" dirty="0">
                <a:solidFill>
                  <a:srgbClr val="1100A7"/>
                </a:solidFill>
                <a:effectLst/>
                <a:latin typeface="inter-regular"/>
              </a:rPr>
              <a:t>Default constructor</a:t>
            </a:r>
            <a:r>
              <a:rPr lang="en-US" sz="2000" b="0" i="0" dirty="0">
                <a:solidFill>
                  <a:srgbClr val="000000"/>
                </a:solidFill>
                <a:effectLst/>
                <a:latin typeface="inter-regular"/>
              </a:rPr>
              <a:t> (no-</a:t>
            </a:r>
            <a:r>
              <a:rPr lang="en-US" sz="2000" b="0" i="0" dirty="0" err="1">
                <a:solidFill>
                  <a:srgbClr val="000000"/>
                </a:solidFill>
                <a:effectLst/>
                <a:latin typeface="inter-regular"/>
              </a:rPr>
              <a:t>arg</a:t>
            </a:r>
            <a:r>
              <a:rPr lang="en-US" sz="2000" b="0" i="0" dirty="0">
                <a:solidFill>
                  <a:srgbClr val="000000"/>
                </a:solidFill>
                <a:effectLst/>
                <a:latin typeface="inter-regular"/>
              </a:rPr>
              <a:t> constructor)</a:t>
            </a:r>
          </a:p>
          <a:p>
            <a:pPr lvl="1" algn="just">
              <a:buFont typeface="+mj-lt"/>
              <a:buAutoNum type="arabicPeriod"/>
            </a:pPr>
            <a:r>
              <a:rPr lang="en-US" sz="2000" b="0" i="0" dirty="0">
                <a:solidFill>
                  <a:srgbClr val="1100A7"/>
                </a:solidFill>
                <a:effectLst/>
                <a:latin typeface="inter-regular"/>
              </a:rPr>
              <a:t>Parameterized constructor</a:t>
            </a:r>
          </a:p>
          <a:p>
            <a:pPr marL="457200" lvl="1" indent="0" algn="just">
              <a:buNone/>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CC13974F-4CF6-55DB-15CE-AAB757629837}"/>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963128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Default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5839230"/>
          </a:xfrm>
        </p:spPr>
        <p:txBody>
          <a:bodyPr>
            <a:normAutofit fontScale="92500" lnSpcReduction="20000"/>
          </a:bodyPr>
          <a:lstStyle/>
          <a:p>
            <a:pPr algn="just"/>
            <a:r>
              <a:rPr lang="en-US" sz="1900" b="0" i="0" dirty="0">
                <a:solidFill>
                  <a:srgbClr val="333333"/>
                </a:solidFill>
                <a:effectLst/>
                <a:latin typeface="inter-regular"/>
              </a:rPr>
              <a:t>A constructor is called "Default Constructor" when it doesn't have any parameter.</a:t>
            </a:r>
          </a:p>
          <a:p>
            <a:pPr algn="just"/>
            <a:r>
              <a:rPr lang="en-US" sz="1900" b="0" i="0" dirty="0">
                <a:solidFill>
                  <a:srgbClr val="610B4B"/>
                </a:solidFill>
                <a:effectLst/>
                <a:latin typeface="erdana"/>
              </a:rPr>
              <a:t>Syntax of default constructor:</a:t>
            </a:r>
          </a:p>
          <a:p>
            <a:pPr marL="0" indent="0">
              <a:buNone/>
            </a:pPr>
            <a:r>
              <a:rPr lang="en-US" sz="2400" b="0" i="0" dirty="0">
                <a:solidFill>
                  <a:srgbClr val="000000"/>
                </a:solidFill>
                <a:effectLst/>
                <a:latin typeface="inter-regular"/>
              </a:rPr>
              <a:t>		&lt;</a:t>
            </a:r>
            <a:r>
              <a:rPr lang="en-US" sz="2400" b="0" i="0" dirty="0" err="1">
                <a:solidFill>
                  <a:srgbClr val="000000"/>
                </a:solidFill>
                <a:effectLst/>
                <a:latin typeface="inter-regular"/>
              </a:rPr>
              <a:t>class_name</a:t>
            </a:r>
            <a:r>
              <a:rPr lang="en-US" sz="2400" b="0" i="0" dirty="0">
                <a:solidFill>
                  <a:srgbClr val="000000"/>
                </a:solidFill>
                <a:effectLst/>
                <a:latin typeface="inter-regular"/>
              </a:rPr>
              <a:t>&gt;(){}  </a:t>
            </a:r>
          </a:p>
          <a:p>
            <a:pPr marL="0" indent="0" algn="just">
              <a:buNone/>
            </a:pPr>
            <a:r>
              <a:rPr lang="en-US" sz="2400" dirty="0">
                <a:solidFill>
                  <a:srgbClr val="000000"/>
                </a:solidFill>
                <a:latin typeface="inter-regular"/>
              </a:rPr>
              <a:t>Example of default constructor:</a:t>
            </a:r>
          </a:p>
          <a:p>
            <a:pPr marL="0" indent="0" algn="just">
              <a:buNone/>
            </a:pPr>
            <a:r>
              <a:rPr lang="en-US" sz="1900" b="0" i="0" dirty="0">
                <a:solidFill>
                  <a:srgbClr val="333333"/>
                </a:solidFill>
                <a:effectLst/>
                <a:latin typeface="inter-regular"/>
              </a:rPr>
              <a:t>In this example, we are creating the no-</a:t>
            </a:r>
            <a:r>
              <a:rPr lang="en-US" sz="1900" b="0" i="0" dirty="0" err="1">
                <a:solidFill>
                  <a:srgbClr val="333333"/>
                </a:solidFill>
                <a:effectLst/>
                <a:latin typeface="inter-regular"/>
              </a:rPr>
              <a:t>arg</a:t>
            </a:r>
            <a:r>
              <a:rPr lang="en-US" sz="1900" b="0" i="0" dirty="0">
                <a:solidFill>
                  <a:srgbClr val="333333"/>
                </a:solidFill>
                <a:effectLst/>
                <a:latin typeface="inter-regular"/>
              </a:rPr>
              <a:t> constructor in the Bike class. It will be invoked at the time of object creation.</a:t>
            </a:r>
          </a:p>
          <a:p>
            <a:pPr marL="0" indent="0" algn="just">
              <a:buNone/>
            </a:pPr>
            <a:endParaRPr lang="en-US" sz="1900" dirty="0">
              <a:solidFill>
                <a:srgbClr val="333333"/>
              </a:solidFill>
              <a:latin typeface="inter-regular"/>
            </a:endParaRPr>
          </a:p>
          <a:p>
            <a:pPr marL="0" indent="0" algn="just">
              <a:buNone/>
            </a:pPr>
            <a:r>
              <a:rPr lang="en-IN" sz="1900" b="0" i="0" dirty="0">
                <a:solidFill>
                  <a:srgbClr val="008200"/>
                </a:solidFill>
                <a:effectLst/>
                <a:latin typeface="inter-regular"/>
              </a:rPr>
              <a:t>//Java Program to create and call a default constructor</a:t>
            </a: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class</a:t>
            </a:r>
            <a:r>
              <a:rPr lang="en-IN" sz="1900" b="0" i="0" dirty="0">
                <a:solidFill>
                  <a:srgbClr val="000000"/>
                </a:solidFill>
                <a:effectLst/>
                <a:latin typeface="inter-regular"/>
              </a:rPr>
              <a:t> Bike</a:t>
            </a:r>
          </a:p>
          <a:p>
            <a:pPr marL="0" indent="0" algn="just">
              <a:buNone/>
            </a:pPr>
            <a:r>
              <a:rPr lang="en-IN" sz="1900" b="0" i="0" dirty="0">
                <a:solidFill>
                  <a:srgbClr val="000000"/>
                </a:solidFill>
                <a:effectLst/>
                <a:latin typeface="inter-regular"/>
              </a:rPr>
              <a:t>{  </a:t>
            </a:r>
          </a:p>
          <a:p>
            <a:pPr marL="0" indent="0" algn="just">
              <a:buNone/>
            </a:pPr>
            <a:r>
              <a:rPr lang="en-IN" sz="1900" b="0" i="0" dirty="0">
                <a:solidFill>
                  <a:srgbClr val="008200"/>
                </a:solidFill>
                <a:effectLst/>
                <a:latin typeface="inter-regular"/>
              </a:rPr>
              <a:t>	</a:t>
            </a:r>
            <a:r>
              <a:rPr lang="en-IN" sz="1900" b="0" i="0" dirty="0">
                <a:solidFill>
                  <a:srgbClr val="000000"/>
                </a:solidFill>
                <a:effectLst/>
                <a:latin typeface="inter-regular"/>
              </a:rPr>
              <a:t>Bike() </a:t>
            </a:r>
            <a:r>
              <a:rPr lang="en-IN" sz="1900" b="0" i="0" dirty="0">
                <a:solidFill>
                  <a:srgbClr val="008200"/>
                </a:solidFill>
                <a:effectLst/>
                <a:latin typeface="inter-regular"/>
              </a:rPr>
              <a:t>//creating a default constructor</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dirty="0">
                <a:solidFill>
                  <a:srgbClr val="000000"/>
                </a:solidFill>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"Bike is created"</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Bike b=</a:t>
            </a:r>
            <a:r>
              <a:rPr lang="en-IN" sz="1900" b="1" i="0" dirty="0">
                <a:solidFill>
                  <a:srgbClr val="006699"/>
                </a:solidFill>
                <a:effectLst/>
                <a:latin typeface="inter-regular"/>
              </a:rPr>
              <a:t>new</a:t>
            </a:r>
            <a:r>
              <a:rPr lang="en-IN" sz="1900" b="0" i="0" dirty="0">
                <a:solidFill>
                  <a:srgbClr val="000000"/>
                </a:solidFill>
                <a:effectLst/>
                <a:latin typeface="inter-regular"/>
              </a:rPr>
              <a:t> Bike();  </a:t>
            </a:r>
            <a:r>
              <a:rPr lang="en-IN" sz="1900" b="0" i="0" dirty="0">
                <a:solidFill>
                  <a:srgbClr val="008200"/>
                </a:solidFill>
                <a:effectLst/>
                <a:latin typeface="inter-regular"/>
              </a:rPr>
              <a:t>//calling a default constructor</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9D6D46D1-38B5-D221-3C16-E5FF068E4EB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077936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Default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7646894" cy="5839230"/>
          </a:xfrm>
        </p:spPr>
        <p:txBody>
          <a:bodyPr>
            <a:normAutofit fontScale="92500" lnSpcReduction="10000"/>
          </a:bodyPr>
          <a:lstStyle/>
          <a:p>
            <a:pPr marL="0" indent="0" algn="just">
              <a:buNone/>
            </a:pPr>
            <a:r>
              <a:rPr lang="en-US" sz="1700" b="1" i="0" dirty="0">
                <a:solidFill>
                  <a:srgbClr val="006699"/>
                </a:solidFill>
                <a:effectLst/>
                <a:latin typeface="inter-regular"/>
              </a:rPr>
              <a:t>class</a:t>
            </a:r>
            <a:r>
              <a:rPr lang="en-US" sz="1700" b="0" i="0" dirty="0">
                <a:solidFill>
                  <a:srgbClr val="000000"/>
                </a:solidFill>
                <a:effectLst/>
                <a:latin typeface="inter-regular"/>
              </a:rPr>
              <a:t> Student</a:t>
            </a:r>
          </a:p>
          <a:p>
            <a:pPr marL="0" indent="0" algn="just">
              <a:buNone/>
            </a:pPr>
            <a:r>
              <a:rPr lang="en-US" sz="1700" b="0" i="0" dirty="0">
                <a:solidFill>
                  <a:srgbClr val="000000"/>
                </a:solidFill>
                <a:effectLst/>
                <a:latin typeface="inter-regular"/>
              </a:rPr>
              <a:t>{  </a:t>
            </a:r>
          </a:p>
          <a:p>
            <a:pPr marL="0" indent="0" algn="just">
              <a:buNone/>
            </a:pPr>
            <a:r>
              <a:rPr lang="en-US" sz="1700" b="1" i="0" dirty="0">
                <a:solidFill>
                  <a:srgbClr val="006699"/>
                </a:solidFill>
                <a:effectLst/>
                <a:latin typeface="inter-regular"/>
              </a:rPr>
              <a:t>	int</a:t>
            </a:r>
            <a:r>
              <a:rPr lang="en-US" sz="1700" b="0" i="0" dirty="0">
                <a:solidFill>
                  <a:srgbClr val="000000"/>
                </a:solidFill>
                <a:effectLst/>
                <a:latin typeface="inter-regular"/>
              </a:rPr>
              <a:t> id;  </a:t>
            </a:r>
          </a:p>
          <a:p>
            <a:pPr marL="0" indent="0" algn="just">
              <a:buNone/>
            </a:pPr>
            <a:r>
              <a:rPr lang="en-US" sz="1700" b="0" i="0" dirty="0">
                <a:solidFill>
                  <a:srgbClr val="000000"/>
                </a:solidFill>
                <a:effectLst/>
                <a:latin typeface="inter-regular"/>
              </a:rPr>
              <a:t>	String name;  </a:t>
            </a:r>
          </a:p>
          <a:p>
            <a:pPr marL="0" indent="0" algn="just">
              <a:buNone/>
            </a:pPr>
            <a:r>
              <a:rPr lang="en-US" sz="1700" dirty="0">
                <a:solidFill>
                  <a:srgbClr val="000000"/>
                </a:solidFill>
                <a:latin typeface="inter-regular"/>
              </a:rPr>
              <a:t>	Student() </a:t>
            </a:r>
            <a:r>
              <a:rPr lang="en-US" sz="1700" dirty="0">
                <a:solidFill>
                  <a:srgbClr val="008200"/>
                </a:solidFill>
                <a:latin typeface="inter-regular"/>
              </a:rPr>
              <a:t>// Default Constructor</a:t>
            </a:r>
          </a:p>
          <a:p>
            <a:pPr marL="0" indent="0" algn="just">
              <a:buNone/>
            </a:pP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id=101; name=“Rahul”;</a:t>
            </a:r>
          </a:p>
          <a:p>
            <a:pPr marL="0" indent="0" algn="just">
              <a:buNone/>
            </a:pPr>
            <a:r>
              <a:rPr lang="en-US" sz="1700" b="0" i="0" dirty="0">
                <a:solidFill>
                  <a:srgbClr val="000000"/>
                </a:solidFill>
                <a:effectLst/>
                <a:latin typeface="inter-regular"/>
              </a:rPr>
              <a:t>	}</a:t>
            </a:r>
          </a:p>
          <a:p>
            <a:pPr marL="0" indent="0" algn="just">
              <a:buNone/>
            </a:pPr>
            <a:r>
              <a:rPr lang="en-US" sz="1700" b="0" i="0" dirty="0">
                <a:solidFill>
                  <a:srgbClr val="0082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display() </a:t>
            </a:r>
            <a:r>
              <a:rPr lang="en-US" sz="1700" b="0" i="0" dirty="0">
                <a:solidFill>
                  <a:srgbClr val="008200"/>
                </a:solidFill>
                <a:effectLst/>
                <a:latin typeface="inter-regular"/>
              </a:rPr>
              <a:t>//method to display the value of id and name</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a:t>
            </a:r>
          </a:p>
          <a:p>
            <a:pPr marL="0" indent="0" algn="just">
              <a:buNone/>
            </a:pPr>
            <a:r>
              <a:rPr lang="en-US" sz="1700" dirty="0">
                <a:solidFill>
                  <a:srgbClr val="000000"/>
                </a:solidFill>
                <a:latin typeface="inter-regular"/>
              </a:rPr>
              <a:t>		</a:t>
            </a:r>
            <a:r>
              <a:rPr lang="en-US" sz="1700" b="0" i="0" dirty="0" err="1">
                <a:solidFill>
                  <a:srgbClr val="000000"/>
                </a:solidFill>
                <a:effectLst/>
                <a:latin typeface="inter-regular"/>
              </a:rPr>
              <a:t>System.out.println</a:t>
            </a:r>
            <a:r>
              <a:rPr lang="en-US" sz="1700" b="0" i="0" dirty="0">
                <a:solidFill>
                  <a:srgbClr val="000000"/>
                </a:solidFill>
                <a:effectLst/>
                <a:latin typeface="inter-regular"/>
              </a:rPr>
              <a:t>(id+</a:t>
            </a:r>
            <a:r>
              <a:rPr lang="en-US" sz="1700" b="0" i="0" dirty="0">
                <a:solidFill>
                  <a:srgbClr val="0000FF"/>
                </a:solidFill>
                <a:effectLst/>
                <a:latin typeface="inter-regular"/>
              </a:rPr>
              <a:t>" "</a:t>
            </a:r>
            <a:r>
              <a:rPr lang="en-US" sz="1700" b="0" i="0" dirty="0">
                <a:solidFill>
                  <a:srgbClr val="000000"/>
                </a:solidFill>
                <a:effectLst/>
                <a:latin typeface="inter-regular"/>
              </a:rPr>
              <a:t>+name);</a:t>
            </a:r>
          </a:p>
          <a:p>
            <a:pPr marL="0" indent="0" algn="just">
              <a:buNone/>
            </a:pPr>
            <a:r>
              <a:rPr lang="en-US" sz="1700" b="0" i="0" dirty="0">
                <a:solidFill>
                  <a:srgbClr val="000000"/>
                </a:solidFill>
                <a:effectLst/>
                <a:latin typeface="inter-regular"/>
              </a:rPr>
              <a:t>	}  </a:t>
            </a:r>
          </a:p>
          <a:p>
            <a:pPr marL="0" indent="0" algn="just">
              <a:buNone/>
            </a:pPr>
            <a:r>
              <a:rPr lang="en-US" sz="1700" b="0" i="0" dirty="0">
                <a:solidFill>
                  <a:srgbClr val="000000"/>
                </a:solidFill>
                <a:effectLst/>
                <a:latin typeface="inter-regular"/>
              </a:rPr>
              <a:t>  </a:t>
            </a:r>
            <a:r>
              <a:rPr lang="en-US" sz="1700" b="1" i="0" dirty="0">
                <a:solidFill>
                  <a:srgbClr val="006699"/>
                </a:solidFill>
                <a:effectLst/>
                <a:latin typeface="inter-regular"/>
              </a:rPr>
              <a:t>	public</a:t>
            </a:r>
            <a:r>
              <a:rPr lang="en-US" sz="1700" b="0" i="0" dirty="0">
                <a:solidFill>
                  <a:srgbClr val="000000"/>
                </a:solidFill>
                <a:effectLst/>
                <a:latin typeface="inter-regular"/>
              </a:rPr>
              <a:t> </a:t>
            </a:r>
            <a:r>
              <a:rPr lang="en-US" sz="1700" b="1" i="0" dirty="0">
                <a:solidFill>
                  <a:srgbClr val="006699"/>
                </a:solidFill>
                <a:effectLst/>
                <a:latin typeface="inter-regular"/>
              </a:rPr>
              <a:t>static</a:t>
            </a:r>
            <a:r>
              <a:rPr lang="en-US" sz="1700" b="0" i="0" dirty="0">
                <a:solidFill>
                  <a:srgbClr val="000000"/>
                </a:solidFill>
                <a:effectLst/>
                <a:latin typeface="inter-regular"/>
              </a:rPr>
              <a:t> </a:t>
            </a:r>
            <a:r>
              <a:rPr lang="en-US" sz="1700" b="1" i="0" dirty="0">
                <a:solidFill>
                  <a:srgbClr val="006699"/>
                </a:solidFill>
                <a:effectLst/>
                <a:latin typeface="inter-regular"/>
              </a:rPr>
              <a:t>void</a:t>
            </a:r>
            <a:r>
              <a:rPr lang="en-US" sz="1700" b="0" i="0" dirty="0">
                <a:solidFill>
                  <a:srgbClr val="000000"/>
                </a:solidFill>
                <a:effectLst/>
                <a:latin typeface="inter-regular"/>
              </a:rPr>
              <a:t> main(String </a:t>
            </a:r>
            <a:r>
              <a:rPr lang="en-US" sz="1700" b="0" i="0" dirty="0" err="1">
                <a:solidFill>
                  <a:srgbClr val="000000"/>
                </a:solidFill>
                <a:effectLst/>
                <a:latin typeface="inter-regular"/>
              </a:rPr>
              <a:t>args</a:t>
            </a:r>
            <a:r>
              <a:rPr lang="en-US" sz="1700" b="0" i="0" dirty="0">
                <a:solidFill>
                  <a:srgbClr val="000000"/>
                </a:solidFill>
                <a:effectLst/>
                <a:latin typeface="inter-regular"/>
              </a:rPr>
              <a:t>[])</a:t>
            </a:r>
          </a:p>
          <a:p>
            <a:pPr marL="0" indent="0" algn="just">
              <a:buNone/>
            </a:pPr>
            <a:r>
              <a:rPr lang="en-US" sz="1700" dirty="0">
                <a:solidFill>
                  <a:srgbClr val="000000"/>
                </a:solidFill>
                <a:latin typeface="inter-regular"/>
              </a:rPr>
              <a:t>	</a:t>
            </a:r>
            <a:r>
              <a:rPr lang="en-US" sz="1700" b="0" i="0" dirty="0">
                <a:solidFill>
                  <a:srgbClr val="000000"/>
                </a:solidFill>
                <a:effectLst/>
                <a:latin typeface="inter-regular"/>
              </a:rPr>
              <a:t>{  </a:t>
            </a:r>
          </a:p>
          <a:p>
            <a:pPr marL="0" indent="0" algn="just">
              <a:buNone/>
            </a:pPr>
            <a:r>
              <a:rPr lang="en-US" sz="1700" b="0" i="0" dirty="0">
                <a:solidFill>
                  <a:srgbClr val="008200"/>
                </a:solidFill>
                <a:effectLst/>
                <a:latin typeface="inter-regular"/>
              </a:rPr>
              <a:t>		</a:t>
            </a:r>
            <a:r>
              <a:rPr lang="en-US" sz="1700" b="0" i="0" dirty="0">
                <a:solidFill>
                  <a:srgbClr val="000000"/>
                </a:solidFill>
                <a:effectLst/>
                <a:latin typeface="inter-regular"/>
              </a:rPr>
              <a:t>Student s1=</a:t>
            </a:r>
            <a:r>
              <a:rPr lang="en-US" sz="1700" b="1" i="0" dirty="0">
                <a:solidFill>
                  <a:srgbClr val="006699"/>
                </a:solidFill>
                <a:effectLst/>
                <a:latin typeface="inter-regular"/>
              </a:rPr>
              <a:t>new</a:t>
            </a:r>
            <a:r>
              <a:rPr lang="en-US" sz="1700" b="0" i="0" dirty="0">
                <a:solidFill>
                  <a:srgbClr val="000000"/>
                </a:solidFill>
                <a:effectLst/>
                <a:latin typeface="inter-regular"/>
              </a:rPr>
              <a:t> Student();  </a:t>
            </a:r>
            <a:r>
              <a:rPr lang="en-US" sz="1700" b="0" i="0" dirty="0">
                <a:solidFill>
                  <a:srgbClr val="008200"/>
                </a:solidFill>
                <a:effectLst/>
                <a:latin typeface="inter-regular"/>
              </a:rPr>
              <a:t>//creating objects</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s1.display();  </a:t>
            </a:r>
            <a:r>
              <a:rPr lang="en-US" sz="1700" b="0" i="0" dirty="0">
                <a:solidFill>
                  <a:srgbClr val="008200"/>
                </a:solidFill>
                <a:effectLst/>
                <a:latin typeface="inter-regular"/>
              </a:rPr>
              <a:t>//displaying values of the object</a:t>
            </a:r>
            <a:r>
              <a:rPr lang="en-US" sz="1700" b="0" i="0" dirty="0">
                <a:solidFill>
                  <a:srgbClr val="000000"/>
                </a:solidFill>
                <a:effectLst/>
                <a:latin typeface="inter-regular"/>
              </a:rPr>
              <a:t>  </a:t>
            </a:r>
          </a:p>
          <a:p>
            <a:pPr marL="0" indent="0" algn="just">
              <a:buNone/>
            </a:pPr>
            <a:r>
              <a:rPr lang="en-US" sz="1700" b="0" i="0" dirty="0">
                <a:solidFill>
                  <a:srgbClr val="000000"/>
                </a:solidFill>
                <a:effectLst/>
                <a:latin typeface="inter-regular"/>
              </a:rPr>
              <a:t>	}  </a:t>
            </a:r>
          </a:p>
          <a:p>
            <a:pPr marL="0" indent="0" algn="just">
              <a:buNone/>
            </a:pPr>
            <a:r>
              <a:rPr lang="en-US" sz="1700" b="0" i="0" dirty="0">
                <a:solidFill>
                  <a:srgbClr val="000000"/>
                </a:solidFill>
                <a:effectLst/>
                <a:latin typeface="inter-regular"/>
              </a:rPr>
              <a:t>}  </a:t>
            </a: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4" name="Rectangle 1">
            <a:extLst>
              <a:ext uri="{FF2B5EF4-FFF2-40B4-BE49-F238E27FC236}">
                <a16:creationId xmlns:a16="http://schemas.microsoft.com/office/drawing/2014/main" id="{7F924824-894E-E4CA-16E6-25D3A872D991}"/>
              </a:ext>
            </a:extLst>
          </p:cNvPr>
          <p:cNvSpPr>
            <a:spLocks noChangeArrowheads="1"/>
          </p:cNvSpPr>
          <p:nvPr/>
        </p:nvSpPr>
        <p:spPr bwMode="auto">
          <a:xfrm>
            <a:off x="8417860" y="2828835"/>
            <a:ext cx="3201090" cy="120032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101 Rahul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descr="F:\HIREMEE\GIET University HD Logo.jpg">
            <a:extLst>
              <a:ext uri="{FF2B5EF4-FFF2-40B4-BE49-F238E27FC236}">
                <a16:creationId xmlns:a16="http://schemas.microsoft.com/office/drawing/2014/main" id="{1D2EFA9A-EC6E-AF98-194D-7BA51D93AA6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153537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Parameterized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1870033"/>
          </a:xfrm>
        </p:spPr>
        <p:txBody>
          <a:bodyPr>
            <a:normAutofit fontScale="92500" lnSpcReduction="10000"/>
          </a:bodyPr>
          <a:lstStyle/>
          <a:p>
            <a:pPr algn="just"/>
            <a:r>
              <a:rPr lang="en-US" sz="1900" b="0" i="0" dirty="0">
                <a:solidFill>
                  <a:srgbClr val="333333"/>
                </a:solidFill>
                <a:effectLst/>
                <a:latin typeface="inter-regular"/>
              </a:rPr>
              <a:t>A constructor which has a specific number of parameters is called a parameterized constructor.</a:t>
            </a:r>
          </a:p>
          <a:p>
            <a:pPr algn="just"/>
            <a:r>
              <a:rPr lang="en-US" sz="1900" b="0" i="0" dirty="0">
                <a:solidFill>
                  <a:srgbClr val="610B4B"/>
                </a:solidFill>
                <a:effectLst/>
                <a:latin typeface="erdana"/>
              </a:rPr>
              <a:t>Syntax of parameterized constructor:</a:t>
            </a:r>
          </a:p>
          <a:p>
            <a:pPr marL="0" indent="0">
              <a:buNone/>
            </a:pPr>
            <a:r>
              <a:rPr lang="en-US" sz="2400" b="0" i="0" dirty="0">
                <a:solidFill>
                  <a:srgbClr val="000000"/>
                </a:solidFill>
                <a:effectLst/>
                <a:latin typeface="inter-regular"/>
              </a:rPr>
              <a:t>		&lt;</a:t>
            </a:r>
            <a:r>
              <a:rPr lang="en-US" sz="2400" b="0" i="0" dirty="0" err="1">
                <a:solidFill>
                  <a:srgbClr val="000000"/>
                </a:solidFill>
                <a:effectLst/>
                <a:latin typeface="inter-regular"/>
              </a:rPr>
              <a:t>class_name</a:t>
            </a:r>
            <a:r>
              <a:rPr lang="en-US" sz="2400" b="0" i="0" dirty="0">
                <a:solidFill>
                  <a:srgbClr val="000000"/>
                </a:solidFill>
                <a:effectLst/>
                <a:latin typeface="inter-regular"/>
              </a:rPr>
              <a:t>&gt;(type arg1,type arg2,…..){}  </a:t>
            </a:r>
          </a:p>
          <a:p>
            <a:pPr marL="0" indent="0" algn="just">
              <a:buNone/>
            </a:pPr>
            <a:r>
              <a:rPr lang="en-US" sz="2400" dirty="0">
                <a:solidFill>
                  <a:srgbClr val="000000"/>
                </a:solidFill>
                <a:latin typeface="inter-regular"/>
              </a:rPr>
              <a:t>Example of Parameterized constructor:</a:t>
            </a:r>
          </a:p>
          <a:p>
            <a:pPr algn="just"/>
            <a:r>
              <a:rPr lang="en-US" sz="1900" dirty="0">
                <a:solidFill>
                  <a:srgbClr val="333333"/>
                </a:solidFill>
                <a:latin typeface="inter-regular"/>
              </a:rPr>
              <a:t>In this example, we have created the constructor of Student class that have two parameters. </a:t>
            </a:r>
          </a:p>
          <a:p>
            <a:pPr marL="0" indent="0" algn="just">
              <a:buNone/>
            </a:pPr>
            <a:endParaRPr lang="en-IN" sz="1900" dirty="0">
              <a:solidFill>
                <a:srgbClr val="333333"/>
              </a:solidFill>
              <a:latin typeface="inter-regular"/>
            </a:endParaRPr>
          </a:p>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99DA00FE-C1B9-6972-9D03-9AAA4AC1B16B}"/>
              </a:ext>
            </a:extLst>
          </p:cNvPr>
          <p:cNvSpPr txBox="1"/>
          <p:nvPr/>
        </p:nvSpPr>
        <p:spPr>
          <a:xfrm>
            <a:off x="388470" y="2750096"/>
            <a:ext cx="4894729"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8200"/>
                </a:solidFill>
                <a:effectLst/>
                <a:latin typeface="inter-regular"/>
              </a:rPr>
              <a:t>//creating a parameterized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r>
              <a:rPr lang="en-IN" b="0" i="0" dirty="0">
                <a:solidFill>
                  <a:srgbClr val="008200"/>
                </a:solidFill>
                <a:effectLst/>
                <a:latin typeface="inter-regular"/>
              </a:rPr>
              <a:t>//method to display the values</a:t>
            </a:r>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p>
          <a:p>
            <a:pPr algn="just"/>
            <a:r>
              <a:rPr lang="en-IN" b="0" i="0" dirty="0">
                <a:solidFill>
                  <a:srgbClr val="000000"/>
                </a:solidFill>
                <a:effectLst/>
                <a:latin typeface="inter-regular"/>
              </a:rPr>
              <a:t>    }  </a:t>
            </a:r>
          </a:p>
        </p:txBody>
      </p:sp>
      <p:sp>
        <p:nvSpPr>
          <p:cNvPr id="7" name="TextBox 6">
            <a:extLst>
              <a:ext uri="{FF2B5EF4-FFF2-40B4-BE49-F238E27FC236}">
                <a16:creationId xmlns:a16="http://schemas.microsoft.com/office/drawing/2014/main" id="{B0156C20-1562-517A-3B7E-8FC26C759E7B}"/>
              </a:ext>
            </a:extLst>
          </p:cNvPr>
          <p:cNvSpPr txBox="1"/>
          <p:nvPr/>
        </p:nvSpPr>
        <p:spPr>
          <a:xfrm>
            <a:off x="6019799" y="2802042"/>
            <a:ext cx="5661212" cy="2862322"/>
          </a:xfrm>
          <a:prstGeom prst="rect">
            <a:avLst/>
          </a:prstGeom>
          <a:noFill/>
          <a:ln>
            <a:solidFill>
              <a:schemeClr val="accent1"/>
            </a:solidFill>
          </a:ln>
        </p:spPr>
        <p:txBody>
          <a:bodyPr wrap="square">
            <a:spAutoFit/>
          </a:bodyPr>
          <a:lstStyle/>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Student s1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r>
              <a:rPr lang="en-IN" b="0" i="0" dirty="0">
                <a:solidFill>
                  <a:srgbClr val="000000"/>
                </a:solidFill>
                <a:effectLst/>
                <a:latin typeface="inter-regular"/>
              </a:rPr>
              <a:t>    Student s2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222</a:t>
            </a:r>
            <a:r>
              <a:rPr lang="en-IN" b="0" i="0" dirty="0">
                <a:solidFill>
                  <a:srgbClr val="000000"/>
                </a:solidFill>
                <a:effectLst/>
                <a:latin typeface="inter-regular"/>
              </a:rPr>
              <a:t>,</a:t>
            </a:r>
            <a:r>
              <a:rPr lang="en-IN" b="0" i="0" dirty="0">
                <a:solidFill>
                  <a:srgbClr val="0000FF"/>
                </a:solidFill>
                <a:effectLst/>
                <a:latin typeface="inter-regular"/>
              </a:rPr>
              <a:t>"Aryan"</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a:solidFill>
                  <a:srgbClr val="008200"/>
                </a:solidFill>
                <a:effectLst/>
                <a:latin typeface="inter-regular"/>
              </a:rPr>
              <a:t>//calling method to display the values of object</a:t>
            </a:r>
            <a:r>
              <a:rPr lang="en-IN" b="0" i="0" dirty="0">
                <a:solidFill>
                  <a:srgbClr val="000000"/>
                </a:solidFill>
                <a:effectLst/>
                <a:latin typeface="inter-regular"/>
              </a:rPr>
              <a:t>  </a:t>
            </a:r>
          </a:p>
          <a:p>
            <a:pPr algn="just"/>
            <a:r>
              <a:rPr lang="en-IN" b="0" i="0" dirty="0">
                <a:solidFill>
                  <a:srgbClr val="000000"/>
                </a:solidFill>
                <a:effectLst/>
                <a:latin typeface="inter-regular"/>
              </a:rPr>
              <a:t>    s1.display();  </a:t>
            </a:r>
          </a:p>
          <a:p>
            <a:pPr algn="just"/>
            <a:r>
              <a:rPr lang="en-IN" b="0" i="0" dirty="0">
                <a:solidFill>
                  <a:srgbClr val="000000"/>
                </a:solidFill>
                <a:effectLst/>
                <a:latin typeface="inter-regular"/>
              </a:rPr>
              <a:t>    s2.display();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8" name="Rectangle 1">
            <a:extLst>
              <a:ext uri="{FF2B5EF4-FFF2-40B4-BE49-F238E27FC236}">
                <a16:creationId xmlns:a16="http://schemas.microsoft.com/office/drawing/2014/main" id="{D2B511B3-4A4E-66F7-37D8-16C96C5F4233}"/>
              </a:ext>
            </a:extLst>
          </p:cNvPr>
          <p:cNvSpPr>
            <a:spLocks noChangeArrowheads="1"/>
          </p:cNvSpPr>
          <p:nvPr/>
        </p:nvSpPr>
        <p:spPr bwMode="auto">
          <a:xfrm>
            <a:off x="8479921" y="5712799"/>
            <a:ext cx="2050752" cy="11233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00"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111 Karan</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222 Aryan</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B495C52A-6F36-2245-5BBD-42E8C4F8D6B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019981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 Overloading</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65847" y="893265"/>
            <a:ext cx="11860305" cy="975728"/>
          </a:xfrm>
        </p:spPr>
        <p:txBody>
          <a:bodyPr>
            <a:normAutofit lnSpcReduction="10000"/>
          </a:bodyPr>
          <a:lstStyle/>
          <a:p>
            <a:pPr algn="just"/>
            <a:r>
              <a:rPr lang="en-US" sz="1800" b="0" i="0" dirty="0">
                <a:solidFill>
                  <a:srgbClr val="333333"/>
                </a:solidFill>
                <a:effectLst/>
                <a:latin typeface="inter-regular"/>
              </a:rPr>
              <a:t>In Java, a constructor is just like a method but without return type. It can also be overloaded like Java methods.</a:t>
            </a:r>
          </a:p>
          <a:p>
            <a:pPr algn="just"/>
            <a:r>
              <a:rPr lang="en-US" sz="1800" b="0" i="0" dirty="0">
                <a:solidFill>
                  <a:srgbClr val="333333"/>
                </a:solidFill>
                <a:effectLst/>
                <a:latin typeface="inter-regular"/>
              </a:rPr>
              <a:t>Constructor </a:t>
            </a:r>
            <a:r>
              <a:rPr lang="en-US" sz="1800" dirty="0">
                <a:solidFill>
                  <a:srgbClr val="333333"/>
                </a:solidFill>
                <a:latin typeface="inter-regular"/>
              </a:rPr>
              <a:t>overloading in java </a:t>
            </a:r>
            <a:r>
              <a:rPr lang="en-US" sz="1800" b="0" i="0" dirty="0">
                <a:solidFill>
                  <a:srgbClr val="333333"/>
                </a:solidFill>
                <a:effectLst/>
                <a:latin typeface="inter-regular"/>
              </a:rPr>
              <a:t>is a technique of having more than one constructor with different parameter lists. They are differentiated by the compiler by the number of parameters in the list and their types</a:t>
            </a:r>
            <a:r>
              <a:rPr lang="en-US" sz="2000" b="0" i="0" dirty="0">
                <a:solidFill>
                  <a:srgbClr val="333333"/>
                </a:solidFill>
                <a:effectLst/>
                <a:latin typeface="inter-regular"/>
              </a:rPr>
              <a:t>.</a:t>
            </a:r>
          </a:p>
          <a:p>
            <a:pPr marL="457200" lvl="1" indent="0" algn="just">
              <a:buNone/>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B25A3CFF-9F63-D688-21B0-13CC9D9B04ED}"/>
              </a:ext>
            </a:extLst>
          </p:cNvPr>
          <p:cNvSpPr txBox="1"/>
          <p:nvPr/>
        </p:nvSpPr>
        <p:spPr>
          <a:xfrm>
            <a:off x="665703" y="1868993"/>
            <a:ext cx="4529295" cy="4801314"/>
          </a:xfrm>
          <a:prstGeom prst="rect">
            <a:avLst/>
          </a:prstGeom>
          <a:noFill/>
          <a:ln>
            <a:solidFill>
              <a:schemeClr val="tx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id,age</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0" i="0" dirty="0">
                <a:solidFill>
                  <a:srgbClr val="008200"/>
                </a:solidFill>
                <a:effectLst/>
                <a:latin typeface="inter-regular"/>
              </a:rPr>
              <a:t>//creating two </a:t>
            </a:r>
            <a:r>
              <a:rPr lang="en-IN" b="0" i="0" dirty="0" err="1">
                <a:solidFill>
                  <a:srgbClr val="008200"/>
                </a:solidFill>
                <a:effectLst/>
                <a:latin typeface="inter-regular"/>
              </a:rPr>
              <a:t>arg</a:t>
            </a:r>
            <a:r>
              <a:rPr lang="en-IN" b="0" i="0" dirty="0">
                <a:solidFill>
                  <a:srgbClr val="008200"/>
                </a:solidFill>
                <a:effectLst/>
                <a:latin typeface="inter-regular"/>
              </a:rPr>
              <a: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n)</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//creating three </a:t>
            </a:r>
            <a:r>
              <a:rPr lang="en-IN" b="0" i="0" dirty="0" err="1">
                <a:solidFill>
                  <a:srgbClr val="008200"/>
                </a:solidFill>
                <a:effectLst/>
                <a:latin typeface="inter-regular"/>
              </a:rPr>
              <a:t>arg</a:t>
            </a:r>
            <a:r>
              <a:rPr lang="en-IN" b="0" i="0" dirty="0">
                <a:solidFill>
                  <a:srgbClr val="008200"/>
                </a:solidFill>
                <a:effectLst/>
                <a:latin typeface="inter-regular"/>
              </a:rPr>
              <a:t> 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i,String</a:t>
            </a:r>
            <a:r>
              <a:rPr lang="en-IN" b="0" i="0" dirty="0">
                <a:solidFill>
                  <a:srgbClr val="000000"/>
                </a:solidFill>
                <a:effectLst/>
                <a:latin typeface="inter-regular"/>
              </a:rPr>
              <a:t> </a:t>
            </a:r>
            <a:r>
              <a:rPr lang="en-IN" b="0" i="0" dirty="0" err="1">
                <a:solidFill>
                  <a:srgbClr val="000000"/>
                </a:solidFill>
                <a:effectLst/>
                <a:latin typeface="inter-regular"/>
              </a:rPr>
              <a:t>n,</a:t>
            </a:r>
            <a:r>
              <a:rPr lang="en-IN" b="1" i="0" dirty="0" err="1">
                <a:solidFill>
                  <a:srgbClr val="006699"/>
                </a:solidFill>
                <a:effectLst/>
                <a:latin typeface="inter-regular"/>
              </a:rPr>
              <a:t>int</a:t>
            </a:r>
            <a:r>
              <a:rPr lang="en-IN" b="0" i="0" dirty="0">
                <a:solidFill>
                  <a:srgbClr val="000000"/>
                </a:solidFill>
                <a:effectLst/>
                <a:latin typeface="inter-regular"/>
              </a:rPr>
              <a:t> a)</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id = </a:t>
            </a:r>
            <a:r>
              <a:rPr lang="en-IN" b="0" i="0" dirty="0" err="1">
                <a:solidFill>
                  <a:srgbClr val="000000"/>
                </a:solidFill>
                <a:effectLst/>
                <a:latin typeface="inter-regular"/>
              </a:rPr>
              <a:t>i</a:t>
            </a:r>
            <a:r>
              <a:rPr lang="en-IN" b="0" i="0" dirty="0">
                <a:solidFill>
                  <a:srgbClr val="000000"/>
                </a:solidFill>
                <a:effectLst/>
                <a:latin typeface="inter-regular"/>
              </a:rPr>
              <a:t>;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age=a;  </a:t>
            </a:r>
          </a:p>
          <a:p>
            <a:pPr algn="just"/>
            <a:r>
              <a:rPr lang="en-IN" b="0" i="0" dirty="0">
                <a:solidFill>
                  <a:srgbClr val="000000"/>
                </a:solidFill>
                <a:effectLst/>
                <a:latin typeface="inter-regular"/>
              </a:rPr>
              <a:t>    }  </a:t>
            </a:r>
          </a:p>
        </p:txBody>
      </p:sp>
      <p:sp>
        <p:nvSpPr>
          <p:cNvPr id="7" name="TextBox 6">
            <a:extLst>
              <a:ext uri="{FF2B5EF4-FFF2-40B4-BE49-F238E27FC236}">
                <a16:creationId xmlns:a16="http://schemas.microsoft.com/office/drawing/2014/main" id="{7DBBD2B7-61AD-7E3F-8898-0AF1A8F0F33C}"/>
              </a:ext>
            </a:extLst>
          </p:cNvPr>
          <p:cNvSpPr txBox="1"/>
          <p:nvPr/>
        </p:nvSpPr>
        <p:spPr>
          <a:xfrm>
            <a:off x="5563413" y="1868993"/>
            <a:ext cx="6094324" cy="3693319"/>
          </a:xfrm>
          <a:prstGeom prst="rect">
            <a:avLst/>
          </a:prstGeom>
          <a:noFill/>
          <a:ln>
            <a:solidFill>
              <a:schemeClr val="tx1"/>
            </a:solidFill>
          </a:ln>
        </p:spPr>
        <p:txBody>
          <a:bodyPr wrap="square">
            <a:spAutoFit/>
          </a:bodyPr>
          <a:lstStyle/>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(id+</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+age);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Student s1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111</a:t>
            </a:r>
            <a:r>
              <a:rPr lang="en-IN" b="0" i="0" dirty="0">
                <a:solidFill>
                  <a:srgbClr val="000000"/>
                </a:solidFill>
                <a:effectLst/>
                <a:latin typeface="inter-regular"/>
              </a:rPr>
              <a:t>,</a:t>
            </a:r>
            <a:r>
              <a:rPr lang="en-IN" b="0" i="0" dirty="0">
                <a:solidFill>
                  <a:srgbClr val="0000FF"/>
                </a:solidFill>
                <a:effectLst/>
                <a:latin typeface="inter-regular"/>
              </a:rPr>
              <a:t>"Karan"</a:t>
            </a:r>
            <a:r>
              <a:rPr lang="en-IN" b="0" i="0" dirty="0">
                <a:solidFill>
                  <a:srgbClr val="000000"/>
                </a:solidFill>
                <a:effectLst/>
                <a:latin typeface="inter-regular"/>
              </a:rPr>
              <a:t>);  </a:t>
            </a:r>
          </a:p>
          <a:p>
            <a:pPr algn="just"/>
            <a:r>
              <a:rPr lang="en-IN" b="0" i="0" dirty="0">
                <a:solidFill>
                  <a:srgbClr val="000000"/>
                </a:solidFill>
                <a:effectLst/>
                <a:latin typeface="inter-regular"/>
              </a:rPr>
              <a:t>    Student s2 = </a:t>
            </a:r>
            <a:r>
              <a:rPr lang="en-IN" b="1" i="0" dirty="0">
                <a:solidFill>
                  <a:srgbClr val="006699"/>
                </a:solidFill>
                <a:effectLst/>
                <a:latin typeface="inter-regular"/>
              </a:rPr>
              <a:t>new</a:t>
            </a:r>
            <a:r>
              <a:rPr lang="en-IN" b="0" i="0" dirty="0">
                <a:solidFill>
                  <a:srgbClr val="000000"/>
                </a:solidFill>
                <a:effectLst/>
                <a:latin typeface="inter-regular"/>
              </a:rPr>
              <a:t> Student(</a:t>
            </a:r>
            <a:r>
              <a:rPr lang="en-IN" b="0" i="0" dirty="0">
                <a:solidFill>
                  <a:srgbClr val="C00000"/>
                </a:solidFill>
                <a:effectLst/>
                <a:latin typeface="inter-regular"/>
              </a:rPr>
              <a:t>222</a:t>
            </a:r>
            <a:r>
              <a:rPr lang="en-IN" b="0" i="0" dirty="0">
                <a:solidFill>
                  <a:srgbClr val="000000"/>
                </a:solidFill>
                <a:effectLst/>
                <a:latin typeface="inter-regular"/>
              </a:rPr>
              <a:t>,</a:t>
            </a:r>
            <a:r>
              <a:rPr lang="en-IN" b="0" i="0" dirty="0">
                <a:solidFill>
                  <a:srgbClr val="0000FF"/>
                </a:solidFill>
                <a:effectLst/>
                <a:latin typeface="inter-regular"/>
              </a:rPr>
              <a:t>"Aryan"</a:t>
            </a:r>
            <a:r>
              <a:rPr lang="en-IN" b="0" i="0" dirty="0">
                <a:solidFill>
                  <a:srgbClr val="000000"/>
                </a:solidFill>
                <a:effectLst/>
                <a:latin typeface="inter-regular"/>
              </a:rPr>
              <a:t>,</a:t>
            </a:r>
            <a:r>
              <a:rPr lang="en-IN" b="0" i="0" dirty="0">
                <a:solidFill>
                  <a:srgbClr val="C00000"/>
                </a:solidFill>
                <a:effectLst/>
                <a:latin typeface="inter-regular"/>
              </a:rPr>
              <a:t>25</a:t>
            </a:r>
            <a:r>
              <a:rPr lang="en-IN" b="0" i="0" dirty="0">
                <a:solidFill>
                  <a:srgbClr val="000000"/>
                </a:solidFill>
                <a:effectLst/>
                <a:latin typeface="inter-regular"/>
              </a:rPr>
              <a:t>);  </a:t>
            </a:r>
          </a:p>
          <a:p>
            <a:pPr algn="just"/>
            <a:r>
              <a:rPr lang="en-IN" b="0" i="0" dirty="0">
                <a:solidFill>
                  <a:srgbClr val="000000"/>
                </a:solidFill>
                <a:effectLst/>
                <a:latin typeface="inter-regular"/>
              </a:rPr>
              <a:t>    s1.display();  </a:t>
            </a:r>
          </a:p>
          <a:p>
            <a:pPr algn="just"/>
            <a:r>
              <a:rPr lang="en-IN" b="0" i="0" dirty="0">
                <a:solidFill>
                  <a:srgbClr val="000000"/>
                </a:solidFill>
                <a:effectLst/>
                <a:latin typeface="inter-regular"/>
              </a:rPr>
              <a:t>    s2.display();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endParaRPr lang="en-IN" dirty="0"/>
          </a:p>
        </p:txBody>
      </p:sp>
      <p:sp>
        <p:nvSpPr>
          <p:cNvPr id="8" name="Rectangle 1">
            <a:extLst>
              <a:ext uri="{FF2B5EF4-FFF2-40B4-BE49-F238E27FC236}">
                <a16:creationId xmlns:a16="http://schemas.microsoft.com/office/drawing/2014/main" id="{A48F4B6A-8734-98E7-4CA4-790BE40F3500}"/>
              </a:ext>
            </a:extLst>
          </p:cNvPr>
          <p:cNvSpPr>
            <a:spLocks noChangeArrowheads="1"/>
          </p:cNvSpPr>
          <p:nvPr/>
        </p:nvSpPr>
        <p:spPr bwMode="auto">
          <a:xfrm>
            <a:off x="8479921" y="5712799"/>
            <a:ext cx="2050752" cy="1123384"/>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inter-bold"/>
              </a:rPr>
              <a:t>Output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00" b="1" dirty="0">
              <a:solidFill>
                <a:srgbClr val="333333"/>
              </a:solidFill>
              <a:latin typeface="inter-bold"/>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111 Karan 0</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solidFill>
                  <a:srgbClr val="333333"/>
                </a:solidFill>
                <a:latin typeface="inter-bold"/>
              </a:rPr>
              <a:t>222 Aryan 25</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9F9F9"/>
                </a:solidFill>
                <a:effectLst/>
                <a:latin typeface="Arial Unicode MS"/>
              </a:rPr>
              <a:t>Enter the number: 99 99 is odd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4" descr="F:\HIREMEE\GIET University HD Logo.jpg">
            <a:extLst>
              <a:ext uri="{FF2B5EF4-FFF2-40B4-BE49-F238E27FC236}">
                <a16:creationId xmlns:a16="http://schemas.microsoft.com/office/drawing/2014/main" id="{33408EB8-4662-B31D-FE29-77CC02FAF07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53610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Object:</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323280"/>
            <a:ext cx="11081657" cy="4701004"/>
          </a:xfrm>
        </p:spPr>
        <p:txBody>
          <a:bodyPr>
            <a:normAutofit/>
          </a:bodyPr>
          <a:lstStyle/>
          <a:p>
            <a:pPr algn="just"/>
            <a:r>
              <a:rPr lang="en-US" sz="2000" b="0" i="0" dirty="0">
                <a:solidFill>
                  <a:srgbClr val="333333"/>
                </a:solidFill>
                <a:effectLst/>
                <a:latin typeface="inter-regular"/>
              </a:rPr>
              <a:t>An entity that has a state and behavior is known as an </a:t>
            </a:r>
            <a:r>
              <a:rPr lang="en-US" sz="2000" b="1" i="0" dirty="0">
                <a:solidFill>
                  <a:srgbClr val="333333"/>
                </a:solidFill>
                <a:effectLst/>
                <a:latin typeface="inter-regular"/>
              </a:rPr>
              <a:t>object</a:t>
            </a:r>
            <a:r>
              <a:rPr lang="en-US" sz="2000" b="0" i="0" dirty="0">
                <a:solidFill>
                  <a:srgbClr val="333333"/>
                </a:solidFill>
                <a:effectLst/>
                <a:latin typeface="inter-regular"/>
              </a:rPr>
              <a:t> e.g., chair, bike, marker, pen, table, car, etc. </a:t>
            </a:r>
          </a:p>
          <a:p>
            <a:pPr algn="just"/>
            <a:r>
              <a:rPr lang="en-US" sz="2000" b="0" i="0" dirty="0">
                <a:solidFill>
                  <a:srgbClr val="333333"/>
                </a:solidFill>
                <a:effectLst/>
                <a:latin typeface="inter-regular"/>
              </a:rPr>
              <a:t>An object has </a:t>
            </a:r>
            <a:r>
              <a:rPr lang="en-US" sz="2000" b="1" i="0" dirty="0">
                <a:solidFill>
                  <a:srgbClr val="333333"/>
                </a:solidFill>
                <a:effectLst/>
                <a:latin typeface="inter-regular"/>
              </a:rPr>
              <a:t>two</a:t>
            </a:r>
            <a:r>
              <a:rPr lang="en-US" sz="2000" b="0" i="0" dirty="0">
                <a:solidFill>
                  <a:srgbClr val="333333"/>
                </a:solidFill>
                <a:effectLst/>
                <a:latin typeface="inter-regular"/>
              </a:rPr>
              <a:t> characteristics:</a:t>
            </a:r>
          </a:p>
          <a:p>
            <a:pPr lvl="1" algn="just"/>
            <a:r>
              <a:rPr lang="en-US" sz="2000" b="1" i="0" dirty="0">
                <a:solidFill>
                  <a:srgbClr val="000000"/>
                </a:solidFill>
                <a:effectLst/>
                <a:latin typeface="inter-bold"/>
              </a:rPr>
              <a:t>State:</a:t>
            </a:r>
            <a:r>
              <a:rPr lang="en-US" sz="2000" b="0" i="0" dirty="0">
                <a:solidFill>
                  <a:srgbClr val="000000"/>
                </a:solidFill>
                <a:effectLst/>
                <a:latin typeface="inter-regular"/>
              </a:rPr>
              <a:t> represents the data (value) of an object.</a:t>
            </a:r>
          </a:p>
          <a:p>
            <a:pPr lvl="1" algn="just"/>
            <a:r>
              <a:rPr lang="en-US" sz="2000" b="1" i="0" dirty="0">
                <a:solidFill>
                  <a:srgbClr val="000000"/>
                </a:solidFill>
                <a:effectLst/>
                <a:latin typeface="inter-bold"/>
              </a:rPr>
              <a:t>Behavior:</a:t>
            </a:r>
            <a:r>
              <a:rPr lang="en-US" sz="2000" b="0" i="0" dirty="0">
                <a:solidFill>
                  <a:srgbClr val="000000"/>
                </a:solidFill>
                <a:effectLst/>
                <a:latin typeface="inter-regular"/>
              </a:rPr>
              <a:t> represents the behavior (functionality) of an object such as deposit, withdrawal, etc.</a:t>
            </a:r>
          </a:p>
          <a:p>
            <a:pPr algn="just"/>
            <a:r>
              <a:rPr lang="en-US" sz="2000" b="0" i="0" dirty="0">
                <a:solidFill>
                  <a:srgbClr val="333333"/>
                </a:solidFill>
                <a:effectLst/>
                <a:latin typeface="inter-regular"/>
              </a:rPr>
              <a:t>For Example, Pen is an object. Its name is Reynolds; color is white, known as its state. It is used to write, so writing is its behavior.</a:t>
            </a:r>
          </a:p>
          <a:p>
            <a:pPr marL="0" indent="0" algn="just">
              <a:buNone/>
            </a:pPr>
            <a:endParaRPr lang="en-US" sz="2000" b="1" i="0" dirty="0">
              <a:solidFill>
                <a:srgbClr val="333333"/>
              </a:solidFill>
              <a:effectLst/>
              <a:latin typeface="inter-bold"/>
            </a:endParaRPr>
          </a:p>
          <a:p>
            <a:pPr algn="just"/>
            <a:r>
              <a:rPr lang="en-US" sz="2000" b="1" i="0" dirty="0">
                <a:solidFill>
                  <a:srgbClr val="333333"/>
                </a:solidFill>
                <a:effectLst/>
                <a:latin typeface="inter-bold"/>
              </a:rPr>
              <a:t>Object Definitions:</a:t>
            </a:r>
            <a:endParaRPr lang="en-US" sz="2000" b="0" i="0" dirty="0">
              <a:solidFill>
                <a:srgbClr val="333333"/>
              </a:solidFill>
              <a:effectLst/>
              <a:latin typeface="inter-regular"/>
            </a:endParaRPr>
          </a:p>
          <a:p>
            <a:pPr lvl="1" algn="just"/>
            <a:r>
              <a:rPr lang="en-US" sz="2000" b="0" i="0" dirty="0">
                <a:solidFill>
                  <a:srgbClr val="000000"/>
                </a:solidFill>
                <a:effectLst/>
                <a:latin typeface="inter-regular"/>
              </a:rPr>
              <a:t>An object is </a:t>
            </a:r>
            <a:r>
              <a:rPr lang="en-US" sz="2000" b="0" i="1" dirty="0">
                <a:solidFill>
                  <a:srgbClr val="000000"/>
                </a:solidFill>
                <a:effectLst/>
                <a:latin typeface="inter-regular"/>
              </a:rPr>
              <a:t>a real-world entity</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An object is </a:t>
            </a:r>
            <a:r>
              <a:rPr lang="en-US" sz="2000" b="0" i="1" dirty="0">
                <a:solidFill>
                  <a:srgbClr val="000000"/>
                </a:solidFill>
                <a:effectLst/>
                <a:latin typeface="inter-regular"/>
              </a:rPr>
              <a:t>a runtime entity</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The object is </a:t>
            </a:r>
            <a:r>
              <a:rPr lang="en-US" sz="2000" b="0" i="1" dirty="0">
                <a:solidFill>
                  <a:srgbClr val="000000"/>
                </a:solidFill>
                <a:effectLst/>
                <a:latin typeface="inter-regular"/>
              </a:rPr>
              <a:t>an entity that has a state and behavior</a:t>
            </a:r>
            <a:r>
              <a:rPr lang="en-US" sz="2000" b="0" i="0" dirty="0">
                <a:solidFill>
                  <a:srgbClr val="000000"/>
                </a:solidFill>
                <a:effectLst/>
                <a:latin typeface="inter-regular"/>
              </a:rPr>
              <a:t>.</a:t>
            </a:r>
          </a:p>
          <a:p>
            <a:pPr lvl="1" algn="just"/>
            <a:r>
              <a:rPr lang="en-US" sz="2000" b="0" i="0" dirty="0">
                <a:solidFill>
                  <a:srgbClr val="000000"/>
                </a:solidFill>
                <a:effectLst/>
                <a:latin typeface="inter-regular"/>
              </a:rPr>
              <a:t>The object is </a:t>
            </a:r>
            <a:r>
              <a:rPr lang="en-US" sz="2000" b="0" i="1" dirty="0">
                <a:solidFill>
                  <a:srgbClr val="000000"/>
                </a:solidFill>
                <a:effectLst/>
                <a:latin typeface="inter-regular"/>
              </a:rPr>
              <a:t>an instance of a class</a:t>
            </a:r>
            <a:r>
              <a:rPr lang="en-US" sz="2000" b="0" i="0" dirty="0">
                <a:solidFill>
                  <a:srgbClr val="000000"/>
                </a:solidFill>
                <a:effectLst/>
                <a:latin typeface="inter-regular"/>
              </a:rPr>
              <a:t>.</a:t>
            </a:r>
          </a:p>
        </p:txBody>
      </p:sp>
      <p:pic>
        <p:nvPicPr>
          <p:cNvPr id="4" name="Picture 4" descr="F:\HIREMEE\GIET University HD Logo.jpg">
            <a:extLst>
              <a:ext uri="{FF2B5EF4-FFF2-40B4-BE49-F238E27FC236}">
                <a16:creationId xmlns:a16="http://schemas.microsoft.com/office/drawing/2014/main" id="{FA03150F-31B7-4A64-599A-0781337F5E69}"/>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552216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algn="ctr"/>
            <a:r>
              <a:rPr lang="en-IN" sz="4000" b="1" i="0" dirty="0">
                <a:solidFill>
                  <a:srgbClr val="610B38"/>
                </a:solidFill>
                <a:effectLst/>
                <a:latin typeface="erdana"/>
              </a:rPr>
              <a:t>Constructor Vs Method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893264"/>
            <a:ext cx="11860305" cy="5839230"/>
          </a:xfrm>
        </p:spPr>
        <p:txBody>
          <a:bodyPr>
            <a:normAutofit/>
          </a:bodyPr>
          <a:lstStyle/>
          <a:p>
            <a:pPr algn="just">
              <a:buFont typeface="+mj-lt"/>
              <a:buAutoNum type="arabicPeriod"/>
            </a:pPr>
            <a:endParaRPr lang="en-US" sz="1400" dirty="0">
              <a:solidFill>
                <a:srgbClr val="000000"/>
              </a:solidFill>
              <a:latin typeface="inter-regular"/>
            </a:endParaRPr>
          </a:p>
          <a:p>
            <a:pPr algn="just">
              <a:buFont typeface="+mj-lt"/>
              <a:buAutoNum type="arabicPeriod"/>
            </a:pPr>
            <a:endParaRPr lang="en-US" sz="2000" b="0" i="0" dirty="0">
              <a:solidFill>
                <a:srgbClr val="000000"/>
              </a:solidFill>
              <a:effectLst/>
              <a:latin typeface="inter-regular"/>
            </a:endParaRPr>
          </a:p>
          <a:p>
            <a:pPr algn="just"/>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graphicFrame>
        <p:nvGraphicFramePr>
          <p:cNvPr id="4" name="Table 4">
            <a:extLst>
              <a:ext uri="{FF2B5EF4-FFF2-40B4-BE49-F238E27FC236}">
                <a16:creationId xmlns:a16="http://schemas.microsoft.com/office/drawing/2014/main" id="{4E0C3096-D7FC-83F1-A5D5-9AEF51DBF6AA}"/>
              </a:ext>
            </a:extLst>
          </p:cNvPr>
          <p:cNvGraphicFramePr>
            <a:graphicFrameLocks noGrp="1"/>
          </p:cNvGraphicFramePr>
          <p:nvPr>
            <p:extLst>
              <p:ext uri="{D42A27DB-BD31-4B8C-83A1-F6EECF244321}">
                <p14:modId xmlns:p14="http://schemas.microsoft.com/office/powerpoint/2010/main" val="907289732"/>
              </p:ext>
            </p:extLst>
          </p:nvPr>
        </p:nvGraphicFramePr>
        <p:xfrm>
          <a:off x="582804" y="1306286"/>
          <a:ext cx="10753066" cy="4541855"/>
        </p:xfrm>
        <a:graphic>
          <a:graphicData uri="http://schemas.openxmlformats.org/drawingml/2006/table">
            <a:tbl>
              <a:tblPr firstRow="1" bandRow="1">
                <a:tableStyleId>{5C22544A-7EE6-4342-B048-85BDC9FD1C3A}</a:tableStyleId>
              </a:tblPr>
              <a:tblGrid>
                <a:gridCol w="5376533">
                  <a:extLst>
                    <a:ext uri="{9D8B030D-6E8A-4147-A177-3AD203B41FA5}">
                      <a16:colId xmlns:a16="http://schemas.microsoft.com/office/drawing/2014/main" val="2147488341"/>
                    </a:ext>
                  </a:extLst>
                </a:gridCol>
                <a:gridCol w="5376533">
                  <a:extLst>
                    <a:ext uri="{9D8B030D-6E8A-4147-A177-3AD203B41FA5}">
                      <a16:colId xmlns:a16="http://schemas.microsoft.com/office/drawing/2014/main" val="2017393375"/>
                    </a:ext>
                  </a:extLst>
                </a:gridCol>
              </a:tblGrid>
              <a:tr h="658968">
                <a:tc>
                  <a:txBody>
                    <a:bodyPr/>
                    <a:lstStyle/>
                    <a:p>
                      <a:pPr algn="ctr"/>
                      <a:r>
                        <a:rPr lang="en-IN" sz="2000" dirty="0"/>
                        <a:t>Constructor</a:t>
                      </a:r>
                    </a:p>
                  </a:txBody>
                  <a:tcPr/>
                </a:tc>
                <a:tc>
                  <a:txBody>
                    <a:bodyPr/>
                    <a:lstStyle/>
                    <a:p>
                      <a:pPr algn="ctr"/>
                      <a:r>
                        <a:rPr lang="en-IN" sz="2000" dirty="0"/>
                        <a:t>Method</a:t>
                      </a:r>
                    </a:p>
                  </a:txBody>
                  <a:tcPr/>
                </a:tc>
                <a:extLst>
                  <a:ext uri="{0D108BD9-81ED-4DB2-BD59-A6C34878D82A}">
                    <a16:rowId xmlns:a16="http://schemas.microsoft.com/office/drawing/2014/main" val="373218898"/>
                  </a:ext>
                </a:extLst>
              </a:tr>
              <a:tr h="799547">
                <a:tc>
                  <a:txBody>
                    <a:bodyPr/>
                    <a:lstStyle/>
                    <a:p>
                      <a:pPr algn="just" fontAlgn="t"/>
                      <a:r>
                        <a:rPr lang="en-US" sz="2000" dirty="0">
                          <a:solidFill>
                            <a:srgbClr val="333333"/>
                          </a:solidFill>
                          <a:effectLst/>
                          <a:latin typeface="inter-regular"/>
                        </a:rPr>
                        <a:t>A constructor is used to initialize the state of an object.</a:t>
                      </a:r>
                    </a:p>
                  </a:txBody>
                  <a:tcPr marL="60960" marR="60960" marT="60960" marB="60960"/>
                </a:tc>
                <a:tc>
                  <a:txBody>
                    <a:bodyPr/>
                    <a:lstStyle/>
                    <a:p>
                      <a:pPr algn="just" fontAlgn="t"/>
                      <a:r>
                        <a:rPr lang="en-US" sz="2000" dirty="0">
                          <a:solidFill>
                            <a:srgbClr val="333333"/>
                          </a:solidFill>
                          <a:effectLst/>
                          <a:latin typeface="inter-regular"/>
                        </a:rPr>
                        <a:t>A method is used to expose the behavior of an object.</a:t>
                      </a:r>
                    </a:p>
                  </a:txBody>
                  <a:tcPr marL="60960" marR="60960" marT="60960" marB="60960"/>
                </a:tc>
                <a:extLst>
                  <a:ext uri="{0D108BD9-81ED-4DB2-BD59-A6C34878D82A}">
                    <a16:rowId xmlns:a16="http://schemas.microsoft.com/office/drawing/2014/main" val="4016294250"/>
                  </a:ext>
                </a:extLst>
              </a:tr>
              <a:tr h="627566">
                <a:tc>
                  <a:txBody>
                    <a:bodyPr/>
                    <a:lstStyle/>
                    <a:p>
                      <a:pPr algn="just" fontAlgn="t"/>
                      <a:r>
                        <a:rPr lang="en-US" sz="2000">
                          <a:solidFill>
                            <a:srgbClr val="333333"/>
                          </a:solidFill>
                          <a:effectLst/>
                          <a:latin typeface="inter-regular"/>
                        </a:rPr>
                        <a:t>A constructor must not have a return type.</a:t>
                      </a:r>
                    </a:p>
                  </a:txBody>
                  <a:tcPr marL="60960" marR="60960" marT="60960" marB="60960"/>
                </a:tc>
                <a:tc>
                  <a:txBody>
                    <a:bodyPr/>
                    <a:lstStyle/>
                    <a:p>
                      <a:pPr algn="just" fontAlgn="t"/>
                      <a:r>
                        <a:rPr lang="en-US" sz="2000" dirty="0">
                          <a:solidFill>
                            <a:srgbClr val="333333"/>
                          </a:solidFill>
                          <a:effectLst/>
                          <a:latin typeface="inter-regular"/>
                        </a:rPr>
                        <a:t>A method must have a return type.</a:t>
                      </a:r>
                    </a:p>
                  </a:txBody>
                  <a:tcPr marL="60960" marR="60960" marT="60960" marB="60960"/>
                </a:tc>
                <a:extLst>
                  <a:ext uri="{0D108BD9-81ED-4DB2-BD59-A6C34878D82A}">
                    <a16:rowId xmlns:a16="http://schemas.microsoft.com/office/drawing/2014/main" val="2800622981"/>
                  </a:ext>
                </a:extLst>
              </a:tr>
              <a:tr h="627566">
                <a:tc>
                  <a:txBody>
                    <a:bodyPr/>
                    <a:lstStyle/>
                    <a:p>
                      <a:pPr algn="just" fontAlgn="t"/>
                      <a:r>
                        <a:rPr lang="en-US" sz="2000">
                          <a:solidFill>
                            <a:srgbClr val="333333"/>
                          </a:solidFill>
                          <a:effectLst/>
                          <a:latin typeface="inter-regular"/>
                        </a:rPr>
                        <a:t>The constructor is invoked implicitly.</a:t>
                      </a:r>
                    </a:p>
                  </a:txBody>
                  <a:tcPr marL="60960" marR="60960" marT="60960" marB="60960"/>
                </a:tc>
                <a:tc>
                  <a:txBody>
                    <a:bodyPr/>
                    <a:lstStyle/>
                    <a:p>
                      <a:pPr algn="just" fontAlgn="t"/>
                      <a:r>
                        <a:rPr lang="en-US" sz="2000" dirty="0">
                          <a:solidFill>
                            <a:srgbClr val="333333"/>
                          </a:solidFill>
                          <a:effectLst/>
                          <a:latin typeface="inter-regular"/>
                        </a:rPr>
                        <a:t>The method is invoked explicitly.</a:t>
                      </a:r>
                    </a:p>
                  </a:txBody>
                  <a:tcPr marL="60960" marR="60960" marT="60960" marB="60960"/>
                </a:tc>
                <a:extLst>
                  <a:ext uri="{0D108BD9-81ED-4DB2-BD59-A6C34878D82A}">
                    <a16:rowId xmlns:a16="http://schemas.microsoft.com/office/drawing/2014/main" val="2683074722"/>
                  </a:ext>
                </a:extLst>
              </a:tr>
              <a:tr h="914104">
                <a:tc>
                  <a:txBody>
                    <a:bodyPr/>
                    <a:lstStyle/>
                    <a:p>
                      <a:pPr algn="just" fontAlgn="t"/>
                      <a:r>
                        <a:rPr lang="en-US" sz="2000">
                          <a:solidFill>
                            <a:srgbClr val="333333"/>
                          </a:solidFill>
                          <a:effectLst/>
                          <a:latin typeface="inter-regular"/>
                        </a:rPr>
                        <a:t>The Java compiler provides a default constructor if you don't have any constructor in a class.</a:t>
                      </a:r>
                    </a:p>
                  </a:txBody>
                  <a:tcPr marL="60960" marR="60960" marT="60960" marB="60960"/>
                </a:tc>
                <a:tc>
                  <a:txBody>
                    <a:bodyPr/>
                    <a:lstStyle/>
                    <a:p>
                      <a:pPr algn="just" fontAlgn="t"/>
                      <a:r>
                        <a:rPr lang="en-US" sz="2000" dirty="0">
                          <a:solidFill>
                            <a:srgbClr val="333333"/>
                          </a:solidFill>
                          <a:effectLst/>
                          <a:latin typeface="inter-regular"/>
                        </a:rPr>
                        <a:t>The method is not provided by the compiler in any case.</a:t>
                      </a:r>
                    </a:p>
                  </a:txBody>
                  <a:tcPr marL="60960" marR="60960" marT="60960" marB="60960"/>
                </a:tc>
                <a:extLst>
                  <a:ext uri="{0D108BD9-81ED-4DB2-BD59-A6C34878D82A}">
                    <a16:rowId xmlns:a16="http://schemas.microsoft.com/office/drawing/2014/main" val="2170918141"/>
                  </a:ext>
                </a:extLst>
              </a:tr>
              <a:tr h="914104">
                <a:tc>
                  <a:txBody>
                    <a:bodyPr/>
                    <a:lstStyle/>
                    <a:p>
                      <a:pPr algn="just" fontAlgn="t"/>
                      <a:r>
                        <a:rPr lang="en-US" sz="2000">
                          <a:solidFill>
                            <a:srgbClr val="333333"/>
                          </a:solidFill>
                          <a:effectLst/>
                          <a:latin typeface="inter-regular"/>
                        </a:rPr>
                        <a:t>The constructor name must be same as the class name.</a:t>
                      </a:r>
                    </a:p>
                  </a:txBody>
                  <a:tcPr marL="60960" marR="60960" marT="60960" marB="60960"/>
                </a:tc>
                <a:tc>
                  <a:txBody>
                    <a:bodyPr/>
                    <a:lstStyle/>
                    <a:p>
                      <a:pPr algn="just" fontAlgn="t"/>
                      <a:r>
                        <a:rPr lang="en-US" sz="2000" dirty="0">
                          <a:solidFill>
                            <a:srgbClr val="333333"/>
                          </a:solidFill>
                          <a:effectLst/>
                          <a:latin typeface="inter-regular"/>
                        </a:rPr>
                        <a:t>The method name must not be same as the class name.</a:t>
                      </a:r>
                    </a:p>
                  </a:txBody>
                  <a:tcPr marL="60960" marR="60960" marT="60960" marB="60960"/>
                </a:tc>
                <a:extLst>
                  <a:ext uri="{0D108BD9-81ED-4DB2-BD59-A6C34878D82A}">
                    <a16:rowId xmlns:a16="http://schemas.microsoft.com/office/drawing/2014/main" val="2282129882"/>
                  </a:ext>
                </a:extLst>
              </a:tr>
            </a:tbl>
          </a:graphicData>
        </a:graphic>
      </p:graphicFrame>
      <p:pic>
        <p:nvPicPr>
          <p:cNvPr id="5" name="Picture 4" descr="F:\HIREMEE\GIET University HD Logo.jpg">
            <a:extLst>
              <a:ext uri="{FF2B5EF4-FFF2-40B4-BE49-F238E27FC236}">
                <a16:creationId xmlns:a16="http://schemas.microsoft.com/office/drawing/2014/main" id="{BD28BA93-E25C-62E9-DC98-A3A3AB3709C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20961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115671"/>
            <a:ext cx="9144000" cy="1313329"/>
          </a:xfrm>
        </p:spPr>
        <p:txBody>
          <a:bodyPr>
            <a:normAutofit/>
          </a:bodyPr>
          <a:lstStyle/>
          <a:p>
            <a:r>
              <a:rPr lang="en-IN" sz="7200" b="1" dirty="0"/>
              <a:t>static keyword</a:t>
            </a:r>
            <a:endParaRPr lang="en-IN" sz="7200" b="1" dirty="0">
              <a:solidFill>
                <a:srgbClr val="1100A7"/>
              </a:solidFill>
            </a:endParaRPr>
          </a:p>
        </p:txBody>
      </p:sp>
      <p:pic>
        <p:nvPicPr>
          <p:cNvPr id="3" name="Picture 4" descr="F:\HIREMEE\GIET University HD Logo.jpg">
            <a:extLst>
              <a:ext uri="{FF2B5EF4-FFF2-40B4-BE49-F238E27FC236}">
                <a16:creationId xmlns:a16="http://schemas.microsoft.com/office/drawing/2014/main" id="{9C9D4375-9F63-5697-C05B-8E395A727EA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85413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keyword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6092034"/>
          </a:xfrm>
        </p:spPr>
        <p:txBody>
          <a:bodyPr>
            <a:normAutofit fontScale="77500" lnSpcReduction="20000"/>
          </a:bodyPr>
          <a:lstStyle/>
          <a:p>
            <a:pPr marL="0" indent="0" algn="just">
              <a:buNone/>
            </a:pPr>
            <a:r>
              <a:rPr lang="en-US" sz="2600" b="0" i="0" dirty="0">
                <a:solidFill>
                  <a:srgbClr val="333333"/>
                </a:solidFill>
                <a:effectLst/>
                <a:latin typeface="inter-regular"/>
              </a:rPr>
              <a:t>The </a:t>
            </a:r>
            <a:r>
              <a:rPr lang="en-US" sz="2600" b="1" i="0" dirty="0">
                <a:solidFill>
                  <a:srgbClr val="333333"/>
                </a:solidFill>
                <a:effectLst/>
                <a:latin typeface="inter-bold"/>
              </a:rPr>
              <a:t>static keyword</a:t>
            </a:r>
            <a:r>
              <a:rPr lang="en-US" sz="2600" b="0" i="0" dirty="0">
                <a:solidFill>
                  <a:srgbClr val="333333"/>
                </a:solidFill>
                <a:effectLst/>
                <a:latin typeface="inter-regular"/>
              </a:rPr>
              <a:t> in Java is used for memory management mainly. We can apply static keyword </a:t>
            </a:r>
          </a:p>
          <a:p>
            <a:pPr algn="just">
              <a:buFont typeface="+mj-lt"/>
              <a:buAutoNum type="arabicPeriod"/>
            </a:pPr>
            <a:r>
              <a:rPr lang="en-US" sz="2600" b="0" i="0" dirty="0">
                <a:solidFill>
                  <a:srgbClr val="000000"/>
                </a:solidFill>
                <a:effectLst/>
                <a:latin typeface="inter-regular"/>
              </a:rPr>
              <a:t>Variable (also known as a class variable)</a:t>
            </a:r>
          </a:p>
          <a:p>
            <a:pPr algn="just">
              <a:buFont typeface="+mj-lt"/>
              <a:buAutoNum type="arabicPeriod"/>
            </a:pPr>
            <a:r>
              <a:rPr lang="en-US" sz="2600" b="0" i="0" dirty="0">
                <a:solidFill>
                  <a:srgbClr val="000000"/>
                </a:solidFill>
                <a:effectLst/>
                <a:latin typeface="inter-regular"/>
              </a:rPr>
              <a:t>Block</a:t>
            </a:r>
          </a:p>
          <a:p>
            <a:pPr algn="just">
              <a:buFont typeface="+mj-lt"/>
              <a:buAutoNum type="arabicPeriod"/>
            </a:pPr>
            <a:r>
              <a:rPr lang="en-US" sz="2600" b="0" i="0" dirty="0">
                <a:solidFill>
                  <a:srgbClr val="000000"/>
                </a:solidFill>
                <a:effectLst/>
                <a:latin typeface="inter-regular"/>
              </a:rPr>
              <a:t>Method (also known as a class method) – </a:t>
            </a:r>
            <a:r>
              <a:rPr lang="en-US" sz="2600" b="1" i="0" dirty="0">
                <a:solidFill>
                  <a:srgbClr val="FF0000"/>
                </a:solidFill>
                <a:effectLst/>
                <a:latin typeface="inter-regular"/>
              </a:rPr>
              <a:t>Already discussed earlier</a:t>
            </a:r>
          </a:p>
          <a:p>
            <a:pPr marL="457200" lvl="1" indent="0" algn="just">
              <a:buNone/>
            </a:pPr>
            <a:endParaRPr lang="en-US" sz="900" b="0" i="0" dirty="0">
              <a:solidFill>
                <a:srgbClr val="000000"/>
              </a:solidFill>
              <a:effectLst/>
              <a:latin typeface="inter-regular"/>
            </a:endParaRPr>
          </a:p>
          <a:p>
            <a:pPr marL="0" indent="0" algn="just">
              <a:buNone/>
            </a:pPr>
            <a:r>
              <a:rPr lang="en-US" sz="2600" b="0" i="0" dirty="0">
                <a:solidFill>
                  <a:srgbClr val="610B38"/>
                </a:solidFill>
                <a:effectLst/>
                <a:latin typeface="erdana"/>
              </a:rPr>
              <a:t>1) </a:t>
            </a:r>
            <a:r>
              <a:rPr lang="en-US" sz="2600" b="1" i="0" dirty="0">
                <a:solidFill>
                  <a:srgbClr val="610B38"/>
                </a:solidFill>
                <a:effectLst/>
                <a:latin typeface="erdana"/>
              </a:rPr>
              <a:t>Java static variable</a:t>
            </a:r>
          </a:p>
          <a:p>
            <a:pPr algn="just">
              <a:buFont typeface="Wingdings" panose="05000000000000000000" pitchFamily="2" charset="2"/>
              <a:buChar char="§"/>
            </a:pPr>
            <a:r>
              <a:rPr lang="en-US" sz="2600" b="0" i="0" dirty="0">
                <a:solidFill>
                  <a:srgbClr val="333333"/>
                </a:solidFill>
                <a:effectLst/>
                <a:latin typeface="inter-regular"/>
              </a:rPr>
              <a:t>If you declare any variable as static, it is known as a static variable.</a:t>
            </a:r>
          </a:p>
          <a:p>
            <a:pPr algn="just">
              <a:buFont typeface="Wingdings" panose="05000000000000000000" pitchFamily="2" charset="2"/>
              <a:buChar char="§"/>
            </a:pPr>
            <a:r>
              <a:rPr lang="en-US" sz="2600" b="0" i="0" dirty="0">
                <a:solidFill>
                  <a:srgbClr val="000000"/>
                </a:solidFill>
                <a:effectLst/>
                <a:latin typeface="inter-regular"/>
              </a:rPr>
              <a:t>The static variable can be used to refer to the common property of all objects (which is not unique for each object), for example, the company name of employees, college name of students, etc.</a:t>
            </a:r>
          </a:p>
          <a:p>
            <a:pPr algn="just">
              <a:buFont typeface="Wingdings" panose="05000000000000000000" pitchFamily="2" charset="2"/>
              <a:buChar char="§"/>
            </a:pPr>
            <a:r>
              <a:rPr lang="en-US" sz="2600" b="0" i="0" dirty="0">
                <a:solidFill>
                  <a:srgbClr val="000000"/>
                </a:solidFill>
                <a:effectLst/>
                <a:latin typeface="inter-regular"/>
              </a:rPr>
              <a:t>The static variable gets memory only once in the class area at the time of class loading.</a:t>
            </a:r>
          </a:p>
          <a:p>
            <a:pPr marL="0" indent="0" algn="just">
              <a:buNone/>
            </a:pPr>
            <a:endParaRPr lang="en-US" sz="800" b="0" i="0" dirty="0">
              <a:solidFill>
                <a:srgbClr val="333333"/>
              </a:solidFill>
              <a:effectLst/>
              <a:latin typeface="inter-regular"/>
            </a:endParaRPr>
          </a:p>
          <a:p>
            <a:pPr algn="just"/>
            <a:r>
              <a:rPr lang="en-US" sz="2600" b="0" i="0" dirty="0">
                <a:solidFill>
                  <a:srgbClr val="610B4B"/>
                </a:solidFill>
                <a:effectLst/>
                <a:latin typeface="erdana"/>
              </a:rPr>
              <a:t>Understanding the problem without static variable</a:t>
            </a:r>
          </a:p>
          <a:p>
            <a:pPr marL="0" indent="0" algn="just">
              <a:buNone/>
            </a:pPr>
            <a:r>
              <a:rPr lang="en-US" sz="2600" b="1" i="0" dirty="0">
                <a:solidFill>
                  <a:srgbClr val="006699"/>
                </a:solidFill>
                <a:effectLst/>
                <a:latin typeface="inter-regular"/>
              </a:rPr>
              <a:t>class</a:t>
            </a:r>
            <a:r>
              <a:rPr lang="en-US" sz="2600" b="0" i="0" dirty="0">
                <a:solidFill>
                  <a:srgbClr val="000000"/>
                </a:solidFill>
                <a:effectLst/>
                <a:latin typeface="inter-regular"/>
              </a:rPr>
              <a:t> Student</a:t>
            </a:r>
          </a:p>
          <a:p>
            <a:pPr marL="0" indent="0" algn="just">
              <a:buNone/>
            </a:pPr>
            <a:r>
              <a:rPr lang="en-US" sz="2600" b="0" i="0" dirty="0">
                <a:solidFill>
                  <a:srgbClr val="000000"/>
                </a:solidFill>
                <a:effectLst/>
                <a:latin typeface="inter-regular"/>
              </a:rPr>
              <a:t>{  </a:t>
            </a:r>
            <a:r>
              <a:rPr lang="en-US" sz="2600" b="1" i="0" dirty="0">
                <a:solidFill>
                  <a:srgbClr val="006699"/>
                </a:solidFill>
                <a:effectLst/>
                <a:latin typeface="inter-regular"/>
              </a:rPr>
              <a:t>int</a:t>
            </a:r>
            <a:r>
              <a:rPr lang="en-US" sz="2600" b="0" i="0" dirty="0">
                <a:solidFill>
                  <a:srgbClr val="000000"/>
                </a:solidFill>
                <a:effectLst/>
                <a:latin typeface="inter-regular"/>
              </a:rPr>
              <a:t> rollno;  String name;  String college=</a:t>
            </a:r>
            <a:r>
              <a:rPr lang="en-US" sz="2600" b="0" i="0" dirty="0">
                <a:solidFill>
                  <a:srgbClr val="0000FF"/>
                </a:solidFill>
                <a:effectLst/>
                <a:latin typeface="inter-regular"/>
              </a:rPr>
              <a:t>“GIET"</a:t>
            </a:r>
            <a:r>
              <a:rPr lang="en-US" sz="2600" b="0" i="0" dirty="0">
                <a:solidFill>
                  <a:srgbClr val="000000"/>
                </a:solidFill>
                <a:effectLst/>
                <a:latin typeface="inter-regular"/>
              </a:rPr>
              <a:t>;  }  </a:t>
            </a:r>
          </a:p>
          <a:p>
            <a:pPr marL="0" indent="0" algn="just">
              <a:buNone/>
            </a:pPr>
            <a:endParaRPr lang="en-US" sz="2600" b="0" i="0" dirty="0">
              <a:solidFill>
                <a:srgbClr val="333333"/>
              </a:solidFill>
              <a:effectLst/>
              <a:latin typeface="inter-regular"/>
            </a:endParaRPr>
          </a:p>
          <a:p>
            <a:pPr marL="0" indent="0" algn="just">
              <a:buNone/>
            </a:pPr>
            <a:r>
              <a:rPr lang="en-US" sz="2600" b="0" i="0" dirty="0">
                <a:solidFill>
                  <a:srgbClr val="333333"/>
                </a:solidFill>
                <a:effectLst/>
                <a:latin typeface="inter-regular"/>
              </a:rPr>
              <a:t>Suppose there are 500 students in my college, now all instance data members will get memory each time when the object is created. All students have their unique rollno and name, so instance data member is good in such case. </a:t>
            </a:r>
          </a:p>
          <a:p>
            <a:pPr marL="0" indent="0" algn="just">
              <a:buNone/>
            </a:pPr>
            <a:r>
              <a:rPr lang="en-US" sz="2600" b="0" i="0" dirty="0">
                <a:solidFill>
                  <a:srgbClr val="333333"/>
                </a:solidFill>
                <a:effectLst/>
                <a:latin typeface="inter-regular"/>
              </a:rPr>
              <a:t>Here, "college" refers to the common property of all objects. If we make it static, this field will get the memory only once.</a:t>
            </a:r>
          </a:p>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31B87008-FC09-BB28-6043-38B81AB2BD8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77950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variable : Example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2038194"/>
          </a:xfrm>
        </p:spPr>
        <p:txBody>
          <a:bodyPr>
            <a:normAutofit/>
          </a:bodyPr>
          <a:lstStyle/>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DA544BCD-6EED-7282-3B42-53B21D9DAD02}"/>
              </a:ext>
            </a:extLst>
          </p:cNvPr>
          <p:cNvSpPr txBox="1"/>
          <p:nvPr/>
        </p:nvSpPr>
        <p:spPr>
          <a:xfrm>
            <a:off x="259976" y="903048"/>
            <a:ext cx="5719482" cy="4801314"/>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8200"/>
                </a:solidFill>
                <a:effectLst/>
                <a:latin typeface="inter-regular"/>
              </a:rPr>
              <a:t>//instance variable</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String college =</a:t>
            </a:r>
            <a:r>
              <a:rPr lang="en-IN" b="0" i="0" dirty="0">
                <a:solidFill>
                  <a:srgbClr val="0000FF"/>
                </a:solidFill>
                <a:effectLst/>
                <a:latin typeface="inter-regular"/>
              </a:rPr>
              <a:t>“GIET"</a:t>
            </a:r>
            <a:r>
              <a:rPr lang="en-IN" b="0" i="0" dirty="0">
                <a:solidFill>
                  <a:srgbClr val="000000"/>
                </a:solidFill>
                <a:effectLst/>
                <a:latin typeface="inter-regular"/>
              </a:rPr>
              <a:t>;</a:t>
            </a:r>
            <a:r>
              <a:rPr lang="en-IN" b="0" i="0" dirty="0">
                <a:solidFill>
                  <a:srgbClr val="008200"/>
                </a:solidFill>
                <a:effectLst/>
                <a:latin typeface="inter-regular"/>
              </a:rPr>
              <a:t>//static variable</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//constructor</a:t>
            </a:r>
            <a:r>
              <a:rPr lang="en-IN" b="0" i="0" dirty="0">
                <a:solidFill>
                  <a:srgbClr val="000000"/>
                </a:solidFill>
                <a:effectLst/>
                <a:latin typeface="inter-regular"/>
              </a:rPr>
              <a:t>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r, String n)</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 r;  </a:t>
            </a:r>
          </a:p>
          <a:p>
            <a:pPr algn="just"/>
            <a:r>
              <a:rPr lang="en-IN" b="0" i="0" dirty="0">
                <a:solidFill>
                  <a:srgbClr val="000000"/>
                </a:solidFill>
                <a:effectLst/>
                <a:latin typeface="inter-regular"/>
              </a:rPr>
              <a:t>   	name = n;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//method to display the values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display ()</a:t>
            </a:r>
          </a:p>
          <a:p>
            <a:pPr algn="just"/>
            <a:r>
              <a:rPr lang="en-IN" b="0" i="0" dirty="0">
                <a:solidFill>
                  <a:srgbClr val="000000"/>
                </a:solidFill>
                <a:effectLst/>
                <a:latin typeface="inter-regular"/>
              </a:rPr>
              <a:t>   {</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r>
              <a:rPr lang="en-IN" b="0" i="0" dirty="0">
                <a:solidFill>
                  <a:srgbClr val="0000FF"/>
                </a:solidFill>
                <a:effectLst/>
                <a:latin typeface="inter-regular"/>
              </a:rPr>
              <a:t>" "</a:t>
            </a:r>
            <a:r>
              <a:rPr lang="en-IN" b="0" i="0" dirty="0">
                <a:solidFill>
                  <a:srgbClr val="000000"/>
                </a:solidFill>
                <a:effectLst/>
                <a:latin typeface="inter-regular"/>
              </a:rPr>
              <a:t>+college);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7B0C9463-0749-7F7E-03CF-D399AEE0643F}"/>
              </a:ext>
            </a:extLst>
          </p:cNvPr>
          <p:cNvSpPr txBox="1"/>
          <p:nvPr/>
        </p:nvSpPr>
        <p:spPr>
          <a:xfrm>
            <a:off x="5979458" y="898566"/>
            <a:ext cx="5912223" cy="3139321"/>
          </a:xfrm>
          <a:prstGeom prst="rect">
            <a:avLst/>
          </a:prstGeom>
          <a:solidFill>
            <a:schemeClr val="bg1"/>
          </a:solidFill>
          <a:ln>
            <a:solidFill>
              <a:schemeClr val="accent1"/>
            </a:solidFill>
          </a:ln>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TestStatic</a:t>
            </a:r>
            <a:endParaRPr lang="en-US" b="0" i="0" dirty="0">
              <a:solidFill>
                <a:srgbClr val="000000"/>
              </a:solidFill>
              <a:effectLst/>
              <a:latin typeface="inter-regular"/>
            </a:endParaRP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dirty="0">
                <a:solidFill>
                  <a:srgbClr val="000000"/>
                </a:solidFill>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Student s1 = </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111</a:t>
            </a:r>
            <a:r>
              <a:rPr lang="en-US" b="0" i="0" dirty="0">
                <a:solidFill>
                  <a:srgbClr val="000000"/>
                </a:solidFill>
                <a:effectLst/>
                <a:latin typeface="inter-regular"/>
              </a:rPr>
              <a:t>,</a:t>
            </a:r>
            <a:r>
              <a:rPr lang="en-US" b="0" i="0" dirty="0">
                <a:solidFill>
                  <a:srgbClr val="0000FF"/>
                </a:solidFill>
                <a:effectLst/>
                <a:latin typeface="inter-regular"/>
              </a:rPr>
              <a:t>"Karan"</a:t>
            </a:r>
            <a:r>
              <a:rPr lang="en-US" b="0" i="0" dirty="0">
                <a:solidFill>
                  <a:srgbClr val="000000"/>
                </a:solidFill>
                <a:effectLst/>
                <a:latin typeface="inter-regular"/>
              </a:rPr>
              <a:t>);  </a:t>
            </a:r>
          </a:p>
          <a:p>
            <a:pPr algn="just"/>
            <a:r>
              <a:rPr lang="en-US" b="0" i="0" dirty="0">
                <a:solidFill>
                  <a:srgbClr val="000000"/>
                </a:solidFill>
                <a:effectLst/>
                <a:latin typeface="inter-regular"/>
              </a:rPr>
              <a:t>      Student s2 = </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222</a:t>
            </a:r>
            <a:r>
              <a:rPr lang="en-US" b="0" i="0" dirty="0">
                <a:solidFill>
                  <a:srgbClr val="000000"/>
                </a:solidFill>
                <a:effectLst/>
                <a:latin typeface="inter-regular"/>
              </a:rPr>
              <a:t>,</a:t>
            </a:r>
            <a:r>
              <a:rPr lang="en-US" b="0" i="0" dirty="0">
                <a:solidFill>
                  <a:srgbClr val="0000FF"/>
                </a:solidFill>
                <a:effectLst/>
                <a:latin typeface="inter-regular"/>
              </a:rPr>
              <a:t>"Aryan"</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a:t>
            </a:r>
            <a:r>
              <a:rPr lang="en-US" b="0" i="0" dirty="0" err="1">
                <a:solidFill>
                  <a:srgbClr val="008200"/>
                </a:solidFill>
                <a:effectLst/>
                <a:latin typeface="inter-regular"/>
              </a:rPr>
              <a:t>Student.college</a:t>
            </a:r>
            <a:r>
              <a:rPr lang="en-US" b="0" i="0" dirty="0">
                <a:solidFill>
                  <a:srgbClr val="008200"/>
                </a:solidFill>
                <a:effectLst/>
                <a:latin typeface="inter-regular"/>
              </a:rPr>
              <a:t>="BBDIT";</a:t>
            </a:r>
            <a:r>
              <a:rPr lang="en-US" b="0" i="0" dirty="0">
                <a:solidFill>
                  <a:srgbClr val="000000"/>
                </a:solidFill>
                <a:effectLst/>
                <a:latin typeface="inter-regular"/>
              </a:rPr>
              <a:t> // can be changed for all objects</a:t>
            </a:r>
          </a:p>
          <a:p>
            <a:pPr algn="just"/>
            <a:r>
              <a:rPr lang="en-US" b="0" i="0" dirty="0">
                <a:solidFill>
                  <a:srgbClr val="000000"/>
                </a:solidFill>
                <a:effectLst/>
                <a:latin typeface="inter-regular"/>
              </a:rPr>
              <a:t>      s1.display();  </a:t>
            </a:r>
          </a:p>
          <a:p>
            <a:pPr algn="just"/>
            <a:r>
              <a:rPr lang="en-US" b="0" i="0" dirty="0">
                <a:solidFill>
                  <a:srgbClr val="000000"/>
                </a:solidFill>
                <a:effectLst/>
                <a:latin typeface="inter-regular"/>
              </a:rPr>
              <a:t>      s2.display();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graphicFrame>
        <p:nvGraphicFramePr>
          <p:cNvPr id="8" name="Object 7">
            <a:extLst>
              <a:ext uri="{FF2B5EF4-FFF2-40B4-BE49-F238E27FC236}">
                <a16:creationId xmlns:a16="http://schemas.microsoft.com/office/drawing/2014/main" id="{65B1D07A-96A6-BB9F-CF93-3880A9C902BE}"/>
              </a:ext>
            </a:extLst>
          </p:cNvPr>
          <p:cNvGraphicFramePr>
            <a:graphicFrameLocks noChangeAspect="1"/>
          </p:cNvGraphicFramePr>
          <p:nvPr>
            <p:extLst>
              <p:ext uri="{D42A27DB-BD31-4B8C-83A1-F6EECF244321}">
                <p14:modId xmlns:p14="http://schemas.microsoft.com/office/powerpoint/2010/main" val="4090259388"/>
              </p:ext>
            </p:extLst>
          </p:nvPr>
        </p:nvGraphicFramePr>
        <p:xfrm>
          <a:off x="6212543" y="4213518"/>
          <a:ext cx="5496285" cy="2466362"/>
        </p:xfrm>
        <a:graphic>
          <a:graphicData uri="http://schemas.openxmlformats.org/presentationml/2006/ole">
            <mc:AlternateContent xmlns:mc="http://schemas.openxmlformats.org/markup-compatibility/2006">
              <mc:Choice xmlns:v="urn:schemas-microsoft-com:vml" Requires="v">
                <p:oleObj name="Bitmap Image" r:id="rId2" imgW="6454080" imgH="3794760" progId="PBrush">
                  <p:embed/>
                </p:oleObj>
              </mc:Choice>
              <mc:Fallback>
                <p:oleObj name="Bitmap Image" r:id="rId2" imgW="6454080" imgH="3794760" progId="PBrush">
                  <p:embed/>
                  <p:pic>
                    <p:nvPicPr>
                      <p:cNvPr id="0" name=""/>
                      <p:cNvPicPr/>
                      <p:nvPr/>
                    </p:nvPicPr>
                    <p:blipFill>
                      <a:blip r:embed="rId3"/>
                      <a:stretch>
                        <a:fillRect/>
                      </a:stretch>
                    </p:blipFill>
                    <p:spPr>
                      <a:xfrm>
                        <a:off x="6212543" y="4213518"/>
                        <a:ext cx="5496285" cy="2466362"/>
                      </a:xfrm>
                      <a:prstGeom prst="rect">
                        <a:avLst/>
                      </a:prstGeom>
                    </p:spPr>
                  </p:pic>
                </p:oleObj>
              </mc:Fallback>
            </mc:AlternateContent>
          </a:graphicData>
        </a:graphic>
      </p:graphicFrame>
      <p:pic>
        <p:nvPicPr>
          <p:cNvPr id="4" name="Picture 4" descr="F:\HIREMEE\GIET University HD Logo.jpg">
            <a:extLst>
              <a:ext uri="{FF2B5EF4-FFF2-40B4-BE49-F238E27FC236}">
                <a16:creationId xmlns:a16="http://schemas.microsoft.com/office/drawing/2014/main" id="{A27BBEA4-68AF-7BF2-AC16-7641096A8FD8}"/>
              </a:ext>
            </a:extLst>
          </p:cNvPr>
          <p:cNvPicPr>
            <a:picLocks noChangeAspect="1" noChangeArrowheads="1"/>
          </p:cNvPicPr>
          <p:nvPr/>
        </p:nvPicPr>
        <p:blipFill>
          <a:blip r:embed="rId4"/>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189935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static block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796147"/>
          </a:xfrm>
        </p:spPr>
        <p:txBody>
          <a:bodyPr>
            <a:normAutofit/>
          </a:bodyPr>
          <a:lstStyle/>
          <a:p>
            <a:pPr marL="0" indent="0" algn="just">
              <a:buNone/>
            </a:pPr>
            <a:r>
              <a:rPr lang="en-US" sz="2200" dirty="0">
                <a:solidFill>
                  <a:srgbClr val="610B38"/>
                </a:solidFill>
                <a:latin typeface="erdana"/>
              </a:rPr>
              <a:t>2) </a:t>
            </a:r>
            <a:r>
              <a:rPr lang="en-US" sz="2200" b="1" i="0" dirty="0">
                <a:solidFill>
                  <a:srgbClr val="610B38"/>
                </a:solidFill>
                <a:effectLst/>
                <a:latin typeface="erdana"/>
              </a:rPr>
              <a:t>Java static block</a:t>
            </a:r>
          </a:p>
          <a:p>
            <a:pPr algn="just">
              <a:buFont typeface="Arial" panose="020B0604020202020204" pitchFamily="34" charset="0"/>
              <a:buChar char="•"/>
            </a:pPr>
            <a:r>
              <a:rPr lang="en-US" sz="2200" b="0" i="0" dirty="0">
                <a:solidFill>
                  <a:srgbClr val="000000"/>
                </a:solidFill>
                <a:effectLst/>
                <a:latin typeface="inter-regular"/>
              </a:rPr>
              <a:t>Is used to initialize the static data member.</a:t>
            </a:r>
          </a:p>
          <a:p>
            <a:pPr algn="just">
              <a:buFont typeface="Arial" panose="020B0604020202020204" pitchFamily="34" charset="0"/>
              <a:buChar char="•"/>
            </a:pPr>
            <a:r>
              <a:rPr lang="en-US" sz="2200" b="0" i="0" dirty="0">
                <a:solidFill>
                  <a:srgbClr val="000000"/>
                </a:solidFill>
                <a:effectLst/>
                <a:latin typeface="inter-regular"/>
              </a:rPr>
              <a:t>It is executed before the main method at the time of </a:t>
            </a:r>
            <a:r>
              <a:rPr lang="en-US" sz="2200" b="0" i="0" dirty="0" err="1">
                <a:solidFill>
                  <a:srgbClr val="000000"/>
                </a:solidFill>
                <a:effectLst/>
                <a:latin typeface="inter-regular"/>
              </a:rPr>
              <a:t>classloading</a:t>
            </a:r>
            <a:r>
              <a:rPr lang="en-US" sz="2200" b="0" i="0" dirty="0">
                <a:solidFill>
                  <a:srgbClr val="000000"/>
                </a:solidFill>
                <a:effectLst/>
                <a:latin typeface="inter-regular"/>
              </a:rPr>
              <a:t>.</a:t>
            </a:r>
          </a:p>
          <a:p>
            <a:pPr marL="0" indent="0" algn="just">
              <a:buNone/>
            </a:pPr>
            <a:r>
              <a:rPr lang="en-US" sz="2200" b="0" dirty="0">
                <a:solidFill>
                  <a:srgbClr val="610B4B"/>
                </a:solidFill>
                <a:effectLst/>
                <a:latin typeface="tahoma" panose="020B0604030504040204" pitchFamily="34" charset="0"/>
              </a:rPr>
              <a:t>Example of static block</a:t>
            </a:r>
          </a:p>
          <a:p>
            <a:pPr marL="0" indent="0" algn="just">
              <a:buNone/>
            </a:pPr>
            <a:endParaRPr lang="en-US" b="0" i="0" dirty="0">
              <a:solidFill>
                <a:srgbClr val="333333"/>
              </a:solidFill>
              <a:effectLst/>
              <a:latin typeface="inter-regular"/>
            </a:endParaRP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8EC844B9-344A-B7E1-6231-2FCC0C63B873}"/>
              </a:ext>
            </a:extLst>
          </p:cNvPr>
          <p:cNvSpPr txBox="1"/>
          <p:nvPr/>
        </p:nvSpPr>
        <p:spPr>
          <a:xfrm>
            <a:off x="394446" y="2394415"/>
            <a:ext cx="5701554" cy="3139321"/>
          </a:xfrm>
          <a:prstGeom prst="rect">
            <a:avLst/>
          </a:prstGeom>
          <a:noFill/>
          <a:ln>
            <a:solidFill>
              <a:schemeClr val="accent1"/>
            </a:solidFill>
          </a:ln>
        </p:spPr>
        <p:txBody>
          <a:bodyPr wrap="square">
            <a:spAutoFit/>
          </a:bodyPr>
          <a:lstStyle/>
          <a:p>
            <a:pPr marL="0" indent="0" algn="just">
              <a:buNone/>
            </a:pP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dirty="0">
                <a:solidFill>
                  <a:srgbClr val="000000"/>
                </a:solidFill>
                <a:latin typeface="inter-regular"/>
              </a:rPr>
              <a:t>checkstatic</a:t>
            </a:r>
            <a:endParaRPr lang="en-US" sz="1800" b="0" i="0" dirty="0">
              <a:solidFill>
                <a:srgbClr val="000000"/>
              </a:solidFill>
              <a:effectLst/>
              <a:latin typeface="inter-regular"/>
            </a:endParaRP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static</a:t>
            </a:r>
          </a:p>
          <a:p>
            <a:pPr marL="0" indent="0" algn="just">
              <a:buNone/>
            </a:pPr>
            <a:r>
              <a:rPr lang="en-US" sz="1800" b="0" i="0" dirty="0">
                <a:solidFill>
                  <a:srgbClr val="000000"/>
                </a:solidFill>
                <a:effectLst/>
                <a:latin typeface="inter-regular"/>
              </a:rPr>
              <a:t>  {</a:t>
            </a:r>
          </a:p>
          <a:p>
            <a:pPr marL="0" indent="0" algn="just">
              <a:buNone/>
            </a:pPr>
            <a:r>
              <a:rPr lang="en-US" sz="1800" dirty="0">
                <a:solidFill>
                  <a:srgbClr val="000000"/>
                </a:solidFill>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"static block is invoked"</a:t>
            </a:r>
            <a:r>
              <a:rPr lang="en-US" sz="1800" b="0" i="0" dirty="0">
                <a:solidFill>
                  <a:srgbClr val="000000"/>
                </a:solidFill>
                <a:effectLst/>
                <a:latin typeface="inter-regular"/>
              </a:rPr>
              <a:t>);</a:t>
            </a:r>
          </a:p>
          <a:p>
            <a:pPr marL="0" indent="0" algn="just">
              <a:buNone/>
            </a:pPr>
            <a:r>
              <a:rPr lang="en-US" sz="1800"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static</a:t>
            </a:r>
            <a:r>
              <a:rPr lang="en-US" sz="1800" b="0" i="0" dirty="0">
                <a:solidFill>
                  <a:srgbClr val="000000"/>
                </a:solidFill>
                <a:effectLst/>
                <a:latin typeface="inter-regular"/>
              </a:rPr>
              <a:t> </a:t>
            </a:r>
            <a:r>
              <a:rPr lang="en-US" sz="1800" b="1" i="0" dirty="0">
                <a:solidFill>
                  <a:srgbClr val="006699"/>
                </a:solidFill>
                <a:effectLst/>
                <a:latin typeface="inter-regular"/>
              </a:rPr>
              <a:t>void</a:t>
            </a:r>
            <a:r>
              <a:rPr lang="en-US" sz="1800" b="0" i="0" dirty="0">
                <a:solidFill>
                  <a:srgbClr val="000000"/>
                </a:solidFill>
                <a:effectLst/>
                <a:latin typeface="inter-regular"/>
              </a:rPr>
              <a:t> main(String </a:t>
            </a:r>
            <a:r>
              <a:rPr lang="en-US" sz="1800" b="0" i="0" dirty="0" err="1">
                <a:solidFill>
                  <a:srgbClr val="000000"/>
                </a:solidFill>
                <a:effectLst/>
                <a:latin typeface="inter-regular"/>
              </a:rPr>
              <a:t>args</a:t>
            </a:r>
            <a:r>
              <a:rPr lang="en-US" sz="1800" b="0" i="0" dirty="0">
                <a:solidFill>
                  <a:srgbClr val="000000"/>
                </a:solidFill>
                <a:effectLst/>
                <a:latin typeface="inter-regular"/>
              </a:rPr>
              <a:t>[])</a:t>
            </a:r>
          </a:p>
          <a:p>
            <a:pPr marL="0" indent="0" algn="just">
              <a:buNone/>
            </a:pPr>
            <a:r>
              <a:rPr lang="en-US" sz="1800" dirty="0">
                <a:solidFill>
                  <a:srgbClr val="000000"/>
                </a:solidFill>
                <a:latin typeface="inter-regular"/>
              </a:rPr>
              <a:t>  </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0" i="0" dirty="0" err="1">
                <a:solidFill>
                  <a:srgbClr val="000000"/>
                </a:solidFill>
                <a:effectLst/>
                <a:latin typeface="inter-regular"/>
              </a:rPr>
              <a:t>System.out.println</a:t>
            </a:r>
            <a:r>
              <a:rPr lang="en-US" sz="1800" b="0" i="0" dirty="0">
                <a:solidFill>
                  <a:srgbClr val="000000"/>
                </a:solidFill>
                <a:effectLst/>
                <a:latin typeface="inter-regular"/>
              </a:rPr>
              <a:t>(</a:t>
            </a:r>
            <a:r>
              <a:rPr lang="en-US" sz="1800" b="0" i="0" dirty="0">
                <a:solidFill>
                  <a:srgbClr val="0000FF"/>
                </a:solidFill>
                <a:effectLst/>
                <a:latin typeface="inter-regular"/>
              </a:rPr>
              <a:t>"main method is invoked"</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p>
        </p:txBody>
      </p:sp>
      <p:sp>
        <p:nvSpPr>
          <p:cNvPr id="7" name="TextBox 6">
            <a:extLst>
              <a:ext uri="{FF2B5EF4-FFF2-40B4-BE49-F238E27FC236}">
                <a16:creationId xmlns:a16="http://schemas.microsoft.com/office/drawing/2014/main" id="{F67655A0-DF0D-6408-F3A4-A01613EBE6BF}"/>
              </a:ext>
            </a:extLst>
          </p:cNvPr>
          <p:cNvSpPr txBox="1"/>
          <p:nvPr/>
        </p:nvSpPr>
        <p:spPr>
          <a:xfrm>
            <a:off x="7534785" y="2519082"/>
            <a:ext cx="2534353"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Static block is invoked</a:t>
            </a:r>
          </a:p>
          <a:p>
            <a:pPr marL="0" indent="0" algn="just">
              <a:buNone/>
            </a:pPr>
            <a:r>
              <a:rPr lang="en-US" b="1" dirty="0">
                <a:latin typeface="inter-regular"/>
              </a:rPr>
              <a:t>main method is invoked</a:t>
            </a:r>
            <a:r>
              <a:rPr lang="en-US" sz="1800" b="0" i="0" dirty="0">
                <a:effectLst/>
                <a:latin typeface="inter-regular"/>
              </a:rPr>
              <a:t> </a:t>
            </a:r>
          </a:p>
        </p:txBody>
      </p:sp>
      <p:sp>
        <p:nvSpPr>
          <p:cNvPr id="9" name="TextBox 8">
            <a:extLst>
              <a:ext uri="{FF2B5EF4-FFF2-40B4-BE49-F238E27FC236}">
                <a16:creationId xmlns:a16="http://schemas.microsoft.com/office/drawing/2014/main" id="{40A974E1-E055-164A-47DF-AE4001D11145}"/>
              </a:ext>
            </a:extLst>
          </p:cNvPr>
          <p:cNvSpPr txBox="1"/>
          <p:nvPr/>
        </p:nvSpPr>
        <p:spPr>
          <a:xfrm>
            <a:off x="6491037" y="5222088"/>
            <a:ext cx="5425619" cy="1200329"/>
          </a:xfrm>
          <a:prstGeom prst="rect">
            <a:avLst/>
          </a:prstGeom>
          <a:gradFill>
            <a:gsLst>
              <a:gs pos="20424">
                <a:srgbClr val="E1E9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gradFill>
              <a:gsLst>
                <a:gs pos="20424">
                  <a:srgbClr val="E1E9F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a:spAutoFit/>
          </a:bodyPr>
          <a:lstStyle/>
          <a:p>
            <a:pPr algn="just"/>
            <a:r>
              <a:rPr lang="en-US" b="0" i="0" dirty="0">
                <a:solidFill>
                  <a:srgbClr val="610B4B"/>
                </a:solidFill>
                <a:effectLst/>
                <a:latin typeface="erdana"/>
              </a:rPr>
              <a:t>Q) Can we execute a program without main() method?</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Ans) Since JDK 1.7, it is not possible to execute a Java class without the main method.</a:t>
            </a:r>
          </a:p>
        </p:txBody>
      </p:sp>
      <p:pic>
        <p:nvPicPr>
          <p:cNvPr id="4" name="Picture 4" descr="F:\HIREMEE\GIET University HD Logo.jpg">
            <a:extLst>
              <a:ext uri="{FF2B5EF4-FFF2-40B4-BE49-F238E27FC236}">
                <a16:creationId xmlns:a16="http://schemas.microsoft.com/office/drawing/2014/main" id="{13AFD6A8-4387-5793-ACEA-7BCB166D90B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15343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this keyword</a:t>
            </a:r>
          </a:p>
        </p:txBody>
      </p:sp>
      <p:pic>
        <p:nvPicPr>
          <p:cNvPr id="3" name="Picture 4" descr="F:\HIREMEE\GIET University HD Logo.jpg">
            <a:extLst>
              <a:ext uri="{FF2B5EF4-FFF2-40B4-BE49-F238E27FC236}">
                <a16:creationId xmlns:a16="http://schemas.microsoft.com/office/drawing/2014/main" id="{E1182E5C-C468-41D2-1151-89F3FB874C1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63904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keyword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6092034"/>
          </a:xfrm>
        </p:spPr>
        <p:txBody>
          <a:bodyPr>
            <a:normAutofit/>
          </a:bodyPr>
          <a:lstStyle/>
          <a:p>
            <a:pPr marL="0" indent="0" algn="just">
              <a:buNone/>
            </a:pPr>
            <a:r>
              <a:rPr lang="en-US" sz="2000" b="0" i="0" dirty="0">
                <a:solidFill>
                  <a:srgbClr val="333333"/>
                </a:solidFill>
                <a:effectLst/>
                <a:latin typeface="inter-regular"/>
              </a:rPr>
              <a:t>There can be a lot of usage of </a:t>
            </a:r>
            <a:r>
              <a:rPr lang="en-US" sz="2000" b="1" i="0" dirty="0">
                <a:solidFill>
                  <a:srgbClr val="333333"/>
                </a:solidFill>
                <a:effectLst/>
                <a:latin typeface="inter-bold"/>
              </a:rPr>
              <a:t>Java this keyword</a:t>
            </a:r>
            <a:r>
              <a:rPr lang="en-US" sz="2000" b="0" i="0" dirty="0">
                <a:solidFill>
                  <a:srgbClr val="333333"/>
                </a:solidFill>
                <a:effectLst/>
                <a:latin typeface="inter-regular"/>
              </a:rPr>
              <a:t>. In Java, this is a </a:t>
            </a:r>
            <a:r>
              <a:rPr lang="en-US" sz="2000" b="1" i="0" dirty="0">
                <a:solidFill>
                  <a:srgbClr val="333333"/>
                </a:solidFill>
                <a:effectLst/>
                <a:latin typeface="inter-bold"/>
              </a:rPr>
              <a:t>reference variable</a:t>
            </a:r>
            <a:r>
              <a:rPr lang="en-US" sz="2000" b="0" i="0" dirty="0">
                <a:solidFill>
                  <a:srgbClr val="333333"/>
                </a:solidFill>
                <a:effectLst/>
                <a:latin typeface="inter-regular"/>
              </a:rPr>
              <a:t> that refers to the current object.</a:t>
            </a: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r>
              <a:rPr lang="en-US" sz="2000" b="1" i="0" dirty="0">
                <a:solidFill>
                  <a:srgbClr val="610B38"/>
                </a:solidFill>
                <a:effectLst/>
                <a:latin typeface="erdana"/>
              </a:rPr>
              <a:t>Usage of Java this keyword</a:t>
            </a:r>
          </a:p>
          <a:p>
            <a:pPr marL="514350" indent="-514350" algn="just">
              <a:buFont typeface="+mj-lt"/>
              <a:buAutoNum type="arabicPeriod"/>
            </a:pPr>
            <a:r>
              <a:rPr lang="en-US" sz="2000" dirty="0">
                <a:latin typeface="inter-regular"/>
              </a:rPr>
              <a:t>this can be used to refer current class instance variable.</a:t>
            </a:r>
          </a:p>
          <a:p>
            <a:pPr marL="514350" indent="-514350" algn="just">
              <a:buFont typeface="+mj-lt"/>
              <a:buAutoNum type="arabicPeriod"/>
            </a:pPr>
            <a:r>
              <a:rPr lang="en-US" sz="2000" dirty="0">
                <a:latin typeface="inter-regular"/>
              </a:rPr>
              <a:t>this can be used to invoke current class method (implicitly)</a:t>
            </a:r>
          </a:p>
          <a:p>
            <a:pPr marL="514350" indent="-514350" algn="just">
              <a:buFont typeface="+mj-lt"/>
              <a:buAutoNum type="arabicPeriod"/>
            </a:pPr>
            <a:r>
              <a:rPr lang="en-US" sz="2000" dirty="0">
                <a:latin typeface="inter-regular"/>
              </a:rPr>
              <a:t>this() can be used to invoke current class constructor.</a:t>
            </a:r>
          </a:p>
          <a:p>
            <a:pPr marL="514350" indent="-514350" algn="just">
              <a:buFont typeface="+mj-lt"/>
              <a:buAutoNum type="arabicPeriod"/>
            </a:pPr>
            <a:r>
              <a:rPr lang="en-US" sz="2000" dirty="0">
                <a:latin typeface="inter-regular"/>
              </a:rPr>
              <a:t>this can be passed as an argument in the method call.</a:t>
            </a:r>
          </a:p>
          <a:p>
            <a:pPr marL="514350" indent="-514350" algn="just">
              <a:buFont typeface="+mj-lt"/>
              <a:buAutoNum type="arabicPeriod"/>
            </a:pPr>
            <a:r>
              <a:rPr lang="en-US" sz="2000" dirty="0">
                <a:latin typeface="inter-regular"/>
              </a:rPr>
              <a:t>this can be passed as argument in the constructor call.</a:t>
            </a:r>
          </a:p>
          <a:p>
            <a:pPr marL="514350" indent="-514350" algn="just">
              <a:buFont typeface="+mj-lt"/>
              <a:buAutoNum type="arabicPeriod"/>
            </a:pPr>
            <a:r>
              <a:rPr lang="en-US" sz="2000" dirty="0">
                <a:latin typeface="inter-regular"/>
              </a:rPr>
              <a:t>this can be used to return the current class instance from the method.</a:t>
            </a:r>
          </a:p>
        </p:txBody>
      </p:sp>
      <p:pic>
        <p:nvPicPr>
          <p:cNvPr id="2052" name="Picture 4" descr="java this keyword">
            <a:extLst>
              <a:ext uri="{FF2B5EF4-FFF2-40B4-BE49-F238E27FC236}">
                <a16:creationId xmlns:a16="http://schemas.microsoft.com/office/drawing/2014/main" id="{5950C3BB-5F8C-3E2D-B505-CDE60B1E9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7625" y="1196161"/>
            <a:ext cx="5136750" cy="22328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449282E7-C561-4C20-42D1-873B6117BB6C}"/>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2605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 To refer current class variable</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527896"/>
          </a:xfrm>
        </p:spPr>
        <p:txBody>
          <a:bodyPr>
            <a:normAutofit/>
          </a:bodyPr>
          <a:lstStyle/>
          <a:p>
            <a:pPr algn="just"/>
            <a:r>
              <a:rPr lang="en-US" sz="2000" b="1" i="0" dirty="0">
                <a:solidFill>
                  <a:srgbClr val="610B38"/>
                </a:solidFill>
                <a:effectLst/>
                <a:latin typeface="erdana"/>
              </a:rPr>
              <a:t>Usage of Java this keyword</a:t>
            </a:r>
          </a:p>
          <a:p>
            <a:pPr marL="514350" indent="-514350" algn="just">
              <a:buFont typeface="+mj-lt"/>
              <a:buAutoNum type="arabicPeriod"/>
            </a:pPr>
            <a:r>
              <a:rPr lang="en-US" sz="2000" dirty="0">
                <a:latin typeface="inter-regular"/>
              </a:rPr>
              <a:t>this can be used to refer current class instance variable.</a:t>
            </a:r>
          </a:p>
          <a:p>
            <a:pPr marL="0" indent="0" algn="just">
              <a:buNone/>
            </a:pPr>
            <a:r>
              <a:rPr lang="en-US" sz="2000" b="0" i="0" dirty="0">
                <a:solidFill>
                  <a:srgbClr val="333333"/>
                </a:solidFill>
                <a:effectLst/>
                <a:latin typeface="inter-regular"/>
              </a:rPr>
              <a:t>Whe</a:t>
            </a:r>
            <a:r>
              <a:rPr lang="en-US" sz="2000" dirty="0">
                <a:solidFill>
                  <a:srgbClr val="333333"/>
                </a:solidFill>
                <a:latin typeface="inter-regular"/>
              </a:rPr>
              <a:t>n </a:t>
            </a:r>
            <a:r>
              <a:rPr lang="en-US" sz="2000" b="0" i="0" dirty="0">
                <a:solidFill>
                  <a:srgbClr val="333333"/>
                </a:solidFill>
                <a:effectLst/>
                <a:latin typeface="inter-regular"/>
              </a:rPr>
              <a:t>parameters (formal arguments) and instance variables are same, We have to use this keyword to distinguish local variable and instance variable.</a:t>
            </a:r>
            <a:endParaRPr lang="en-US" sz="2000" dirty="0">
              <a:latin typeface="inter-regular"/>
            </a:endParaRPr>
          </a:p>
          <a:p>
            <a:pPr marL="0" indent="0" algn="just">
              <a:buNone/>
            </a:pPr>
            <a:endParaRPr lang="en-US" sz="2000" dirty="0">
              <a:latin typeface="inter-regular"/>
            </a:endParaRPr>
          </a:p>
        </p:txBody>
      </p:sp>
      <p:sp>
        <p:nvSpPr>
          <p:cNvPr id="5" name="TextBox 4">
            <a:extLst>
              <a:ext uri="{FF2B5EF4-FFF2-40B4-BE49-F238E27FC236}">
                <a16:creationId xmlns:a16="http://schemas.microsoft.com/office/drawing/2014/main" id="{FF8E3EA4-F17D-98EA-63C3-08EB72EA10E1}"/>
              </a:ext>
            </a:extLst>
          </p:cNvPr>
          <p:cNvSpPr txBox="1"/>
          <p:nvPr/>
        </p:nvSpPr>
        <p:spPr>
          <a:xfrm>
            <a:off x="334681" y="2321229"/>
            <a:ext cx="6259550" cy="3970318"/>
          </a:xfrm>
          <a:prstGeom prst="rect">
            <a:avLst/>
          </a:prstGeom>
          <a:noFill/>
          <a:ln>
            <a:solidFill>
              <a:schemeClr val="accent1"/>
            </a:solidFill>
          </a:ln>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Student</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	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0" i="0" dirty="0">
                <a:solidFill>
                  <a:srgbClr val="000000"/>
                </a:solidFill>
                <a:effectLst/>
                <a:latin typeface="inter-regular"/>
              </a:rPr>
              <a:t>	String name;  </a:t>
            </a:r>
          </a:p>
          <a:p>
            <a:pPr algn="just"/>
            <a:r>
              <a:rPr lang="en-IN" b="0" i="0" dirty="0">
                <a:solidFill>
                  <a:srgbClr val="000000"/>
                </a:solidFill>
                <a:effectLst/>
                <a:latin typeface="inter-regular"/>
              </a:rPr>
              <a:t>	Student(</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name)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1" i="0" dirty="0">
                <a:solidFill>
                  <a:srgbClr val="006699"/>
                </a:solidFill>
                <a:effectLst/>
                <a:latin typeface="inter-regular"/>
              </a:rPr>
              <a:t>		</a:t>
            </a:r>
            <a:r>
              <a:rPr lang="en-IN" b="1" i="0" dirty="0" err="1">
                <a:solidFill>
                  <a:srgbClr val="006699"/>
                </a:solidFill>
                <a:effectLst/>
                <a:latin typeface="inter-regular"/>
              </a:rPr>
              <a:t>this</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algn="just"/>
            <a:r>
              <a:rPr lang="en-IN" b="1" i="0" dirty="0">
                <a:solidFill>
                  <a:srgbClr val="006699"/>
                </a:solidFill>
                <a:effectLst/>
                <a:latin typeface="inter-regular"/>
              </a:rPr>
              <a:t>		this</a:t>
            </a:r>
            <a:r>
              <a:rPr lang="en-IN" b="0" i="0" dirty="0">
                <a:solidFill>
                  <a:srgbClr val="000000"/>
                </a:solidFill>
                <a:effectLst/>
                <a:latin typeface="inter-regular"/>
              </a:rPr>
              <a:t>.name=name;   </a:t>
            </a:r>
          </a:p>
          <a:p>
            <a:pPr algn="just"/>
            <a:r>
              <a:rPr lang="en-IN" b="0" i="0" dirty="0">
                <a:solidFill>
                  <a:srgbClr val="000000"/>
                </a:solidFill>
                <a:effectLst/>
                <a:latin typeface="inter-regular"/>
              </a:rPr>
              <a:t>	}  </a:t>
            </a:r>
          </a:p>
          <a:p>
            <a:pPr algn="just"/>
            <a:r>
              <a:rPr lang="en-IN" b="1" i="0" dirty="0">
                <a:solidFill>
                  <a:srgbClr val="006699"/>
                </a:solidFill>
                <a:effectLst/>
                <a:latin typeface="inter-regular"/>
              </a:rPr>
              <a:t>	void</a:t>
            </a:r>
            <a:r>
              <a:rPr lang="en-IN" b="0" i="0" dirty="0">
                <a:solidFill>
                  <a:srgbClr val="000000"/>
                </a:solidFill>
                <a:effectLst/>
                <a:latin typeface="inter-regular"/>
              </a:rPr>
              <a:t> display()</a:t>
            </a:r>
          </a:p>
          <a:p>
            <a:pPr algn="just"/>
            <a:r>
              <a:rPr lang="en-IN" dirty="0">
                <a:solidFill>
                  <a:srgbClr val="000000"/>
                </a:solidFill>
                <a:latin typeface="inter-regular"/>
              </a:rPr>
              <a:t>	</a:t>
            </a:r>
            <a:r>
              <a:rPr lang="en-IN" b="0" i="0" dirty="0">
                <a:solidFill>
                  <a:srgbClr val="000000"/>
                </a:solidFill>
                <a:effectLst/>
                <a:latin typeface="inter-regular"/>
              </a:rPr>
              <a:t>{</a:t>
            </a:r>
          </a:p>
          <a:p>
            <a:pPr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a:solidFill>
                  <a:srgbClr val="0000FF"/>
                </a:solidFill>
                <a:effectLst/>
                <a:latin typeface="inter-regular"/>
              </a:rPr>
              <a:t>" "</a:t>
            </a:r>
            <a:r>
              <a:rPr lang="en-IN" b="0" i="0" dirty="0">
                <a:solidFill>
                  <a:srgbClr val="000000"/>
                </a:solidFill>
                <a:effectLst/>
                <a:latin typeface="inter-regular"/>
              </a:rPr>
              <a:t>+name);</a:t>
            </a:r>
          </a:p>
          <a:p>
            <a:pPr algn="just"/>
            <a:r>
              <a:rPr lang="en-IN" dirty="0">
                <a:solidFill>
                  <a:srgbClr val="000000"/>
                </a:solidFill>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id="{1B7C06F2-C022-15B1-1014-BAA1DED4696E}"/>
              </a:ext>
            </a:extLst>
          </p:cNvPr>
          <p:cNvSpPr txBox="1"/>
          <p:nvPr/>
        </p:nvSpPr>
        <p:spPr>
          <a:xfrm>
            <a:off x="7342260" y="2321229"/>
            <a:ext cx="4515059" cy="2862322"/>
          </a:xfrm>
          <a:prstGeom prst="rect">
            <a:avLst/>
          </a:prstGeom>
          <a:noFill/>
          <a:ln>
            <a:solidFill>
              <a:schemeClr val="accent1"/>
            </a:solidFill>
          </a:ln>
        </p:spPr>
        <p:txBody>
          <a:bodyPr wrap="square">
            <a:spAutoFit/>
          </a:bodyPr>
          <a:lstStyle/>
          <a:p>
            <a:pPr algn="just"/>
            <a:r>
              <a:rPr lang="en-US" b="1" i="0" dirty="0">
                <a:solidFill>
                  <a:srgbClr val="006699"/>
                </a:solidFill>
                <a:effectLst/>
                <a:latin typeface="inter-regular"/>
              </a:rPr>
              <a:t>class</a:t>
            </a:r>
            <a:r>
              <a:rPr lang="en-US" b="0" i="0" dirty="0">
                <a:solidFill>
                  <a:srgbClr val="000000"/>
                </a:solidFill>
                <a:effectLst/>
                <a:latin typeface="inter-regular"/>
              </a:rPr>
              <a:t> TestThis2</a:t>
            </a:r>
          </a:p>
          <a:p>
            <a:pPr algn="just"/>
            <a:r>
              <a:rPr lang="en-US" b="0" i="0" dirty="0">
                <a:solidFill>
                  <a:srgbClr val="000000"/>
                </a:solidFill>
                <a:effectLst/>
                <a:latin typeface="inter-regular"/>
              </a:rPr>
              <a:t>{  </a:t>
            </a:r>
          </a:p>
          <a:p>
            <a:pPr algn="just"/>
            <a:r>
              <a:rPr lang="en-US" b="1" dirty="0">
                <a:solidFill>
                  <a:srgbClr val="006699"/>
                </a:solidFill>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a:t>
            </a:r>
          </a:p>
          <a:p>
            <a:pPr algn="just"/>
            <a:r>
              <a:rPr lang="en-US" dirty="0">
                <a:solidFill>
                  <a:srgbClr val="000000"/>
                </a:solidFill>
                <a:latin typeface="inter-regular"/>
              </a:rPr>
              <a:t>     </a:t>
            </a:r>
            <a:r>
              <a:rPr lang="en-US" b="0" i="0" dirty="0">
                <a:solidFill>
                  <a:srgbClr val="000000"/>
                </a:solidFill>
                <a:effectLst/>
                <a:latin typeface="inter-regular"/>
              </a:rPr>
              <a:t>{  </a:t>
            </a:r>
          </a:p>
          <a:p>
            <a:pPr algn="just"/>
            <a:r>
              <a:rPr lang="en-US" b="0" i="0" dirty="0">
                <a:solidFill>
                  <a:srgbClr val="000000"/>
                </a:solidFill>
                <a:effectLst/>
                <a:latin typeface="inter-regular"/>
              </a:rPr>
              <a:t>          Student s1=</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101</a:t>
            </a:r>
            <a:r>
              <a:rPr lang="en-US" b="0" i="0" dirty="0">
                <a:solidFill>
                  <a:srgbClr val="000000"/>
                </a:solidFill>
                <a:effectLst/>
                <a:latin typeface="inter-regular"/>
              </a:rPr>
              <a:t>,</a:t>
            </a:r>
            <a:r>
              <a:rPr lang="en-US" b="0" i="0" dirty="0">
                <a:solidFill>
                  <a:srgbClr val="0000FF"/>
                </a:solidFill>
                <a:effectLst/>
                <a:latin typeface="inter-regular"/>
              </a:rPr>
              <a:t>“Sunil"</a:t>
            </a:r>
            <a:r>
              <a:rPr lang="en-US" b="0" i="0" dirty="0">
                <a:solidFill>
                  <a:srgbClr val="000000"/>
                </a:solidFill>
                <a:effectLst/>
                <a:latin typeface="inter-regular"/>
              </a:rPr>
              <a:t>);  </a:t>
            </a:r>
          </a:p>
          <a:p>
            <a:pPr algn="just"/>
            <a:r>
              <a:rPr lang="en-US" b="0" i="0" dirty="0">
                <a:solidFill>
                  <a:srgbClr val="000000"/>
                </a:solidFill>
                <a:effectLst/>
                <a:latin typeface="inter-regular"/>
              </a:rPr>
              <a:t>          Student s2=</a:t>
            </a:r>
            <a:r>
              <a:rPr lang="en-US" b="1" i="0" dirty="0">
                <a:solidFill>
                  <a:srgbClr val="006699"/>
                </a:solidFill>
                <a:effectLst/>
                <a:latin typeface="inter-regular"/>
              </a:rPr>
              <a:t>new</a:t>
            </a:r>
            <a:r>
              <a:rPr lang="en-US" b="0" i="0" dirty="0">
                <a:solidFill>
                  <a:srgbClr val="000000"/>
                </a:solidFill>
                <a:effectLst/>
                <a:latin typeface="inter-regular"/>
              </a:rPr>
              <a:t> Student(</a:t>
            </a:r>
            <a:r>
              <a:rPr lang="en-US" b="0" i="0" dirty="0">
                <a:solidFill>
                  <a:srgbClr val="C00000"/>
                </a:solidFill>
                <a:effectLst/>
                <a:latin typeface="inter-regular"/>
              </a:rPr>
              <a:t>102</a:t>
            </a:r>
            <a:r>
              <a:rPr lang="en-US" b="0" i="0" dirty="0">
                <a:solidFill>
                  <a:srgbClr val="000000"/>
                </a:solidFill>
                <a:effectLst/>
                <a:latin typeface="inter-regular"/>
              </a:rPr>
              <a:t>,</a:t>
            </a:r>
            <a:r>
              <a:rPr lang="en-US" b="0" i="0" dirty="0">
                <a:solidFill>
                  <a:srgbClr val="0000FF"/>
                </a:solidFill>
                <a:effectLst/>
                <a:latin typeface="inter-regular"/>
              </a:rPr>
              <a:t>“Anil"</a:t>
            </a:r>
            <a:r>
              <a:rPr lang="en-US" b="0" i="0" dirty="0">
                <a:solidFill>
                  <a:srgbClr val="000000"/>
                </a:solidFill>
                <a:effectLst/>
                <a:latin typeface="inter-regular"/>
              </a:rPr>
              <a:t>);  </a:t>
            </a:r>
          </a:p>
          <a:p>
            <a:pPr algn="just"/>
            <a:r>
              <a:rPr lang="en-US" b="0" i="0" dirty="0">
                <a:solidFill>
                  <a:srgbClr val="000000"/>
                </a:solidFill>
                <a:effectLst/>
                <a:latin typeface="inter-regular"/>
              </a:rPr>
              <a:t>          s1.display();  </a:t>
            </a:r>
          </a:p>
          <a:p>
            <a:pPr algn="just"/>
            <a:r>
              <a:rPr lang="en-US" b="0" i="0" dirty="0">
                <a:solidFill>
                  <a:srgbClr val="000000"/>
                </a:solidFill>
                <a:effectLst/>
                <a:latin typeface="inter-regular"/>
              </a:rPr>
              <a:t>          s2.display();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p>
        </p:txBody>
      </p:sp>
      <p:sp>
        <p:nvSpPr>
          <p:cNvPr id="8" name="TextBox 7">
            <a:extLst>
              <a:ext uri="{FF2B5EF4-FFF2-40B4-BE49-F238E27FC236}">
                <a16:creationId xmlns:a16="http://schemas.microsoft.com/office/drawing/2014/main" id="{273078D0-5422-922A-6B80-0304C79A8688}"/>
              </a:ext>
            </a:extLst>
          </p:cNvPr>
          <p:cNvSpPr txBox="1"/>
          <p:nvPr/>
        </p:nvSpPr>
        <p:spPr>
          <a:xfrm>
            <a:off x="9202812" y="5362766"/>
            <a:ext cx="1569022"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101 Sunil</a:t>
            </a:r>
          </a:p>
          <a:p>
            <a:pPr marL="0" indent="0" algn="just">
              <a:buNone/>
            </a:pPr>
            <a:r>
              <a:rPr lang="en-US" b="1" dirty="0">
                <a:latin typeface="inter-regular"/>
              </a:rPr>
              <a:t>102 Anil</a:t>
            </a:r>
            <a:r>
              <a:rPr lang="en-US" sz="1800" b="0" i="0" dirty="0">
                <a:effectLst/>
                <a:latin typeface="inter-regular"/>
              </a:rPr>
              <a:t> </a:t>
            </a:r>
          </a:p>
        </p:txBody>
      </p:sp>
      <p:pic>
        <p:nvPicPr>
          <p:cNvPr id="4" name="Picture 4" descr="F:\HIREMEE\GIET University HD Logo.jpg">
            <a:extLst>
              <a:ext uri="{FF2B5EF4-FFF2-40B4-BE49-F238E27FC236}">
                <a16:creationId xmlns:a16="http://schemas.microsoft.com/office/drawing/2014/main" id="{4B8ADFB7-EFEE-2A87-8056-4EA0B4ECFF34}"/>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036632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dirty="0">
                <a:solidFill>
                  <a:srgbClr val="610B38"/>
                </a:solidFill>
                <a:latin typeface="erdana"/>
              </a:rPr>
              <a:t>t</a:t>
            </a:r>
            <a:r>
              <a:rPr lang="en-IN" sz="4000" b="1" i="0" dirty="0">
                <a:solidFill>
                  <a:srgbClr val="610B38"/>
                </a:solidFill>
                <a:effectLst/>
                <a:latin typeface="erdana"/>
              </a:rPr>
              <a:t>his:  to invoke current class method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527896"/>
          </a:xfrm>
        </p:spPr>
        <p:txBody>
          <a:bodyPr>
            <a:normAutofit/>
          </a:bodyPr>
          <a:lstStyle/>
          <a:p>
            <a:pPr marL="0" indent="0" algn="just">
              <a:buNone/>
            </a:pPr>
            <a:r>
              <a:rPr lang="en-US" sz="2000" dirty="0">
                <a:latin typeface="inter-regular"/>
              </a:rPr>
              <a:t>2. </a:t>
            </a:r>
            <a:r>
              <a:rPr lang="en-US" sz="2000" b="1" dirty="0">
                <a:latin typeface="inter-regular"/>
              </a:rPr>
              <a:t>this: to invoke the current class method</a:t>
            </a:r>
          </a:p>
          <a:p>
            <a:pPr marL="0" indent="0" algn="just">
              <a:buNone/>
            </a:pPr>
            <a:r>
              <a:rPr lang="en-US" sz="2000" b="0" i="0" dirty="0">
                <a:solidFill>
                  <a:srgbClr val="333333"/>
                </a:solidFill>
                <a:effectLst/>
                <a:latin typeface="inter-regular"/>
              </a:rPr>
              <a:t>You may invoke the method of the current class by using the </a:t>
            </a:r>
            <a:r>
              <a:rPr lang="en-US" sz="2000" b="1" i="0" dirty="0">
                <a:solidFill>
                  <a:srgbClr val="333333"/>
                </a:solidFill>
                <a:effectLst/>
                <a:latin typeface="inter-regular"/>
              </a:rPr>
              <a:t>this</a:t>
            </a:r>
            <a:r>
              <a:rPr lang="en-US" sz="2000" b="0" i="0" dirty="0">
                <a:solidFill>
                  <a:srgbClr val="333333"/>
                </a:solidFill>
                <a:effectLst/>
                <a:latin typeface="inter-regular"/>
              </a:rPr>
              <a:t> keyword. If you don't use this keyword, the compiler automatically adds this keyword while invoking the method. Let's see the example</a:t>
            </a:r>
            <a:endParaRPr lang="en-US" sz="2000" dirty="0">
              <a:latin typeface="inter-regular"/>
            </a:endParaRPr>
          </a:p>
        </p:txBody>
      </p:sp>
      <p:sp>
        <p:nvSpPr>
          <p:cNvPr id="5" name="TextBox 4">
            <a:extLst>
              <a:ext uri="{FF2B5EF4-FFF2-40B4-BE49-F238E27FC236}">
                <a16:creationId xmlns:a16="http://schemas.microsoft.com/office/drawing/2014/main" id="{FF8E3EA4-F17D-98EA-63C3-08EB72EA10E1}"/>
              </a:ext>
            </a:extLst>
          </p:cNvPr>
          <p:cNvSpPr txBox="1"/>
          <p:nvPr/>
        </p:nvSpPr>
        <p:spPr>
          <a:xfrm>
            <a:off x="415069" y="2029768"/>
            <a:ext cx="4950752" cy="4524315"/>
          </a:xfrm>
          <a:prstGeom prst="rect">
            <a:avLst/>
          </a:prstGeom>
          <a:noFill/>
          <a:ln>
            <a:solidFill>
              <a:schemeClr val="accent1"/>
            </a:solidFill>
          </a:ln>
        </p:spPr>
        <p:txBody>
          <a:bodyPr wrap="square">
            <a:spAutoFit/>
          </a:bodyPr>
          <a:lstStyle/>
          <a:p>
            <a:pPr algn="just"/>
            <a:r>
              <a:rPr lang="en-IN" b="1" i="0" dirty="0">
                <a:effectLst/>
                <a:latin typeface="inter-regular"/>
              </a:rPr>
              <a:t>class A</a:t>
            </a:r>
          </a:p>
          <a:p>
            <a:pPr algn="just"/>
            <a:r>
              <a:rPr lang="en-IN" b="1" i="0" dirty="0">
                <a:effectLst/>
                <a:latin typeface="inter-regular"/>
              </a:rPr>
              <a:t>{</a:t>
            </a:r>
          </a:p>
          <a:p>
            <a:pPr algn="just"/>
            <a:r>
              <a:rPr lang="en-IN" b="1" i="0" dirty="0">
                <a:effectLst/>
                <a:latin typeface="inter-regular"/>
              </a:rPr>
              <a:t>	void fun()</a:t>
            </a:r>
          </a:p>
          <a:p>
            <a:pPr algn="just"/>
            <a:r>
              <a:rPr lang="en-IN" b="1" i="0" dirty="0">
                <a:effectLst/>
                <a:latin typeface="inter-regular"/>
              </a:rPr>
              <a:t>	{</a:t>
            </a:r>
          </a:p>
          <a:p>
            <a:pPr algn="just"/>
            <a:r>
              <a:rPr lang="en-IN" b="1" i="0" dirty="0">
                <a:effectLst/>
                <a:latin typeface="inter-regular"/>
              </a:rPr>
              <a:t>	     </a:t>
            </a:r>
            <a:r>
              <a:rPr lang="en-IN" b="1" i="0" dirty="0" err="1">
                <a:effectLst/>
                <a:latin typeface="inter-regular"/>
              </a:rPr>
              <a:t>System.out.println</a:t>
            </a:r>
            <a:r>
              <a:rPr lang="en-IN" b="1" i="0" dirty="0">
                <a:effectLst/>
                <a:latin typeface="inter-regular"/>
              </a:rPr>
              <a:t>("Fun method");</a:t>
            </a:r>
          </a:p>
          <a:p>
            <a:pPr algn="just"/>
            <a:r>
              <a:rPr lang="en-IN" b="1" i="0" dirty="0">
                <a:effectLst/>
                <a:latin typeface="inter-regular"/>
              </a:rPr>
              <a:t>	}</a:t>
            </a:r>
          </a:p>
          <a:p>
            <a:pPr algn="just"/>
            <a:r>
              <a:rPr lang="en-IN" b="1" i="0" dirty="0">
                <a:effectLst/>
                <a:latin typeface="inter-regular"/>
              </a:rPr>
              <a:t>	void display()</a:t>
            </a:r>
          </a:p>
          <a:p>
            <a:pPr algn="just"/>
            <a:r>
              <a:rPr lang="en-IN" b="1" i="0" dirty="0">
                <a:effectLst/>
                <a:latin typeface="inter-regular"/>
              </a:rPr>
              <a:t>	{</a:t>
            </a:r>
          </a:p>
          <a:p>
            <a:pPr algn="just"/>
            <a:r>
              <a:rPr lang="en-IN" b="1" i="0" dirty="0">
                <a:effectLst/>
                <a:latin typeface="inter-regular"/>
              </a:rPr>
              <a:t>	    fun();</a:t>
            </a:r>
          </a:p>
          <a:p>
            <a:pPr algn="just"/>
            <a:r>
              <a:rPr lang="en-IN" b="1" i="0" dirty="0">
                <a:effectLst/>
                <a:latin typeface="inter-regular"/>
              </a:rPr>
              <a:t>	}</a:t>
            </a:r>
          </a:p>
          <a:p>
            <a:pPr algn="just"/>
            <a:r>
              <a:rPr lang="en-IN" b="1" i="0" dirty="0">
                <a:effectLst/>
                <a:latin typeface="inter-regular"/>
              </a:rPr>
              <a:t>	public static void main(String </a:t>
            </a:r>
            <a:r>
              <a:rPr lang="en-IN" b="1" i="0" dirty="0" err="1">
                <a:effectLst/>
                <a:latin typeface="inter-regular"/>
              </a:rPr>
              <a:t>args</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	    A </a:t>
            </a:r>
            <a:r>
              <a:rPr lang="en-IN" b="1" i="0" dirty="0" err="1">
                <a:effectLst/>
                <a:latin typeface="inter-regular"/>
              </a:rPr>
              <a:t>obj</a:t>
            </a:r>
            <a:r>
              <a:rPr lang="en-IN" b="1" i="0" dirty="0">
                <a:effectLst/>
                <a:latin typeface="inter-regular"/>
              </a:rPr>
              <a:t>=new A();</a:t>
            </a:r>
          </a:p>
          <a:p>
            <a:pPr algn="just"/>
            <a:r>
              <a:rPr lang="en-IN" b="1" i="0" dirty="0">
                <a:effectLst/>
                <a:latin typeface="inter-regular"/>
              </a:rPr>
              <a:t>	    </a:t>
            </a:r>
            <a:r>
              <a:rPr lang="en-IN" b="1" i="0" dirty="0" err="1">
                <a:effectLst/>
                <a:latin typeface="inter-regular"/>
              </a:rPr>
              <a:t>obj.display</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a:t>
            </a:r>
            <a:endParaRPr lang="en-IN" b="0" i="0" dirty="0">
              <a:effectLst/>
              <a:latin typeface="inter-regular"/>
            </a:endParaRPr>
          </a:p>
        </p:txBody>
      </p:sp>
      <p:sp>
        <p:nvSpPr>
          <p:cNvPr id="6" name="TextBox 5">
            <a:extLst>
              <a:ext uri="{FF2B5EF4-FFF2-40B4-BE49-F238E27FC236}">
                <a16:creationId xmlns:a16="http://schemas.microsoft.com/office/drawing/2014/main" id="{38DCC206-31BE-8416-EA3B-169CE0BAB69C}"/>
              </a:ext>
            </a:extLst>
          </p:cNvPr>
          <p:cNvSpPr txBox="1"/>
          <p:nvPr/>
        </p:nvSpPr>
        <p:spPr>
          <a:xfrm>
            <a:off x="6397924" y="2039817"/>
            <a:ext cx="5534099" cy="4524315"/>
          </a:xfrm>
          <a:prstGeom prst="rect">
            <a:avLst/>
          </a:prstGeom>
          <a:noFill/>
          <a:ln>
            <a:solidFill>
              <a:schemeClr val="accent1"/>
            </a:solidFill>
          </a:ln>
        </p:spPr>
        <p:txBody>
          <a:bodyPr wrap="square">
            <a:spAutoFit/>
          </a:bodyPr>
          <a:lstStyle/>
          <a:p>
            <a:pPr algn="just"/>
            <a:r>
              <a:rPr lang="en-IN" b="1" i="0" dirty="0">
                <a:effectLst/>
                <a:latin typeface="inter-regular"/>
              </a:rPr>
              <a:t>class A</a:t>
            </a:r>
          </a:p>
          <a:p>
            <a:pPr algn="just"/>
            <a:r>
              <a:rPr lang="en-IN" b="1" i="0" dirty="0">
                <a:effectLst/>
                <a:latin typeface="inter-regular"/>
              </a:rPr>
              <a:t>{</a:t>
            </a:r>
          </a:p>
          <a:p>
            <a:pPr algn="just"/>
            <a:r>
              <a:rPr lang="en-IN" b="1" i="0" dirty="0">
                <a:effectLst/>
                <a:latin typeface="inter-regular"/>
              </a:rPr>
              <a:t>	void fun()</a:t>
            </a:r>
          </a:p>
          <a:p>
            <a:pPr algn="just"/>
            <a:r>
              <a:rPr lang="en-IN" b="1" i="0" dirty="0">
                <a:effectLst/>
                <a:latin typeface="inter-regular"/>
              </a:rPr>
              <a:t>	{</a:t>
            </a:r>
          </a:p>
          <a:p>
            <a:pPr algn="just"/>
            <a:r>
              <a:rPr lang="en-IN" b="1" i="0" dirty="0">
                <a:effectLst/>
                <a:latin typeface="inter-regular"/>
              </a:rPr>
              <a:t>	     </a:t>
            </a:r>
            <a:r>
              <a:rPr lang="en-IN" b="1" i="0" dirty="0" err="1">
                <a:effectLst/>
                <a:latin typeface="inter-regular"/>
              </a:rPr>
              <a:t>System.out.println</a:t>
            </a:r>
            <a:r>
              <a:rPr lang="en-IN" b="1" i="0" dirty="0">
                <a:effectLst/>
                <a:latin typeface="inter-regular"/>
              </a:rPr>
              <a:t>("Fun method");</a:t>
            </a:r>
          </a:p>
          <a:p>
            <a:pPr algn="just"/>
            <a:r>
              <a:rPr lang="en-IN" b="1" i="0" dirty="0">
                <a:effectLst/>
                <a:latin typeface="inter-regular"/>
              </a:rPr>
              <a:t>	}</a:t>
            </a:r>
          </a:p>
          <a:p>
            <a:pPr algn="just"/>
            <a:r>
              <a:rPr lang="en-IN" b="1" i="0" dirty="0">
                <a:effectLst/>
                <a:latin typeface="inter-regular"/>
              </a:rPr>
              <a:t>	void display()</a:t>
            </a:r>
          </a:p>
          <a:p>
            <a:pPr algn="just"/>
            <a:r>
              <a:rPr lang="en-IN" b="1" i="0" dirty="0">
                <a:effectLst/>
                <a:latin typeface="inter-regular"/>
              </a:rPr>
              <a:t>	{</a:t>
            </a:r>
          </a:p>
          <a:p>
            <a:pPr algn="just"/>
            <a:r>
              <a:rPr lang="en-IN" b="1" i="0" dirty="0">
                <a:effectLst/>
                <a:latin typeface="inter-regular"/>
              </a:rPr>
              <a:t>	</a:t>
            </a:r>
            <a:r>
              <a:rPr lang="en-IN" b="1" i="0" dirty="0">
                <a:effectLst/>
                <a:highlight>
                  <a:srgbClr val="FFFF00"/>
                </a:highlight>
                <a:latin typeface="inter-regular"/>
              </a:rPr>
              <a:t>    </a:t>
            </a:r>
            <a:r>
              <a:rPr lang="en-IN" b="1" i="0" dirty="0" err="1">
                <a:solidFill>
                  <a:srgbClr val="FF0000"/>
                </a:solidFill>
                <a:effectLst/>
                <a:highlight>
                  <a:srgbClr val="FFFF00"/>
                </a:highlight>
                <a:latin typeface="inter-regular"/>
              </a:rPr>
              <a:t>this</a:t>
            </a:r>
            <a:r>
              <a:rPr lang="en-IN" b="1" i="0" dirty="0" err="1">
                <a:effectLst/>
                <a:highlight>
                  <a:srgbClr val="FFFF00"/>
                </a:highlight>
                <a:latin typeface="inter-regular"/>
              </a:rPr>
              <a:t>.fun</a:t>
            </a:r>
            <a:r>
              <a:rPr lang="en-IN" b="1" i="0" dirty="0">
                <a:effectLst/>
                <a:highlight>
                  <a:srgbClr val="FFFF00"/>
                </a:highlight>
                <a:latin typeface="inter-regular"/>
              </a:rPr>
              <a:t>();</a:t>
            </a:r>
          </a:p>
          <a:p>
            <a:pPr algn="just"/>
            <a:r>
              <a:rPr lang="en-IN" b="1" i="0" dirty="0">
                <a:effectLst/>
                <a:latin typeface="inter-regular"/>
              </a:rPr>
              <a:t>	}</a:t>
            </a:r>
          </a:p>
          <a:p>
            <a:pPr algn="just"/>
            <a:r>
              <a:rPr lang="en-IN" b="1" i="0" dirty="0">
                <a:effectLst/>
                <a:latin typeface="inter-regular"/>
              </a:rPr>
              <a:t>	public static void main(String </a:t>
            </a:r>
            <a:r>
              <a:rPr lang="en-IN" b="1" i="0" dirty="0" err="1">
                <a:effectLst/>
                <a:latin typeface="inter-regular"/>
              </a:rPr>
              <a:t>args</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	    A </a:t>
            </a:r>
            <a:r>
              <a:rPr lang="en-IN" b="1" i="0" dirty="0" err="1">
                <a:effectLst/>
                <a:latin typeface="inter-regular"/>
              </a:rPr>
              <a:t>obj</a:t>
            </a:r>
            <a:r>
              <a:rPr lang="en-IN" b="1" i="0" dirty="0">
                <a:effectLst/>
                <a:latin typeface="inter-regular"/>
              </a:rPr>
              <a:t>=new A();</a:t>
            </a:r>
          </a:p>
          <a:p>
            <a:pPr algn="just"/>
            <a:r>
              <a:rPr lang="en-IN" b="1" i="0" dirty="0">
                <a:effectLst/>
                <a:latin typeface="inter-regular"/>
              </a:rPr>
              <a:t>	    </a:t>
            </a:r>
            <a:r>
              <a:rPr lang="en-IN" b="1" i="0" dirty="0" err="1">
                <a:effectLst/>
                <a:latin typeface="inter-regular"/>
              </a:rPr>
              <a:t>obj.display</a:t>
            </a:r>
            <a:r>
              <a:rPr lang="en-IN" b="1" i="0" dirty="0">
                <a:effectLst/>
                <a:latin typeface="inter-regular"/>
              </a:rPr>
              <a:t>();</a:t>
            </a:r>
          </a:p>
          <a:p>
            <a:pPr algn="just"/>
            <a:r>
              <a:rPr lang="en-IN" b="1" i="0" dirty="0">
                <a:effectLst/>
                <a:latin typeface="inter-regular"/>
              </a:rPr>
              <a:t>	}</a:t>
            </a:r>
          </a:p>
          <a:p>
            <a:pPr algn="just"/>
            <a:r>
              <a:rPr lang="en-IN" b="1" i="0" dirty="0">
                <a:effectLst/>
                <a:latin typeface="inter-regular"/>
              </a:rPr>
              <a:t>}</a:t>
            </a:r>
            <a:endParaRPr lang="en-IN" b="0" i="0" dirty="0">
              <a:effectLst/>
              <a:latin typeface="inter-regular"/>
            </a:endParaRPr>
          </a:p>
        </p:txBody>
      </p:sp>
      <p:cxnSp>
        <p:nvCxnSpPr>
          <p:cNvPr id="10" name="Straight Arrow Connector 9">
            <a:extLst>
              <a:ext uri="{FF2B5EF4-FFF2-40B4-BE49-F238E27FC236}">
                <a16:creationId xmlns:a16="http://schemas.microsoft.com/office/drawing/2014/main" id="{EF2311FC-F46A-A20F-FD52-C6E7FB0E4C94}"/>
              </a:ext>
            </a:extLst>
          </p:cNvPr>
          <p:cNvCxnSpPr>
            <a:stCxn id="5" idx="3"/>
            <a:endCxn id="6" idx="1"/>
          </p:cNvCxnSpPr>
          <p:nvPr/>
        </p:nvCxnSpPr>
        <p:spPr>
          <a:xfrm>
            <a:off x="5365821" y="4291926"/>
            <a:ext cx="1032103" cy="10049"/>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pic>
        <p:nvPicPr>
          <p:cNvPr id="4" name="Picture 4" descr="F:\HIREMEE\GIET University HD Logo.jpg">
            <a:extLst>
              <a:ext uri="{FF2B5EF4-FFF2-40B4-BE49-F238E27FC236}">
                <a16:creationId xmlns:a16="http://schemas.microsoft.com/office/drawing/2014/main" id="{24C4C0CF-2CF9-90EB-CA1B-7162A6B2B4F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491616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1006891"/>
          </a:xfrm>
        </p:spPr>
        <p:txBody>
          <a:bodyPr>
            <a:normAutofit lnSpcReduction="10000"/>
          </a:bodyPr>
          <a:lstStyle/>
          <a:p>
            <a:pPr marL="0" indent="0" algn="just">
              <a:buNone/>
            </a:pPr>
            <a:r>
              <a:rPr lang="en-US" sz="2000" b="0" i="0" dirty="0">
                <a:solidFill>
                  <a:srgbClr val="610B4B"/>
                </a:solidFill>
                <a:effectLst/>
                <a:latin typeface="erdana"/>
              </a:rPr>
              <a:t>3) this() : to invoke current class constructor</a:t>
            </a:r>
          </a:p>
          <a:p>
            <a:pPr marL="0" indent="0" algn="just">
              <a:buNone/>
            </a:pPr>
            <a:r>
              <a:rPr lang="en-US" sz="2000" b="0" i="0" dirty="0">
                <a:solidFill>
                  <a:srgbClr val="333333"/>
                </a:solidFill>
                <a:effectLst/>
                <a:latin typeface="inter-regular"/>
              </a:rPr>
              <a:t>The this() constructor call can be used to invoke the current class constructor. It is used to reuse the constructor. In other words, it is used for </a:t>
            </a:r>
            <a:r>
              <a:rPr lang="en-US" sz="2000" b="1" i="0" dirty="0">
                <a:solidFill>
                  <a:srgbClr val="333333"/>
                </a:solidFill>
                <a:effectLst/>
                <a:latin typeface="inter-regular"/>
              </a:rPr>
              <a:t>constructor chaining</a:t>
            </a:r>
            <a:r>
              <a:rPr lang="en-US" sz="2000" b="0" i="0" dirty="0">
                <a:solidFill>
                  <a:srgbClr val="333333"/>
                </a:solidFill>
                <a:effectLst/>
                <a:latin typeface="inter-regular"/>
              </a:rPr>
              <a:t>.</a:t>
            </a:r>
          </a:p>
        </p:txBody>
      </p:sp>
      <p:sp>
        <p:nvSpPr>
          <p:cNvPr id="5" name="TextBox 4">
            <a:extLst>
              <a:ext uri="{FF2B5EF4-FFF2-40B4-BE49-F238E27FC236}">
                <a16:creationId xmlns:a16="http://schemas.microsoft.com/office/drawing/2014/main" id="{FF8E3EA4-F17D-98EA-63C3-08EB72EA10E1}"/>
              </a:ext>
            </a:extLst>
          </p:cNvPr>
          <p:cNvSpPr txBox="1"/>
          <p:nvPr/>
        </p:nvSpPr>
        <p:spPr>
          <a:xfrm>
            <a:off x="334680" y="1624318"/>
            <a:ext cx="7854727" cy="5355312"/>
          </a:xfrm>
          <a:prstGeom prst="rect">
            <a:avLst/>
          </a:prstGeom>
          <a:noFill/>
          <a:ln>
            <a:solidFill>
              <a:schemeClr val="accent1"/>
            </a:solidFill>
          </a:ln>
        </p:spPr>
        <p:txBody>
          <a:bodyPr wrap="square">
            <a:spAutoFit/>
          </a:bodyPr>
          <a:lstStyle/>
          <a:p>
            <a:pPr algn="just"/>
            <a:r>
              <a:rPr lang="en-IN" i="0" dirty="0">
                <a:effectLst/>
                <a:latin typeface="inter-regular"/>
              </a:rPr>
              <a:t>class A</a:t>
            </a:r>
          </a:p>
          <a:p>
            <a:pPr algn="just"/>
            <a:r>
              <a:rPr lang="en-IN" i="0" dirty="0">
                <a:effectLst/>
                <a:latin typeface="inter-regular"/>
              </a:rPr>
              <a:t>{  </a:t>
            </a:r>
          </a:p>
          <a:p>
            <a:pPr algn="just"/>
            <a:r>
              <a:rPr lang="en-IN" i="0" dirty="0">
                <a:effectLst/>
                <a:latin typeface="inter-regular"/>
              </a:rPr>
              <a:t>	A()</a:t>
            </a:r>
          </a:p>
          <a:p>
            <a:pPr algn="just"/>
            <a:r>
              <a:rPr lang="en-IN" i="0" dirty="0">
                <a:effectLst/>
                <a:latin typeface="inter-regular"/>
              </a:rPr>
              <a:t>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(“Default Constructor");</a:t>
            </a:r>
          </a:p>
          <a:p>
            <a:pPr algn="just"/>
            <a:r>
              <a:rPr lang="en-IN" i="0" dirty="0">
                <a:effectLst/>
                <a:latin typeface="inter-regular"/>
              </a:rPr>
              <a:t>	}  </a:t>
            </a:r>
          </a:p>
          <a:p>
            <a:pPr algn="just"/>
            <a:r>
              <a:rPr lang="en-IN" i="0" dirty="0">
                <a:effectLst/>
                <a:latin typeface="inter-regular"/>
              </a:rPr>
              <a:t>	A(int x)</a:t>
            </a:r>
          </a:p>
          <a:p>
            <a:pPr algn="just"/>
            <a:r>
              <a:rPr lang="en-IN" i="0" dirty="0">
                <a:effectLst/>
                <a:latin typeface="inter-regular"/>
              </a:rPr>
              <a:t>	{  </a:t>
            </a:r>
          </a:p>
          <a:p>
            <a:pPr algn="just"/>
            <a:r>
              <a:rPr lang="en-IN" i="0" dirty="0">
                <a:effectLst/>
                <a:latin typeface="inter-regular"/>
              </a:rPr>
              <a:t>		</a:t>
            </a:r>
            <a:r>
              <a:rPr lang="en-IN" i="0" dirty="0">
                <a:effectLst/>
                <a:highlight>
                  <a:srgbClr val="FFFF00"/>
                </a:highlight>
                <a:latin typeface="inter-regular"/>
              </a:rPr>
              <a:t>this();  </a:t>
            </a:r>
            <a:r>
              <a:rPr lang="en-IN" i="0" dirty="0">
                <a:effectLst/>
                <a:latin typeface="inter-regular"/>
              </a:rPr>
              <a:t>// Invoking current class default constructor</a:t>
            </a:r>
          </a:p>
          <a:p>
            <a:pPr algn="just"/>
            <a:r>
              <a:rPr lang="en-IN" i="0" dirty="0">
                <a:effectLst/>
                <a:latin typeface="inter-regular"/>
              </a:rPr>
              <a:t>		</a:t>
            </a:r>
            <a:r>
              <a:rPr lang="en-IN" i="0" dirty="0" err="1">
                <a:effectLst/>
                <a:latin typeface="inter-regular"/>
              </a:rPr>
              <a:t>System.out.println</a:t>
            </a:r>
            <a:r>
              <a:rPr lang="en-IN" i="0" dirty="0">
                <a:effectLst/>
                <a:latin typeface="inter-regular"/>
              </a:rPr>
              <a:t>(“Parameterized Constructor “ +x);  </a:t>
            </a:r>
          </a:p>
          <a:p>
            <a:pPr algn="just"/>
            <a:r>
              <a:rPr lang="en-IN" i="0" dirty="0">
                <a:effectLst/>
                <a:latin typeface="inter-regular"/>
              </a:rPr>
              <a:t>	}  </a:t>
            </a:r>
          </a:p>
          <a:p>
            <a:pPr algn="just"/>
            <a:r>
              <a:rPr lang="en-IN" i="0" dirty="0">
                <a:effectLst/>
                <a:latin typeface="inter-regular"/>
              </a:rPr>
              <a:t>}</a:t>
            </a:r>
          </a:p>
          <a:p>
            <a:pPr algn="just"/>
            <a:r>
              <a:rPr lang="en-US" b="0" i="0" dirty="0">
                <a:effectLst/>
                <a:latin typeface="inter-regular"/>
              </a:rPr>
              <a:t>class </a:t>
            </a:r>
            <a:r>
              <a:rPr lang="en-US" b="0" i="0" dirty="0" err="1">
                <a:effectLst/>
                <a:latin typeface="inter-regular"/>
              </a:rPr>
              <a:t>TestThis</a:t>
            </a:r>
            <a:endParaRPr lang="en-US" b="0" i="0" dirty="0">
              <a:effectLst/>
              <a:latin typeface="inter-regular"/>
            </a:endParaRPr>
          </a:p>
          <a:p>
            <a:pPr algn="just"/>
            <a:r>
              <a:rPr lang="en-US" b="0" i="0" dirty="0">
                <a:effectLst/>
                <a:latin typeface="inter-regular"/>
              </a:rPr>
              <a:t>{  </a:t>
            </a:r>
          </a:p>
          <a:p>
            <a:pPr algn="just"/>
            <a:r>
              <a:rPr lang="en-US" b="0" i="0" dirty="0">
                <a:effectLst/>
                <a:latin typeface="inter-regular"/>
              </a:rPr>
              <a:t>	public static void main(String </a:t>
            </a:r>
            <a:r>
              <a:rPr lang="en-US" b="0" i="0" dirty="0" err="1">
                <a:effectLst/>
                <a:latin typeface="inter-regular"/>
              </a:rPr>
              <a:t>args</a:t>
            </a:r>
            <a:r>
              <a:rPr lang="en-US" b="0" i="0" dirty="0">
                <a:effectLst/>
                <a:latin typeface="inter-regular"/>
              </a:rPr>
              <a:t>[])</a:t>
            </a:r>
          </a:p>
          <a:p>
            <a:pPr algn="just"/>
            <a:r>
              <a:rPr lang="en-US" b="0" i="0" dirty="0">
                <a:effectLst/>
                <a:latin typeface="inter-regular"/>
              </a:rPr>
              <a:t>	{  </a:t>
            </a:r>
          </a:p>
          <a:p>
            <a:pPr algn="just"/>
            <a:r>
              <a:rPr lang="en-US" b="0" i="0" dirty="0">
                <a:effectLst/>
                <a:latin typeface="inter-regular"/>
              </a:rPr>
              <a:t>		A </a:t>
            </a:r>
            <a:r>
              <a:rPr lang="en-US" b="0" i="0" dirty="0" err="1">
                <a:effectLst/>
                <a:latin typeface="inter-regular"/>
              </a:rPr>
              <a:t>ob</a:t>
            </a:r>
            <a:r>
              <a:rPr lang="en-US" b="0" i="0" dirty="0">
                <a:effectLst/>
                <a:latin typeface="inter-regular"/>
              </a:rPr>
              <a:t>=new A(10);  </a:t>
            </a:r>
          </a:p>
          <a:p>
            <a:pPr algn="just"/>
            <a:r>
              <a:rPr lang="en-US" b="0" i="0" dirty="0">
                <a:effectLst/>
                <a:latin typeface="inter-regular"/>
              </a:rPr>
              <a:t>	}</a:t>
            </a:r>
          </a:p>
          <a:p>
            <a:pPr algn="just"/>
            <a:r>
              <a:rPr lang="en-US" b="0" i="0" dirty="0">
                <a:effectLst/>
                <a:latin typeface="inter-regular"/>
              </a:rPr>
              <a:t>}</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8537060" y="2067120"/>
            <a:ext cx="3235568"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sz="1800" i="0" dirty="0">
                <a:effectLst/>
                <a:latin typeface="inter-regular"/>
              </a:rPr>
              <a:t>Default Constructor</a:t>
            </a:r>
          </a:p>
          <a:p>
            <a:pPr marL="0" indent="0" algn="just">
              <a:buNone/>
            </a:pPr>
            <a:r>
              <a:rPr lang="en-US" dirty="0">
                <a:latin typeface="inter-regular"/>
              </a:rPr>
              <a:t>Parameterized Constructor 10</a:t>
            </a:r>
            <a:endParaRPr lang="en-US" sz="1800" i="0" dirty="0">
              <a:effectLst/>
              <a:latin typeface="inter-regular"/>
            </a:endParaRPr>
          </a:p>
        </p:txBody>
      </p:sp>
      <p:sp>
        <p:nvSpPr>
          <p:cNvPr id="7" name="TextBox 6">
            <a:extLst>
              <a:ext uri="{FF2B5EF4-FFF2-40B4-BE49-F238E27FC236}">
                <a16:creationId xmlns:a16="http://schemas.microsoft.com/office/drawing/2014/main" id="{997EDEED-827C-90FE-F5DB-A351E8939B22}"/>
              </a:ext>
            </a:extLst>
          </p:cNvPr>
          <p:cNvSpPr txBox="1"/>
          <p:nvPr/>
        </p:nvSpPr>
        <p:spPr>
          <a:xfrm>
            <a:off x="8621752" y="4379916"/>
            <a:ext cx="3498530" cy="1200329"/>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Note:</a:t>
            </a:r>
          </a:p>
          <a:p>
            <a:pPr marL="0" indent="0" algn="just">
              <a:buNone/>
            </a:pPr>
            <a:endParaRPr lang="en-US" b="1" dirty="0">
              <a:latin typeface="inter-regular"/>
            </a:endParaRPr>
          </a:p>
          <a:p>
            <a:pPr marL="0" indent="0" algn="just">
              <a:buNone/>
            </a:pPr>
            <a:r>
              <a:rPr lang="en-US" sz="1800" b="1" i="0" dirty="0">
                <a:effectLst/>
                <a:latin typeface="inter-regular"/>
              </a:rPr>
              <a:t>this() must be in the first line within parameterized constructor</a:t>
            </a:r>
            <a:endParaRPr lang="en-US" sz="1800" b="0" i="0" dirty="0">
              <a:effectLst/>
              <a:latin typeface="inter-regular"/>
            </a:endParaRPr>
          </a:p>
        </p:txBody>
      </p:sp>
      <p:pic>
        <p:nvPicPr>
          <p:cNvPr id="6" name="Picture 4" descr="F:\HIREMEE\GIET University HD Logo.jpg">
            <a:extLst>
              <a:ext uri="{FF2B5EF4-FFF2-40B4-BE49-F238E27FC236}">
                <a16:creationId xmlns:a16="http://schemas.microsoft.com/office/drawing/2014/main" id="{5667DFFD-3069-2D7B-A19E-2636D87D2E8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690605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838200" y="304166"/>
            <a:ext cx="10515600" cy="679904"/>
          </a:xfrm>
        </p:spPr>
        <p:txBody>
          <a:bodyPr>
            <a:normAutofit fontScale="90000"/>
          </a:bodyPr>
          <a:lstStyle/>
          <a:p>
            <a:pPr algn="ctr"/>
            <a:r>
              <a:rPr lang="en-IN" b="1" dirty="0">
                <a:solidFill>
                  <a:srgbClr val="610B38"/>
                </a:solidFill>
                <a:latin typeface="erdana"/>
              </a:rPr>
              <a:t>Class:</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135020"/>
            <a:ext cx="11081657" cy="5306420"/>
          </a:xfrm>
        </p:spPr>
        <p:txBody>
          <a:bodyPr>
            <a:normAutofit fontScale="92500" lnSpcReduction="10000"/>
          </a:bodyPr>
          <a:lstStyle/>
          <a:p>
            <a:pPr algn="just"/>
            <a:r>
              <a:rPr lang="en-US" sz="2200" b="0" i="0" dirty="0">
                <a:solidFill>
                  <a:srgbClr val="333333"/>
                </a:solidFill>
                <a:effectLst/>
                <a:latin typeface="inter-regular"/>
              </a:rPr>
              <a:t>A class is a group of objects which have common properties. </a:t>
            </a:r>
          </a:p>
          <a:p>
            <a:pPr algn="just"/>
            <a:r>
              <a:rPr lang="en-US" sz="2200" b="0" i="0" dirty="0">
                <a:solidFill>
                  <a:srgbClr val="333333"/>
                </a:solidFill>
                <a:effectLst/>
                <a:latin typeface="inter-regular"/>
              </a:rPr>
              <a:t>It is a template or blueprint from which objects are created. </a:t>
            </a:r>
          </a:p>
          <a:p>
            <a:pPr algn="just"/>
            <a:r>
              <a:rPr lang="en-US" sz="2200" b="0" i="0" dirty="0">
                <a:solidFill>
                  <a:srgbClr val="333333"/>
                </a:solidFill>
                <a:effectLst/>
                <a:latin typeface="inter-regular"/>
              </a:rPr>
              <a:t>It is a logical entity. It can't be physical.</a:t>
            </a:r>
          </a:p>
          <a:p>
            <a:pPr algn="just"/>
            <a:r>
              <a:rPr lang="en-US" sz="2200" b="0" i="0" dirty="0">
                <a:solidFill>
                  <a:srgbClr val="333333"/>
                </a:solidFill>
                <a:effectLst/>
                <a:latin typeface="inter-regular"/>
              </a:rPr>
              <a:t>A class in Java can contain:</a:t>
            </a:r>
          </a:p>
          <a:p>
            <a:pPr lvl="1" algn="just"/>
            <a:r>
              <a:rPr lang="en-US" sz="2200" b="1" i="0" dirty="0">
                <a:solidFill>
                  <a:srgbClr val="000000"/>
                </a:solidFill>
                <a:effectLst/>
                <a:latin typeface="inter-bold"/>
              </a:rPr>
              <a:t>Fields or Variables</a:t>
            </a:r>
            <a:endParaRPr lang="en-US" sz="2200" b="0" i="0" dirty="0">
              <a:solidFill>
                <a:srgbClr val="000000"/>
              </a:solidFill>
              <a:effectLst/>
              <a:latin typeface="inter-regular"/>
            </a:endParaRPr>
          </a:p>
          <a:p>
            <a:pPr lvl="1" algn="just"/>
            <a:r>
              <a:rPr lang="en-US" sz="2200" b="1" i="0" dirty="0">
                <a:solidFill>
                  <a:srgbClr val="000000"/>
                </a:solidFill>
                <a:effectLst/>
                <a:latin typeface="inter-bold"/>
              </a:rPr>
              <a:t>Methods</a:t>
            </a:r>
          </a:p>
          <a:p>
            <a:pPr lvl="1" algn="just"/>
            <a:r>
              <a:rPr lang="en-US" sz="2200" b="1" i="0" dirty="0">
                <a:solidFill>
                  <a:srgbClr val="000000"/>
                </a:solidFill>
                <a:effectLst/>
                <a:latin typeface="inter-bold"/>
              </a:rPr>
              <a:t>Blocks </a:t>
            </a:r>
            <a:endParaRPr lang="en-US" sz="2200" b="0" i="0" dirty="0">
              <a:solidFill>
                <a:srgbClr val="000000"/>
              </a:solidFill>
              <a:effectLst/>
              <a:latin typeface="inter-regular"/>
            </a:endParaRPr>
          </a:p>
          <a:p>
            <a:pPr lvl="1" algn="just"/>
            <a:r>
              <a:rPr lang="en-US" sz="2200" b="1" i="0" dirty="0">
                <a:solidFill>
                  <a:srgbClr val="000000"/>
                </a:solidFill>
                <a:effectLst/>
                <a:latin typeface="inter-bold"/>
              </a:rPr>
              <a:t>Constructors</a:t>
            </a:r>
            <a:endParaRPr lang="en-US" sz="2200" b="0" i="0" dirty="0">
              <a:solidFill>
                <a:srgbClr val="000000"/>
              </a:solidFill>
              <a:effectLst/>
              <a:latin typeface="inter-regular"/>
            </a:endParaRPr>
          </a:p>
          <a:p>
            <a:pPr algn="just"/>
            <a:r>
              <a:rPr lang="en-US" sz="2200" b="0" i="0" dirty="0">
                <a:solidFill>
                  <a:srgbClr val="610B4B"/>
                </a:solidFill>
                <a:effectLst/>
                <a:latin typeface="erdana"/>
              </a:rPr>
              <a:t>Syntax to declare a class:</a:t>
            </a:r>
          </a:p>
          <a:p>
            <a:pPr marL="0" indent="0" algn="just">
              <a:buNone/>
            </a:pPr>
            <a:r>
              <a:rPr lang="en-US" sz="2200" b="1" i="0" dirty="0">
                <a:solidFill>
                  <a:srgbClr val="006699"/>
                </a:solidFill>
                <a:effectLst/>
                <a:latin typeface="inter-regular"/>
              </a:rPr>
              <a:t>	class</a:t>
            </a:r>
            <a:r>
              <a:rPr lang="en-US" sz="2200" b="0" i="0" dirty="0">
                <a:solidFill>
                  <a:srgbClr val="000000"/>
                </a:solidFill>
                <a:effectLst/>
                <a:latin typeface="inter-regular"/>
              </a:rPr>
              <a:t> &lt;</a:t>
            </a:r>
            <a:r>
              <a:rPr lang="en-US" sz="2200" b="0" i="0" dirty="0" err="1">
                <a:solidFill>
                  <a:srgbClr val="000000"/>
                </a:solidFill>
                <a:effectLst/>
                <a:latin typeface="inter-regular"/>
              </a:rPr>
              <a:t>class_name</a:t>
            </a:r>
            <a:r>
              <a:rPr lang="en-US" sz="2200" b="0" i="0" dirty="0">
                <a:solidFill>
                  <a:srgbClr val="000000"/>
                </a:solidFill>
                <a:effectLst/>
                <a:latin typeface="inter-regular"/>
              </a:rPr>
              <a:t>&gt;</a:t>
            </a:r>
          </a:p>
          <a:p>
            <a:pPr marL="0" indent="0" algn="just">
              <a:buNone/>
            </a:pPr>
            <a:r>
              <a:rPr lang="en-US" sz="2200" b="0" i="0" dirty="0">
                <a:solidFill>
                  <a:srgbClr val="000000"/>
                </a:solidFill>
                <a:effectLst/>
                <a:latin typeface="inter-regular"/>
              </a:rPr>
              <a:t>	{  </a:t>
            </a:r>
          </a:p>
          <a:p>
            <a:pPr marL="0" indent="0" algn="just">
              <a:buNone/>
            </a:pPr>
            <a:r>
              <a:rPr lang="en-US" sz="2200" b="0" i="0" dirty="0">
                <a:solidFill>
                  <a:srgbClr val="000000"/>
                </a:solidFill>
                <a:effectLst/>
                <a:latin typeface="inter-regular"/>
              </a:rPr>
              <a:t>   		 field;  </a:t>
            </a:r>
          </a:p>
          <a:p>
            <a:pPr marL="0" indent="0" algn="just">
              <a:buNone/>
            </a:pPr>
            <a:r>
              <a:rPr lang="en-US" sz="2200" b="0" i="0" dirty="0">
                <a:solidFill>
                  <a:srgbClr val="000000"/>
                </a:solidFill>
                <a:effectLst/>
                <a:latin typeface="inter-regular"/>
              </a:rPr>
              <a:t>    		 method;  </a:t>
            </a:r>
          </a:p>
          <a:p>
            <a:pPr marL="0" indent="0" algn="just">
              <a:buNone/>
            </a:pPr>
            <a:r>
              <a:rPr lang="en-US" sz="2200" b="0" i="0" dirty="0">
                <a:solidFill>
                  <a:srgbClr val="000000"/>
                </a:solidFill>
                <a:effectLst/>
                <a:latin typeface="inter-regular"/>
              </a:rPr>
              <a:t>	}  </a:t>
            </a:r>
          </a:p>
          <a:p>
            <a:pPr algn="just"/>
            <a:endParaRPr lang="en-US"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9808F80C-4F89-891A-8BA8-6F0E80765F7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42289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5" name="TextBox 4">
            <a:extLst>
              <a:ext uri="{FF2B5EF4-FFF2-40B4-BE49-F238E27FC236}">
                <a16:creationId xmlns:a16="http://schemas.microsoft.com/office/drawing/2014/main" id="{FF8E3EA4-F17D-98EA-63C3-08EB72EA10E1}"/>
              </a:ext>
            </a:extLst>
          </p:cNvPr>
          <p:cNvSpPr txBox="1"/>
          <p:nvPr/>
        </p:nvSpPr>
        <p:spPr>
          <a:xfrm>
            <a:off x="244244" y="900837"/>
            <a:ext cx="8377507" cy="5355312"/>
          </a:xfrm>
          <a:prstGeom prst="rect">
            <a:avLst/>
          </a:prstGeom>
          <a:noFill/>
          <a:ln>
            <a:solidFill>
              <a:schemeClr val="accent1"/>
            </a:solidFill>
          </a:ln>
        </p:spPr>
        <p:txBody>
          <a:bodyPr wrap="square">
            <a:spAutoFit/>
          </a:bodyPr>
          <a:lstStyle/>
          <a:p>
            <a:pPr algn="just"/>
            <a:r>
              <a:rPr lang="en-IN" i="0" dirty="0">
                <a:effectLst/>
                <a:latin typeface="inter-regular"/>
              </a:rPr>
              <a:t>class A</a:t>
            </a:r>
          </a:p>
          <a:p>
            <a:pPr algn="just"/>
            <a:r>
              <a:rPr lang="en-IN" i="0" dirty="0">
                <a:effectLst/>
                <a:latin typeface="inter-regular"/>
              </a:rPr>
              <a:t>{  </a:t>
            </a:r>
          </a:p>
          <a:p>
            <a:pPr algn="just"/>
            <a:r>
              <a:rPr lang="en-IN" i="0" dirty="0">
                <a:effectLst/>
                <a:latin typeface="inter-regular"/>
              </a:rPr>
              <a:t>	A()</a:t>
            </a:r>
          </a:p>
          <a:p>
            <a:pPr algn="just"/>
            <a:r>
              <a:rPr lang="en-IN" i="0" dirty="0">
                <a:effectLst/>
                <a:latin typeface="inter-regular"/>
              </a:rPr>
              <a:t>	{</a:t>
            </a:r>
          </a:p>
          <a:p>
            <a:pPr algn="just"/>
            <a:r>
              <a:rPr lang="en-IN" dirty="0">
                <a:latin typeface="inter-regular"/>
              </a:rPr>
              <a:t>		this(10); //Calling parameterized constructor in default constructor</a:t>
            </a:r>
            <a:endParaRPr lang="en-IN" i="0" dirty="0">
              <a:effectLst/>
              <a:latin typeface="inter-regular"/>
            </a:endParaRPr>
          </a:p>
          <a:p>
            <a:pPr algn="just"/>
            <a:r>
              <a:rPr lang="en-IN" i="0" dirty="0">
                <a:effectLst/>
                <a:latin typeface="inter-regular"/>
              </a:rPr>
              <a:t>		</a:t>
            </a:r>
            <a:r>
              <a:rPr lang="en-IN" i="0" dirty="0" err="1">
                <a:effectLst/>
                <a:latin typeface="inter-regular"/>
              </a:rPr>
              <a:t>System.out.println</a:t>
            </a:r>
            <a:r>
              <a:rPr lang="en-IN" i="0" dirty="0">
                <a:effectLst/>
                <a:latin typeface="inter-regular"/>
              </a:rPr>
              <a:t>(“Default Constructor");</a:t>
            </a:r>
          </a:p>
          <a:p>
            <a:pPr algn="just"/>
            <a:r>
              <a:rPr lang="en-IN" i="0" dirty="0">
                <a:effectLst/>
                <a:latin typeface="inter-regular"/>
              </a:rPr>
              <a:t>	}  </a:t>
            </a:r>
          </a:p>
          <a:p>
            <a:pPr algn="just"/>
            <a:r>
              <a:rPr lang="en-IN" i="0" dirty="0">
                <a:effectLst/>
                <a:latin typeface="inter-regular"/>
              </a:rPr>
              <a:t>	A(int x)</a:t>
            </a:r>
          </a:p>
          <a:p>
            <a:pPr algn="just"/>
            <a:r>
              <a:rPr lang="en-IN" i="0" dirty="0">
                <a:effectLst/>
                <a:latin typeface="inter-regular"/>
              </a:rPr>
              <a:t>	{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(“Parameterized Constructor “ +x);  </a:t>
            </a:r>
          </a:p>
          <a:p>
            <a:pPr algn="just"/>
            <a:r>
              <a:rPr lang="en-IN" i="0" dirty="0">
                <a:effectLst/>
                <a:latin typeface="inter-regular"/>
              </a:rPr>
              <a:t>	}  </a:t>
            </a:r>
          </a:p>
          <a:p>
            <a:pPr algn="just"/>
            <a:r>
              <a:rPr lang="en-IN" i="0" dirty="0">
                <a:effectLst/>
                <a:latin typeface="inter-regular"/>
              </a:rPr>
              <a:t>}</a:t>
            </a:r>
          </a:p>
          <a:p>
            <a:pPr algn="just"/>
            <a:r>
              <a:rPr lang="en-US" b="0" i="0" dirty="0">
                <a:effectLst/>
                <a:latin typeface="inter-regular"/>
              </a:rPr>
              <a:t>class </a:t>
            </a:r>
            <a:r>
              <a:rPr lang="en-US" b="0" i="0" dirty="0" err="1">
                <a:effectLst/>
                <a:latin typeface="inter-regular"/>
              </a:rPr>
              <a:t>TestThis</a:t>
            </a:r>
            <a:endParaRPr lang="en-US" b="0" i="0" dirty="0">
              <a:effectLst/>
              <a:latin typeface="inter-regular"/>
            </a:endParaRPr>
          </a:p>
          <a:p>
            <a:pPr algn="just"/>
            <a:r>
              <a:rPr lang="en-US" b="0" i="0" dirty="0">
                <a:effectLst/>
                <a:latin typeface="inter-regular"/>
              </a:rPr>
              <a:t>{  </a:t>
            </a:r>
          </a:p>
          <a:p>
            <a:pPr algn="just"/>
            <a:r>
              <a:rPr lang="en-US" b="0" i="0" dirty="0">
                <a:effectLst/>
                <a:latin typeface="inter-regular"/>
              </a:rPr>
              <a:t>	public static void main(String </a:t>
            </a:r>
            <a:r>
              <a:rPr lang="en-US" b="0" i="0" dirty="0" err="1">
                <a:effectLst/>
                <a:latin typeface="inter-regular"/>
              </a:rPr>
              <a:t>args</a:t>
            </a:r>
            <a:r>
              <a:rPr lang="en-US" b="0" i="0" dirty="0">
                <a:effectLst/>
                <a:latin typeface="inter-regular"/>
              </a:rPr>
              <a:t>[])</a:t>
            </a:r>
          </a:p>
          <a:p>
            <a:pPr algn="just"/>
            <a:r>
              <a:rPr lang="en-US" b="0" i="0" dirty="0">
                <a:effectLst/>
                <a:latin typeface="inter-regular"/>
              </a:rPr>
              <a:t>	{  </a:t>
            </a:r>
          </a:p>
          <a:p>
            <a:pPr algn="just"/>
            <a:r>
              <a:rPr lang="en-US" b="0" i="0" dirty="0">
                <a:effectLst/>
                <a:latin typeface="inter-regular"/>
              </a:rPr>
              <a:t>		A </a:t>
            </a:r>
            <a:r>
              <a:rPr lang="en-US" b="0" i="0" dirty="0" err="1">
                <a:effectLst/>
                <a:latin typeface="inter-regular"/>
              </a:rPr>
              <a:t>ob</a:t>
            </a:r>
            <a:r>
              <a:rPr lang="en-US" b="0" i="0" dirty="0">
                <a:effectLst/>
                <a:latin typeface="inter-regular"/>
              </a:rPr>
              <a:t>=new A();  </a:t>
            </a:r>
          </a:p>
          <a:p>
            <a:pPr algn="just"/>
            <a:r>
              <a:rPr lang="en-US" b="0" i="0" dirty="0">
                <a:effectLst/>
                <a:latin typeface="inter-regular"/>
              </a:rPr>
              <a:t>	}</a:t>
            </a:r>
          </a:p>
          <a:p>
            <a:pPr algn="just"/>
            <a:r>
              <a:rPr lang="en-US" b="0" i="0" dirty="0">
                <a:effectLst/>
                <a:latin typeface="inter-regular"/>
              </a:rPr>
              <a:t>}</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8884714" y="2205734"/>
            <a:ext cx="3235568" cy="1200329"/>
          </a:xfrm>
          <a:prstGeom prst="rect">
            <a:avLst/>
          </a:prstGeom>
          <a:noFill/>
          <a:ln>
            <a:solidFill>
              <a:schemeClr val="accent1"/>
            </a:solidFill>
          </a:ln>
        </p:spPr>
        <p:txBody>
          <a:bodyPr wrap="square">
            <a:spAutoFit/>
          </a:bodyPr>
          <a:lstStyle/>
          <a:p>
            <a:pPr marL="0" indent="0" algn="just">
              <a:buNone/>
            </a:pPr>
            <a:r>
              <a:rPr lang="en-US" sz="1800" b="1" i="0" dirty="0">
                <a:effectLst/>
                <a:latin typeface="inter-regular"/>
              </a:rPr>
              <a:t>Output:</a:t>
            </a:r>
          </a:p>
          <a:p>
            <a:pPr marL="0" indent="0" algn="just">
              <a:buNone/>
            </a:pPr>
            <a:endParaRPr lang="en-US" b="1" dirty="0">
              <a:latin typeface="inter-regular"/>
            </a:endParaRPr>
          </a:p>
          <a:p>
            <a:pPr marL="0" indent="0" algn="just">
              <a:buNone/>
            </a:pPr>
            <a:r>
              <a:rPr lang="en-US" dirty="0">
                <a:latin typeface="inter-regular"/>
              </a:rPr>
              <a:t>Parameterized Constructor 10</a:t>
            </a:r>
          </a:p>
          <a:p>
            <a:pPr algn="just"/>
            <a:r>
              <a:rPr lang="en-US" sz="1800" i="0" dirty="0">
                <a:effectLst/>
                <a:latin typeface="inter-regular"/>
              </a:rPr>
              <a:t>Default Constructor</a:t>
            </a:r>
          </a:p>
        </p:txBody>
      </p:sp>
      <p:pic>
        <p:nvPicPr>
          <p:cNvPr id="3" name="Picture 4" descr="F:\HIREMEE\GIET University HD Logo.jpg">
            <a:extLst>
              <a:ext uri="{FF2B5EF4-FFF2-40B4-BE49-F238E27FC236}">
                <a16:creationId xmlns:a16="http://schemas.microsoft.com/office/drawing/2014/main" id="{2A3801CC-0103-BF91-AD06-B86DBE4AC74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738207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this(): To invoke current class constructor</a:t>
            </a:r>
          </a:p>
        </p:txBody>
      </p:sp>
      <p:sp>
        <p:nvSpPr>
          <p:cNvPr id="5" name="TextBox 4">
            <a:extLst>
              <a:ext uri="{FF2B5EF4-FFF2-40B4-BE49-F238E27FC236}">
                <a16:creationId xmlns:a16="http://schemas.microsoft.com/office/drawing/2014/main" id="{FF8E3EA4-F17D-98EA-63C3-08EB72EA10E1}"/>
              </a:ext>
            </a:extLst>
          </p:cNvPr>
          <p:cNvSpPr txBox="1"/>
          <p:nvPr/>
        </p:nvSpPr>
        <p:spPr>
          <a:xfrm>
            <a:off x="334681" y="900442"/>
            <a:ext cx="6221210" cy="5632311"/>
          </a:xfrm>
          <a:prstGeom prst="rect">
            <a:avLst/>
          </a:prstGeom>
          <a:noFill/>
          <a:ln>
            <a:solidFill>
              <a:schemeClr val="accent1"/>
            </a:solidFill>
          </a:ln>
        </p:spPr>
        <p:txBody>
          <a:bodyPr wrap="square">
            <a:spAutoFit/>
          </a:bodyPr>
          <a:lstStyle/>
          <a:p>
            <a:pPr algn="just"/>
            <a:r>
              <a:rPr lang="en-IN" i="0" dirty="0">
                <a:effectLst/>
                <a:latin typeface="inter-regular"/>
              </a:rPr>
              <a:t>class Student</a:t>
            </a:r>
          </a:p>
          <a:p>
            <a:pPr algn="just"/>
            <a:r>
              <a:rPr lang="en-IN" i="0" dirty="0">
                <a:effectLst/>
                <a:latin typeface="inter-regular"/>
              </a:rPr>
              <a:t>{  </a:t>
            </a:r>
          </a:p>
          <a:p>
            <a:pPr algn="just"/>
            <a:r>
              <a:rPr lang="en-IN" i="0" dirty="0">
                <a:effectLst/>
                <a:latin typeface="inter-regular"/>
              </a:rPr>
              <a:t>	int </a:t>
            </a:r>
            <a:r>
              <a:rPr lang="en-IN" i="0" dirty="0" err="1">
                <a:effectLst/>
                <a:latin typeface="inter-regular"/>
              </a:rPr>
              <a:t>rollno</a:t>
            </a:r>
            <a:r>
              <a:rPr lang="en-IN" i="0" dirty="0">
                <a:effectLst/>
                <a:latin typeface="inter-regular"/>
              </a:rPr>
              <a:t>;  </a:t>
            </a:r>
          </a:p>
          <a:p>
            <a:pPr algn="just"/>
            <a:r>
              <a:rPr lang="en-IN" i="0" dirty="0">
                <a:effectLst/>
                <a:latin typeface="inter-regular"/>
              </a:rPr>
              <a:t>	String name;  </a:t>
            </a:r>
          </a:p>
          <a:p>
            <a:pPr algn="just"/>
            <a:r>
              <a:rPr lang="en-IN" i="0" dirty="0">
                <a:effectLst/>
                <a:latin typeface="inter-regular"/>
              </a:rPr>
              <a:t>	float fee;  </a:t>
            </a:r>
          </a:p>
          <a:p>
            <a:pPr algn="just"/>
            <a:r>
              <a:rPr lang="en-IN" i="0" dirty="0">
                <a:effectLst/>
                <a:latin typeface="inter-regular"/>
              </a:rPr>
              <a:t>	Student(int </a:t>
            </a:r>
            <a:r>
              <a:rPr lang="en-IN" i="0" dirty="0" err="1">
                <a:effectLst/>
                <a:latin typeface="inter-regular"/>
              </a:rPr>
              <a:t>rollno,String</a:t>
            </a:r>
            <a:r>
              <a:rPr lang="en-IN" i="0" dirty="0">
                <a:effectLst/>
                <a:latin typeface="inter-regular"/>
              </a:rPr>
              <a:t> name)</a:t>
            </a:r>
          </a:p>
          <a:p>
            <a:pPr algn="just"/>
            <a:r>
              <a:rPr lang="en-IN" i="0" dirty="0">
                <a:effectLst/>
                <a:latin typeface="inter-regular"/>
              </a:rPr>
              <a:t>	{  </a:t>
            </a:r>
          </a:p>
          <a:p>
            <a:pPr algn="just"/>
            <a:r>
              <a:rPr lang="en-IN" i="0" dirty="0">
                <a:effectLst/>
                <a:latin typeface="inter-regular"/>
              </a:rPr>
              <a:t>		</a:t>
            </a:r>
            <a:r>
              <a:rPr lang="en-IN" i="0" dirty="0" err="1">
                <a:effectLst/>
                <a:latin typeface="inter-regular"/>
              </a:rPr>
              <a:t>this.rollno</a:t>
            </a:r>
            <a:r>
              <a:rPr lang="en-IN" i="0" dirty="0">
                <a:effectLst/>
                <a:latin typeface="inter-regular"/>
              </a:rPr>
              <a:t>=</a:t>
            </a:r>
            <a:r>
              <a:rPr lang="en-IN" i="0" dirty="0" err="1">
                <a:effectLst/>
                <a:latin typeface="inter-regular"/>
              </a:rPr>
              <a:t>rollno</a:t>
            </a:r>
            <a:r>
              <a:rPr lang="en-IN" i="0" dirty="0">
                <a:effectLst/>
                <a:latin typeface="inter-regular"/>
              </a:rPr>
              <a:t>;  </a:t>
            </a:r>
          </a:p>
          <a:p>
            <a:pPr algn="just"/>
            <a:r>
              <a:rPr lang="en-IN" i="0" dirty="0">
                <a:effectLst/>
                <a:latin typeface="inter-regular"/>
              </a:rPr>
              <a:t>		this.name=name;  </a:t>
            </a:r>
          </a:p>
          <a:p>
            <a:pPr algn="just"/>
            <a:r>
              <a:rPr lang="en-IN" i="0" dirty="0">
                <a:effectLst/>
                <a:latin typeface="inter-regular"/>
              </a:rPr>
              <a:t>	}  </a:t>
            </a:r>
          </a:p>
          <a:p>
            <a:pPr algn="just"/>
            <a:r>
              <a:rPr lang="en-IN" i="0" dirty="0">
                <a:effectLst/>
                <a:latin typeface="inter-regular"/>
              </a:rPr>
              <a:t>	Student(int </a:t>
            </a:r>
            <a:r>
              <a:rPr lang="en-IN" i="0" dirty="0" err="1">
                <a:effectLst/>
                <a:latin typeface="inter-regular"/>
              </a:rPr>
              <a:t>rollno,String</a:t>
            </a:r>
            <a:r>
              <a:rPr lang="en-IN" i="0" dirty="0">
                <a:effectLst/>
                <a:latin typeface="inter-regular"/>
              </a:rPr>
              <a:t> </a:t>
            </a:r>
            <a:r>
              <a:rPr lang="en-IN" i="0" dirty="0" err="1">
                <a:effectLst/>
                <a:latin typeface="inter-regular"/>
              </a:rPr>
              <a:t>name,float</a:t>
            </a:r>
            <a:r>
              <a:rPr lang="en-IN" i="0" dirty="0">
                <a:effectLst/>
                <a:latin typeface="inter-regular"/>
              </a:rPr>
              <a:t> fee)</a:t>
            </a:r>
          </a:p>
          <a:p>
            <a:pPr algn="just"/>
            <a:r>
              <a:rPr lang="en-IN" i="0" dirty="0">
                <a:effectLst/>
                <a:latin typeface="inter-regular"/>
              </a:rPr>
              <a:t>	{  </a:t>
            </a:r>
          </a:p>
          <a:p>
            <a:pPr algn="just"/>
            <a:r>
              <a:rPr lang="en-IN" i="0" dirty="0">
                <a:effectLst/>
                <a:latin typeface="inter-regular"/>
              </a:rPr>
              <a:t>		this(</a:t>
            </a:r>
            <a:r>
              <a:rPr lang="en-IN" i="0" dirty="0" err="1">
                <a:effectLst/>
                <a:latin typeface="inter-regular"/>
              </a:rPr>
              <a:t>rollno,name</a:t>
            </a:r>
            <a:r>
              <a:rPr lang="en-IN" i="0" dirty="0">
                <a:effectLst/>
                <a:latin typeface="inter-regular"/>
              </a:rPr>
              <a:t>);//reusing constructor  </a:t>
            </a:r>
          </a:p>
          <a:p>
            <a:pPr algn="just"/>
            <a:r>
              <a:rPr lang="en-IN" i="0" dirty="0">
                <a:effectLst/>
                <a:latin typeface="inter-regular"/>
              </a:rPr>
              <a:t>		</a:t>
            </a:r>
            <a:r>
              <a:rPr lang="en-IN" i="0" dirty="0" err="1">
                <a:effectLst/>
                <a:latin typeface="inter-regular"/>
              </a:rPr>
              <a:t>this.fee</a:t>
            </a:r>
            <a:r>
              <a:rPr lang="en-IN" i="0" dirty="0">
                <a:effectLst/>
                <a:latin typeface="inter-regular"/>
              </a:rPr>
              <a:t>=fee;  </a:t>
            </a:r>
          </a:p>
          <a:p>
            <a:pPr algn="just"/>
            <a:r>
              <a:rPr lang="en-IN" i="0" dirty="0">
                <a:effectLst/>
                <a:latin typeface="inter-regular"/>
              </a:rPr>
              <a:t>	}  </a:t>
            </a:r>
          </a:p>
          <a:p>
            <a:pPr algn="just"/>
            <a:r>
              <a:rPr lang="en-IN" i="0" dirty="0">
                <a:effectLst/>
                <a:latin typeface="inter-regular"/>
              </a:rPr>
              <a:t>	void display()</a:t>
            </a:r>
          </a:p>
          <a:p>
            <a:pPr algn="just"/>
            <a:r>
              <a:rPr lang="en-IN" i="0" dirty="0">
                <a:effectLst/>
                <a:latin typeface="inter-regular"/>
              </a:rPr>
              <a:t>	{</a:t>
            </a:r>
          </a:p>
          <a:p>
            <a:pPr algn="just"/>
            <a:r>
              <a:rPr lang="en-IN" i="0" dirty="0">
                <a:effectLst/>
                <a:latin typeface="inter-regular"/>
              </a:rPr>
              <a:t>		</a:t>
            </a:r>
            <a:r>
              <a:rPr lang="en-IN" i="0" dirty="0" err="1">
                <a:effectLst/>
                <a:latin typeface="inter-regular"/>
              </a:rPr>
              <a:t>System.out.println</a:t>
            </a:r>
            <a:r>
              <a:rPr lang="en-IN" i="0" dirty="0">
                <a:effectLst/>
                <a:latin typeface="inter-regular"/>
              </a:rPr>
              <a:t>(</a:t>
            </a:r>
            <a:r>
              <a:rPr lang="en-IN" i="0" dirty="0" err="1">
                <a:effectLst/>
                <a:latin typeface="inter-regular"/>
              </a:rPr>
              <a:t>rollno</a:t>
            </a:r>
            <a:r>
              <a:rPr lang="en-IN" i="0" dirty="0">
                <a:effectLst/>
                <a:latin typeface="inter-regular"/>
              </a:rPr>
              <a:t>+" "+name+" "+fee);</a:t>
            </a:r>
          </a:p>
          <a:p>
            <a:pPr algn="just"/>
            <a:r>
              <a:rPr lang="en-IN" i="0" dirty="0">
                <a:effectLst/>
                <a:latin typeface="inter-regular"/>
              </a:rPr>
              <a:t>	}  </a:t>
            </a:r>
          </a:p>
          <a:p>
            <a:pPr algn="just"/>
            <a:r>
              <a:rPr lang="en-IN" i="0" dirty="0">
                <a:effectLst/>
                <a:latin typeface="inter-regular"/>
              </a:rPr>
              <a:t>} </a:t>
            </a:r>
            <a:endParaRPr lang="en-IN" b="0" i="0" dirty="0">
              <a:effectLst/>
              <a:latin typeface="inter-regular"/>
            </a:endParaRPr>
          </a:p>
        </p:txBody>
      </p:sp>
      <p:sp>
        <p:nvSpPr>
          <p:cNvPr id="4" name="TextBox 3">
            <a:extLst>
              <a:ext uri="{FF2B5EF4-FFF2-40B4-BE49-F238E27FC236}">
                <a16:creationId xmlns:a16="http://schemas.microsoft.com/office/drawing/2014/main" id="{352A407E-4741-70BB-9D3A-AE1B43FF55F5}"/>
              </a:ext>
            </a:extLst>
          </p:cNvPr>
          <p:cNvSpPr txBox="1"/>
          <p:nvPr/>
        </p:nvSpPr>
        <p:spPr>
          <a:xfrm>
            <a:off x="6730228" y="900441"/>
            <a:ext cx="5189844" cy="2816156"/>
          </a:xfrm>
          <a:prstGeom prst="rect">
            <a:avLst/>
          </a:prstGeom>
          <a:noFill/>
          <a:ln>
            <a:solidFill>
              <a:schemeClr val="accent1"/>
            </a:solidFill>
          </a:ln>
        </p:spPr>
        <p:txBody>
          <a:bodyPr wrap="square">
            <a:spAutoFit/>
          </a:bodyPr>
          <a:lstStyle/>
          <a:p>
            <a:pPr marL="0" indent="0" algn="just">
              <a:buNone/>
            </a:pPr>
            <a:r>
              <a:rPr lang="en-US" sz="1800" i="0" dirty="0">
                <a:effectLst/>
                <a:latin typeface="inter-regular"/>
              </a:rPr>
              <a:t>class TestThis7</a:t>
            </a:r>
          </a:p>
          <a:p>
            <a:pPr marL="0" indent="0" algn="just">
              <a:buNone/>
            </a:pPr>
            <a:r>
              <a:rPr lang="en-US" sz="1800" i="0" dirty="0">
                <a:effectLst/>
                <a:latin typeface="inter-regular"/>
              </a:rPr>
              <a:t>{  </a:t>
            </a:r>
          </a:p>
          <a:p>
            <a:pPr marL="0" indent="0" algn="just">
              <a:buNone/>
            </a:pPr>
            <a:r>
              <a:rPr lang="en-US" sz="1800" i="0" dirty="0">
                <a:effectLst/>
                <a:latin typeface="inter-regular"/>
              </a:rPr>
              <a:t>	public static void main(String </a:t>
            </a:r>
            <a:r>
              <a:rPr lang="en-US" sz="1800" i="0" dirty="0" err="1">
                <a:effectLst/>
                <a:latin typeface="inter-regular"/>
              </a:rPr>
              <a:t>args</a:t>
            </a:r>
            <a:r>
              <a:rPr lang="en-US" sz="1800" i="0" dirty="0">
                <a:effectLst/>
                <a:latin typeface="inter-regular"/>
              </a:rPr>
              <a:t>[])</a:t>
            </a:r>
          </a:p>
          <a:p>
            <a:pPr marL="0" indent="0" algn="just">
              <a:buNone/>
            </a:pPr>
            <a:r>
              <a:rPr lang="en-US" sz="1800" i="0" dirty="0">
                <a:effectLst/>
                <a:latin typeface="inter-regular"/>
              </a:rPr>
              <a:t>	{  </a:t>
            </a:r>
          </a:p>
          <a:p>
            <a:pPr marL="0" indent="0">
              <a:buNone/>
            </a:pPr>
            <a:r>
              <a:rPr lang="en-US" sz="1800" i="0" dirty="0">
                <a:effectLst/>
                <a:latin typeface="inter-regular"/>
              </a:rPr>
              <a:t>	</a:t>
            </a:r>
            <a:r>
              <a:rPr lang="en-US" sz="1700" i="0" dirty="0">
                <a:effectLst/>
                <a:latin typeface="inter-regular"/>
              </a:rPr>
              <a:t>Student s1=new Student(111,"ankit");  </a:t>
            </a:r>
          </a:p>
          <a:p>
            <a:pPr marL="0" indent="0">
              <a:buNone/>
            </a:pPr>
            <a:r>
              <a:rPr lang="en-US" sz="1700" i="0" dirty="0">
                <a:effectLst/>
                <a:latin typeface="inter-regular"/>
              </a:rPr>
              <a:t>	Student s2=new Student(112,"sumit",6000f);  </a:t>
            </a:r>
          </a:p>
          <a:p>
            <a:pPr marL="0" indent="0">
              <a:buNone/>
            </a:pPr>
            <a:r>
              <a:rPr lang="en-US" sz="1700" i="0" dirty="0">
                <a:effectLst/>
                <a:latin typeface="inter-regular"/>
              </a:rPr>
              <a:t>	s1.display();  </a:t>
            </a:r>
          </a:p>
          <a:p>
            <a:pPr marL="0" indent="0">
              <a:buNone/>
            </a:pPr>
            <a:r>
              <a:rPr lang="en-US" sz="1700" i="0" dirty="0">
                <a:effectLst/>
                <a:latin typeface="inter-regular"/>
              </a:rPr>
              <a:t>	s2.display();  </a:t>
            </a:r>
          </a:p>
          <a:p>
            <a:pPr marL="0" indent="0" algn="just">
              <a:buNone/>
            </a:pPr>
            <a:r>
              <a:rPr lang="en-US" sz="1800" i="0" dirty="0">
                <a:effectLst/>
                <a:latin typeface="inter-regular"/>
              </a:rPr>
              <a:t>	}</a:t>
            </a:r>
          </a:p>
          <a:p>
            <a:pPr marL="0" indent="0" algn="just">
              <a:buNone/>
            </a:pPr>
            <a:r>
              <a:rPr lang="en-US" sz="1800" i="0" dirty="0">
                <a:effectLst/>
                <a:latin typeface="inter-regular"/>
              </a:rPr>
              <a:t>} </a:t>
            </a:r>
          </a:p>
        </p:txBody>
      </p:sp>
      <p:sp>
        <p:nvSpPr>
          <p:cNvPr id="7" name="TextBox 6">
            <a:extLst>
              <a:ext uri="{FF2B5EF4-FFF2-40B4-BE49-F238E27FC236}">
                <a16:creationId xmlns:a16="http://schemas.microsoft.com/office/drawing/2014/main" id="{997EDEED-827C-90FE-F5DB-A351E8939B22}"/>
              </a:ext>
            </a:extLst>
          </p:cNvPr>
          <p:cNvSpPr txBox="1"/>
          <p:nvPr/>
        </p:nvSpPr>
        <p:spPr>
          <a:xfrm>
            <a:off x="7783551" y="4587201"/>
            <a:ext cx="3498530" cy="1200329"/>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Output:</a:t>
            </a:r>
          </a:p>
          <a:p>
            <a:pPr marL="0" indent="0" algn="just">
              <a:buNone/>
            </a:pPr>
            <a:endParaRPr lang="en-US" b="1" dirty="0">
              <a:latin typeface="inter-regular"/>
            </a:endParaRPr>
          </a:p>
          <a:p>
            <a:pPr marL="0" indent="0" algn="just">
              <a:buNone/>
            </a:pPr>
            <a:r>
              <a:rPr lang="fi-FI" sz="1800" b="1" i="0" dirty="0">
                <a:effectLst/>
                <a:latin typeface="inter-regular"/>
              </a:rPr>
              <a:t>111 ankit 0.0</a:t>
            </a:r>
          </a:p>
          <a:p>
            <a:pPr marL="0" indent="0" algn="just">
              <a:buNone/>
            </a:pPr>
            <a:r>
              <a:rPr lang="fi-FI" sz="1800" b="1" i="0" dirty="0">
                <a:effectLst/>
                <a:latin typeface="inter-regular"/>
              </a:rPr>
              <a:t>112 sumit 6000.0</a:t>
            </a:r>
            <a:endParaRPr lang="en-US" sz="1800" b="0" i="0" dirty="0">
              <a:effectLst/>
              <a:latin typeface="inter-regular"/>
            </a:endParaRPr>
          </a:p>
        </p:txBody>
      </p:sp>
      <p:pic>
        <p:nvPicPr>
          <p:cNvPr id="3" name="Picture 4" descr="F:\HIREMEE\GIET University HD Logo.jpg">
            <a:extLst>
              <a:ext uri="{FF2B5EF4-FFF2-40B4-BE49-F238E27FC236}">
                <a16:creationId xmlns:a16="http://schemas.microsoft.com/office/drawing/2014/main" id="{391E3A5B-F155-3CF6-2EED-627DF168532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57817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Array of Objects</a:t>
            </a:r>
          </a:p>
        </p:txBody>
      </p:sp>
      <p:pic>
        <p:nvPicPr>
          <p:cNvPr id="3" name="Picture 4" descr="F:\HIREMEE\GIET University HD Logo.jpg">
            <a:extLst>
              <a:ext uri="{FF2B5EF4-FFF2-40B4-BE49-F238E27FC236}">
                <a16:creationId xmlns:a16="http://schemas.microsoft.com/office/drawing/2014/main" id="{C714F47E-4FAA-79AC-0E6C-88D6BB5A1E5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830686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2231280"/>
          </a:xfrm>
        </p:spPr>
        <p:txBody>
          <a:bodyPr>
            <a:normAutofit/>
          </a:bodyPr>
          <a:lstStyle/>
          <a:p>
            <a:pPr algn="just"/>
            <a:r>
              <a:rPr lang="en-US" sz="2000" b="0" i="0" dirty="0">
                <a:solidFill>
                  <a:srgbClr val="333333"/>
                </a:solidFill>
                <a:effectLst/>
                <a:latin typeface="inter-regular"/>
              </a:rPr>
              <a:t>We know that an array is a collection of the same data type that dynamically creates objects and can have elements of primitive types. </a:t>
            </a:r>
          </a:p>
          <a:p>
            <a:pPr algn="just"/>
            <a:r>
              <a:rPr lang="en-US" sz="2000" b="0" i="0" dirty="0">
                <a:solidFill>
                  <a:srgbClr val="333333"/>
                </a:solidFill>
                <a:effectLst/>
                <a:latin typeface="inter-regular"/>
              </a:rPr>
              <a:t>Java allows us to store objects in an array. </a:t>
            </a:r>
          </a:p>
          <a:p>
            <a:pPr algn="just"/>
            <a:r>
              <a:rPr lang="en-US" sz="2000" b="0" i="0" dirty="0">
                <a:solidFill>
                  <a:srgbClr val="333333"/>
                </a:solidFill>
                <a:effectLst/>
                <a:latin typeface="inter-regular"/>
              </a:rPr>
              <a:t>In Java, the class is also a user-defined data type. </a:t>
            </a:r>
          </a:p>
          <a:p>
            <a:pPr algn="just"/>
            <a:r>
              <a:rPr lang="en-US" sz="2000" b="0" i="0" dirty="0">
                <a:solidFill>
                  <a:srgbClr val="333333"/>
                </a:solidFill>
                <a:effectLst/>
                <a:latin typeface="inter-regular"/>
              </a:rPr>
              <a:t>An array that contains </a:t>
            </a:r>
            <a:r>
              <a:rPr lang="en-US" sz="2000" b="1" i="0" dirty="0">
                <a:solidFill>
                  <a:srgbClr val="333333"/>
                </a:solidFill>
                <a:effectLst/>
                <a:latin typeface="inter-bold"/>
              </a:rPr>
              <a:t>class type elements</a:t>
            </a:r>
            <a:r>
              <a:rPr lang="en-US" sz="2000" b="0" i="0" dirty="0">
                <a:solidFill>
                  <a:srgbClr val="333333"/>
                </a:solidFill>
                <a:effectLst/>
                <a:latin typeface="inter-regular"/>
              </a:rPr>
              <a:t> are known as an </a:t>
            </a:r>
            <a:r>
              <a:rPr lang="en-US" sz="2000" b="1" i="0" dirty="0">
                <a:solidFill>
                  <a:srgbClr val="333333"/>
                </a:solidFill>
                <a:effectLst/>
                <a:latin typeface="inter-bold"/>
              </a:rPr>
              <a:t>array of objects</a:t>
            </a:r>
            <a:r>
              <a:rPr lang="en-US" sz="2000" b="0" i="0" dirty="0">
                <a:solidFill>
                  <a:srgbClr val="333333"/>
                </a:solidFill>
                <a:effectLst/>
                <a:latin typeface="inter-regular"/>
              </a:rPr>
              <a:t>. It stores the reference variable of the object</a:t>
            </a:r>
            <a:r>
              <a:rPr lang="en-US" sz="1400" b="0" i="0" dirty="0">
                <a:solidFill>
                  <a:srgbClr val="333333"/>
                </a:solidFill>
                <a:effectLst/>
                <a:latin typeface="inter-regular"/>
              </a:rPr>
              <a:t>.</a:t>
            </a: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endParaRPr lang="en-US" sz="2000" dirty="0">
              <a:latin typeface="inter-regular"/>
            </a:endParaRPr>
          </a:p>
        </p:txBody>
      </p:sp>
      <p:pic>
        <p:nvPicPr>
          <p:cNvPr id="3074" name="Picture 2" descr="How to Create Array of Objects in Java">
            <a:extLst>
              <a:ext uri="{FF2B5EF4-FFF2-40B4-BE49-F238E27FC236}">
                <a16:creationId xmlns:a16="http://schemas.microsoft.com/office/drawing/2014/main" id="{4FF7EB9B-EA4F-6295-29D9-5321717EE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457" y="3106459"/>
            <a:ext cx="5160980" cy="3721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HIREMEE\GIET University HD Logo.jpg">
            <a:extLst>
              <a:ext uri="{FF2B5EF4-FFF2-40B4-BE49-F238E27FC236}">
                <a16:creationId xmlns:a16="http://schemas.microsoft.com/office/drawing/2014/main" id="{ADE58E7B-0ACD-BCF3-8A29-3A57E7ADAAF1}"/>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344328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59977" y="722935"/>
            <a:ext cx="11860305" cy="5708010"/>
          </a:xfrm>
        </p:spPr>
        <p:txBody>
          <a:bodyPr>
            <a:normAutofit/>
          </a:bodyPr>
          <a:lstStyle/>
          <a:p>
            <a:pPr marL="0" indent="0" algn="just">
              <a:buNone/>
            </a:pPr>
            <a:r>
              <a:rPr lang="en-US" sz="2200" b="1" i="0" dirty="0">
                <a:solidFill>
                  <a:srgbClr val="610B38"/>
                </a:solidFill>
                <a:effectLst/>
                <a:latin typeface="erdana"/>
              </a:rPr>
              <a:t>Creating an Array of Objects</a:t>
            </a:r>
          </a:p>
          <a:p>
            <a:pPr algn="just"/>
            <a:r>
              <a:rPr lang="en-US" sz="2200" b="0" i="0" dirty="0">
                <a:solidFill>
                  <a:srgbClr val="333333"/>
                </a:solidFill>
                <a:effectLst/>
                <a:latin typeface="inter-regular"/>
              </a:rPr>
              <a:t>Before creating an array of objects, we must create an instance of the class by using the new keyword. We can use any of the following statements to create an array of objects.</a:t>
            </a:r>
            <a:endParaRPr lang="en-US" sz="2000" dirty="0">
              <a:solidFill>
                <a:srgbClr val="333333"/>
              </a:solidFill>
              <a:latin typeface="inter-regular"/>
            </a:endParaRP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obj[]=</a:t>
            </a:r>
            <a:r>
              <a:rPr lang="en-US" sz="2200" b="1" i="0" dirty="0">
                <a:solidFill>
                  <a:srgbClr val="006699"/>
                </a:solidFill>
                <a:effectLst/>
                <a:latin typeface="inter-regular"/>
              </a:rPr>
              <a:t>new</a:t>
            </a:r>
            <a:r>
              <a:rPr lang="en-US" sz="2200" b="0" i="0" dirty="0">
                <a:solidFill>
                  <a:srgbClr val="000000"/>
                </a:solidFill>
                <a:effectLst/>
                <a:latin typeface="inter-regular"/>
              </a:rPr>
              <a:t> </a:t>
            </a:r>
            <a:r>
              <a:rPr lang="en-US" sz="2200" b="0" i="0" dirty="0" err="1">
                <a:solidFill>
                  <a:srgbClr val="000000"/>
                </a:solidFill>
                <a:effectLst/>
                <a:latin typeface="inter-regular"/>
              </a:rPr>
              <a:t>ClassName</a:t>
            </a:r>
            <a:r>
              <a:rPr lang="en-US" sz="2200" b="0" i="0" dirty="0">
                <a:solidFill>
                  <a:srgbClr val="000000"/>
                </a:solidFill>
                <a:effectLst/>
                <a:latin typeface="inter-regular"/>
              </a:rPr>
              <a:t>[</a:t>
            </a:r>
            <a:r>
              <a:rPr lang="en-US" sz="2200" b="0" i="0" dirty="0" err="1">
                <a:solidFill>
                  <a:srgbClr val="000000"/>
                </a:solidFill>
                <a:effectLst/>
                <a:latin typeface="inter-regular"/>
              </a:rPr>
              <a:t>array_length</a:t>
            </a:r>
            <a:r>
              <a:rPr lang="en-US" sz="2200" b="0" i="0" dirty="0">
                <a:solidFill>
                  <a:srgbClr val="000000"/>
                </a:solidFill>
                <a:effectLst/>
                <a:latin typeface="inter-regular"/>
              </a:rPr>
              <a:t>]; </a:t>
            </a:r>
            <a:r>
              <a:rPr lang="en-US" sz="2200" b="0" i="0" dirty="0">
                <a:solidFill>
                  <a:srgbClr val="008200"/>
                </a:solidFill>
                <a:effectLst/>
                <a:latin typeface="inter-regular"/>
              </a:rPr>
              <a:t>//declare and instantiate an array of objects</a:t>
            </a:r>
            <a:r>
              <a:rPr lang="en-US" sz="2200" b="0" i="0" dirty="0">
                <a:solidFill>
                  <a:srgbClr val="000000"/>
                </a:solidFill>
                <a:effectLst/>
                <a:latin typeface="inter-regular"/>
              </a:rPr>
              <a:t>  </a:t>
            </a:r>
          </a:p>
          <a:p>
            <a:pPr marL="0" indent="0" algn="just">
              <a:buNone/>
            </a:pPr>
            <a:r>
              <a:rPr lang="en-US" sz="2200" b="0" i="0" dirty="0">
                <a:solidFill>
                  <a:srgbClr val="333333"/>
                </a:solidFill>
                <a:effectLst/>
                <a:latin typeface="inter-regular"/>
              </a:rPr>
              <a:t>		Or</a:t>
            </a: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a:t>
            </a:r>
            <a:r>
              <a:rPr lang="en-US" sz="2200" b="0" i="0" dirty="0" err="1">
                <a:solidFill>
                  <a:srgbClr val="000000"/>
                </a:solidFill>
                <a:effectLst/>
                <a:latin typeface="inter-regular"/>
              </a:rPr>
              <a:t>objectArray</a:t>
            </a:r>
            <a:r>
              <a:rPr lang="en-US" sz="2200" b="0" i="0" dirty="0">
                <a:solidFill>
                  <a:srgbClr val="000000"/>
                </a:solidFill>
                <a:effectLst/>
                <a:latin typeface="inter-regular"/>
              </a:rPr>
              <a:t>;  </a:t>
            </a:r>
          </a:p>
          <a:p>
            <a:pPr marL="0" indent="0" algn="just">
              <a:buNone/>
            </a:pPr>
            <a:r>
              <a:rPr lang="en-US" sz="2200" b="0" i="0" dirty="0">
                <a:solidFill>
                  <a:srgbClr val="333333"/>
                </a:solidFill>
                <a:effectLst/>
                <a:latin typeface="inter-regular"/>
              </a:rPr>
              <a:t>		Or</a:t>
            </a:r>
          </a:p>
          <a:p>
            <a:pPr marL="0" indent="0" algn="just">
              <a:buNone/>
            </a:pPr>
            <a:r>
              <a:rPr lang="en-US" sz="2200" b="0" i="0" dirty="0" err="1">
                <a:solidFill>
                  <a:srgbClr val="000000"/>
                </a:solidFill>
                <a:effectLst/>
                <a:latin typeface="inter-regular"/>
              </a:rPr>
              <a:t>ClassName</a:t>
            </a:r>
            <a:r>
              <a:rPr lang="en-US" sz="2200" b="0" i="0" dirty="0">
                <a:solidFill>
                  <a:srgbClr val="000000"/>
                </a:solidFill>
                <a:effectLst/>
                <a:latin typeface="inter-regular"/>
              </a:rPr>
              <a:t> </a:t>
            </a:r>
            <a:r>
              <a:rPr lang="en-US" sz="2200" b="0" i="0" dirty="0" err="1">
                <a:solidFill>
                  <a:srgbClr val="000000"/>
                </a:solidFill>
                <a:effectLst/>
                <a:latin typeface="inter-regular"/>
              </a:rPr>
              <a:t>objectArray</a:t>
            </a:r>
            <a:r>
              <a:rPr lang="en-US" sz="2200" b="0" i="0" dirty="0">
                <a:solidFill>
                  <a:srgbClr val="000000"/>
                </a:solidFill>
                <a:effectLst/>
                <a:latin typeface="inter-regular"/>
              </a:rPr>
              <a:t>[];  </a:t>
            </a:r>
          </a:p>
          <a:p>
            <a:pPr algn="just"/>
            <a:r>
              <a:rPr lang="en-US" sz="2200" dirty="0">
                <a:solidFill>
                  <a:srgbClr val="333333"/>
                </a:solidFill>
                <a:latin typeface="inter-regular"/>
              </a:rPr>
              <a:t>Suppose, we have created a class named Employee. We want to keep records of 20 employees of a company having three departments. In this case, we will not create 20 separate variables. Instead of this, we will create an array of objects, as follows.</a:t>
            </a:r>
          </a:p>
          <a:p>
            <a:pPr marL="0" indent="0" algn="just">
              <a:buNone/>
            </a:pPr>
            <a:r>
              <a:rPr lang="en-US" sz="2200" dirty="0">
                <a:solidFill>
                  <a:srgbClr val="333333"/>
                </a:solidFill>
                <a:latin typeface="inter-regular"/>
              </a:rPr>
              <a:t>		Employee department1[20];  </a:t>
            </a:r>
          </a:p>
          <a:p>
            <a:pPr marL="0" indent="0" algn="just">
              <a:buNone/>
            </a:pPr>
            <a:r>
              <a:rPr lang="en-US" sz="2200" dirty="0">
                <a:solidFill>
                  <a:srgbClr val="333333"/>
                </a:solidFill>
                <a:latin typeface="inter-regular"/>
              </a:rPr>
              <a:t>		Employee department2[20];  </a:t>
            </a:r>
          </a:p>
          <a:p>
            <a:pPr marL="0" indent="0" algn="just">
              <a:buNone/>
            </a:pPr>
            <a:r>
              <a:rPr lang="en-US" sz="2200" dirty="0">
                <a:solidFill>
                  <a:srgbClr val="333333"/>
                </a:solidFill>
                <a:latin typeface="inter-regular"/>
              </a:rPr>
              <a:t>		Employee department3[20];  </a:t>
            </a:r>
          </a:p>
          <a:p>
            <a:pPr algn="just"/>
            <a:endParaRPr lang="en-US" sz="22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marL="0" indent="0" algn="just">
              <a:buNone/>
            </a:pPr>
            <a:endParaRPr lang="en-US" sz="2000" dirty="0">
              <a:solidFill>
                <a:srgbClr val="333333"/>
              </a:solidFill>
              <a:latin typeface="inter-regular"/>
            </a:endParaRPr>
          </a:p>
          <a:p>
            <a:pPr algn="just"/>
            <a:endParaRPr lang="en-US" sz="2000" dirty="0">
              <a:latin typeface="inter-regular"/>
            </a:endParaRPr>
          </a:p>
        </p:txBody>
      </p:sp>
      <p:pic>
        <p:nvPicPr>
          <p:cNvPr id="4" name="Picture 4" descr="F:\HIREMEE\GIET University HD Logo.jpg">
            <a:extLst>
              <a:ext uri="{FF2B5EF4-FFF2-40B4-BE49-F238E27FC236}">
                <a16:creationId xmlns:a16="http://schemas.microsoft.com/office/drawing/2014/main" id="{379BC040-F995-8D28-D7A3-635D346B073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348396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 : Example</a:t>
            </a:r>
          </a:p>
        </p:txBody>
      </p:sp>
      <p:sp>
        <p:nvSpPr>
          <p:cNvPr id="7" name="TextBox 6">
            <a:extLst>
              <a:ext uri="{FF2B5EF4-FFF2-40B4-BE49-F238E27FC236}">
                <a16:creationId xmlns:a16="http://schemas.microsoft.com/office/drawing/2014/main" id="{8C210896-B1D3-6314-B85F-2D9F26279713}"/>
              </a:ext>
            </a:extLst>
          </p:cNvPr>
          <p:cNvSpPr txBox="1"/>
          <p:nvPr/>
        </p:nvSpPr>
        <p:spPr>
          <a:xfrm>
            <a:off x="1268604" y="1150766"/>
            <a:ext cx="7865347" cy="5078313"/>
          </a:xfrm>
          <a:prstGeom prst="rect">
            <a:avLst/>
          </a:prstGeom>
          <a:noFill/>
          <a:ln>
            <a:solidFill>
              <a:schemeClr val="accent1"/>
            </a:solidFill>
          </a:ln>
        </p:spPr>
        <p:txBody>
          <a:bodyPr wrap="square">
            <a:spAutoFit/>
          </a:bodyPr>
          <a:lstStyle/>
          <a:p>
            <a:r>
              <a:rPr lang="en-IN" dirty="0"/>
              <a:t>//Product class with product Id and product name as attributes  </a:t>
            </a:r>
          </a:p>
          <a:p>
            <a:r>
              <a:rPr lang="en-IN" dirty="0"/>
              <a:t>class Product  </a:t>
            </a:r>
          </a:p>
          <a:p>
            <a:r>
              <a:rPr lang="en-IN" dirty="0"/>
              <a:t>{  </a:t>
            </a:r>
          </a:p>
          <a:p>
            <a:r>
              <a:rPr lang="en-IN" dirty="0"/>
              <a:t>	int </a:t>
            </a:r>
            <a:r>
              <a:rPr lang="en-IN" dirty="0" err="1"/>
              <a:t>pro_Id</a:t>
            </a:r>
            <a:r>
              <a:rPr lang="en-IN" dirty="0"/>
              <a:t>;  </a:t>
            </a:r>
          </a:p>
          <a:p>
            <a:r>
              <a:rPr lang="en-IN" dirty="0"/>
              <a:t>	String </a:t>
            </a:r>
            <a:r>
              <a:rPr lang="en-IN" dirty="0" err="1"/>
              <a:t>pro_name</a:t>
            </a:r>
            <a:r>
              <a:rPr lang="en-IN" dirty="0"/>
              <a:t>;  </a:t>
            </a:r>
          </a:p>
          <a:p>
            <a:r>
              <a:rPr lang="en-IN" dirty="0"/>
              <a:t>	//Product class constructor  </a:t>
            </a:r>
          </a:p>
          <a:p>
            <a:r>
              <a:rPr lang="en-IN" dirty="0"/>
              <a:t>	Product(int </a:t>
            </a:r>
            <a:r>
              <a:rPr lang="en-IN" dirty="0" err="1"/>
              <a:t>pid</a:t>
            </a:r>
            <a:r>
              <a:rPr lang="en-IN" dirty="0"/>
              <a:t>, String n)  </a:t>
            </a:r>
          </a:p>
          <a:p>
            <a:r>
              <a:rPr lang="en-IN" dirty="0"/>
              <a:t>	{  </a:t>
            </a:r>
          </a:p>
          <a:p>
            <a:r>
              <a:rPr lang="en-IN" dirty="0"/>
              <a:t>		</a:t>
            </a:r>
            <a:r>
              <a:rPr lang="en-IN" dirty="0" err="1"/>
              <a:t>pro_Id</a:t>
            </a:r>
            <a:r>
              <a:rPr lang="en-IN" dirty="0"/>
              <a:t> = </a:t>
            </a:r>
            <a:r>
              <a:rPr lang="en-IN" dirty="0" err="1"/>
              <a:t>pid</a:t>
            </a:r>
            <a:r>
              <a:rPr lang="en-IN" dirty="0"/>
              <a:t>;  </a:t>
            </a:r>
          </a:p>
          <a:p>
            <a:r>
              <a:rPr lang="en-IN" dirty="0"/>
              <a:t>		</a:t>
            </a:r>
            <a:r>
              <a:rPr lang="en-IN" dirty="0" err="1"/>
              <a:t>pro_name</a:t>
            </a:r>
            <a:r>
              <a:rPr lang="en-IN" dirty="0"/>
              <a:t> = n;  </a:t>
            </a:r>
          </a:p>
          <a:p>
            <a:r>
              <a:rPr lang="en-IN" dirty="0"/>
              <a:t>	}  </a:t>
            </a:r>
          </a:p>
          <a:p>
            <a:r>
              <a:rPr lang="en-IN" dirty="0"/>
              <a:t>	public void display()  </a:t>
            </a:r>
          </a:p>
          <a:p>
            <a:r>
              <a:rPr lang="en-IN" dirty="0"/>
              <a:t>	{  </a:t>
            </a:r>
          </a:p>
          <a:p>
            <a:r>
              <a:rPr lang="en-IN" dirty="0"/>
              <a:t>		</a:t>
            </a:r>
            <a:r>
              <a:rPr lang="en-IN" dirty="0" err="1"/>
              <a:t>System.out.print</a:t>
            </a:r>
            <a:r>
              <a:rPr lang="en-IN" dirty="0"/>
              <a:t>("Product Id = "+</a:t>
            </a:r>
            <a:r>
              <a:rPr lang="en-IN" dirty="0" err="1"/>
              <a:t>pro_Id</a:t>
            </a:r>
            <a:r>
              <a:rPr lang="en-IN" dirty="0"/>
              <a:t>);</a:t>
            </a:r>
          </a:p>
          <a:p>
            <a:r>
              <a:rPr lang="en-IN" dirty="0"/>
              <a:t>		</a:t>
            </a:r>
            <a:r>
              <a:rPr lang="en-IN" dirty="0" err="1"/>
              <a:t>System.out.print</a:t>
            </a:r>
            <a:r>
              <a:rPr lang="en-IN" dirty="0"/>
              <a:t>(" Product Name = "+</a:t>
            </a:r>
            <a:r>
              <a:rPr lang="en-IN" dirty="0" err="1"/>
              <a:t>pro_name</a:t>
            </a:r>
            <a:r>
              <a:rPr lang="en-IN" dirty="0"/>
              <a:t>);  </a:t>
            </a:r>
          </a:p>
          <a:p>
            <a:r>
              <a:rPr lang="en-IN" dirty="0"/>
              <a:t>		</a:t>
            </a:r>
            <a:r>
              <a:rPr lang="en-IN" dirty="0" err="1"/>
              <a:t>System.out.println</a:t>
            </a:r>
            <a:r>
              <a:rPr lang="en-IN" dirty="0"/>
              <a:t>();  </a:t>
            </a:r>
          </a:p>
          <a:p>
            <a:r>
              <a:rPr lang="en-IN" dirty="0"/>
              <a:t>	} </a:t>
            </a:r>
          </a:p>
          <a:p>
            <a:r>
              <a:rPr lang="en-IN" dirty="0"/>
              <a:t>} </a:t>
            </a:r>
          </a:p>
        </p:txBody>
      </p:sp>
      <p:pic>
        <p:nvPicPr>
          <p:cNvPr id="3" name="Picture 4" descr="F:\HIREMEE\GIET University HD Logo.jpg">
            <a:extLst>
              <a:ext uri="{FF2B5EF4-FFF2-40B4-BE49-F238E27FC236}">
                <a16:creationId xmlns:a16="http://schemas.microsoft.com/office/drawing/2014/main" id="{3F01B6C2-AE2C-7530-F293-D65D1CF7B74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6662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34681" y="43031"/>
            <a:ext cx="10947400" cy="679904"/>
          </a:xfrm>
        </p:spPr>
        <p:txBody>
          <a:bodyPr>
            <a:normAutofit/>
          </a:bodyPr>
          <a:lstStyle/>
          <a:p>
            <a:pPr algn="ctr"/>
            <a:r>
              <a:rPr lang="en-IN" sz="4000" b="1" i="0" dirty="0">
                <a:solidFill>
                  <a:srgbClr val="610B38"/>
                </a:solidFill>
                <a:effectLst/>
                <a:latin typeface="erdana"/>
              </a:rPr>
              <a:t>Array of Objects in Java : Example</a:t>
            </a:r>
          </a:p>
        </p:txBody>
      </p:sp>
      <p:sp>
        <p:nvSpPr>
          <p:cNvPr id="7" name="TextBox 6">
            <a:extLst>
              <a:ext uri="{FF2B5EF4-FFF2-40B4-BE49-F238E27FC236}">
                <a16:creationId xmlns:a16="http://schemas.microsoft.com/office/drawing/2014/main" id="{8C210896-B1D3-6314-B85F-2D9F26279713}"/>
              </a:ext>
            </a:extLst>
          </p:cNvPr>
          <p:cNvSpPr txBox="1"/>
          <p:nvPr/>
        </p:nvSpPr>
        <p:spPr>
          <a:xfrm>
            <a:off x="194268" y="618065"/>
            <a:ext cx="6718998" cy="6186309"/>
          </a:xfrm>
          <a:prstGeom prst="rect">
            <a:avLst/>
          </a:prstGeom>
          <a:noFill/>
          <a:ln>
            <a:solidFill>
              <a:schemeClr val="accent1"/>
            </a:solidFill>
          </a:ln>
        </p:spPr>
        <p:txBody>
          <a:bodyPr wrap="square">
            <a:spAutoFit/>
          </a:bodyPr>
          <a:lstStyle/>
          <a:p>
            <a:r>
              <a:rPr lang="en-IN" dirty="0"/>
              <a:t>public class </a:t>
            </a:r>
            <a:r>
              <a:rPr lang="en-IN" dirty="0" err="1"/>
              <a:t>ArrayOfObjects</a:t>
            </a:r>
            <a:r>
              <a:rPr lang="en-IN" dirty="0"/>
              <a:t>  </a:t>
            </a:r>
          </a:p>
          <a:p>
            <a:r>
              <a:rPr lang="en-IN" dirty="0"/>
              <a:t>{  </a:t>
            </a:r>
          </a:p>
          <a:p>
            <a:r>
              <a:rPr lang="en-IN" dirty="0"/>
              <a:t>	public static void main(String </a:t>
            </a:r>
            <a:r>
              <a:rPr lang="en-IN" dirty="0" err="1"/>
              <a:t>args</a:t>
            </a:r>
            <a:r>
              <a:rPr lang="en-IN" dirty="0"/>
              <a:t>[])  </a:t>
            </a:r>
          </a:p>
          <a:p>
            <a:r>
              <a:rPr lang="en-IN" dirty="0"/>
              <a:t>	{  </a:t>
            </a:r>
          </a:p>
          <a:p>
            <a:r>
              <a:rPr lang="en-IN" dirty="0"/>
              <a:t>	//create an array of product object   </a:t>
            </a:r>
          </a:p>
          <a:p>
            <a:r>
              <a:rPr lang="en-IN" dirty="0"/>
              <a:t>	Product[] </a:t>
            </a:r>
            <a:r>
              <a:rPr lang="en-IN" dirty="0" err="1"/>
              <a:t>obj</a:t>
            </a:r>
            <a:r>
              <a:rPr lang="en-IN" dirty="0"/>
              <a:t> = new Product[3] ;  </a:t>
            </a:r>
          </a:p>
          <a:p>
            <a:endParaRPr lang="en-IN" dirty="0"/>
          </a:p>
          <a:p>
            <a:r>
              <a:rPr lang="en-IN" dirty="0"/>
              <a:t>	//create &amp; initialize actual product objects using constructor  </a:t>
            </a:r>
          </a:p>
          <a:p>
            <a:r>
              <a:rPr lang="en-IN" dirty="0"/>
              <a:t>	</a:t>
            </a:r>
            <a:r>
              <a:rPr lang="en-IN" dirty="0" err="1"/>
              <a:t>obj</a:t>
            </a:r>
            <a:r>
              <a:rPr lang="en-IN" dirty="0"/>
              <a:t>[0] = new Product(1111,"Laptop");  </a:t>
            </a:r>
          </a:p>
          <a:p>
            <a:r>
              <a:rPr lang="en-IN" dirty="0"/>
              <a:t>	</a:t>
            </a:r>
            <a:r>
              <a:rPr lang="en-IN" dirty="0" err="1"/>
              <a:t>obj</a:t>
            </a:r>
            <a:r>
              <a:rPr lang="en-IN" dirty="0"/>
              <a:t>[1] = new Product(2222,“Mobile");  </a:t>
            </a:r>
          </a:p>
          <a:p>
            <a:r>
              <a:rPr lang="en-IN" dirty="0"/>
              <a:t>	</a:t>
            </a:r>
            <a:r>
              <a:rPr lang="en-IN" dirty="0" err="1"/>
              <a:t>obj</a:t>
            </a:r>
            <a:r>
              <a:rPr lang="en-IN" dirty="0"/>
              <a:t>[2] = new Product(3333,“TV");  </a:t>
            </a:r>
          </a:p>
          <a:p>
            <a:endParaRPr lang="en-IN" dirty="0"/>
          </a:p>
          <a:p>
            <a:r>
              <a:rPr lang="en-IN" dirty="0"/>
              <a:t>	//display the product object data  </a:t>
            </a:r>
          </a:p>
          <a:p>
            <a:r>
              <a:rPr lang="en-IN" dirty="0"/>
              <a:t>	</a:t>
            </a:r>
            <a:r>
              <a:rPr lang="en-IN" dirty="0" err="1"/>
              <a:t>System.out.println</a:t>
            </a:r>
            <a:r>
              <a:rPr lang="en-IN" dirty="0"/>
              <a:t>("Product Object 1:");  </a:t>
            </a:r>
          </a:p>
          <a:p>
            <a:r>
              <a:rPr lang="en-IN" dirty="0"/>
              <a:t>	</a:t>
            </a:r>
            <a:r>
              <a:rPr lang="en-IN" dirty="0" err="1"/>
              <a:t>obj</a:t>
            </a:r>
            <a:r>
              <a:rPr lang="en-IN" dirty="0"/>
              <a:t>[0].display();  </a:t>
            </a:r>
          </a:p>
          <a:p>
            <a:r>
              <a:rPr lang="en-IN" dirty="0"/>
              <a:t>	</a:t>
            </a:r>
            <a:r>
              <a:rPr lang="en-IN" dirty="0" err="1"/>
              <a:t>System.out.println</a:t>
            </a:r>
            <a:r>
              <a:rPr lang="en-IN" dirty="0"/>
              <a:t>("Product Object 2:");  </a:t>
            </a:r>
          </a:p>
          <a:p>
            <a:r>
              <a:rPr lang="en-IN" dirty="0"/>
              <a:t>	</a:t>
            </a:r>
            <a:r>
              <a:rPr lang="en-IN" dirty="0" err="1"/>
              <a:t>obj</a:t>
            </a:r>
            <a:r>
              <a:rPr lang="en-IN" dirty="0"/>
              <a:t>[1].display();  </a:t>
            </a:r>
          </a:p>
          <a:p>
            <a:r>
              <a:rPr lang="en-IN" dirty="0"/>
              <a:t>	</a:t>
            </a:r>
            <a:r>
              <a:rPr lang="en-IN" dirty="0" err="1"/>
              <a:t>System.out.println</a:t>
            </a:r>
            <a:r>
              <a:rPr lang="en-IN" dirty="0"/>
              <a:t>("Product Object 3:");  </a:t>
            </a:r>
          </a:p>
          <a:p>
            <a:r>
              <a:rPr lang="en-IN" dirty="0"/>
              <a:t>	</a:t>
            </a:r>
            <a:r>
              <a:rPr lang="en-IN" dirty="0" err="1"/>
              <a:t>obj</a:t>
            </a:r>
            <a:r>
              <a:rPr lang="en-IN" dirty="0"/>
              <a:t>[2].display();  </a:t>
            </a:r>
          </a:p>
          <a:p>
            <a:r>
              <a:rPr lang="en-IN" dirty="0"/>
              <a:t>	 </a:t>
            </a:r>
          </a:p>
          <a:p>
            <a:r>
              <a:rPr lang="en-IN" dirty="0"/>
              <a:t>	}  </a:t>
            </a:r>
          </a:p>
          <a:p>
            <a:r>
              <a:rPr lang="en-IN" dirty="0"/>
              <a:t>} </a:t>
            </a:r>
          </a:p>
        </p:txBody>
      </p:sp>
      <p:sp>
        <p:nvSpPr>
          <p:cNvPr id="3" name="TextBox 2">
            <a:extLst>
              <a:ext uri="{FF2B5EF4-FFF2-40B4-BE49-F238E27FC236}">
                <a16:creationId xmlns:a16="http://schemas.microsoft.com/office/drawing/2014/main" id="{5E73147A-C9CC-529C-E533-014AD2442E75}"/>
              </a:ext>
            </a:extLst>
          </p:cNvPr>
          <p:cNvSpPr txBox="1"/>
          <p:nvPr/>
        </p:nvSpPr>
        <p:spPr>
          <a:xfrm>
            <a:off x="7204668" y="2015596"/>
            <a:ext cx="4793064" cy="2862322"/>
          </a:xfrm>
          <a:prstGeom prst="rect">
            <a:avLst/>
          </a:prstGeom>
          <a:noFill/>
          <a:ln>
            <a:solidFill>
              <a:schemeClr val="accent1"/>
            </a:solidFill>
          </a:ln>
        </p:spPr>
        <p:txBody>
          <a:bodyPr wrap="square">
            <a:spAutoFit/>
          </a:bodyPr>
          <a:lstStyle/>
          <a:p>
            <a:pPr marL="0" indent="0" algn="just">
              <a:buNone/>
            </a:pPr>
            <a:r>
              <a:rPr lang="en-US" sz="1800" b="1" i="0" dirty="0">
                <a:solidFill>
                  <a:srgbClr val="FF0000"/>
                </a:solidFill>
                <a:effectLst/>
                <a:latin typeface="inter-regular"/>
              </a:rPr>
              <a:t>Output:</a:t>
            </a:r>
          </a:p>
          <a:p>
            <a:pPr marL="0" indent="0" algn="just">
              <a:buNone/>
            </a:pPr>
            <a:endParaRPr lang="en-US" b="1" dirty="0">
              <a:latin typeface="inter-regular"/>
            </a:endParaRPr>
          </a:p>
          <a:p>
            <a:pPr marL="0" indent="0" algn="just">
              <a:buNone/>
            </a:pPr>
            <a:r>
              <a:rPr lang="en-US" sz="1800" b="1" i="0" dirty="0">
                <a:effectLst/>
                <a:latin typeface="inter-regular"/>
              </a:rPr>
              <a:t>Product Object 1:</a:t>
            </a:r>
          </a:p>
          <a:p>
            <a:pPr marL="0" indent="0" algn="just">
              <a:buNone/>
            </a:pPr>
            <a:r>
              <a:rPr lang="en-US" sz="1800" b="1" i="0" dirty="0">
                <a:effectLst/>
                <a:latin typeface="inter-regular"/>
              </a:rPr>
              <a:t>Product Id = 1111   Product Name = Laptop</a:t>
            </a:r>
          </a:p>
          <a:p>
            <a:pPr marL="0" indent="0" algn="just">
              <a:buNone/>
            </a:pPr>
            <a:endParaRPr lang="en-US" sz="1800" b="1" i="0" dirty="0">
              <a:effectLst/>
              <a:latin typeface="inter-regular"/>
            </a:endParaRPr>
          </a:p>
          <a:p>
            <a:pPr marL="0" indent="0" algn="just">
              <a:buNone/>
            </a:pPr>
            <a:r>
              <a:rPr lang="en-US" sz="1800" b="1" i="0" dirty="0">
                <a:effectLst/>
                <a:latin typeface="inter-regular"/>
              </a:rPr>
              <a:t>Product Object 2:</a:t>
            </a:r>
          </a:p>
          <a:p>
            <a:pPr marL="0" indent="0" algn="just">
              <a:buNone/>
            </a:pPr>
            <a:r>
              <a:rPr lang="en-US" sz="1800" b="1" i="0" dirty="0">
                <a:effectLst/>
                <a:latin typeface="inter-regular"/>
              </a:rPr>
              <a:t>Product Id = 2222   Product Name = Mobile</a:t>
            </a:r>
          </a:p>
          <a:p>
            <a:pPr marL="0" indent="0" algn="just">
              <a:buNone/>
            </a:pPr>
            <a:endParaRPr lang="en-US" sz="1800" b="1" i="0" dirty="0">
              <a:effectLst/>
              <a:latin typeface="inter-regular"/>
            </a:endParaRPr>
          </a:p>
          <a:p>
            <a:pPr marL="0" indent="0" algn="just">
              <a:buNone/>
            </a:pPr>
            <a:r>
              <a:rPr lang="en-US" sz="1800" b="1" i="0" dirty="0">
                <a:effectLst/>
                <a:latin typeface="inter-regular"/>
              </a:rPr>
              <a:t>Product Object 3:</a:t>
            </a:r>
          </a:p>
          <a:p>
            <a:pPr marL="0" indent="0" algn="just">
              <a:buNone/>
            </a:pPr>
            <a:r>
              <a:rPr lang="en-US" sz="1800" b="1" i="0" dirty="0">
                <a:effectLst/>
                <a:latin typeface="inter-regular"/>
              </a:rPr>
              <a:t>Product Id = 3333  Product Name = TV</a:t>
            </a:r>
            <a:endParaRPr lang="en-US" sz="1800" b="0" i="0" dirty="0">
              <a:effectLst/>
              <a:latin typeface="inter-regular"/>
            </a:endParaRPr>
          </a:p>
        </p:txBody>
      </p:sp>
      <p:pic>
        <p:nvPicPr>
          <p:cNvPr id="4" name="Picture 4" descr="F:\HIREMEE\GIET University HD Logo.jpg">
            <a:extLst>
              <a:ext uri="{FF2B5EF4-FFF2-40B4-BE49-F238E27FC236}">
                <a16:creationId xmlns:a16="http://schemas.microsoft.com/office/drawing/2014/main" id="{1DF1DE9F-9FEC-6B8E-42B6-AFED0E27DF5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733022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dirty="0"/>
              <a:t>Scope of Variables</a:t>
            </a:r>
          </a:p>
        </p:txBody>
      </p:sp>
      <p:pic>
        <p:nvPicPr>
          <p:cNvPr id="3" name="Picture 4" descr="F:\HIREMEE\GIET University HD Logo.jpg">
            <a:extLst>
              <a:ext uri="{FF2B5EF4-FFF2-40B4-BE49-F238E27FC236}">
                <a16:creationId xmlns:a16="http://schemas.microsoft.com/office/drawing/2014/main" id="{0CFBA3A6-1093-93C7-860F-EA4F5207286F}"/>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685380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795805"/>
            <a:ext cx="11860305" cy="3417607"/>
          </a:xfrm>
        </p:spPr>
        <p:txBody>
          <a:bodyPr>
            <a:normAutofit/>
          </a:bodyPr>
          <a:lstStyle/>
          <a:p>
            <a:pPr algn="just"/>
            <a:r>
              <a:rPr lang="en-US" sz="2000" b="0" i="0" dirty="0">
                <a:solidFill>
                  <a:srgbClr val="333333"/>
                </a:solidFill>
                <a:effectLst/>
                <a:latin typeface="inter-regular"/>
              </a:rPr>
              <a:t>In programming, a variable can be declared and defined inside a </a:t>
            </a:r>
            <a:r>
              <a:rPr lang="en-US" sz="2000" b="1" i="0" dirty="0">
                <a:solidFill>
                  <a:srgbClr val="333333"/>
                </a:solidFill>
                <a:effectLst/>
                <a:latin typeface="inter-regular"/>
              </a:rPr>
              <a:t>class</a:t>
            </a:r>
            <a:r>
              <a:rPr lang="en-US" sz="2000" b="0" i="0" dirty="0">
                <a:solidFill>
                  <a:srgbClr val="333333"/>
                </a:solidFill>
                <a:effectLst/>
                <a:latin typeface="inter-regular"/>
              </a:rPr>
              <a:t>, </a:t>
            </a:r>
            <a:r>
              <a:rPr lang="en-US" sz="2000" b="1" i="0" dirty="0">
                <a:solidFill>
                  <a:srgbClr val="333333"/>
                </a:solidFill>
                <a:effectLst/>
                <a:latin typeface="inter-regular"/>
              </a:rPr>
              <a:t>method</a:t>
            </a:r>
            <a:r>
              <a:rPr lang="en-US" sz="2000" b="0" i="0" dirty="0">
                <a:solidFill>
                  <a:srgbClr val="333333"/>
                </a:solidFill>
                <a:effectLst/>
                <a:latin typeface="inter-regular"/>
              </a:rPr>
              <a:t>, or </a:t>
            </a:r>
            <a:r>
              <a:rPr lang="en-US" sz="2000" b="1" i="0" dirty="0">
                <a:solidFill>
                  <a:srgbClr val="333333"/>
                </a:solidFill>
                <a:effectLst/>
                <a:latin typeface="inter-regular"/>
              </a:rPr>
              <a:t>block</a:t>
            </a:r>
            <a:r>
              <a:rPr lang="en-US" sz="2000" b="0" i="0" dirty="0">
                <a:solidFill>
                  <a:srgbClr val="333333"/>
                </a:solidFill>
                <a:effectLst/>
                <a:latin typeface="inter-regular"/>
              </a:rPr>
              <a:t>. </a:t>
            </a:r>
          </a:p>
          <a:p>
            <a:pPr algn="just"/>
            <a:r>
              <a:rPr lang="en-US" sz="2000" b="0" i="0" dirty="0">
                <a:solidFill>
                  <a:srgbClr val="333333"/>
                </a:solidFill>
                <a:effectLst/>
                <a:latin typeface="inter-regular"/>
              </a:rPr>
              <a:t>It defines the scope of the variable i.e. the visibility or accessibility of a variable. </a:t>
            </a:r>
          </a:p>
          <a:p>
            <a:pPr algn="just"/>
            <a:r>
              <a:rPr lang="en-US" sz="2000" b="0" i="0" dirty="0">
                <a:solidFill>
                  <a:srgbClr val="333333"/>
                </a:solidFill>
                <a:effectLst/>
                <a:latin typeface="inter-regular"/>
              </a:rPr>
              <a:t>Variable declared inside a block or method are not visible outside. If we try to do so, we will get a compilation error. </a:t>
            </a:r>
          </a:p>
          <a:p>
            <a:pPr algn="just">
              <a:buFont typeface="Arial" panose="020B0604020202020204" pitchFamily="34" charset="0"/>
              <a:buChar char="•"/>
            </a:pPr>
            <a:r>
              <a:rPr lang="en-US" sz="2000" b="0" i="0" dirty="0">
                <a:solidFill>
                  <a:srgbClr val="000000"/>
                </a:solidFill>
                <a:effectLst/>
                <a:latin typeface="inter-regular"/>
              </a:rPr>
              <a:t>We can declare variables anywhere in the program but it has limited scope.</a:t>
            </a:r>
          </a:p>
          <a:p>
            <a:pPr algn="just">
              <a:buFont typeface="Arial" panose="020B0604020202020204" pitchFamily="34" charset="0"/>
              <a:buChar char="•"/>
            </a:pPr>
            <a:r>
              <a:rPr lang="en-US" sz="2000" b="0" i="0" dirty="0">
                <a:solidFill>
                  <a:srgbClr val="000000"/>
                </a:solidFill>
                <a:effectLst/>
                <a:latin typeface="inter-regular"/>
              </a:rPr>
              <a:t>A variable can be defined and declared inside the body of a method and constructor.</a:t>
            </a:r>
          </a:p>
          <a:p>
            <a:pPr algn="just">
              <a:buFont typeface="Arial" panose="020B0604020202020204" pitchFamily="34" charset="0"/>
              <a:buChar char="•"/>
            </a:pPr>
            <a:r>
              <a:rPr lang="en-US" sz="2000" b="0" i="0" dirty="0">
                <a:solidFill>
                  <a:srgbClr val="000000"/>
                </a:solidFill>
                <a:effectLst/>
                <a:latin typeface="inter-regular"/>
              </a:rPr>
              <a:t>It can also be defined inside </a:t>
            </a:r>
            <a:r>
              <a:rPr lang="en-US" sz="2000" b="1" i="0" dirty="0">
                <a:solidFill>
                  <a:srgbClr val="000000"/>
                </a:solidFill>
                <a:effectLst/>
                <a:latin typeface="inter-regular"/>
              </a:rPr>
              <a:t>blocks</a:t>
            </a:r>
            <a:r>
              <a:rPr lang="en-US" sz="2000" b="0" i="0" dirty="0">
                <a:solidFill>
                  <a:srgbClr val="000000"/>
                </a:solidFill>
                <a:effectLst/>
                <a:latin typeface="inter-regular"/>
              </a:rPr>
              <a:t> and </a:t>
            </a:r>
            <a:r>
              <a:rPr lang="en-US" sz="2000" b="1" i="0" dirty="0">
                <a:solidFill>
                  <a:srgbClr val="000000"/>
                </a:solidFill>
                <a:effectLst/>
                <a:latin typeface="inter-regular"/>
              </a:rPr>
              <a:t>loops</a:t>
            </a:r>
            <a:r>
              <a:rPr lang="en-US" sz="2000" b="0" i="0" dirty="0">
                <a:solidFill>
                  <a:srgbClr val="000000"/>
                </a:solidFill>
                <a:effectLst/>
                <a:latin typeface="inter-regular"/>
              </a:rPr>
              <a:t>.</a:t>
            </a:r>
          </a:p>
          <a:p>
            <a:pPr algn="just">
              <a:buFont typeface="Arial" panose="020B0604020202020204" pitchFamily="34" charset="0"/>
              <a:buChar char="•"/>
            </a:pPr>
            <a:r>
              <a:rPr lang="en-US" sz="2000" b="0" i="0" dirty="0">
                <a:solidFill>
                  <a:srgbClr val="000000"/>
                </a:solidFill>
                <a:effectLst/>
                <a:latin typeface="inter-regular"/>
              </a:rPr>
              <a:t>Variable declared inside main() function cannot be accessed outside the main() function.</a:t>
            </a:r>
          </a:p>
          <a:p>
            <a:pPr marL="0" indent="0" algn="just">
              <a:buNone/>
            </a:pPr>
            <a:endParaRPr lang="en-US" sz="2000" b="0" i="0" dirty="0">
              <a:solidFill>
                <a:srgbClr val="000000"/>
              </a:solidFill>
              <a:effectLst/>
              <a:latin typeface="inter-regular"/>
            </a:endParaRPr>
          </a:p>
        </p:txBody>
      </p:sp>
      <p:pic>
        <p:nvPicPr>
          <p:cNvPr id="5" name="Picture 4">
            <a:extLst>
              <a:ext uri="{FF2B5EF4-FFF2-40B4-BE49-F238E27FC236}">
                <a16:creationId xmlns:a16="http://schemas.microsoft.com/office/drawing/2014/main" id="{225EFC53-7A36-A8A1-82D7-BEF6B1AC0AF3}"/>
              </a:ext>
            </a:extLst>
          </p:cNvPr>
          <p:cNvPicPr>
            <a:picLocks noChangeAspect="1"/>
          </p:cNvPicPr>
          <p:nvPr/>
        </p:nvPicPr>
        <p:blipFill>
          <a:blip r:embed="rId2"/>
          <a:stretch>
            <a:fillRect/>
          </a:stretch>
        </p:blipFill>
        <p:spPr>
          <a:xfrm>
            <a:off x="1124207" y="4025153"/>
            <a:ext cx="9283815" cy="2464549"/>
          </a:xfrm>
          <a:prstGeom prst="rect">
            <a:avLst/>
          </a:prstGeom>
        </p:spPr>
      </p:pic>
      <p:pic>
        <p:nvPicPr>
          <p:cNvPr id="4" name="Picture 4" descr="F:\HIREMEE\GIET University HD Logo.jpg">
            <a:extLst>
              <a:ext uri="{FF2B5EF4-FFF2-40B4-BE49-F238E27FC236}">
                <a16:creationId xmlns:a16="http://schemas.microsoft.com/office/drawing/2014/main" id="{9299C11F-66DE-5968-2070-760A66E95933}"/>
              </a:ext>
            </a:extLst>
          </p:cNvPr>
          <p:cNvPicPr>
            <a:picLocks noChangeAspect="1" noChangeArrowheads="1"/>
          </p:cNvPicPr>
          <p:nvPr/>
        </p:nvPicPr>
        <p:blipFill>
          <a:blip r:embed="rId3"/>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32698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 : Class-level Scope</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15153" y="959222"/>
            <a:ext cx="7360023" cy="5593977"/>
          </a:xfrm>
        </p:spPr>
        <p:txBody>
          <a:bodyPr>
            <a:normAutofit fontScale="92500" lnSpcReduction="10000"/>
          </a:bodyPr>
          <a:lstStyle/>
          <a:p>
            <a:pPr marL="0" indent="0" algn="just">
              <a:buNone/>
            </a:pPr>
            <a:endParaRPr lang="en-IN" sz="1600" b="1" i="0" dirty="0">
              <a:solidFill>
                <a:srgbClr val="006699"/>
              </a:solidFill>
              <a:effectLst/>
              <a:latin typeface="inter-regular"/>
            </a:endParaRPr>
          </a:p>
          <a:p>
            <a:pPr marL="0" indent="0" algn="just">
              <a:buNone/>
            </a:pPr>
            <a:r>
              <a:rPr lang="en-IN" sz="2200" b="1" i="0" dirty="0">
                <a:solidFill>
                  <a:srgbClr val="006699"/>
                </a:solidFill>
                <a:effectLst/>
                <a:latin typeface="inter-regular"/>
              </a:rPr>
              <a:t>public</a:t>
            </a:r>
            <a:r>
              <a:rPr lang="en-IN" sz="2200" b="0" i="0" dirty="0">
                <a:solidFill>
                  <a:srgbClr val="000000"/>
                </a:solidFill>
                <a:effectLst/>
                <a:latin typeface="inter-regular"/>
              </a:rPr>
              <a:t> </a:t>
            </a:r>
            <a:r>
              <a:rPr lang="en-IN" sz="2200" b="1" i="0" dirty="0">
                <a:solidFill>
                  <a:srgbClr val="006699"/>
                </a:solidFill>
                <a:effectLst/>
                <a:latin typeface="inter-regular"/>
              </a:rPr>
              <a:t>class</a:t>
            </a:r>
            <a:r>
              <a:rPr lang="en-IN" sz="2200" b="0" i="0" dirty="0">
                <a:solidFill>
                  <a:srgbClr val="000000"/>
                </a:solidFill>
                <a:effectLst/>
                <a:latin typeface="inter-regular"/>
              </a:rPr>
              <a:t> </a:t>
            </a:r>
            <a:r>
              <a:rPr lang="en-IN" sz="2200" b="0" i="0" dirty="0" err="1">
                <a:solidFill>
                  <a:srgbClr val="000000"/>
                </a:solidFill>
                <a:effectLst/>
                <a:latin typeface="inter-regular"/>
              </a:rPr>
              <a:t>DemoClass</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a:t>
            </a:r>
          </a:p>
          <a:p>
            <a:pPr marL="0" indent="0" algn="just">
              <a:buNone/>
            </a:pPr>
            <a:r>
              <a:rPr lang="en-IN" sz="2200" b="0" i="0" dirty="0">
                <a:solidFill>
                  <a:srgbClr val="008200"/>
                </a:solidFill>
                <a:effectLst/>
                <a:latin typeface="inter-regular"/>
              </a:rPr>
              <a:t>	//variables declared inside the class have class-level scope</a:t>
            </a:r>
            <a:r>
              <a:rPr lang="en-IN" sz="2200" b="0" i="0" dirty="0">
                <a:solidFill>
                  <a:srgbClr val="000000"/>
                </a:solidFill>
                <a:effectLst/>
                <a:latin typeface="inter-regular"/>
              </a:rPr>
              <a:t>  </a:t>
            </a:r>
          </a:p>
          <a:p>
            <a:pPr marL="0" indent="0" algn="just">
              <a:buNone/>
            </a:pPr>
            <a:r>
              <a:rPr lang="en-IN" sz="2200" b="1" i="0" dirty="0">
                <a:solidFill>
                  <a:srgbClr val="006699"/>
                </a:solidFill>
                <a:effectLst/>
                <a:latin typeface="inter-regular"/>
              </a:rPr>
              <a:t>	int</a:t>
            </a:r>
            <a:r>
              <a:rPr lang="en-IN" sz="2200" b="0" i="0" dirty="0">
                <a:solidFill>
                  <a:srgbClr val="000000"/>
                </a:solidFill>
                <a:effectLst/>
                <a:latin typeface="inter-regular"/>
              </a:rPr>
              <a:t> age=19;  //instance variable</a:t>
            </a:r>
          </a:p>
          <a:p>
            <a:pPr marL="0" indent="0" algn="just">
              <a:buNone/>
            </a:pPr>
            <a:r>
              <a:rPr lang="en-IN" sz="2200" b="1" i="0" dirty="0">
                <a:solidFill>
                  <a:srgbClr val="006699"/>
                </a:solidFill>
                <a:effectLst/>
                <a:latin typeface="inter-regular"/>
              </a:rPr>
              <a:t>	static</a:t>
            </a:r>
            <a:r>
              <a:rPr lang="en-IN" sz="2200" b="0" i="0" dirty="0">
                <a:solidFill>
                  <a:srgbClr val="000000"/>
                </a:solidFill>
                <a:effectLst/>
                <a:latin typeface="inter-regular"/>
              </a:rPr>
              <a:t> String name=“Sunil”;  // static variable</a:t>
            </a:r>
          </a:p>
          <a:p>
            <a:pPr marL="0" indent="0" algn="just">
              <a:buNone/>
            </a:pPr>
            <a:r>
              <a:rPr lang="en-IN" sz="2200" b="1" i="0" dirty="0">
                <a:solidFill>
                  <a:srgbClr val="006699"/>
                </a:solidFill>
                <a:effectLst/>
                <a:latin typeface="inter-regular"/>
              </a:rPr>
              <a:t>	static void</a:t>
            </a:r>
            <a:r>
              <a:rPr lang="en-IN" sz="2200" b="0" i="0" dirty="0">
                <a:solidFill>
                  <a:srgbClr val="000000"/>
                </a:solidFill>
                <a:effectLst/>
                <a:latin typeface="inter-regular"/>
              </a:rPr>
              <a:t> </a:t>
            </a:r>
            <a:r>
              <a:rPr lang="en-IN" sz="2200" b="0" i="0" dirty="0" err="1">
                <a:solidFill>
                  <a:srgbClr val="000000"/>
                </a:solidFill>
                <a:effectLst/>
                <a:latin typeface="inter-regular"/>
              </a:rPr>
              <a:t>displayName</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8200"/>
                </a:solidFill>
                <a:effectLst/>
                <a:latin typeface="inter-regular"/>
              </a:rPr>
              <a:t>		</a:t>
            </a:r>
            <a:r>
              <a:rPr lang="en-IN" sz="2200" b="0" i="0" dirty="0" err="1">
                <a:solidFill>
                  <a:srgbClr val="008200"/>
                </a:solidFill>
                <a:effectLst/>
                <a:latin typeface="inter-regular"/>
              </a:rPr>
              <a:t>System.out</a:t>
            </a:r>
            <a:r>
              <a:rPr lang="en-IN" sz="2200" dirty="0" err="1">
                <a:solidFill>
                  <a:srgbClr val="008200"/>
                </a:solidFill>
                <a:latin typeface="inter-regular"/>
              </a:rPr>
              <a:t>.println</a:t>
            </a:r>
            <a:r>
              <a:rPr lang="en-IN" sz="2200" dirty="0">
                <a:solidFill>
                  <a:srgbClr val="008200"/>
                </a:solidFill>
                <a:latin typeface="inter-regular"/>
              </a:rPr>
              <a:t>(</a:t>
            </a:r>
            <a:r>
              <a:rPr lang="en-IN" sz="2200" b="1" dirty="0">
                <a:solidFill>
                  <a:srgbClr val="1100A7"/>
                </a:solidFill>
                <a:latin typeface="inter-regular"/>
              </a:rPr>
              <a:t>name</a:t>
            </a:r>
            <a:r>
              <a:rPr lang="en-IN" sz="2200" dirty="0">
                <a:solidFill>
                  <a:srgbClr val="008200"/>
                </a:solidFill>
                <a:latin typeface="inter-regular"/>
              </a:rPr>
              <a:t>);</a:t>
            </a:r>
            <a:endParaRPr lang="en-IN" sz="2200" b="0" i="0" dirty="0">
              <a:solidFill>
                <a:srgbClr val="000000"/>
              </a:solidFill>
              <a:effectLst/>
              <a:latin typeface="inter-regular"/>
            </a:endParaRPr>
          </a:p>
          <a:p>
            <a:pPr marL="0" indent="0" algn="just">
              <a:buNone/>
            </a:pPr>
            <a:r>
              <a:rPr lang="en-IN" sz="2200" b="0" i="0" dirty="0">
                <a:solidFill>
                  <a:srgbClr val="000000"/>
                </a:solidFill>
                <a:effectLst/>
                <a:latin typeface="inter-regular"/>
              </a:rPr>
              <a:t>	}  </a:t>
            </a:r>
          </a:p>
          <a:p>
            <a:pPr marL="0" indent="0" algn="just">
              <a:buNone/>
            </a:pPr>
            <a:r>
              <a:rPr lang="en-IN" sz="2200" b="1" i="0" dirty="0">
                <a:solidFill>
                  <a:srgbClr val="006699"/>
                </a:solidFill>
                <a:effectLst/>
                <a:latin typeface="inter-regular"/>
              </a:rPr>
              <a:t>	int</a:t>
            </a:r>
            <a:r>
              <a:rPr lang="en-IN" sz="2200" b="0" i="0" dirty="0">
                <a:solidFill>
                  <a:srgbClr val="000000"/>
                </a:solidFill>
                <a:effectLst/>
                <a:latin typeface="inter-regular"/>
              </a:rPr>
              <a:t> </a:t>
            </a:r>
            <a:r>
              <a:rPr lang="en-IN" sz="2200" b="0" i="0" dirty="0" err="1">
                <a:solidFill>
                  <a:srgbClr val="000000"/>
                </a:solidFill>
                <a:effectLst/>
                <a:latin typeface="inter-regular"/>
              </a:rPr>
              <a:t>dispalyAge</a:t>
            </a:r>
            <a:r>
              <a:rPr lang="en-IN" sz="2200" b="0" i="0" dirty="0">
                <a:solidFill>
                  <a:srgbClr val="000000"/>
                </a:solidFill>
                <a:effectLst/>
                <a:latin typeface="inter-regular"/>
              </a:rPr>
              <a:t>()   </a:t>
            </a: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8200"/>
                </a:solidFill>
                <a:effectLst/>
                <a:latin typeface="inter-regular"/>
              </a:rPr>
              <a:t>		 </a:t>
            </a:r>
            <a:r>
              <a:rPr lang="en-IN" sz="2200" b="0" i="0" dirty="0" err="1">
                <a:solidFill>
                  <a:srgbClr val="008200"/>
                </a:solidFill>
                <a:effectLst/>
                <a:latin typeface="inter-regular"/>
              </a:rPr>
              <a:t>System.out</a:t>
            </a:r>
            <a:r>
              <a:rPr lang="en-IN" sz="2200" dirty="0" err="1">
                <a:solidFill>
                  <a:srgbClr val="008200"/>
                </a:solidFill>
                <a:latin typeface="inter-regular"/>
              </a:rPr>
              <a:t>.println</a:t>
            </a:r>
            <a:r>
              <a:rPr lang="en-IN" sz="2200" dirty="0">
                <a:solidFill>
                  <a:srgbClr val="008200"/>
                </a:solidFill>
                <a:latin typeface="inter-regular"/>
              </a:rPr>
              <a:t>(</a:t>
            </a:r>
            <a:r>
              <a:rPr lang="en-IN" sz="2200" b="1" dirty="0">
                <a:solidFill>
                  <a:srgbClr val="1100A7"/>
                </a:solidFill>
                <a:latin typeface="inter-regular"/>
              </a:rPr>
              <a:t>age</a:t>
            </a:r>
            <a:r>
              <a:rPr lang="en-IN" sz="2200" dirty="0">
                <a:solidFill>
                  <a:srgbClr val="008200"/>
                </a:solidFill>
                <a:latin typeface="inter-regular"/>
              </a:rPr>
              <a:t>);</a:t>
            </a:r>
            <a:endParaRPr lang="en-IN" sz="2200" b="0" i="0" dirty="0">
              <a:solidFill>
                <a:srgbClr val="000000"/>
              </a:solidFill>
              <a:effectLst/>
              <a:latin typeface="inter-regular"/>
            </a:endParaRPr>
          </a:p>
          <a:p>
            <a:pPr marL="0" indent="0" algn="just">
              <a:buNone/>
            </a:pPr>
            <a:r>
              <a:rPr lang="en-IN" sz="2200" b="0" i="0" dirty="0">
                <a:solidFill>
                  <a:srgbClr val="000000"/>
                </a:solidFill>
                <a:effectLst/>
                <a:latin typeface="inter-regular"/>
              </a:rPr>
              <a:t>	}  </a:t>
            </a:r>
          </a:p>
          <a:p>
            <a:pPr marL="0" indent="0" algn="just">
              <a:buNone/>
            </a:pPr>
            <a:r>
              <a:rPr lang="en-IN" sz="2200" b="0" i="0" dirty="0">
                <a:solidFill>
                  <a:srgbClr val="000000"/>
                </a:solidFill>
                <a:effectLst/>
                <a:latin typeface="inter-regular"/>
              </a:rPr>
              <a:t>}  </a:t>
            </a:r>
          </a:p>
        </p:txBody>
      </p:sp>
      <p:pic>
        <p:nvPicPr>
          <p:cNvPr id="4" name="Picture 4" descr="F:\HIREMEE\GIET University HD Logo.jpg">
            <a:extLst>
              <a:ext uri="{FF2B5EF4-FFF2-40B4-BE49-F238E27FC236}">
                <a16:creationId xmlns:a16="http://schemas.microsoft.com/office/drawing/2014/main" id="{FBEEE1BF-9DE5-A8DB-6E23-F983BA6DF67A}"/>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22540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Instance Variable &amp; new Keyword</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0228" y="1448785"/>
            <a:ext cx="11081657" cy="4611356"/>
          </a:xfrm>
        </p:spPr>
        <p:txBody>
          <a:bodyPr>
            <a:normAutofit/>
          </a:bodyPr>
          <a:lstStyle/>
          <a:p>
            <a:pPr marL="0" indent="0" algn="just">
              <a:buNone/>
            </a:pPr>
            <a:r>
              <a:rPr lang="en-US" b="0" i="0" dirty="0">
                <a:solidFill>
                  <a:srgbClr val="000000"/>
                </a:solidFill>
                <a:effectLst/>
                <a:latin typeface="inter-regular"/>
              </a:rPr>
              <a:t>  </a:t>
            </a:r>
            <a:r>
              <a:rPr lang="en-US" b="1" i="0" dirty="0">
                <a:solidFill>
                  <a:srgbClr val="1100A7"/>
                </a:solidFill>
                <a:effectLst/>
                <a:latin typeface="inter-regular"/>
              </a:rPr>
              <a:t>Instance variable </a:t>
            </a:r>
            <a:r>
              <a:rPr lang="en-US" b="1" i="0" dirty="0">
                <a:solidFill>
                  <a:srgbClr val="C00000"/>
                </a:solidFill>
                <a:effectLst/>
                <a:latin typeface="inter-regular"/>
              </a:rPr>
              <a:t>in Java</a:t>
            </a:r>
          </a:p>
          <a:p>
            <a:pPr algn="just">
              <a:buFont typeface="Wingdings" panose="05000000000000000000" pitchFamily="2" charset="2"/>
              <a:buChar char="§"/>
            </a:pPr>
            <a:r>
              <a:rPr lang="en-US" sz="2000" b="0" i="0" dirty="0">
                <a:solidFill>
                  <a:srgbClr val="000000"/>
                </a:solidFill>
                <a:effectLst/>
                <a:latin typeface="inter-regular"/>
              </a:rPr>
              <a:t>A variable that is created inside the class but outside the method is known as an instance variable. </a:t>
            </a:r>
          </a:p>
          <a:p>
            <a:pPr algn="just">
              <a:buFont typeface="Wingdings" panose="05000000000000000000" pitchFamily="2" charset="2"/>
              <a:buChar char="§"/>
            </a:pPr>
            <a:r>
              <a:rPr lang="en-US" sz="2000" b="0" i="0" dirty="0">
                <a:solidFill>
                  <a:srgbClr val="000000"/>
                </a:solidFill>
                <a:effectLst/>
                <a:latin typeface="inter-regular"/>
              </a:rPr>
              <a:t>The instance variable </a:t>
            </a:r>
            <a:r>
              <a:rPr lang="en-US" sz="2000" b="0" i="0" dirty="0">
                <a:solidFill>
                  <a:srgbClr val="000000"/>
                </a:solidFill>
                <a:effectLst/>
                <a:highlight>
                  <a:srgbClr val="FFFF00"/>
                </a:highlight>
                <a:latin typeface="inter-regular"/>
              </a:rPr>
              <a:t>doesn't get memory at compile time</a:t>
            </a:r>
            <a:r>
              <a:rPr lang="en-US" sz="2000" b="0" i="0" dirty="0">
                <a:solidFill>
                  <a:srgbClr val="000000"/>
                </a:solidFill>
                <a:effectLst/>
                <a:latin typeface="inter-regular"/>
              </a:rPr>
              <a:t>. </a:t>
            </a:r>
          </a:p>
          <a:p>
            <a:pPr algn="just">
              <a:buFont typeface="Wingdings" panose="05000000000000000000" pitchFamily="2" charset="2"/>
              <a:buChar char="§"/>
            </a:pPr>
            <a:r>
              <a:rPr lang="en-US" sz="2000" b="0" i="0" dirty="0">
                <a:solidFill>
                  <a:srgbClr val="000000"/>
                </a:solidFill>
                <a:effectLst/>
                <a:highlight>
                  <a:srgbClr val="FFFF00"/>
                </a:highlight>
                <a:latin typeface="inter-regular"/>
              </a:rPr>
              <a:t>It gets memory at runtime when an object or instance is created</a:t>
            </a:r>
            <a:r>
              <a:rPr lang="en-US" sz="2000" b="0" i="0" dirty="0">
                <a:solidFill>
                  <a:srgbClr val="000000"/>
                </a:solidFill>
                <a:effectLst/>
                <a:latin typeface="inter-regular"/>
              </a:rPr>
              <a:t>. That is why it is known as an instance variable.</a:t>
            </a:r>
          </a:p>
          <a:p>
            <a:pPr marL="457200" lvl="1" indent="0" algn="just">
              <a:buNone/>
            </a:pPr>
            <a:endParaRPr lang="en-US" sz="2000" b="0" i="0" dirty="0">
              <a:solidFill>
                <a:srgbClr val="000000"/>
              </a:solidFill>
              <a:effectLst/>
              <a:latin typeface="inter-regular"/>
            </a:endParaRPr>
          </a:p>
          <a:p>
            <a:pPr algn="just">
              <a:buFont typeface="Wingdings" panose="05000000000000000000" pitchFamily="2" charset="2"/>
              <a:buChar char="Ø"/>
            </a:pPr>
            <a:r>
              <a:rPr lang="en-US" b="1" i="0" dirty="0">
                <a:solidFill>
                  <a:srgbClr val="1100A7"/>
                </a:solidFill>
                <a:effectLst/>
                <a:latin typeface="inter-regular"/>
              </a:rPr>
              <a:t>new</a:t>
            </a:r>
            <a:r>
              <a:rPr lang="en-US" b="1" i="0" dirty="0">
                <a:solidFill>
                  <a:srgbClr val="C00000"/>
                </a:solidFill>
                <a:effectLst/>
                <a:latin typeface="inter-regular"/>
              </a:rPr>
              <a:t> keyword in Java</a:t>
            </a:r>
          </a:p>
          <a:p>
            <a:pPr algn="just">
              <a:buFont typeface="Wingdings" panose="05000000000000000000" pitchFamily="2" charset="2"/>
              <a:buChar char="§"/>
            </a:pPr>
            <a:r>
              <a:rPr lang="en-US" sz="2000" b="0" i="0" dirty="0">
                <a:solidFill>
                  <a:srgbClr val="000000"/>
                </a:solidFill>
                <a:effectLst/>
                <a:latin typeface="inter-regular"/>
              </a:rPr>
              <a:t>The new keyword is used to allocate memory at runtime.</a:t>
            </a:r>
          </a:p>
          <a:p>
            <a:pPr algn="just">
              <a:buFont typeface="Wingdings" panose="05000000000000000000" pitchFamily="2" charset="2"/>
              <a:buChar char="§"/>
            </a:pPr>
            <a:r>
              <a:rPr lang="en-US" sz="2000" b="0" i="0" dirty="0">
                <a:solidFill>
                  <a:srgbClr val="000000"/>
                </a:solidFill>
                <a:effectLst/>
                <a:latin typeface="inter-regular"/>
              </a:rPr>
              <a:t>All objects get memory in </a:t>
            </a:r>
            <a:r>
              <a:rPr lang="en-US" sz="2000" b="0" i="0" dirty="0">
                <a:solidFill>
                  <a:srgbClr val="000000"/>
                </a:solidFill>
                <a:effectLst/>
                <a:highlight>
                  <a:srgbClr val="FFFF00"/>
                </a:highlight>
                <a:latin typeface="inter-regular"/>
              </a:rPr>
              <a:t>the Heap </a:t>
            </a:r>
            <a:r>
              <a:rPr lang="en-US" sz="2000" b="0" i="0" dirty="0">
                <a:solidFill>
                  <a:srgbClr val="000000"/>
                </a:solidFill>
                <a:effectLst/>
                <a:latin typeface="inter-regular"/>
              </a:rPr>
              <a:t>memory area.</a:t>
            </a:r>
          </a:p>
          <a:p>
            <a:pPr algn="just">
              <a:buFont typeface="Wingdings" panose="05000000000000000000" pitchFamily="2" charset="2"/>
              <a:buChar char="§"/>
            </a:pPr>
            <a:r>
              <a:rPr lang="en-US" sz="2000" b="0" i="0" dirty="0">
                <a:solidFill>
                  <a:srgbClr val="000000"/>
                </a:solidFill>
                <a:effectLst/>
                <a:latin typeface="inter-regular"/>
              </a:rPr>
              <a:t>Syntax: </a:t>
            </a:r>
            <a:r>
              <a:rPr lang="en-US" sz="2000" b="1" i="0" dirty="0" err="1">
                <a:solidFill>
                  <a:srgbClr val="000000"/>
                </a:solidFill>
                <a:effectLst/>
                <a:latin typeface="inter-regular"/>
              </a:rPr>
              <a:t>classname</a:t>
            </a:r>
            <a:r>
              <a:rPr lang="en-US" sz="2000" b="1" i="0" dirty="0">
                <a:solidFill>
                  <a:srgbClr val="000000"/>
                </a:solidFill>
                <a:effectLst/>
                <a:latin typeface="inter-regular"/>
              </a:rPr>
              <a:t> </a:t>
            </a:r>
            <a:r>
              <a:rPr lang="en-US" sz="2000" b="1" i="0" dirty="0" err="1">
                <a:solidFill>
                  <a:srgbClr val="000000"/>
                </a:solidFill>
                <a:effectLst/>
                <a:latin typeface="inter-regular"/>
              </a:rPr>
              <a:t>ObjRef</a:t>
            </a:r>
            <a:r>
              <a:rPr lang="en-US" sz="2000" b="1" i="0" dirty="0">
                <a:solidFill>
                  <a:srgbClr val="000000"/>
                </a:solidFill>
                <a:effectLst/>
                <a:latin typeface="inter-regular"/>
              </a:rPr>
              <a:t> = </a:t>
            </a:r>
            <a:r>
              <a:rPr lang="en-US" sz="2000" b="1" i="0" dirty="0">
                <a:solidFill>
                  <a:srgbClr val="1100A7"/>
                </a:solidFill>
                <a:effectLst/>
                <a:latin typeface="inter-regular"/>
              </a:rPr>
              <a:t>new</a:t>
            </a:r>
            <a:r>
              <a:rPr lang="en-US" sz="2000" b="1" i="0" dirty="0">
                <a:solidFill>
                  <a:srgbClr val="000000"/>
                </a:solidFill>
                <a:effectLst/>
                <a:latin typeface="inter-regular"/>
              </a:rPr>
              <a:t> </a:t>
            </a:r>
            <a:r>
              <a:rPr lang="en-US" sz="2000" b="1" i="0" dirty="0" err="1">
                <a:solidFill>
                  <a:srgbClr val="000000"/>
                </a:solidFill>
                <a:effectLst/>
                <a:latin typeface="inter-regular"/>
              </a:rPr>
              <a:t>classname</a:t>
            </a:r>
            <a:r>
              <a:rPr lang="en-US" sz="2000" b="1" i="0" dirty="0">
                <a:solidFill>
                  <a:srgbClr val="000000"/>
                </a:solidFill>
                <a:effectLst/>
                <a:latin typeface="inter-regular"/>
              </a:rPr>
              <a:t>();</a:t>
            </a:r>
            <a:endParaRPr lang="en-US" sz="20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61B1018A-5A20-6889-5CC9-726AB66B4001}"/>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1675791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Scope of Variable : Local Scope</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197224" y="968188"/>
            <a:ext cx="7360023" cy="5746377"/>
          </a:xfrm>
        </p:spPr>
        <p:txBody>
          <a:bodyPr>
            <a:normAutofit fontScale="92500" lnSpcReduction="20000"/>
          </a:bodyPr>
          <a:lstStyle/>
          <a:p>
            <a:pPr marL="0" indent="0" algn="just">
              <a:buNone/>
            </a:pPr>
            <a:endParaRPr lang="en-IN" sz="1800" b="1" i="0" dirty="0">
              <a:solidFill>
                <a:srgbClr val="006699"/>
              </a:solidFill>
              <a:effectLst/>
              <a:latin typeface="inter-regular"/>
            </a:endParaRPr>
          </a:p>
          <a:p>
            <a:pPr marL="0" indent="0" algn="just">
              <a:buNone/>
            </a:pPr>
            <a:r>
              <a:rPr lang="en-IN" sz="1900" b="1" i="0" dirty="0">
                <a:solidFill>
                  <a:srgbClr val="006699"/>
                </a:solidFill>
                <a:effectLst/>
                <a:latin typeface="inter-regular"/>
              </a:rPr>
              <a:t>public</a:t>
            </a:r>
            <a:r>
              <a:rPr lang="en-IN" sz="1900" b="0" i="0" dirty="0">
                <a:solidFill>
                  <a:srgbClr val="000000"/>
                </a:solidFill>
                <a:effectLst/>
                <a:latin typeface="inter-regular"/>
              </a:rPr>
              <a:t> </a:t>
            </a:r>
            <a:r>
              <a:rPr lang="en-IN" sz="1900" b="1" i="0" dirty="0">
                <a:solidFill>
                  <a:srgbClr val="006699"/>
                </a:solidFill>
                <a:effectLst/>
                <a:latin typeface="inter-regular"/>
              </a:rPr>
              <a:t>class</a:t>
            </a:r>
            <a:r>
              <a:rPr lang="en-IN" sz="1900" b="0" i="0" dirty="0">
                <a:solidFill>
                  <a:srgbClr val="000000"/>
                </a:solidFill>
                <a:effectLst/>
                <a:latin typeface="inter-regular"/>
              </a:rPr>
              <a:t> </a:t>
            </a:r>
            <a:r>
              <a:rPr lang="en-IN" sz="1900" b="0" i="0" dirty="0" err="1">
                <a:solidFill>
                  <a:srgbClr val="000000"/>
                </a:solidFill>
                <a:effectLst/>
                <a:latin typeface="inter-regular"/>
              </a:rPr>
              <a:t>DemoLocal</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public</a:t>
            </a:r>
            <a:r>
              <a:rPr lang="en-IN" sz="1900" b="0" i="0" dirty="0">
                <a:solidFill>
                  <a:srgbClr val="000000"/>
                </a:solidFill>
                <a:effectLst/>
                <a:latin typeface="inter-regular"/>
              </a:rPr>
              <a:t> </a:t>
            </a:r>
            <a:r>
              <a:rPr lang="en-IN" sz="1900" b="1" i="0" dirty="0">
                <a:solidFill>
                  <a:srgbClr val="006699"/>
                </a:solidFill>
                <a:effectLst/>
                <a:latin typeface="inter-regular"/>
              </a:rPr>
              <a:t>static</a:t>
            </a:r>
            <a:r>
              <a:rPr lang="en-IN" sz="1900" b="0" i="0" dirty="0">
                <a:solidFill>
                  <a:srgbClr val="000000"/>
                </a:solidFill>
                <a:effectLst/>
                <a:latin typeface="inter-regular"/>
              </a:rPr>
              <a:t> </a:t>
            </a:r>
            <a:r>
              <a:rPr lang="en-IN" sz="1900" b="1" i="0" dirty="0">
                <a:solidFill>
                  <a:srgbClr val="006699"/>
                </a:solidFill>
                <a:effectLst/>
                <a:latin typeface="inter-regular"/>
              </a:rPr>
              <a:t>void</a:t>
            </a:r>
            <a:r>
              <a:rPr lang="en-IN" sz="1900" b="0" i="0" dirty="0">
                <a:solidFill>
                  <a:srgbClr val="000000"/>
                </a:solidFill>
                <a:effectLst/>
                <a:latin typeface="inter-regular"/>
              </a:rPr>
              <a:t> main(String </a:t>
            </a:r>
            <a:r>
              <a:rPr lang="en-IN" sz="1900" b="0" i="0" dirty="0" err="1">
                <a:solidFill>
                  <a:srgbClr val="000000"/>
                </a:solidFill>
                <a:effectLst/>
                <a:latin typeface="inter-regular"/>
              </a:rPr>
              <a:t>args</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1" i="0" dirty="0">
                <a:solidFill>
                  <a:srgbClr val="006699"/>
                </a:solidFill>
                <a:effectLst/>
                <a:latin typeface="inter-regular"/>
              </a:rPr>
              <a:t>		int</a:t>
            </a:r>
            <a:r>
              <a:rPr lang="en-IN" sz="1900" b="0" i="0" dirty="0">
                <a:solidFill>
                  <a:srgbClr val="000000"/>
                </a:solidFill>
                <a:effectLst/>
                <a:latin typeface="inter-regular"/>
              </a:rPr>
              <a:t> x=</a:t>
            </a:r>
            <a:r>
              <a:rPr lang="en-IN" sz="1900" b="0" i="0" dirty="0">
                <a:solidFill>
                  <a:srgbClr val="C00000"/>
                </a:solidFill>
                <a:effectLst/>
                <a:latin typeface="inter-regular"/>
              </a:rPr>
              <a:t>10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8200"/>
                </a:solidFill>
                <a:effectLst/>
                <a:latin typeface="inter-regular"/>
              </a:rPr>
              <a:t>			//y has limited scope to this block only    </a:t>
            </a:r>
            <a:r>
              <a:rPr lang="en-IN" sz="1900" b="0" i="0" dirty="0">
                <a:solidFill>
                  <a:srgbClr val="000000"/>
                </a:solidFill>
                <a:effectLst/>
                <a:latin typeface="inter-regular"/>
              </a:rPr>
              <a:t>  </a:t>
            </a:r>
          </a:p>
          <a:p>
            <a:pPr marL="0" indent="0" algn="just">
              <a:buNone/>
            </a:pPr>
            <a:r>
              <a:rPr lang="en-IN" sz="1900" b="1" i="0" dirty="0">
                <a:solidFill>
                  <a:srgbClr val="006699"/>
                </a:solidFill>
                <a:effectLst/>
                <a:latin typeface="inter-regular"/>
              </a:rPr>
              <a:t>			int</a:t>
            </a:r>
            <a:r>
              <a:rPr lang="en-IN" sz="1900" b="0" i="0" dirty="0">
                <a:solidFill>
                  <a:srgbClr val="000000"/>
                </a:solidFill>
                <a:effectLst/>
                <a:latin typeface="inter-regular"/>
              </a:rPr>
              <a:t> y=</a:t>
            </a:r>
            <a:r>
              <a:rPr lang="en-IN" sz="1900" b="0" i="0" dirty="0">
                <a:solidFill>
                  <a:srgbClr val="C00000"/>
                </a:solidFill>
                <a:effectLst/>
                <a:latin typeface="inter-regular"/>
              </a:rPr>
              <a:t>20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a:t>
            </a:r>
            <a:r>
              <a:rPr lang="en-IN" sz="1900" b="0" i="0" dirty="0" err="1">
                <a:solidFill>
                  <a:srgbClr val="000000"/>
                </a:solidFill>
                <a:effectLst/>
                <a:latin typeface="inter-regular"/>
              </a:rPr>
              <a:t>System.out.println</a:t>
            </a:r>
            <a:r>
              <a:rPr lang="en-IN" sz="1900" b="0" i="0" dirty="0">
                <a:solidFill>
                  <a:srgbClr val="000000"/>
                </a:solidFill>
                <a:effectLst/>
                <a:latin typeface="inter-regular"/>
              </a:rPr>
              <a:t>(</a:t>
            </a:r>
            <a:r>
              <a:rPr lang="en-IN" sz="1900" b="0" i="0" dirty="0">
                <a:solidFill>
                  <a:srgbClr val="0000FF"/>
                </a:solidFill>
                <a:effectLst/>
                <a:latin typeface="inter-regular"/>
              </a:rPr>
              <a:t>"Sum of </a:t>
            </a:r>
            <a:r>
              <a:rPr lang="en-IN" sz="1900" b="0" i="0" dirty="0" err="1">
                <a:solidFill>
                  <a:srgbClr val="0000FF"/>
                </a:solidFill>
                <a:effectLst/>
                <a:latin typeface="inter-regular"/>
              </a:rPr>
              <a:t>x+y</a:t>
            </a:r>
            <a:r>
              <a:rPr lang="en-IN" sz="1900" b="0" i="0" dirty="0">
                <a:solidFill>
                  <a:srgbClr val="0000FF"/>
                </a:solidFill>
                <a:effectLst/>
                <a:latin typeface="inter-regular"/>
              </a:rPr>
              <a:t> = "</a:t>
            </a:r>
            <a:r>
              <a:rPr lang="en-IN" sz="1900" b="0" i="0" dirty="0">
                <a:solidFill>
                  <a:srgbClr val="000000"/>
                </a:solidFill>
                <a:effectLst/>
                <a:latin typeface="inter-regular"/>
              </a:rPr>
              <a:t> + (</a:t>
            </a:r>
            <a:r>
              <a:rPr lang="en-IN" sz="1900" b="0" i="0" dirty="0" err="1">
                <a:solidFill>
                  <a:srgbClr val="000000"/>
                </a:solidFill>
                <a:effectLst/>
                <a:latin typeface="inter-regular"/>
              </a:rPr>
              <a:t>x+y</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8200"/>
                </a:solidFill>
                <a:effectLst/>
                <a:latin typeface="inter-regular"/>
              </a:rPr>
              <a:t>		//here y is unknown </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y=</a:t>
            </a:r>
            <a:r>
              <a:rPr lang="en-IN" sz="1900" b="0" i="0" dirty="0">
                <a:solidFill>
                  <a:srgbClr val="C00000"/>
                </a:solidFill>
                <a:effectLst/>
                <a:latin typeface="inter-regular"/>
              </a:rPr>
              <a:t>100</a:t>
            </a:r>
            <a:r>
              <a:rPr lang="en-IN" sz="1900" b="0" i="0" dirty="0">
                <a:solidFill>
                  <a:srgbClr val="000000"/>
                </a:solidFill>
                <a:effectLst/>
                <a:latin typeface="inter-regular"/>
              </a:rPr>
              <a:t>;  </a:t>
            </a:r>
          </a:p>
          <a:p>
            <a:pPr marL="0" indent="0" algn="just">
              <a:buNone/>
            </a:pPr>
            <a:r>
              <a:rPr lang="en-IN" sz="1900" b="0" i="0" dirty="0">
                <a:solidFill>
                  <a:srgbClr val="008200"/>
                </a:solidFill>
                <a:effectLst/>
                <a:latin typeface="inter-regular"/>
              </a:rPr>
              <a:t>		//x is still known</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x=</a:t>
            </a:r>
            <a:r>
              <a:rPr lang="en-IN" sz="1900" b="0" i="0" dirty="0">
                <a:solidFill>
                  <a:srgbClr val="C00000"/>
                </a:solidFill>
                <a:effectLst/>
                <a:latin typeface="inter-regular"/>
              </a:rPr>
              <a:t>50</a:t>
            </a:r>
            <a:r>
              <a:rPr lang="en-IN" sz="1900" b="0" i="0" dirty="0">
                <a:solidFill>
                  <a:srgbClr val="000000"/>
                </a:solidFill>
                <a:effectLst/>
                <a:latin typeface="inter-regular"/>
              </a:rPr>
              <a:t>;  </a:t>
            </a:r>
          </a:p>
          <a:p>
            <a:pPr marL="0" indent="0" algn="just">
              <a:buNone/>
            </a:pPr>
            <a:r>
              <a:rPr lang="en-IN" sz="1900" b="0" i="0" dirty="0">
                <a:solidFill>
                  <a:srgbClr val="000000"/>
                </a:solidFill>
                <a:effectLst/>
                <a:latin typeface="inter-regular"/>
              </a:rPr>
              <a:t>	}  </a:t>
            </a:r>
          </a:p>
          <a:p>
            <a:pPr marL="0" indent="0" algn="just">
              <a:buNone/>
            </a:pPr>
            <a:r>
              <a:rPr lang="en-IN" sz="1900" b="0" i="0" dirty="0">
                <a:solidFill>
                  <a:srgbClr val="000000"/>
                </a:solidFill>
                <a:effectLst/>
                <a:latin typeface="inter-regular"/>
              </a:rPr>
              <a:t>}  </a:t>
            </a:r>
            <a:endParaRPr lang="en-IN" sz="1800" b="0" i="0" dirty="0">
              <a:solidFill>
                <a:srgbClr val="000000"/>
              </a:solidFill>
              <a:effectLst/>
              <a:latin typeface="inter-regular"/>
            </a:endParaRPr>
          </a:p>
        </p:txBody>
      </p:sp>
      <p:pic>
        <p:nvPicPr>
          <p:cNvPr id="4" name="Picture 4" descr="F:\HIREMEE\GIET University HD Logo.jpg">
            <a:extLst>
              <a:ext uri="{FF2B5EF4-FFF2-40B4-BE49-F238E27FC236}">
                <a16:creationId xmlns:a16="http://schemas.microsoft.com/office/drawing/2014/main" id="{9DAE97ED-5F43-0536-1622-D86C69ECF0E2}"/>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153971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Instance Variable Vs Class Variable</a:t>
            </a:r>
            <a:endParaRPr lang="en-IN" sz="4000" b="1" dirty="0">
              <a:solidFill>
                <a:srgbClr val="610B38"/>
              </a:solidFill>
              <a:latin typeface="erdana"/>
            </a:endParaRPr>
          </a:p>
        </p:txBody>
      </p:sp>
      <p:graphicFrame>
        <p:nvGraphicFramePr>
          <p:cNvPr id="6" name="Table 6">
            <a:extLst>
              <a:ext uri="{FF2B5EF4-FFF2-40B4-BE49-F238E27FC236}">
                <a16:creationId xmlns:a16="http://schemas.microsoft.com/office/drawing/2014/main" id="{998D91E6-4A13-D32D-0908-5FD193A63882}"/>
              </a:ext>
            </a:extLst>
          </p:cNvPr>
          <p:cNvGraphicFramePr>
            <a:graphicFrameLocks noGrp="1"/>
          </p:cNvGraphicFramePr>
          <p:nvPr>
            <p:ph idx="1"/>
          </p:nvPr>
        </p:nvGraphicFramePr>
        <p:xfrm>
          <a:off x="712694" y="973978"/>
          <a:ext cx="10515600" cy="5735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40751724"/>
                    </a:ext>
                  </a:extLst>
                </a:gridCol>
                <a:gridCol w="5257800">
                  <a:extLst>
                    <a:ext uri="{9D8B030D-6E8A-4147-A177-3AD203B41FA5}">
                      <a16:colId xmlns:a16="http://schemas.microsoft.com/office/drawing/2014/main" val="2814634745"/>
                    </a:ext>
                  </a:extLst>
                </a:gridCol>
              </a:tblGrid>
              <a:tr h="370840">
                <a:tc>
                  <a:txBody>
                    <a:bodyPr/>
                    <a:lstStyle/>
                    <a:p>
                      <a:pPr algn="ctr"/>
                      <a:r>
                        <a:rPr lang="en-IN" dirty="0"/>
                        <a:t>Instance Variable</a:t>
                      </a:r>
                    </a:p>
                  </a:txBody>
                  <a:tcPr/>
                </a:tc>
                <a:tc>
                  <a:txBody>
                    <a:bodyPr/>
                    <a:lstStyle/>
                    <a:p>
                      <a:pPr algn="ctr"/>
                      <a:r>
                        <a:rPr lang="en-IN" dirty="0"/>
                        <a:t>Class Variable</a:t>
                      </a:r>
                    </a:p>
                  </a:txBody>
                  <a:tcPr/>
                </a:tc>
                <a:extLst>
                  <a:ext uri="{0D108BD9-81ED-4DB2-BD59-A6C34878D82A}">
                    <a16:rowId xmlns:a16="http://schemas.microsoft.com/office/drawing/2014/main" val="1590002481"/>
                  </a:ext>
                </a:extLst>
              </a:tr>
              <a:tr h="370840">
                <a:tc>
                  <a:txBody>
                    <a:bodyPr/>
                    <a:lstStyle/>
                    <a:p>
                      <a:pPr marL="0" algn="just" defTabSz="914400" rtl="0" eaLnBrk="1" latinLnBrk="0" hangingPunct="1"/>
                      <a:r>
                        <a:rPr lang="en-US" sz="1800" b="0" i="0" kern="1200" dirty="0">
                          <a:solidFill>
                            <a:schemeClr val="dk1"/>
                          </a:solidFill>
                          <a:effectLst/>
                          <a:latin typeface="+mn-lt"/>
                          <a:ea typeface="+mn-ea"/>
                          <a:cs typeface="+mn-cs"/>
                        </a:rPr>
                        <a:t>It is a variable whose value is instance-specific and now shared among instances.  </a:t>
                      </a:r>
                      <a:endParaRPr lang="en-IN" sz="1800" b="0" i="0" kern="1200" dirty="0">
                        <a:solidFill>
                          <a:schemeClr val="dk1"/>
                        </a:solidFill>
                        <a:effectLst/>
                        <a:latin typeface="+mn-lt"/>
                        <a:ea typeface="+mn-ea"/>
                        <a:cs typeface="+mn-cs"/>
                      </a:endParaRPr>
                    </a:p>
                  </a:txBody>
                  <a:tcPr/>
                </a:tc>
                <a:tc>
                  <a:txBody>
                    <a:bodyPr/>
                    <a:lstStyle/>
                    <a:p>
                      <a:pPr algn="just"/>
                      <a:r>
                        <a:rPr lang="en-US" sz="1800" b="0" i="0" kern="1200" dirty="0">
                          <a:solidFill>
                            <a:schemeClr val="dk1"/>
                          </a:solidFill>
                          <a:effectLst/>
                          <a:latin typeface="+mn-lt"/>
                          <a:ea typeface="+mn-ea"/>
                          <a:cs typeface="+mn-cs"/>
                        </a:rPr>
                        <a:t>It is a variable that defines a specific attribute or property for a class.  </a:t>
                      </a:r>
                      <a:endParaRPr lang="en-IN" dirty="0"/>
                    </a:p>
                  </a:txBody>
                  <a:tcPr/>
                </a:tc>
                <a:extLst>
                  <a:ext uri="{0D108BD9-81ED-4DB2-BD59-A6C34878D82A}">
                    <a16:rowId xmlns:a16="http://schemas.microsoft.com/office/drawing/2014/main" val="1074817186"/>
                  </a:ext>
                </a:extLst>
              </a:tr>
              <a:tr h="370840">
                <a:tc>
                  <a:txBody>
                    <a:bodyPr/>
                    <a:lstStyle/>
                    <a:p>
                      <a:pPr algn="just"/>
                      <a:r>
                        <a:rPr lang="en-US" sz="1800" b="0" i="0" kern="1200" dirty="0">
                          <a:solidFill>
                            <a:schemeClr val="dk1"/>
                          </a:solidFill>
                          <a:effectLst/>
                          <a:latin typeface="+mn-lt"/>
                          <a:ea typeface="+mn-ea"/>
                          <a:cs typeface="+mn-cs"/>
                        </a:rPr>
                        <a:t>It usually reserves memory for data that the class needs.  </a:t>
                      </a:r>
                      <a:endParaRPr lang="en-IN" dirty="0"/>
                    </a:p>
                  </a:txBody>
                  <a:tcPr/>
                </a:tc>
                <a:tc>
                  <a:txBody>
                    <a:bodyPr/>
                    <a:lstStyle/>
                    <a:p>
                      <a:pPr algn="just"/>
                      <a:r>
                        <a:rPr lang="en-US" sz="1800" b="0" i="0" kern="1200" dirty="0">
                          <a:solidFill>
                            <a:schemeClr val="dk1"/>
                          </a:solidFill>
                          <a:effectLst/>
                          <a:latin typeface="+mn-lt"/>
                          <a:ea typeface="+mn-ea"/>
                          <a:cs typeface="+mn-cs"/>
                        </a:rPr>
                        <a:t>It usually maintains a single shared value for all instances of class even if no instance object of the class exists.  </a:t>
                      </a:r>
                      <a:endParaRPr lang="en-IN" dirty="0"/>
                    </a:p>
                  </a:txBody>
                  <a:tcPr/>
                </a:tc>
                <a:extLst>
                  <a:ext uri="{0D108BD9-81ED-4DB2-BD59-A6C34878D82A}">
                    <a16:rowId xmlns:a16="http://schemas.microsoft.com/office/drawing/2014/main" val="3187790950"/>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is generally created when an instance of the class is created.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is generally created when the program begins to execute.  </a:t>
                      </a:r>
                    </a:p>
                  </a:txBody>
                  <a:tcPr marL="76200" marR="76200" marT="106680" marB="106680" anchor="ctr"/>
                </a:tc>
                <a:extLst>
                  <a:ext uri="{0D108BD9-81ED-4DB2-BD59-A6C34878D82A}">
                    <a16:rowId xmlns:a16="http://schemas.microsoft.com/office/drawing/2014/main" val="2527986199"/>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normally retains values as long as the object exists.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normally retains values until the program terminates.</a:t>
                      </a:r>
                    </a:p>
                  </a:txBody>
                  <a:tcPr marL="76200" marR="76200" marT="106680" marB="106680" anchor="ctr"/>
                </a:tc>
                <a:extLst>
                  <a:ext uri="{0D108BD9-81ED-4DB2-BD59-A6C34878D82A}">
                    <a16:rowId xmlns:a16="http://schemas.microsoft.com/office/drawing/2014/main" val="492575822"/>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has many copies so every object has its own personal copy of the instance variable.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has only one copy of the class variable so it is shared among different objects of the class.  </a:t>
                      </a:r>
                    </a:p>
                  </a:txBody>
                  <a:tcPr marL="76200" marR="76200" marT="106680" marB="106680" anchor="ctr"/>
                </a:tc>
                <a:extLst>
                  <a:ext uri="{0D108BD9-81ED-4DB2-BD59-A6C34878D82A}">
                    <a16:rowId xmlns:a16="http://schemas.microsoft.com/office/drawing/2014/main" val="3075421389"/>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These variables are declared without using the static keyword.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These variables are declared using the keyword static.  </a:t>
                      </a:r>
                    </a:p>
                  </a:txBody>
                  <a:tcPr marL="76200" marR="76200" marT="106680" marB="106680" anchor="ctr"/>
                </a:tc>
                <a:extLst>
                  <a:ext uri="{0D108BD9-81ED-4DB2-BD59-A6C34878D82A}">
                    <a16:rowId xmlns:a16="http://schemas.microsoft.com/office/drawing/2014/main" val="4253877588"/>
                  </a:ext>
                </a:extLst>
              </a:tr>
              <a:tr h="370840">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can be accessed directly by calling variable names inside the class.  </a:t>
                      </a:r>
                    </a:p>
                  </a:txBody>
                  <a:tcPr marL="76200" marR="76200" marT="106680" marB="106680" anchor="ctr"/>
                </a:tc>
                <a:tc>
                  <a:txBody>
                    <a:bodyPr/>
                    <a:lstStyle/>
                    <a:p>
                      <a:pPr marL="0" algn="just" defTabSz="914400" rtl="0" eaLnBrk="1" fontAlgn="base" latinLnBrk="0" hangingPunct="1"/>
                      <a:r>
                        <a:rPr lang="en-US" sz="1800" b="0" i="0" kern="1200" dirty="0">
                          <a:solidFill>
                            <a:schemeClr val="dk1"/>
                          </a:solidFill>
                          <a:effectLst/>
                          <a:latin typeface="+mn-lt"/>
                          <a:ea typeface="+mn-ea"/>
                          <a:cs typeface="+mn-cs"/>
                        </a:rPr>
                        <a:t>It can be accessed by calling with the class name.  </a:t>
                      </a:r>
                    </a:p>
                  </a:txBody>
                  <a:tcPr marL="76200" marR="76200" marT="106680" marB="106680" anchor="ctr"/>
                </a:tc>
                <a:extLst>
                  <a:ext uri="{0D108BD9-81ED-4DB2-BD59-A6C34878D82A}">
                    <a16:rowId xmlns:a16="http://schemas.microsoft.com/office/drawing/2014/main" val="1408475760"/>
                  </a:ext>
                </a:extLst>
              </a:tr>
            </a:tbl>
          </a:graphicData>
        </a:graphic>
      </p:graphicFrame>
      <p:pic>
        <p:nvPicPr>
          <p:cNvPr id="3" name="Picture 4" descr="F:\HIREMEE\GIET University HD Logo.jpg">
            <a:extLst>
              <a:ext uri="{FF2B5EF4-FFF2-40B4-BE49-F238E27FC236}">
                <a16:creationId xmlns:a16="http://schemas.microsoft.com/office/drawing/2014/main" id="{1A9E8E1C-5B19-F2F4-BEC8-7B151D28B206}"/>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066328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AEE54-B4F0-A301-D82C-C9EEC9EF9699}"/>
              </a:ext>
            </a:extLst>
          </p:cNvPr>
          <p:cNvSpPr>
            <a:spLocks noGrp="1"/>
          </p:cNvSpPr>
          <p:nvPr>
            <p:ph type="ctrTitle"/>
          </p:nvPr>
        </p:nvSpPr>
        <p:spPr>
          <a:xfrm>
            <a:off x="1524000" y="2405743"/>
            <a:ext cx="9144000" cy="1104220"/>
          </a:xfrm>
        </p:spPr>
        <p:txBody>
          <a:bodyPr>
            <a:normAutofit/>
          </a:bodyPr>
          <a:lstStyle/>
          <a:p>
            <a:r>
              <a:rPr lang="en-IN" sz="7200" b="1"/>
              <a:t>Thank You</a:t>
            </a:r>
            <a:endParaRPr lang="en-IN" sz="7200" b="1" dirty="0"/>
          </a:p>
        </p:txBody>
      </p:sp>
      <p:pic>
        <p:nvPicPr>
          <p:cNvPr id="3" name="Picture 4" descr="F:\HIREMEE\GIET University HD Logo.jpg">
            <a:extLst>
              <a:ext uri="{FF2B5EF4-FFF2-40B4-BE49-F238E27FC236}">
                <a16:creationId xmlns:a16="http://schemas.microsoft.com/office/drawing/2014/main" id="{9FFF896D-0860-D3EC-23C4-E7A18F97DC7B}"/>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4719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Creating Object</a:t>
            </a: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629193" y="1135020"/>
            <a:ext cx="11081657" cy="4907192"/>
          </a:xfrm>
        </p:spPr>
        <p:txBody>
          <a:bodyPr>
            <a:normAutofit/>
          </a:bodyPr>
          <a:lstStyle/>
          <a:p>
            <a:pPr marL="0" indent="0" algn="just">
              <a:buNone/>
            </a:pPr>
            <a:r>
              <a:rPr lang="en-US" sz="2400" b="1" i="0" dirty="0">
                <a:solidFill>
                  <a:srgbClr val="1100A7"/>
                </a:solidFill>
                <a:effectLst/>
                <a:latin typeface="inter-regular"/>
              </a:rPr>
              <a:t>new</a:t>
            </a:r>
            <a:r>
              <a:rPr lang="en-US" sz="2400" b="1" i="0" dirty="0">
                <a:solidFill>
                  <a:srgbClr val="C00000"/>
                </a:solidFill>
                <a:effectLst/>
                <a:latin typeface="inter-regular"/>
              </a:rPr>
              <a:t> keyword in Java</a:t>
            </a:r>
          </a:p>
          <a:p>
            <a:pPr marL="514350" indent="-514350" algn="just">
              <a:buFont typeface="+mj-lt"/>
              <a:buAutoNum type="arabicPeriod"/>
            </a:pPr>
            <a:r>
              <a:rPr lang="en-US" sz="2000" b="0" i="0" dirty="0">
                <a:solidFill>
                  <a:srgbClr val="000000"/>
                </a:solidFill>
                <a:effectLst/>
                <a:latin typeface="inter-regular"/>
              </a:rPr>
              <a:t>The new keyword is used to allocate memory at runtime.</a:t>
            </a:r>
          </a:p>
          <a:p>
            <a:pPr marL="514350" indent="-514350" algn="just">
              <a:buFont typeface="+mj-lt"/>
              <a:buAutoNum type="arabicPeriod"/>
            </a:pPr>
            <a:r>
              <a:rPr lang="en-US" sz="2000" b="0" i="0" dirty="0">
                <a:solidFill>
                  <a:srgbClr val="000000"/>
                </a:solidFill>
                <a:effectLst/>
                <a:latin typeface="inter-regular"/>
              </a:rPr>
              <a:t>All objects get memory in the Heap memory area.</a:t>
            </a:r>
          </a:p>
          <a:p>
            <a:pPr marL="514350" indent="-514350" algn="just">
              <a:buFont typeface="+mj-lt"/>
              <a:buAutoNum type="arabicPeriod"/>
            </a:pPr>
            <a:r>
              <a:rPr lang="en-US" sz="2000" b="0" i="0" dirty="0">
                <a:solidFill>
                  <a:srgbClr val="000000"/>
                </a:solidFill>
                <a:effectLst/>
                <a:latin typeface="inter-regular"/>
              </a:rPr>
              <a:t>Syntax: </a:t>
            </a:r>
            <a:r>
              <a:rPr lang="en-US" sz="2000" b="1" i="0" dirty="0" err="1">
                <a:solidFill>
                  <a:srgbClr val="000000"/>
                </a:solidFill>
                <a:effectLst/>
                <a:latin typeface="inter-regular"/>
              </a:rPr>
              <a:t>classname</a:t>
            </a:r>
            <a:r>
              <a:rPr lang="en-US" sz="2000" b="1" i="0" dirty="0">
                <a:solidFill>
                  <a:srgbClr val="000000"/>
                </a:solidFill>
                <a:effectLst/>
                <a:latin typeface="inter-regular"/>
              </a:rPr>
              <a:t> </a:t>
            </a:r>
            <a:r>
              <a:rPr lang="en-US" sz="2000" b="1" i="0" dirty="0" err="1">
                <a:solidFill>
                  <a:srgbClr val="000000"/>
                </a:solidFill>
                <a:effectLst/>
                <a:latin typeface="inter-regular"/>
              </a:rPr>
              <a:t>ObjRef</a:t>
            </a:r>
            <a:r>
              <a:rPr lang="en-US" sz="2000" b="1" i="0" dirty="0">
                <a:solidFill>
                  <a:srgbClr val="000000"/>
                </a:solidFill>
                <a:effectLst/>
                <a:latin typeface="inter-regular"/>
              </a:rPr>
              <a:t> = </a:t>
            </a:r>
            <a:r>
              <a:rPr lang="en-US" sz="2000" b="1" i="0" dirty="0">
                <a:solidFill>
                  <a:srgbClr val="1100A7"/>
                </a:solidFill>
                <a:effectLst/>
                <a:latin typeface="inter-regular"/>
              </a:rPr>
              <a:t>new</a:t>
            </a:r>
            <a:r>
              <a:rPr lang="en-US" sz="2000" b="1" i="0" dirty="0">
                <a:solidFill>
                  <a:srgbClr val="000000"/>
                </a:solidFill>
                <a:effectLst/>
                <a:latin typeface="inter-regular"/>
              </a:rPr>
              <a:t> </a:t>
            </a:r>
            <a:r>
              <a:rPr lang="en-US" sz="2000" b="1" i="0" dirty="0" err="1">
                <a:solidFill>
                  <a:srgbClr val="000000"/>
                </a:solidFill>
                <a:effectLst/>
                <a:latin typeface="inter-regular"/>
              </a:rPr>
              <a:t>classname</a:t>
            </a:r>
            <a:r>
              <a:rPr lang="en-US" sz="2000" b="1" i="0" dirty="0">
                <a:solidFill>
                  <a:srgbClr val="000000"/>
                </a:solidFill>
                <a:effectLst/>
                <a:latin typeface="inter-regular"/>
              </a:rPr>
              <a:t>();</a:t>
            </a:r>
          </a:p>
          <a:p>
            <a:pPr marL="514350" indent="-514350" algn="just">
              <a:buFont typeface="+mj-lt"/>
              <a:buAutoNum type="arabicPeriod"/>
            </a:pPr>
            <a:endParaRPr lang="en-US" sz="2400" b="1" dirty="0">
              <a:solidFill>
                <a:srgbClr val="000000"/>
              </a:solidFill>
              <a:latin typeface="inter-regular"/>
            </a:endParaRPr>
          </a:p>
          <a:p>
            <a:pPr marL="0" indent="0">
              <a:buNone/>
            </a:pPr>
            <a:r>
              <a:rPr lang="en-US" sz="2400" b="1" i="0" dirty="0">
                <a:solidFill>
                  <a:srgbClr val="1100A7"/>
                </a:solidFill>
                <a:effectLst/>
                <a:latin typeface="inter-regular"/>
              </a:rPr>
              <a:t>To access variables and methods :</a:t>
            </a:r>
          </a:p>
          <a:p>
            <a:pPr marL="0" indent="0">
              <a:buNone/>
            </a:pPr>
            <a:r>
              <a:rPr lang="en-US" sz="2000" dirty="0">
                <a:solidFill>
                  <a:srgbClr val="000000"/>
                </a:solidFill>
                <a:latin typeface="inter-regular"/>
              </a:rPr>
              <a:t>The </a:t>
            </a:r>
            <a:r>
              <a:rPr lang="en-US" sz="2000" b="1" dirty="0">
                <a:solidFill>
                  <a:srgbClr val="000000"/>
                </a:solidFill>
                <a:highlight>
                  <a:srgbClr val="FFFF00"/>
                </a:highlight>
                <a:latin typeface="inter-regular"/>
              </a:rPr>
              <a:t>dot(.) </a:t>
            </a:r>
            <a:r>
              <a:rPr lang="en-US" sz="2000" dirty="0">
                <a:solidFill>
                  <a:srgbClr val="000000"/>
                </a:solidFill>
                <a:latin typeface="inter-regular"/>
              </a:rPr>
              <a:t>operator can be used to access variables and methods of a class.</a:t>
            </a:r>
          </a:p>
          <a:p>
            <a:pPr marL="0" indent="0">
              <a:buNone/>
            </a:pPr>
            <a:endParaRPr lang="en-US" sz="2000" b="1" dirty="0">
              <a:solidFill>
                <a:srgbClr val="1100A7"/>
              </a:solidFill>
              <a:latin typeface="inter-regular"/>
            </a:endParaRPr>
          </a:p>
          <a:p>
            <a:pPr marL="0" indent="0">
              <a:buNone/>
            </a:pPr>
            <a:r>
              <a:rPr lang="en-US" sz="2000" b="1" dirty="0">
                <a:solidFill>
                  <a:srgbClr val="1100A7"/>
                </a:solidFill>
                <a:latin typeface="inter-regular"/>
              </a:rPr>
              <a:t>Syntax:		</a:t>
            </a:r>
            <a:r>
              <a:rPr lang="en-US" sz="2000" dirty="0" err="1">
                <a:solidFill>
                  <a:srgbClr val="1100A7"/>
                </a:solidFill>
                <a:latin typeface="inter-regular"/>
              </a:rPr>
              <a:t>ObjectRef.variable_name</a:t>
            </a:r>
            <a:r>
              <a:rPr lang="en-US" sz="2000" dirty="0">
                <a:solidFill>
                  <a:srgbClr val="1100A7"/>
                </a:solidFill>
                <a:latin typeface="inter-regular"/>
              </a:rPr>
              <a:t> 		// To access variable</a:t>
            </a:r>
          </a:p>
          <a:p>
            <a:pPr marL="0" indent="0">
              <a:buNone/>
            </a:pPr>
            <a:endParaRPr lang="en-US" sz="2000" dirty="0">
              <a:solidFill>
                <a:srgbClr val="1100A7"/>
              </a:solidFill>
              <a:latin typeface="inter-regular"/>
            </a:endParaRPr>
          </a:p>
          <a:p>
            <a:pPr marL="0" indent="0">
              <a:buNone/>
            </a:pPr>
            <a:r>
              <a:rPr lang="en-US" sz="2000" dirty="0">
                <a:solidFill>
                  <a:srgbClr val="1100A7"/>
                </a:solidFill>
                <a:latin typeface="inter-regular"/>
              </a:rPr>
              <a:t>		</a:t>
            </a:r>
            <a:r>
              <a:rPr lang="en-US" sz="2000" dirty="0" err="1">
                <a:solidFill>
                  <a:srgbClr val="1100A7"/>
                </a:solidFill>
                <a:latin typeface="inter-regular"/>
              </a:rPr>
              <a:t>ObjectRef.method_name</a:t>
            </a:r>
            <a:r>
              <a:rPr lang="en-US" sz="2000" dirty="0">
                <a:solidFill>
                  <a:srgbClr val="1100A7"/>
                </a:solidFill>
                <a:latin typeface="inter-regular"/>
              </a:rPr>
              <a:t>(); 	// To access method</a:t>
            </a:r>
          </a:p>
        </p:txBody>
      </p:sp>
      <p:pic>
        <p:nvPicPr>
          <p:cNvPr id="4" name="Picture 4" descr="F:\HIREMEE\GIET University HD Logo.jpg">
            <a:extLst>
              <a:ext uri="{FF2B5EF4-FFF2-40B4-BE49-F238E27FC236}">
                <a16:creationId xmlns:a16="http://schemas.microsoft.com/office/drawing/2014/main" id="{1C1A76D8-7837-AB31-312B-D506B6CBA728}"/>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50253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111759" y="304166"/>
            <a:ext cx="11765279" cy="679904"/>
          </a:xfrm>
        </p:spPr>
        <p:txBody>
          <a:bodyPr>
            <a:normAutofit fontScale="90000"/>
          </a:bodyPr>
          <a:lstStyle/>
          <a:p>
            <a:pPr algn="ctr"/>
            <a:r>
              <a:rPr lang="en-IN" b="1" dirty="0">
                <a:solidFill>
                  <a:srgbClr val="610B38"/>
                </a:solidFill>
                <a:latin typeface="erdana"/>
              </a:rPr>
              <a:t>Example : 01 </a:t>
            </a:r>
            <a:r>
              <a:rPr lang="en-IN" sz="3600" b="1" dirty="0">
                <a:solidFill>
                  <a:srgbClr val="610B38"/>
                </a:solidFill>
                <a:latin typeface="erdana"/>
              </a:rPr>
              <a:t>(</a:t>
            </a:r>
            <a:r>
              <a:rPr lang="en-IN" sz="3100" b="0" dirty="0">
                <a:solidFill>
                  <a:srgbClr val="1100A7"/>
                </a:solidFill>
                <a:effectLst/>
                <a:latin typeface="tahoma" panose="020B0604030504040204" pitchFamily="34" charset="0"/>
              </a:rPr>
              <a:t>main within the class</a:t>
            </a:r>
            <a:r>
              <a:rPr lang="en-IN" sz="3600" b="0" dirty="0">
                <a:solidFill>
                  <a:srgbClr val="610B4B"/>
                </a:solidFill>
                <a:effectLst/>
                <a:latin typeface="tahoma" panose="020B0604030504040204" pitchFamily="34" charset="0"/>
              </a:rPr>
              <a:t>)</a:t>
            </a:r>
            <a:endParaRPr lang="en-IN"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0"/>
            <a:ext cx="11395890" cy="5660570"/>
          </a:xfrm>
        </p:spPr>
        <p:txBody>
          <a:bodyPr>
            <a:normAutofit/>
          </a:bodyPr>
          <a:lstStyle/>
          <a:p>
            <a:pPr marL="0" indent="0" algn="just">
              <a:buNone/>
            </a:pPr>
            <a:r>
              <a:rPr lang="en-US" sz="2000" b="1" i="0" dirty="0">
                <a:solidFill>
                  <a:srgbClr val="006699"/>
                </a:solidFill>
                <a:effectLst/>
                <a:latin typeface="inter-regular"/>
              </a:rPr>
              <a:t>class</a:t>
            </a:r>
            <a:r>
              <a:rPr lang="en-US" sz="2000" b="0" i="0" dirty="0">
                <a:solidFill>
                  <a:srgbClr val="000000"/>
                </a:solidFill>
                <a:effectLst/>
                <a:latin typeface="inter-regular"/>
              </a:rPr>
              <a:t> Student</a:t>
            </a:r>
          </a:p>
          <a:p>
            <a:pPr marL="0" indent="0" algn="just">
              <a:buNone/>
            </a:pPr>
            <a:r>
              <a:rPr lang="en-US" sz="2000" b="0" i="0" dirty="0">
                <a:solidFill>
                  <a:srgbClr val="000000"/>
                </a:solidFill>
                <a:effectLst/>
                <a:latin typeface="inter-regular"/>
              </a:rPr>
              <a:t>{  </a:t>
            </a:r>
          </a:p>
          <a:p>
            <a:pPr marL="0" indent="0" algn="just">
              <a:buNone/>
            </a:pPr>
            <a:r>
              <a:rPr lang="en-US" sz="2000" dirty="0">
                <a:solidFill>
                  <a:srgbClr val="000000"/>
                </a:solidFill>
                <a:latin typeface="inter-regular"/>
              </a:rPr>
              <a:t>	</a:t>
            </a:r>
            <a:r>
              <a:rPr lang="en-US" sz="2000" b="0" i="0" dirty="0">
                <a:solidFill>
                  <a:srgbClr val="008200"/>
                </a:solidFill>
                <a:effectLst/>
                <a:latin typeface="inter-regular"/>
              </a:rPr>
              <a:t>//instance variable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1" i="0" dirty="0">
                <a:solidFill>
                  <a:srgbClr val="006699"/>
                </a:solidFill>
                <a:effectLst/>
                <a:latin typeface="inter-regular"/>
              </a:rPr>
              <a:t>int</a:t>
            </a:r>
            <a:r>
              <a:rPr lang="en-US" sz="2000" b="0" i="0" dirty="0">
                <a:solidFill>
                  <a:srgbClr val="000000"/>
                </a:solidFill>
                <a:effectLst/>
                <a:latin typeface="inter-regular"/>
              </a:rPr>
              <a:t> id;</a:t>
            </a:r>
            <a:r>
              <a:rPr lang="en-US" sz="2000" b="0" i="0" dirty="0">
                <a:solidFill>
                  <a:srgbClr val="008200"/>
                </a:solidFill>
                <a:effectLst/>
                <a:latin typeface="inter-regular"/>
              </a:rPr>
              <a:t> </a:t>
            </a:r>
          </a:p>
          <a:p>
            <a:pPr marL="0" indent="0" algn="just">
              <a:buNone/>
            </a:pPr>
            <a:r>
              <a:rPr lang="en-US" sz="2000" b="0" i="0" dirty="0">
                <a:solidFill>
                  <a:srgbClr val="000000"/>
                </a:solidFill>
                <a:effectLst/>
                <a:latin typeface="inter-regular"/>
              </a:rPr>
              <a:t>	String name;  </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static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main(String </a:t>
            </a:r>
            <a:r>
              <a:rPr lang="en-US" sz="2000" b="0" i="0" dirty="0" err="1">
                <a:solidFill>
                  <a:srgbClr val="000000"/>
                </a:solidFill>
                <a:effectLst/>
                <a:latin typeface="inter-regular"/>
              </a:rPr>
              <a:t>args</a:t>
            </a:r>
            <a:r>
              <a:rPr lang="en-US" sz="2000" b="0" i="0" dirty="0">
                <a:solidFill>
                  <a:srgbClr val="000000"/>
                </a:solidFill>
                <a:effectLst/>
                <a:latin typeface="inter-regular"/>
              </a:rPr>
              <a:t>[])</a:t>
            </a:r>
          </a:p>
          <a:p>
            <a:pPr marL="0" indent="0" algn="just">
              <a:buNone/>
            </a:pPr>
            <a:r>
              <a:rPr lang="en-US" sz="2000" b="0" i="0" dirty="0">
                <a:solidFill>
                  <a:srgbClr val="000000"/>
                </a:solidFill>
                <a:effectLst/>
                <a:latin typeface="inter-regular"/>
              </a:rPr>
              <a:t>	{  </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//Creating an object or instance</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Student s1=</a:t>
            </a:r>
            <a:r>
              <a:rPr lang="en-US" sz="2000" b="1" i="0" dirty="0">
                <a:solidFill>
                  <a:srgbClr val="006699"/>
                </a:solidFill>
                <a:effectLst/>
                <a:latin typeface="inter-regular"/>
              </a:rPr>
              <a:t>new</a:t>
            </a:r>
            <a:r>
              <a:rPr lang="en-US" sz="2000" b="0" i="0" dirty="0">
                <a:solidFill>
                  <a:srgbClr val="000000"/>
                </a:solidFill>
                <a:effectLst/>
                <a:latin typeface="inter-regular"/>
              </a:rPr>
              <a:t> Student();</a:t>
            </a:r>
          </a:p>
          <a:p>
            <a:pPr marL="0" indent="0" algn="just">
              <a:buNone/>
            </a:pPr>
            <a:r>
              <a:rPr lang="en-US" sz="2000" b="0" i="0" dirty="0">
                <a:solidFill>
                  <a:srgbClr val="000000"/>
                </a:solidFill>
                <a:effectLst/>
                <a:latin typeface="inter-regular"/>
              </a:rPr>
              <a:t>  		</a:t>
            </a:r>
            <a:r>
              <a:rPr lang="en-US" sz="2000" b="0" i="0" dirty="0">
                <a:solidFill>
                  <a:srgbClr val="008200"/>
                </a:solidFill>
                <a:effectLst/>
                <a:latin typeface="inter-regular"/>
              </a:rPr>
              <a:t>//Accessing instance variables </a:t>
            </a:r>
            <a:r>
              <a:rPr lang="en-US" sz="2000" b="0" i="0" dirty="0">
                <a:solidFill>
                  <a:srgbClr val="000000"/>
                </a:solidFill>
                <a:effectLst/>
                <a:latin typeface="inter-regular"/>
              </a:rPr>
              <a:t>  </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(s1.id);</a:t>
            </a:r>
          </a:p>
          <a:p>
            <a:pPr marL="0" indent="0" algn="just">
              <a:buNone/>
            </a:pPr>
            <a:r>
              <a:rPr lang="en-US" sz="2000" b="0" i="0" dirty="0">
                <a:solidFill>
                  <a:srgbClr val="000000"/>
                </a:solidFill>
                <a:effectLst/>
                <a:latin typeface="inter-regular"/>
              </a:rPr>
              <a:t>  		</a:t>
            </a:r>
            <a:r>
              <a:rPr lang="en-US" sz="2000" b="0" i="0" dirty="0" err="1">
                <a:solidFill>
                  <a:srgbClr val="000000"/>
                </a:solidFill>
                <a:effectLst/>
                <a:latin typeface="inter-regular"/>
              </a:rPr>
              <a:t>System.out.println</a:t>
            </a:r>
            <a:r>
              <a:rPr lang="en-US" sz="2000" b="0" i="0" dirty="0">
                <a:solidFill>
                  <a:srgbClr val="000000"/>
                </a:solidFill>
                <a:effectLst/>
                <a:latin typeface="inter-regular"/>
              </a:rPr>
              <a:t>(s1.name);  </a:t>
            </a:r>
          </a:p>
          <a:p>
            <a:pPr marL="0" indent="0" algn="just">
              <a:buNone/>
            </a:pPr>
            <a:r>
              <a:rPr lang="en-US" sz="2000" b="0" i="0" dirty="0">
                <a:solidFill>
                  <a:srgbClr val="000000"/>
                </a:solidFill>
                <a:effectLst/>
                <a:latin typeface="inter-regular"/>
              </a:rPr>
              <a:t> 	}  </a:t>
            </a:r>
          </a:p>
          <a:p>
            <a:pPr marL="0" indent="0" algn="just">
              <a:buNone/>
            </a:pPr>
            <a:r>
              <a:rPr lang="en-US" sz="2000" b="0" i="0" dirty="0">
                <a:solidFill>
                  <a:srgbClr val="000000"/>
                </a:solidFill>
                <a:effectLst/>
                <a:latin typeface="inter-regular"/>
              </a:rPr>
              <a:t>}  </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276080" y="3973680"/>
            <a:ext cx="1447800"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0 </a:t>
            </a:r>
          </a:p>
          <a:p>
            <a:r>
              <a:rPr lang="en-IN" sz="2400" b="1" dirty="0">
                <a:solidFill>
                  <a:srgbClr val="000000"/>
                </a:solidFill>
                <a:latin typeface="inter-regular"/>
              </a:rPr>
              <a:t>null</a:t>
            </a:r>
          </a:p>
        </p:txBody>
      </p:sp>
      <p:sp>
        <p:nvSpPr>
          <p:cNvPr id="6" name="TextBox 5">
            <a:extLst>
              <a:ext uri="{FF2B5EF4-FFF2-40B4-BE49-F238E27FC236}">
                <a16:creationId xmlns:a16="http://schemas.microsoft.com/office/drawing/2014/main" id="{693E4814-10BA-B29B-0A4D-3C7D8AA85F01}"/>
              </a:ext>
            </a:extLst>
          </p:cNvPr>
          <p:cNvSpPr txBox="1"/>
          <p:nvPr/>
        </p:nvSpPr>
        <p:spPr>
          <a:xfrm>
            <a:off x="7955280" y="1394114"/>
            <a:ext cx="3042920" cy="400110"/>
          </a:xfrm>
          <a:prstGeom prst="rect">
            <a:avLst/>
          </a:prstGeom>
          <a:noFill/>
          <a:ln>
            <a:solidFill>
              <a:schemeClr val="accent1"/>
            </a:solidFill>
          </a:ln>
        </p:spPr>
        <p:txBody>
          <a:bodyPr wrap="square">
            <a:spAutoFit/>
          </a:bodyPr>
          <a:lstStyle/>
          <a:p>
            <a:r>
              <a:rPr lang="en-IN" sz="2000" b="1" dirty="0">
                <a:solidFill>
                  <a:srgbClr val="FF0000"/>
                </a:solidFill>
              </a:rPr>
              <a:t>File Name: </a:t>
            </a:r>
            <a:r>
              <a:rPr lang="en-IN" sz="2000" b="1" dirty="0">
                <a:solidFill>
                  <a:srgbClr val="1100A7"/>
                </a:solidFill>
              </a:rPr>
              <a:t>Student.java</a:t>
            </a:r>
            <a:endParaRPr lang="en-IN" b="1" dirty="0">
              <a:solidFill>
                <a:srgbClr val="1100A7"/>
              </a:solidFill>
            </a:endParaRPr>
          </a:p>
        </p:txBody>
      </p:sp>
      <p:pic>
        <p:nvPicPr>
          <p:cNvPr id="4" name="Picture 4" descr="F:\HIREMEE\GIET University HD Logo.jpg">
            <a:extLst>
              <a:ext uri="{FF2B5EF4-FFF2-40B4-BE49-F238E27FC236}">
                <a16:creationId xmlns:a16="http://schemas.microsoft.com/office/drawing/2014/main" id="{75BF32FB-8E8E-3F01-D843-05265FCBC20C}"/>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279003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406400" y="304166"/>
            <a:ext cx="10947400" cy="679904"/>
          </a:xfrm>
        </p:spPr>
        <p:txBody>
          <a:bodyPr>
            <a:normAutofit fontScale="90000"/>
          </a:bodyPr>
          <a:lstStyle/>
          <a:p>
            <a:pPr algn="ctr"/>
            <a:r>
              <a:rPr lang="en-IN" b="1" dirty="0">
                <a:solidFill>
                  <a:srgbClr val="610B38"/>
                </a:solidFill>
                <a:latin typeface="erdana"/>
              </a:rPr>
              <a:t>Example : 02 (</a:t>
            </a:r>
            <a:r>
              <a:rPr lang="en-IN" sz="3100" dirty="0">
                <a:solidFill>
                  <a:srgbClr val="1100A7"/>
                </a:solidFill>
                <a:latin typeface="tahoma" panose="020B0604030504040204" pitchFamily="34" charset="0"/>
              </a:rPr>
              <a:t>main outside the class</a:t>
            </a:r>
            <a:r>
              <a:rPr lang="en-IN" b="0" dirty="0">
                <a:solidFill>
                  <a:srgbClr val="610B4B"/>
                </a:solidFill>
                <a:effectLst/>
                <a:latin typeface="tahoma" panose="020B0604030504040204" pitchFamily="34" charset="0"/>
              </a:rPr>
              <a:t>)</a:t>
            </a:r>
            <a:endParaRPr lang="en-IN"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314961" y="984070"/>
            <a:ext cx="11395890" cy="5660570"/>
          </a:xfrm>
        </p:spPr>
        <p:txBody>
          <a:bodyPr>
            <a:normAutofit fontScale="70000" lnSpcReduction="20000"/>
          </a:bodyPr>
          <a:lstStyle/>
          <a:p>
            <a:pPr marL="0" indent="0" algn="just">
              <a:buNone/>
            </a:pPr>
            <a:r>
              <a:rPr lang="en-IN" b="0" i="0" dirty="0">
                <a:solidFill>
                  <a:srgbClr val="008200"/>
                </a:solidFill>
                <a:effectLst/>
                <a:latin typeface="inter-regular"/>
              </a:rPr>
              <a:t>//Creating Student class.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Student</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id;  </a:t>
            </a:r>
          </a:p>
          <a:p>
            <a:pPr marL="0" indent="0" algn="just">
              <a:buNone/>
            </a:pPr>
            <a:r>
              <a:rPr lang="en-IN" b="0" i="0" dirty="0">
                <a:solidFill>
                  <a:srgbClr val="000000"/>
                </a:solidFill>
                <a:effectLst/>
                <a:latin typeface="inter-regular"/>
              </a:rPr>
              <a:t> 	String name;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8200"/>
                </a:solidFill>
                <a:effectLst/>
                <a:latin typeface="inter-regular"/>
              </a:rPr>
              <a:t>//Creating another class </a:t>
            </a:r>
            <a:r>
              <a:rPr lang="en-IN" b="0" i="0" dirty="0" err="1">
                <a:solidFill>
                  <a:srgbClr val="008200"/>
                </a:solidFill>
                <a:effectLst/>
                <a:latin typeface="inter-regular"/>
              </a:rPr>
              <a:t>TestStudent</a:t>
            </a:r>
            <a:r>
              <a:rPr lang="en-IN" b="0" i="0" dirty="0">
                <a:solidFill>
                  <a:srgbClr val="008200"/>
                </a:solidFill>
                <a:effectLst/>
                <a:latin typeface="inter-regular"/>
              </a:rPr>
              <a:t> which contains the main method</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TestStudent</a:t>
            </a:r>
            <a:endParaRPr lang="en-IN" b="0" i="0" dirty="0">
              <a:solidFill>
                <a:srgbClr val="000000"/>
              </a:solidFill>
              <a:effectLst/>
              <a:latin typeface="inter-regular"/>
            </a:endParaRP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Student s1=</a:t>
            </a:r>
            <a:r>
              <a:rPr lang="en-IN" b="1" i="0" dirty="0">
                <a:solidFill>
                  <a:srgbClr val="006699"/>
                </a:solidFill>
                <a:effectLst/>
                <a:latin typeface="inter-regular"/>
              </a:rPr>
              <a:t>new</a:t>
            </a:r>
            <a:r>
              <a:rPr lang="en-IN" b="0" i="0" dirty="0">
                <a:solidFill>
                  <a:srgbClr val="000000"/>
                </a:solidFill>
                <a:effectLst/>
                <a:latin typeface="inter-regular"/>
              </a:rPr>
              <a:t> Student();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(s1.id);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(s1.name);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lgn="just">
              <a:buNone/>
            </a:pPr>
            <a:endParaRPr lang="en-US" dirty="0">
              <a:solidFill>
                <a:srgbClr val="1100A7"/>
              </a:solidFill>
              <a:latin typeface="inter-regular"/>
            </a:endParaRPr>
          </a:p>
        </p:txBody>
      </p:sp>
      <p:sp>
        <p:nvSpPr>
          <p:cNvPr id="5" name="TextBox 4">
            <a:extLst>
              <a:ext uri="{FF2B5EF4-FFF2-40B4-BE49-F238E27FC236}">
                <a16:creationId xmlns:a16="http://schemas.microsoft.com/office/drawing/2014/main" id="{2701B0A5-8365-2F20-16D3-0BE7B9B8B06D}"/>
              </a:ext>
            </a:extLst>
          </p:cNvPr>
          <p:cNvSpPr txBox="1"/>
          <p:nvPr/>
        </p:nvSpPr>
        <p:spPr>
          <a:xfrm>
            <a:off x="9987280" y="4715360"/>
            <a:ext cx="1447800" cy="1415772"/>
          </a:xfrm>
          <a:prstGeom prst="rect">
            <a:avLst/>
          </a:prstGeom>
          <a:noFill/>
          <a:ln>
            <a:solidFill>
              <a:schemeClr val="accent1"/>
            </a:solidFill>
          </a:ln>
        </p:spPr>
        <p:txBody>
          <a:bodyPr wrap="square">
            <a:spAutoFit/>
          </a:bodyPr>
          <a:lstStyle/>
          <a:p>
            <a:r>
              <a:rPr lang="en-IN" sz="2000" b="1" dirty="0">
                <a:solidFill>
                  <a:srgbClr val="FF0000"/>
                </a:solidFill>
              </a:rPr>
              <a:t>Output:</a:t>
            </a:r>
          </a:p>
          <a:p>
            <a:r>
              <a:rPr lang="en-IN" b="1" dirty="0"/>
              <a:t> </a:t>
            </a:r>
          </a:p>
          <a:p>
            <a:r>
              <a:rPr lang="en-IN" sz="2400" b="1" dirty="0">
                <a:solidFill>
                  <a:srgbClr val="000000"/>
                </a:solidFill>
                <a:latin typeface="inter-regular"/>
              </a:rPr>
              <a:t>0 </a:t>
            </a:r>
          </a:p>
          <a:p>
            <a:r>
              <a:rPr lang="en-IN" sz="2400" b="1" dirty="0">
                <a:solidFill>
                  <a:srgbClr val="000000"/>
                </a:solidFill>
                <a:latin typeface="inter-regular"/>
              </a:rPr>
              <a:t>null</a:t>
            </a:r>
          </a:p>
        </p:txBody>
      </p:sp>
      <p:sp>
        <p:nvSpPr>
          <p:cNvPr id="4" name="TextBox 3">
            <a:extLst>
              <a:ext uri="{FF2B5EF4-FFF2-40B4-BE49-F238E27FC236}">
                <a16:creationId xmlns:a16="http://schemas.microsoft.com/office/drawing/2014/main" id="{FFBC3BAE-7DAA-F0F1-AA97-A838AADCEC4F}"/>
              </a:ext>
            </a:extLst>
          </p:cNvPr>
          <p:cNvSpPr txBox="1"/>
          <p:nvPr/>
        </p:nvSpPr>
        <p:spPr>
          <a:xfrm>
            <a:off x="7955280" y="1394114"/>
            <a:ext cx="3657600" cy="400110"/>
          </a:xfrm>
          <a:prstGeom prst="rect">
            <a:avLst/>
          </a:prstGeom>
          <a:noFill/>
          <a:ln>
            <a:solidFill>
              <a:schemeClr val="accent1"/>
            </a:solidFill>
          </a:ln>
        </p:spPr>
        <p:txBody>
          <a:bodyPr wrap="square">
            <a:spAutoFit/>
          </a:bodyPr>
          <a:lstStyle/>
          <a:p>
            <a:r>
              <a:rPr lang="en-IN" sz="2000" b="1" dirty="0">
                <a:solidFill>
                  <a:srgbClr val="FF0000"/>
                </a:solidFill>
              </a:rPr>
              <a:t>File Name: </a:t>
            </a:r>
            <a:r>
              <a:rPr lang="en-IN" sz="2000" b="1" dirty="0">
                <a:solidFill>
                  <a:srgbClr val="1100A7"/>
                </a:solidFill>
              </a:rPr>
              <a:t>TestStudent.java</a:t>
            </a:r>
            <a:endParaRPr lang="en-IN" b="1" dirty="0">
              <a:solidFill>
                <a:srgbClr val="1100A7"/>
              </a:solidFill>
            </a:endParaRPr>
          </a:p>
        </p:txBody>
      </p:sp>
      <p:pic>
        <p:nvPicPr>
          <p:cNvPr id="6" name="Picture 4" descr="F:\HIREMEE\GIET University HD Logo.jpg">
            <a:extLst>
              <a:ext uri="{FF2B5EF4-FFF2-40B4-BE49-F238E27FC236}">
                <a16:creationId xmlns:a16="http://schemas.microsoft.com/office/drawing/2014/main" id="{B6798C76-0536-9AED-D872-1BA74C9D22F0}"/>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312555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E4F7-71FC-97BC-B0FE-5CBAACB924C3}"/>
              </a:ext>
            </a:extLst>
          </p:cNvPr>
          <p:cNvSpPr>
            <a:spLocks noGrp="1"/>
          </p:cNvSpPr>
          <p:nvPr>
            <p:ph type="title"/>
          </p:nvPr>
        </p:nvSpPr>
        <p:spPr>
          <a:xfrm>
            <a:off x="388470" y="213360"/>
            <a:ext cx="10947400" cy="679904"/>
          </a:xfrm>
        </p:spPr>
        <p:txBody>
          <a:bodyPr>
            <a:normAutofit/>
          </a:bodyPr>
          <a:lstStyle/>
          <a:p>
            <a:pPr marL="766445" algn="ctr">
              <a:lnSpc>
                <a:spcPts val="4065"/>
              </a:lnSpc>
            </a:pPr>
            <a:r>
              <a:rPr lang="en-US" sz="4000" b="1" dirty="0">
                <a:solidFill>
                  <a:srgbClr val="610B38"/>
                </a:solidFill>
                <a:latin typeface="erdana"/>
              </a:rPr>
              <a:t>Methods in Java</a:t>
            </a:r>
            <a:endParaRPr lang="en-IN" sz="4000" b="1" dirty="0">
              <a:solidFill>
                <a:srgbClr val="610B38"/>
              </a:solidFill>
              <a:latin typeface="erdana"/>
            </a:endParaRPr>
          </a:p>
        </p:txBody>
      </p:sp>
      <p:sp>
        <p:nvSpPr>
          <p:cNvPr id="3" name="Content Placeholder 2">
            <a:extLst>
              <a:ext uri="{FF2B5EF4-FFF2-40B4-BE49-F238E27FC236}">
                <a16:creationId xmlns:a16="http://schemas.microsoft.com/office/drawing/2014/main" id="{830155A0-47C1-81ED-E5AC-27D7FF75A34A}"/>
              </a:ext>
            </a:extLst>
          </p:cNvPr>
          <p:cNvSpPr>
            <a:spLocks noGrp="1"/>
          </p:cNvSpPr>
          <p:nvPr>
            <p:ph idx="1"/>
          </p:nvPr>
        </p:nvSpPr>
        <p:spPr>
          <a:xfrm>
            <a:off x="268942" y="1663974"/>
            <a:ext cx="11860305" cy="3184518"/>
          </a:xfrm>
        </p:spPr>
        <p:txBody>
          <a:bodyPr>
            <a:normAutofit/>
          </a:bodyPr>
          <a:lstStyle/>
          <a:p>
            <a:pPr marL="742950" marR="1270635" lvl="1" indent="-285750" algn="just">
              <a:lnSpc>
                <a:spcPct val="88000"/>
              </a:lnSpc>
              <a:spcBef>
                <a:spcPts val="105"/>
              </a:spcBef>
              <a:spcAft>
                <a:spcPts val="0"/>
              </a:spcAft>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A method is a collection of statements that perform some specific</a:t>
            </a:r>
            <a:r>
              <a:rPr lang="en-US" sz="2300" spc="-50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task</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and </a:t>
            </a:r>
            <a:r>
              <a:rPr lang="en-US" sz="2300" b="1" dirty="0">
                <a:effectLst/>
                <a:latin typeface="Calibri" panose="020F0502020204030204" pitchFamily="34" charset="0"/>
                <a:ea typeface="Calibri" panose="020F0502020204030204" pitchFamily="34" charset="0"/>
              </a:rPr>
              <a:t>return</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result</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to</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caller.</a:t>
            </a:r>
          </a:p>
          <a:p>
            <a:pPr marL="742950" marR="1270635" lvl="1" indent="-285750" algn="just">
              <a:lnSpc>
                <a:spcPct val="88000"/>
              </a:lnSpc>
              <a:spcBef>
                <a:spcPts val="105"/>
              </a:spcBef>
              <a:spcAft>
                <a:spcPts val="0"/>
              </a:spcAft>
              <a:buFont typeface="Arial" panose="020B0604020202020204" pitchFamily="34" charset="0"/>
              <a:buChar char="•"/>
              <a:tabLst>
                <a:tab pos="955675" algn="l"/>
              </a:tabLst>
            </a:pPr>
            <a:endParaRPr lang="en-IN" sz="1100" dirty="0">
              <a:effectLst/>
              <a:latin typeface="Calibri" panose="020F0502020204030204" pitchFamily="34" charset="0"/>
              <a:ea typeface="Calibri" panose="020F0502020204030204" pitchFamily="34" charset="0"/>
            </a:endParaRPr>
          </a:p>
          <a:p>
            <a:pPr marL="742950" lvl="1" indent="-285750" algn="just">
              <a:spcBef>
                <a:spcPts val="585"/>
              </a:spcBef>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A</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method</a:t>
            </a:r>
            <a:r>
              <a:rPr lang="en-US" sz="2300" spc="-2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can</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perform</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some</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specific</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task</a:t>
            </a:r>
            <a:r>
              <a:rPr lang="en-US" sz="2300"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without</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returning</a:t>
            </a:r>
            <a:r>
              <a:rPr lang="en-US" sz="2300" b="1" spc="10"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anything.</a:t>
            </a:r>
          </a:p>
          <a:p>
            <a:pPr marL="742950" lvl="1" indent="-285750" algn="just">
              <a:spcBef>
                <a:spcPts val="585"/>
              </a:spcBef>
              <a:buFont typeface="Arial" panose="020B0604020202020204" pitchFamily="34" charset="0"/>
              <a:buChar char="•"/>
              <a:tabLst>
                <a:tab pos="955675" algn="l"/>
              </a:tabLst>
            </a:pPr>
            <a:endParaRPr lang="en-IN" sz="1100" b="1" dirty="0">
              <a:effectLst/>
              <a:latin typeface="Calibri" panose="020F0502020204030204" pitchFamily="34" charset="0"/>
              <a:ea typeface="Calibri" panose="020F0502020204030204" pitchFamily="34" charset="0"/>
            </a:endParaRPr>
          </a:p>
          <a:p>
            <a:pPr marL="742950" lvl="1" indent="-285750" algn="just">
              <a:spcBef>
                <a:spcPts val="500"/>
              </a:spcBef>
              <a:spcAft>
                <a:spcPts val="0"/>
              </a:spcAft>
              <a:buFont typeface="Arial" panose="020B0604020202020204" pitchFamily="34" charset="0"/>
              <a:buChar char="•"/>
              <a:tabLst>
                <a:tab pos="1022985" algn="l"/>
              </a:tabLst>
            </a:pPr>
            <a:r>
              <a:rPr lang="en-US" sz="2300" dirty="0">
                <a:effectLst/>
                <a:latin typeface="Calibri" panose="020F0502020204030204" pitchFamily="34" charset="0"/>
                <a:ea typeface="Calibri" panose="020F0502020204030204" pitchFamily="34" charset="0"/>
              </a:rPr>
              <a:t>Methods</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allow</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us</a:t>
            </a:r>
            <a:r>
              <a:rPr lang="en-US" sz="2300" spc="2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to</a:t>
            </a:r>
            <a:r>
              <a:rPr lang="en-US" sz="2300"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reuse</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the</a:t>
            </a:r>
            <a:r>
              <a:rPr lang="en-US" sz="2300" b="1" spc="5" dirty="0">
                <a:effectLst/>
                <a:latin typeface="Calibri" panose="020F0502020204030204" pitchFamily="34" charset="0"/>
                <a:ea typeface="Calibri" panose="020F0502020204030204" pitchFamily="34" charset="0"/>
              </a:rPr>
              <a:t> </a:t>
            </a:r>
            <a:r>
              <a:rPr lang="en-US" sz="2300" b="1" dirty="0">
                <a:effectLst/>
                <a:latin typeface="Calibri" panose="020F0502020204030204" pitchFamily="34" charset="0"/>
                <a:ea typeface="Calibri" panose="020F0502020204030204" pitchFamily="34" charset="0"/>
              </a:rPr>
              <a:t>code</a:t>
            </a:r>
            <a:r>
              <a:rPr lang="en-US" sz="2300" b="1"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without</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retyping</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the</a:t>
            </a:r>
            <a:r>
              <a:rPr lang="en-US" sz="2300" spc="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code.</a:t>
            </a:r>
          </a:p>
          <a:p>
            <a:pPr marL="742950" lvl="1" indent="-285750" algn="just">
              <a:spcBef>
                <a:spcPts val="500"/>
              </a:spcBef>
              <a:spcAft>
                <a:spcPts val="0"/>
              </a:spcAft>
              <a:buFont typeface="Arial" panose="020B0604020202020204" pitchFamily="34" charset="0"/>
              <a:buChar char="•"/>
              <a:tabLst>
                <a:tab pos="1022985" algn="l"/>
              </a:tabLst>
            </a:pPr>
            <a:endParaRPr lang="en-IN" sz="1100" dirty="0">
              <a:effectLst/>
              <a:latin typeface="Calibri" panose="020F0502020204030204" pitchFamily="34" charset="0"/>
              <a:ea typeface="Calibri" panose="020F0502020204030204" pitchFamily="34" charset="0"/>
            </a:endParaRPr>
          </a:p>
          <a:p>
            <a:pPr marL="742950" marR="1137920" lvl="1" indent="-285750" algn="just">
              <a:lnSpc>
                <a:spcPct val="88000"/>
              </a:lnSpc>
              <a:spcBef>
                <a:spcPts val="760"/>
              </a:spcBef>
              <a:spcAft>
                <a:spcPts val="0"/>
              </a:spcAft>
              <a:buFont typeface="Arial" panose="020B0604020202020204" pitchFamily="34" charset="0"/>
              <a:buChar char="•"/>
              <a:tabLst>
                <a:tab pos="955675" algn="l"/>
              </a:tabLst>
            </a:pPr>
            <a:r>
              <a:rPr lang="en-US" sz="2300" dirty="0">
                <a:effectLst/>
                <a:latin typeface="Calibri" panose="020F0502020204030204" pitchFamily="34" charset="0"/>
                <a:ea typeface="Calibri" panose="020F0502020204030204" pitchFamily="34" charset="0"/>
              </a:rPr>
              <a:t>In Java, every method </a:t>
            </a:r>
            <a:r>
              <a:rPr lang="en-US" sz="2300" dirty="0">
                <a:effectLst/>
                <a:highlight>
                  <a:srgbClr val="FFFF00"/>
                </a:highlight>
                <a:latin typeface="Calibri" panose="020F0502020204030204" pitchFamily="34" charset="0"/>
                <a:ea typeface="Calibri" panose="020F0502020204030204" pitchFamily="34" charset="0"/>
              </a:rPr>
              <a:t>must be part of some class</a:t>
            </a:r>
            <a:r>
              <a:rPr lang="en-US" sz="2300" dirty="0">
                <a:effectLst/>
                <a:latin typeface="Calibri" panose="020F0502020204030204" pitchFamily="34" charset="0"/>
                <a:ea typeface="Calibri" panose="020F0502020204030204" pitchFamily="34" charset="0"/>
              </a:rPr>
              <a:t>, which is different from languages</a:t>
            </a:r>
            <a:r>
              <a:rPr lang="en-US" sz="2300"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like</a:t>
            </a:r>
            <a:r>
              <a:rPr lang="en-US" sz="2300" spc="-3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t>
            </a:r>
            <a:r>
              <a:rPr lang="en-US" sz="2300" spc="-10"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C++,</a:t>
            </a:r>
            <a:r>
              <a:rPr lang="en-US" sz="2300" spc="15" dirty="0">
                <a:effectLst/>
                <a:latin typeface="Calibri" panose="020F0502020204030204" pitchFamily="34" charset="0"/>
                <a:ea typeface="Calibri" panose="020F0502020204030204" pitchFamily="34" charset="0"/>
              </a:rPr>
              <a:t> </a:t>
            </a:r>
            <a:r>
              <a:rPr lang="en-US" sz="2300" dirty="0">
                <a:effectLst/>
                <a:latin typeface="Calibri" panose="020F0502020204030204" pitchFamily="34" charset="0"/>
                <a:ea typeface="Calibri" panose="020F0502020204030204" pitchFamily="34" charset="0"/>
              </a:rPr>
              <a:t>and Python.</a:t>
            </a:r>
            <a:endParaRPr lang="en-IN" sz="1100" dirty="0">
              <a:effectLst/>
              <a:latin typeface="Calibri" panose="020F0502020204030204" pitchFamily="34" charset="0"/>
              <a:ea typeface="Calibri" panose="020F0502020204030204" pitchFamily="34" charset="0"/>
            </a:endParaRPr>
          </a:p>
          <a:p>
            <a:pPr marL="0" indent="0" algn="just">
              <a:buNone/>
            </a:pPr>
            <a:endParaRPr lang="en-US" dirty="0">
              <a:solidFill>
                <a:srgbClr val="1100A7"/>
              </a:solidFill>
              <a:latin typeface="inter-regular"/>
            </a:endParaRPr>
          </a:p>
        </p:txBody>
      </p:sp>
      <p:pic>
        <p:nvPicPr>
          <p:cNvPr id="4" name="Picture 4" descr="F:\HIREMEE\GIET University HD Logo.jpg">
            <a:extLst>
              <a:ext uri="{FF2B5EF4-FFF2-40B4-BE49-F238E27FC236}">
                <a16:creationId xmlns:a16="http://schemas.microsoft.com/office/drawing/2014/main" id="{CD789557-52F9-3548-0C9A-6E3C1E1B6B33}"/>
              </a:ext>
            </a:extLst>
          </p:cNvPr>
          <p:cNvPicPr>
            <a:picLocks noChangeAspect="1" noChangeArrowheads="1"/>
          </p:cNvPicPr>
          <p:nvPr/>
        </p:nvPicPr>
        <p:blipFill>
          <a:blip r:embed="rId2"/>
          <a:srcRect/>
          <a:stretch>
            <a:fillRect/>
          </a:stretch>
        </p:blipFill>
        <p:spPr bwMode="auto">
          <a:xfrm>
            <a:off x="55563" y="0"/>
            <a:ext cx="685800" cy="685800"/>
          </a:xfrm>
          <a:prstGeom prst="rect">
            <a:avLst/>
          </a:prstGeom>
          <a:noFill/>
          <a:ln w="9525">
            <a:noFill/>
            <a:miter lim="800000"/>
            <a:headEnd/>
            <a:tailEnd/>
          </a:ln>
        </p:spPr>
      </p:pic>
    </p:spTree>
    <p:extLst>
      <p:ext uri="{BB962C8B-B14F-4D97-AF65-F5344CB8AC3E}">
        <p14:creationId xmlns:p14="http://schemas.microsoft.com/office/powerpoint/2010/main" val="419209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6063</Words>
  <Application>Microsoft Office PowerPoint</Application>
  <PresentationFormat>Widescreen</PresentationFormat>
  <Paragraphs>959</Paragraphs>
  <Slides>52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Arial</vt:lpstr>
      <vt:lpstr>Arial Unicode MS</vt:lpstr>
      <vt:lpstr>Calibri</vt:lpstr>
      <vt:lpstr>Calibri Light</vt:lpstr>
      <vt:lpstr>erdana</vt:lpstr>
      <vt:lpstr>inter-bold</vt:lpstr>
      <vt:lpstr>inter-regular</vt:lpstr>
      <vt:lpstr>tahoma</vt:lpstr>
      <vt:lpstr>Wingdings</vt:lpstr>
      <vt:lpstr>Office Theme</vt:lpstr>
      <vt:lpstr>Bitmap Image</vt:lpstr>
      <vt:lpstr>Topics to be Covered:</vt:lpstr>
      <vt:lpstr>Classes &amp; Objects</vt:lpstr>
      <vt:lpstr>Object:</vt:lpstr>
      <vt:lpstr>Class:</vt:lpstr>
      <vt:lpstr>Instance Variable &amp; new Keyword</vt:lpstr>
      <vt:lpstr>Creating Object</vt:lpstr>
      <vt:lpstr>Example : 01 (main within the class)</vt:lpstr>
      <vt:lpstr>Example : 02 (main outside the class)</vt:lpstr>
      <vt:lpstr>Methods in Java</vt:lpstr>
      <vt:lpstr>Methods in Java</vt:lpstr>
      <vt:lpstr>Methods in Java</vt:lpstr>
      <vt:lpstr>Methods in Java</vt:lpstr>
      <vt:lpstr>Methods in Java</vt:lpstr>
      <vt:lpstr>Methods in Java</vt:lpstr>
      <vt:lpstr>Methods in Java</vt:lpstr>
      <vt:lpstr>Methods in Java</vt:lpstr>
      <vt:lpstr>Method Overloading in Java</vt:lpstr>
      <vt:lpstr>Method Overloading in Java</vt:lpstr>
      <vt:lpstr>Method Overloading in Java</vt:lpstr>
      <vt:lpstr>Method Overloading and Type Promotion</vt:lpstr>
      <vt:lpstr>Method Overloading and Type Promotion</vt:lpstr>
      <vt:lpstr>Method Overloading and Type Promotion</vt:lpstr>
      <vt:lpstr>Method Overloading and Type Promotion</vt:lpstr>
      <vt:lpstr>Initialization of Variables Using Constructor</vt:lpstr>
      <vt:lpstr>Constructors in Java</vt:lpstr>
      <vt:lpstr>Default Constructor</vt:lpstr>
      <vt:lpstr>Default Constructor</vt:lpstr>
      <vt:lpstr>Parameterized Constructor</vt:lpstr>
      <vt:lpstr>Constructor Overloading</vt:lpstr>
      <vt:lpstr>Constructor Vs Method</vt:lpstr>
      <vt:lpstr>static keyword</vt:lpstr>
      <vt:lpstr>static keyword in Java</vt:lpstr>
      <vt:lpstr>static variable : Example</vt:lpstr>
      <vt:lpstr>static block in Java</vt:lpstr>
      <vt:lpstr>this keyword</vt:lpstr>
      <vt:lpstr>this keyword in Java</vt:lpstr>
      <vt:lpstr>this : To refer current class variable</vt:lpstr>
      <vt:lpstr>this:  to invoke current class method</vt:lpstr>
      <vt:lpstr>this(): To invoke current class constructor</vt:lpstr>
      <vt:lpstr>this(): To invoke current class constructor</vt:lpstr>
      <vt:lpstr>this(): To invoke current class constructor</vt:lpstr>
      <vt:lpstr>Array of Objects</vt:lpstr>
      <vt:lpstr>Array of Objects in Java</vt:lpstr>
      <vt:lpstr>Array of Objects in Java</vt:lpstr>
      <vt:lpstr>Array of Objects in Java : Example</vt:lpstr>
      <vt:lpstr>Array of Objects in Java : Example</vt:lpstr>
      <vt:lpstr>Scope of Variables</vt:lpstr>
      <vt:lpstr>Scope of Variables in Java</vt:lpstr>
      <vt:lpstr>Scope of Variable : Class-level Scope</vt:lpstr>
      <vt:lpstr>Scope of Variable : Local Scope</vt:lpstr>
      <vt:lpstr>Instance Variable Vs Class Variable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in JAVA</dc:title>
  <dc:creator>Anil Kumar</dc:creator>
  <cp:lastModifiedBy>Anil Kumar</cp:lastModifiedBy>
  <cp:revision>98</cp:revision>
  <dcterms:created xsi:type="dcterms:W3CDTF">2022-08-21T11:09:16Z</dcterms:created>
  <dcterms:modified xsi:type="dcterms:W3CDTF">2023-07-31T13:23:51Z</dcterms:modified>
</cp:coreProperties>
</file>