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4" r:id="rId3"/>
    <p:sldId id="257" r:id="rId4"/>
    <p:sldId id="337" r:id="rId5"/>
    <p:sldId id="280" r:id="rId6"/>
    <p:sldId id="338" r:id="rId7"/>
    <p:sldId id="281" r:id="rId8"/>
    <p:sldId id="343" r:id="rId9"/>
    <p:sldId id="344" r:id="rId10"/>
    <p:sldId id="345" r:id="rId11"/>
    <p:sldId id="346" r:id="rId12"/>
    <p:sldId id="347" r:id="rId13"/>
    <p:sldId id="348" r:id="rId14"/>
    <p:sldId id="350" r:id="rId15"/>
    <p:sldId id="351" r:id="rId16"/>
    <p:sldId id="349" r:id="rId17"/>
    <p:sldId id="353" r:id="rId18"/>
    <p:sldId id="352" r:id="rId19"/>
    <p:sldId id="354" r:id="rId20"/>
    <p:sldId id="355" r:id="rId21"/>
    <p:sldId id="369" r:id="rId22"/>
    <p:sldId id="356" r:id="rId23"/>
    <p:sldId id="357" r:id="rId24"/>
    <p:sldId id="366" r:id="rId25"/>
    <p:sldId id="358" r:id="rId26"/>
    <p:sldId id="367" r:id="rId27"/>
    <p:sldId id="359" r:id="rId28"/>
    <p:sldId id="362" r:id="rId29"/>
    <p:sldId id="364" r:id="rId30"/>
    <p:sldId id="368" r:id="rId31"/>
    <p:sldId id="360" r:id="rId32"/>
    <p:sldId id="36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00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1" autoAdjust="0"/>
    <p:restoredTop sz="94660"/>
  </p:normalViewPr>
  <p:slideViewPr>
    <p:cSldViewPr snapToGrid="0">
      <p:cViewPr varScale="1">
        <p:scale>
          <a:sx n="85" d="100"/>
          <a:sy n="85" d="100"/>
        </p:scale>
        <p:origin x="408"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C439-7561-D872-4C0B-085203F15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CABF94-6B75-EC0A-398F-4A225E5DF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94CD30-0637-114E-9C8A-503217BD1BB5}"/>
              </a:ext>
            </a:extLst>
          </p:cNvPr>
          <p:cNvSpPr>
            <a:spLocks noGrp="1"/>
          </p:cNvSpPr>
          <p:nvPr>
            <p:ph type="dt" sz="half" idx="10"/>
          </p:nvPr>
        </p:nvSpPr>
        <p:spPr/>
        <p:txBody>
          <a:bodyPr/>
          <a:lstStyle/>
          <a:p>
            <a:fld id="{A2EAC035-B6B8-4A26-9262-14CC58B9C04B}" type="datetimeFigureOut">
              <a:rPr lang="en-IN" smtClean="0"/>
              <a:t>13-09-2023</a:t>
            </a:fld>
            <a:endParaRPr lang="en-IN"/>
          </a:p>
        </p:txBody>
      </p:sp>
      <p:sp>
        <p:nvSpPr>
          <p:cNvPr id="5" name="Footer Placeholder 4">
            <a:extLst>
              <a:ext uri="{FF2B5EF4-FFF2-40B4-BE49-F238E27FC236}">
                <a16:creationId xmlns:a16="http://schemas.microsoft.com/office/drawing/2014/main" id="{20F9DD38-4B0A-15CF-86E9-F8CB34A2C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84CC3-EBE9-7E16-FC3E-E83916312FE6}"/>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66411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1F4C-549F-78DB-67CE-3BB8584BC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22BE7D-DAF7-F1CC-BB59-E44680B42D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88613-8C61-205C-EB9F-6E6A89040B1E}"/>
              </a:ext>
            </a:extLst>
          </p:cNvPr>
          <p:cNvSpPr>
            <a:spLocks noGrp="1"/>
          </p:cNvSpPr>
          <p:nvPr>
            <p:ph type="dt" sz="half" idx="10"/>
          </p:nvPr>
        </p:nvSpPr>
        <p:spPr/>
        <p:txBody>
          <a:bodyPr/>
          <a:lstStyle/>
          <a:p>
            <a:fld id="{A2EAC035-B6B8-4A26-9262-14CC58B9C04B}" type="datetimeFigureOut">
              <a:rPr lang="en-IN" smtClean="0"/>
              <a:t>13-09-2023</a:t>
            </a:fld>
            <a:endParaRPr lang="en-IN"/>
          </a:p>
        </p:txBody>
      </p:sp>
      <p:sp>
        <p:nvSpPr>
          <p:cNvPr id="5" name="Footer Placeholder 4">
            <a:extLst>
              <a:ext uri="{FF2B5EF4-FFF2-40B4-BE49-F238E27FC236}">
                <a16:creationId xmlns:a16="http://schemas.microsoft.com/office/drawing/2014/main" id="{688F2999-E48F-3BCB-CDFF-486C3C8C8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21C83-8AAB-FDBD-39EA-52DECC56358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48750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691DE-BB97-5A8E-C7BE-1A80DE249D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EE551-277E-BB88-A0F3-6E587136B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7317B-CD99-AD09-11A7-6D2D116C43B1}"/>
              </a:ext>
            </a:extLst>
          </p:cNvPr>
          <p:cNvSpPr>
            <a:spLocks noGrp="1"/>
          </p:cNvSpPr>
          <p:nvPr>
            <p:ph type="dt" sz="half" idx="10"/>
          </p:nvPr>
        </p:nvSpPr>
        <p:spPr/>
        <p:txBody>
          <a:bodyPr/>
          <a:lstStyle/>
          <a:p>
            <a:fld id="{A2EAC035-B6B8-4A26-9262-14CC58B9C04B}" type="datetimeFigureOut">
              <a:rPr lang="en-IN" smtClean="0"/>
              <a:t>13-09-2023</a:t>
            </a:fld>
            <a:endParaRPr lang="en-IN"/>
          </a:p>
        </p:txBody>
      </p:sp>
      <p:sp>
        <p:nvSpPr>
          <p:cNvPr id="5" name="Footer Placeholder 4">
            <a:extLst>
              <a:ext uri="{FF2B5EF4-FFF2-40B4-BE49-F238E27FC236}">
                <a16:creationId xmlns:a16="http://schemas.microsoft.com/office/drawing/2014/main" id="{624BBACC-DF9F-2749-21B4-BA1C9B5DD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B1129-C1F0-2D71-8C92-AC42AB21B0A7}"/>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83738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458F-4782-8839-D5E1-BE95028B7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C153C6-1162-9BA5-F123-D7C6D95A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A34CC-7712-0D8C-9E46-2E190C98715F}"/>
              </a:ext>
            </a:extLst>
          </p:cNvPr>
          <p:cNvSpPr>
            <a:spLocks noGrp="1"/>
          </p:cNvSpPr>
          <p:nvPr>
            <p:ph type="dt" sz="half" idx="10"/>
          </p:nvPr>
        </p:nvSpPr>
        <p:spPr/>
        <p:txBody>
          <a:bodyPr/>
          <a:lstStyle/>
          <a:p>
            <a:fld id="{A2EAC035-B6B8-4A26-9262-14CC58B9C04B}" type="datetimeFigureOut">
              <a:rPr lang="en-IN" smtClean="0"/>
              <a:t>13-09-2023</a:t>
            </a:fld>
            <a:endParaRPr lang="en-IN"/>
          </a:p>
        </p:txBody>
      </p:sp>
      <p:sp>
        <p:nvSpPr>
          <p:cNvPr id="5" name="Footer Placeholder 4">
            <a:extLst>
              <a:ext uri="{FF2B5EF4-FFF2-40B4-BE49-F238E27FC236}">
                <a16:creationId xmlns:a16="http://schemas.microsoft.com/office/drawing/2014/main" id="{8BF7A4B4-F26C-C1D3-E330-ABFE2D89E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1D753-6471-8044-B952-51560ACC8E8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0693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919C-E4CA-0329-A32F-DB74CD0AB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404A60-66FE-A893-5C0D-88F0CCC5D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C725D-C48B-8DD4-28FF-93A4F9B0C63F}"/>
              </a:ext>
            </a:extLst>
          </p:cNvPr>
          <p:cNvSpPr>
            <a:spLocks noGrp="1"/>
          </p:cNvSpPr>
          <p:nvPr>
            <p:ph type="dt" sz="half" idx="10"/>
          </p:nvPr>
        </p:nvSpPr>
        <p:spPr/>
        <p:txBody>
          <a:bodyPr/>
          <a:lstStyle/>
          <a:p>
            <a:fld id="{A2EAC035-B6B8-4A26-9262-14CC58B9C04B}" type="datetimeFigureOut">
              <a:rPr lang="en-IN" smtClean="0"/>
              <a:t>13-09-2023</a:t>
            </a:fld>
            <a:endParaRPr lang="en-IN"/>
          </a:p>
        </p:txBody>
      </p:sp>
      <p:sp>
        <p:nvSpPr>
          <p:cNvPr id="5" name="Footer Placeholder 4">
            <a:extLst>
              <a:ext uri="{FF2B5EF4-FFF2-40B4-BE49-F238E27FC236}">
                <a16:creationId xmlns:a16="http://schemas.microsoft.com/office/drawing/2014/main" id="{08ED4506-2435-E51B-559A-38EF32E52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DB14F-8DD3-D46A-B557-623C404805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93094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0C97-422A-30B3-18BB-1A3FCE27C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975DF-3097-416F-7A39-BEA0CEDC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0C43D4-4985-1C78-D168-AE18F9884A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33C89A-A180-CA5D-2DDA-F2D7384CB30A}"/>
              </a:ext>
            </a:extLst>
          </p:cNvPr>
          <p:cNvSpPr>
            <a:spLocks noGrp="1"/>
          </p:cNvSpPr>
          <p:nvPr>
            <p:ph type="dt" sz="half" idx="10"/>
          </p:nvPr>
        </p:nvSpPr>
        <p:spPr/>
        <p:txBody>
          <a:bodyPr/>
          <a:lstStyle/>
          <a:p>
            <a:fld id="{A2EAC035-B6B8-4A26-9262-14CC58B9C04B}" type="datetimeFigureOut">
              <a:rPr lang="en-IN" smtClean="0"/>
              <a:t>13-09-2023</a:t>
            </a:fld>
            <a:endParaRPr lang="en-IN"/>
          </a:p>
        </p:txBody>
      </p:sp>
      <p:sp>
        <p:nvSpPr>
          <p:cNvPr id="6" name="Footer Placeholder 5">
            <a:extLst>
              <a:ext uri="{FF2B5EF4-FFF2-40B4-BE49-F238E27FC236}">
                <a16:creationId xmlns:a16="http://schemas.microsoft.com/office/drawing/2014/main" id="{71662A4B-B03E-49A1-781D-F7DCAF301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75DD80-168A-263C-8AAD-AC8A62E58B51}"/>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41767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FEC7-7ADE-0F5F-B2D2-870A5B4A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DB405C-D6B6-CA23-35A8-4A1013DE0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063882-1611-E67E-2F4C-EFC703D0F9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FB1D57-DBDC-FC69-B642-81AAACA1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0A295-A59A-4BB0-E8E6-7DE344A98A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959F61-843B-25A8-B2AA-86EA27F77682}"/>
              </a:ext>
            </a:extLst>
          </p:cNvPr>
          <p:cNvSpPr>
            <a:spLocks noGrp="1"/>
          </p:cNvSpPr>
          <p:nvPr>
            <p:ph type="dt" sz="half" idx="10"/>
          </p:nvPr>
        </p:nvSpPr>
        <p:spPr/>
        <p:txBody>
          <a:bodyPr/>
          <a:lstStyle/>
          <a:p>
            <a:fld id="{A2EAC035-B6B8-4A26-9262-14CC58B9C04B}" type="datetimeFigureOut">
              <a:rPr lang="en-IN" smtClean="0"/>
              <a:t>13-09-2023</a:t>
            </a:fld>
            <a:endParaRPr lang="en-IN"/>
          </a:p>
        </p:txBody>
      </p:sp>
      <p:sp>
        <p:nvSpPr>
          <p:cNvPr id="8" name="Footer Placeholder 7">
            <a:extLst>
              <a:ext uri="{FF2B5EF4-FFF2-40B4-BE49-F238E27FC236}">
                <a16:creationId xmlns:a16="http://schemas.microsoft.com/office/drawing/2014/main" id="{4DD4E5E5-6B9A-7066-5DC6-074B311AAB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75CE58-F625-0A96-011C-F7BE5F10E4C0}"/>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75773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57C9-F334-A135-3716-E9BA848148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3BE558-91AA-8224-13ED-8624FA90372B}"/>
              </a:ext>
            </a:extLst>
          </p:cNvPr>
          <p:cNvSpPr>
            <a:spLocks noGrp="1"/>
          </p:cNvSpPr>
          <p:nvPr>
            <p:ph type="dt" sz="half" idx="10"/>
          </p:nvPr>
        </p:nvSpPr>
        <p:spPr/>
        <p:txBody>
          <a:bodyPr/>
          <a:lstStyle/>
          <a:p>
            <a:fld id="{A2EAC035-B6B8-4A26-9262-14CC58B9C04B}" type="datetimeFigureOut">
              <a:rPr lang="en-IN" smtClean="0"/>
              <a:t>13-09-2023</a:t>
            </a:fld>
            <a:endParaRPr lang="en-IN"/>
          </a:p>
        </p:txBody>
      </p:sp>
      <p:sp>
        <p:nvSpPr>
          <p:cNvPr id="4" name="Footer Placeholder 3">
            <a:extLst>
              <a:ext uri="{FF2B5EF4-FFF2-40B4-BE49-F238E27FC236}">
                <a16:creationId xmlns:a16="http://schemas.microsoft.com/office/drawing/2014/main" id="{F95B5A2F-248E-70B5-2DB9-865287796F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EB7F3-D93A-AAA0-727F-B367C09E18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68028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E05AC-4C32-ABA5-093A-E3C7ADE5E8DE}"/>
              </a:ext>
            </a:extLst>
          </p:cNvPr>
          <p:cNvSpPr>
            <a:spLocks noGrp="1"/>
          </p:cNvSpPr>
          <p:nvPr>
            <p:ph type="dt" sz="half" idx="10"/>
          </p:nvPr>
        </p:nvSpPr>
        <p:spPr/>
        <p:txBody>
          <a:bodyPr/>
          <a:lstStyle/>
          <a:p>
            <a:fld id="{A2EAC035-B6B8-4A26-9262-14CC58B9C04B}" type="datetimeFigureOut">
              <a:rPr lang="en-IN" smtClean="0"/>
              <a:t>13-09-2023</a:t>
            </a:fld>
            <a:endParaRPr lang="en-IN"/>
          </a:p>
        </p:txBody>
      </p:sp>
      <p:sp>
        <p:nvSpPr>
          <p:cNvPr id="3" name="Footer Placeholder 2">
            <a:extLst>
              <a:ext uri="{FF2B5EF4-FFF2-40B4-BE49-F238E27FC236}">
                <a16:creationId xmlns:a16="http://schemas.microsoft.com/office/drawing/2014/main" id="{116548EC-36E1-9785-2389-D5C8D80A97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94F630-D3A2-FEA5-5688-FA85212DBFAC}"/>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251551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373C-0C7B-3138-2B71-BE0206BFC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CFB040-0532-55A0-899E-F1A0058C5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0475DE-273B-D486-B977-6F6E9A84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208DA-B383-4687-B5AA-28620729013F}"/>
              </a:ext>
            </a:extLst>
          </p:cNvPr>
          <p:cNvSpPr>
            <a:spLocks noGrp="1"/>
          </p:cNvSpPr>
          <p:nvPr>
            <p:ph type="dt" sz="half" idx="10"/>
          </p:nvPr>
        </p:nvSpPr>
        <p:spPr/>
        <p:txBody>
          <a:bodyPr/>
          <a:lstStyle/>
          <a:p>
            <a:fld id="{A2EAC035-B6B8-4A26-9262-14CC58B9C04B}" type="datetimeFigureOut">
              <a:rPr lang="en-IN" smtClean="0"/>
              <a:t>13-09-2023</a:t>
            </a:fld>
            <a:endParaRPr lang="en-IN"/>
          </a:p>
        </p:txBody>
      </p:sp>
      <p:sp>
        <p:nvSpPr>
          <p:cNvPr id="6" name="Footer Placeholder 5">
            <a:extLst>
              <a:ext uri="{FF2B5EF4-FFF2-40B4-BE49-F238E27FC236}">
                <a16:creationId xmlns:a16="http://schemas.microsoft.com/office/drawing/2014/main" id="{8AD5D456-D4BD-D260-6F88-B0135E2EA4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90C7A-C3AB-3293-EE28-D96275A034FE}"/>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6674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3485-8066-90B9-E725-2CEC5CC09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51A955-DF1A-1F44-7425-DB06EF344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B78DF3-E237-5801-55EA-C8F04D7EC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3E79D-FF3E-BD71-36CE-6173E9E10500}"/>
              </a:ext>
            </a:extLst>
          </p:cNvPr>
          <p:cNvSpPr>
            <a:spLocks noGrp="1"/>
          </p:cNvSpPr>
          <p:nvPr>
            <p:ph type="dt" sz="half" idx="10"/>
          </p:nvPr>
        </p:nvSpPr>
        <p:spPr/>
        <p:txBody>
          <a:bodyPr/>
          <a:lstStyle/>
          <a:p>
            <a:fld id="{A2EAC035-B6B8-4A26-9262-14CC58B9C04B}" type="datetimeFigureOut">
              <a:rPr lang="en-IN" smtClean="0"/>
              <a:t>13-09-2023</a:t>
            </a:fld>
            <a:endParaRPr lang="en-IN"/>
          </a:p>
        </p:txBody>
      </p:sp>
      <p:sp>
        <p:nvSpPr>
          <p:cNvPr id="6" name="Footer Placeholder 5">
            <a:extLst>
              <a:ext uri="{FF2B5EF4-FFF2-40B4-BE49-F238E27FC236}">
                <a16:creationId xmlns:a16="http://schemas.microsoft.com/office/drawing/2014/main" id="{63EC2ABD-A46E-5275-0F11-D6B963422D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DD063-8891-ABDA-EE17-207E7E31AB9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17201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6C1A3-B44B-5F46-D23F-04FB158A0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6F5DB-0D66-D177-53B7-C1F280005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67576-6BC9-43C8-A570-061272C72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C035-B6B8-4A26-9262-14CC58B9C04B}" type="datetimeFigureOut">
              <a:rPr lang="en-IN" smtClean="0"/>
              <a:t>13-09-2023</a:t>
            </a:fld>
            <a:endParaRPr lang="en-IN"/>
          </a:p>
        </p:txBody>
      </p:sp>
      <p:sp>
        <p:nvSpPr>
          <p:cNvPr id="5" name="Footer Placeholder 4">
            <a:extLst>
              <a:ext uri="{FF2B5EF4-FFF2-40B4-BE49-F238E27FC236}">
                <a16:creationId xmlns:a16="http://schemas.microsoft.com/office/drawing/2014/main" id="{72B236A3-3AF3-889E-96AD-FD051640A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65DE2B-397A-6648-D0F7-CC0E414C3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AA677-6C5B-480D-8A24-33B5BA5EA559}" type="slidenum">
              <a:rPr lang="en-IN" smtClean="0"/>
              <a:t>‹#›</a:t>
            </a:fld>
            <a:endParaRPr lang="en-IN"/>
          </a:p>
        </p:txBody>
      </p:sp>
    </p:spTree>
    <p:extLst>
      <p:ext uri="{BB962C8B-B14F-4D97-AF65-F5344CB8AC3E}">
        <p14:creationId xmlns:p14="http://schemas.microsoft.com/office/powerpoint/2010/main" val="1377692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javatpoint.com/inheritance-in-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overriding-in-java/" TargetMode="External"/><Relationship Id="rId2" Type="http://schemas.openxmlformats.org/officeDocument/2006/relationships/hyperlink" Target="https://www.geeksforgeeks.org/abstract-keyword-in-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title"/>
          </p:nvPr>
        </p:nvSpPr>
        <p:spPr>
          <a:xfrm>
            <a:off x="838200" y="365125"/>
            <a:ext cx="10515600" cy="674781"/>
          </a:xfrm>
        </p:spPr>
        <p:txBody>
          <a:bodyPr>
            <a:normAutofit fontScale="90000"/>
          </a:bodyPr>
          <a:lstStyle/>
          <a:p>
            <a:pPr algn="ctr"/>
            <a:r>
              <a:rPr lang="en-IN" sz="7200" b="1" dirty="0">
                <a:solidFill>
                  <a:srgbClr val="1100A7"/>
                </a:solidFill>
              </a:rPr>
              <a:t>Topics to be Covered</a:t>
            </a:r>
            <a:r>
              <a:rPr lang="en-IN" sz="7200" b="1" dirty="0"/>
              <a:t>:</a:t>
            </a:r>
          </a:p>
        </p:txBody>
      </p:sp>
      <p:sp>
        <p:nvSpPr>
          <p:cNvPr id="3" name="Content Placeholder 2">
            <a:extLst>
              <a:ext uri="{FF2B5EF4-FFF2-40B4-BE49-F238E27FC236}">
                <a16:creationId xmlns:a16="http://schemas.microsoft.com/office/drawing/2014/main" id="{ADDD723C-EF15-FB3D-5FF3-791E71C556FB}"/>
              </a:ext>
            </a:extLst>
          </p:cNvPr>
          <p:cNvSpPr>
            <a:spLocks noGrp="1"/>
          </p:cNvSpPr>
          <p:nvPr>
            <p:ph idx="1"/>
          </p:nvPr>
        </p:nvSpPr>
        <p:spPr>
          <a:xfrm>
            <a:off x="766483" y="1467059"/>
            <a:ext cx="10515600" cy="5025816"/>
          </a:xfrm>
        </p:spPr>
        <p:txBody>
          <a:bodyPr>
            <a:normAutofit/>
          </a:bodyPr>
          <a:lstStyle/>
          <a:p>
            <a:r>
              <a:rPr lang="en-IN" dirty="0"/>
              <a:t>Abstraction</a:t>
            </a:r>
          </a:p>
          <a:p>
            <a:r>
              <a:rPr lang="en-IN" dirty="0"/>
              <a:t>Abstract method</a:t>
            </a:r>
          </a:p>
          <a:p>
            <a:r>
              <a:rPr lang="en-IN" dirty="0"/>
              <a:t>Abstract Class</a:t>
            </a:r>
          </a:p>
          <a:p>
            <a:r>
              <a:rPr lang="en-IN" dirty="0"/>
              <a:t>Interface</a:t>
            </a:r>
          </a:p>
          <a:p>
            <a:r>
              <a:rPr lang="en-IN" dirty="0"/>
              <a:t>Multiple Inheritance using Interface</a:t>
            </a:r>
          </a:p>
          <a:p>
            <a:r>
              <a:rPr lang="en-IN" dirty="0"/>
              <a:t>Default method in interface</a:t>
            </a:r>
          </a:p>
          <a:p>
            <a:r>
              <a:rPr lang="en-IN" dirty="0"/>
              <a:t>Static method in interface</a:t>
            </a:r>
          </a:p>
          <a:p>
            <a:r>
              <a:rPr lang="en-IN" dirty="0"/>
              <a:t>Abstract Class Vs Interface</a:t>
            </a:r>
          </a:p>
          <a:p>
            <a:r>
              <a:rPr lang="en-IN" dirty="0"/>
              <a:t>Marker Interface</a:t>
            </a:r>
          </a:p>
          <a:p>
            <a:pPr marL="0" indent="0">
              <a:buNone/>
            </a:pP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88912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Abstract Class : Example 3</a:t>
            </a:r>
          </a:p>
        </p:txBody>
      </p:sp>
      <p:sp>
        <p:nvSpPr>
          <p:cNvPr id="6" name="TextBox 5">
            <a:extLst>
              <a:ext uri="{FF2B5EF4-FFF2-40B4-BE49-F238E27FC236}">
                <a16:creationId xmlns:a16="http://schemas.microsoft.com/office/drawing/2014/main" id="{522514C2-B685-4FD1-6280-A74EAFA8A015}"/>
              </a:ext>
            </a:extLst>
          </p:cNvPr>
          <p:cNvSpPr txBox="1"/>
          <p:nvPr/>
        </p:nvSpPr>
        <p:spPr>
          <a:xfrm>
            <a:off x="7404846" y="5085409"/>
            <a:ext cx="2187389" cy="1184940"/>
          </a:xfrm>
          <a:prstGeom prst="rect">
            <a:avLst/>
          </a:prstGeom>
          <a:noFill/>
          <a:ln>
            <a:solidFill>
              <a:schemeClr val="accent1"/>
            </a:solidFill>
          </a:ln>
        </p:spPr>
        <p:txBody>
          <a:bodyPr wrap="square">
            <a:spAutoFit/>
          </a:bodyPr>
          <a:lstStyle/>
          <a:p>
            <a:r>
              <a:rPr lang="en-IN" sz="2000" b="1" dirty="0">
                <a:solidFill>
                  <a:srgbClr val="FF0000"/>
                </a:solidFill>
              </a:rPr>
              <a:t>Output:</a:t>
            </a:r>
          </a:p>
          <a:p>
            <a:r>
              <a:rPr lang="en-IN" sz="1100" dirty="0"/>
              <a:t> </a:t>
            </a:r>
          </a:p>
          <a:p>
            <a:r>
              <a:rPr lang="en-IN" sz="2000" dirty="0">
                <a:solidFill>
                  <a:srgbClr val="000000"/>
                </a:solidFill>
                <a:latin typeface="inter-regular"/>
              </a:rPr>
              <a:t>SBI ROI: 7.2 %</a:t>
            </a:r>
          </a:p>
          <a:p>
            <a:r>
              <a:rPr lang="en-IN" sz="2000" dirty="0">
                <a:solidFill>
                  <a:srgbClr val="000000"/>
                </a:solidFill>
                <a:latin typeface="inter-regular"/>
              </a:rPr>
              <a:t>PNB ROI: 8.3 %</a:t>
            </a:r>
          </a:p>
        </p:txBody>
      </p:sp>
      <p:sp>
        <p:nvSpPr>
          <p:cNvPr id="7" name="TextBox 6">
            <a:extLst>
              <a:ext uri="{FF2B5EF4-FFF2-40B4-BE49-F238E27FC236}">
                <a16:creationId xmlns:a16="http://schemas.microsoft.com/office/drawing/2014/main" id="{37428C6A-7EF1-0566-AA3A-373662B01B98}"/>
              </a:ext>
            </a:extLst>
          </p:cNvPr>
          <p:cNvSpPr txBox="1"/>
          <p:nvPr/>
        </p:nvSpPr>
        <p:spPr>
          <a:xfrm>
            <a:off x="317048" y="1054980"/>
            <a:ext cx="4315242" cy="5355312"/>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abstract</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Bank</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abstract</a:t>
            </a:r>
            <a:r>
              <a:rPr lang="en-IN" b="0" i="0" dirty="0">
                <a:solidFill>
                  <a:srgbClr val="000000"/>
                </a:solidFill>
                <a:effectLst/>
                <a:latin typeface="inter-regular"/>
              </a:rPr>
              <a:t> </a:t>
            </a:r>
            <a:r>
              <a:rPr lang="en-IN" b="1" i="0" dirty="0">
                <a:solidFill>
                  <a:srgbClr val="006699"/>
                </a:solidFill>
                <a:effectLst/>
                <a:latin typeface="inter-regular"/>
              </a:rPr>
              <a:t>float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SBI </a:t>
            </a:r>
            <a:r>
              <a:rPr lang="en-IN" b="1" i="0" dirty="0">
                <a:solidFill>
                  <a:srgbClr val="006699"/>
                </a:solidFill>
                <a:effectLst/>
                <a:latin typeface="inter-regular"/>
              </a:rPr>
              <a:t>extends</a:t>
            </a:r>
            <a:r>
              <a:rPr lang="en-IN" b="0" i="0" dirty="0">
                <a:solidFill>
                  <a:srgbClr val="000000"/>
                </a:solidFill>
                <a:effectLst/>
                <a:latin typeface="inter-regular"/>
              </a:rPr>
              <a:t> Bank</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float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7.2f</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PNB </a:t>
            </a:r>
            <a:r>
              <a:rPr lang="en-IN" b="1" i="0" dirty="0">
                <a:solidFill>
                  <a:srgbClr val="006699"/>
                </a:solidFill>
                <a:effectLst/>
                <a:latin typeface="inter-regular"/>
              </a:rPr>
              <a:t>extends</a:t>
            </a:r>
            <a:r>
              <a:rPr lang="en-IN" b="0" i="0" dirty="0">
                <a:solidFill>
                  <a:srgbClr val="000000"/>
                </a:solidFill>
                <a:effectLst/>
                <a:latin typeface="inter-regular"/>
              </a:rPr>
              <a:t> Bank</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float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8.3f</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a:solidFill>
                  <a:srgbClr val="000000"/>
                </a:solidFill>
                <a:effectLst/>
                <a:latin typeface="inter-regular"/>
              </a:rPr>
              <a:t>}    </a:t>
            </a:r>
            <a:endParaRPr lang="en-IN" b="0" i="0" dirty="0">
              <a:solidFill>
                <a:srgbClr val="000000"/>
              </a:solidFill>
              <a:effectLst/>
              <a:latin typeface="inter-regular"/>
            </a:endParaRPr>
          </a:p>
        </p:txBody>
      </p:sp>
      <p:sp>
        <p:nvSpPr>
          <p:cNvPr id="9" name="TextBox 8">
            <a:extLst>
              <a:ext uri="{FF2B5EF4-FFF2-40B4-BE49-F238E27FC236}">
                <a16:creationId xmlns:a16="http://schemas.microsoft.com/office/drawing/2014/main" id="{B365E2F4-9099-D29B-49F5-714961ECA573}"/>
              </a:ext>
            </a:extLst>
          </p:cNvPr>
          <p:cNvSpPr txBox="1"/>
          <p:nvPr/>
        </p:nvSpPr>
        <p:spPr>
          <a:xfrm>
            <a:off x="4742329" y="1054980"/>
            <a:ext cx="7265451" cy="3693319"/>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TestBank</a:t>
            </a:r>
            <a:endParaRPr lang="en-IN" b="0" i="0" dirty="0">
              <a:solidFill>
                <a:srgbClr val="000000"/>
              </a:solidFill>
              <a:effectLst/>
              <a:latin typeface="inter-regular"/>
            </a:endParaRP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Bank b;  </a:t>
            </a:r>
          </a:p>
          <a:p>
            <a:pPr algn="just"/>
            <a:r>
              <a:rPr lang="en-IN" b="0" i="0" dirty="0">
                <a:solidFill>
                  <a:srgbClr val="000000"/>
                </a:solidFill>
                <a:effectLst/>
                <a:latin typeface="inter-regular"/>
              </a:rPr>
              <a:t>	    b=</a:t>
            </a:r>
            <a:r>
              <a:rPr lang="en-IN" b="1" i="0" dirty="0">
                <a:solidFill>
                  <a:srgbClr val="006699"/>
                </a:solidFill>
                <a:effectLst/>
                <a:latin typeface="inter-regular"/>
              </a:rPr>
              <a:t>new</a:t>
            </a:r>
            <a:r>
              <a:rPr lang="en-IN" b="0" i="0" dirty="0">
                <a:solidFill>
                  <a:srgbClr val="000000"/>
                </a:solidFill>
                <a:effectLst/>
                <a:latin typeface="inter-regular"/>
              </a:rPr>
              <a:t> SBI();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“SBI ROI: "</a:t>
            </a:r>
            <a:r>
              <a:rPr lang="en-IN" b="0" i="0" dirty="0">
                <a:solidFill>
                  <a:srgbClr val="000000"/>
                </a:solidFill>
                <a:effectLst/>
                <a:latin typeface="inter-regular"/>
              </a:rPr>
              <a:t>+</a:t>
            </a:r>
            <a:r>
              <a:rPr lang="en-IN" b="0" i="0" dirty="0" err="1">
                <a:solidFill>
                  <a:srgbClr val="000000"/>
                </a:solidFill>
                <a:effectLst/>
                <a:latin typeface="inter-regular"/>
              </a:rPr>
              <a:t>b.getRateOfInterest</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    </a:t>
            </a:r>
          </a:p>
          <a:p>
            <a:pPr algn="just"/>
            <a:endParaRPr lang="en-IN" b="0" i="0" dirty="0">
              <a:solidFill>
                <a:srgbClr val="000000"/>
              </a:solidFill>
              <a:effectLst/>
              <a:latin typeface="inter-regular"/>
            </a:endParaRPr>
          </a:p>
          <a:p>
            <a:pPr algn="just"/>
            <a:r>
              <a:rPr lang="en-IN" dirty="0">
                <a:solidFill>
                  <a:srgbClr val="000000"/>
                </a:solidFill>
                <a:latin typeface="inter-regular"/>
              </a:rPr>
              <a:t>	    </a:t>
            </a:r>
            <a:r>
              <a:rPr lang="en-IN" b="0" i="0" dirty="0">
                <a:solidFill>
                  <a:srgbClr val="000000"/>
                </a:solidFill>
                <a:effectLst/>
                <a:latin typeface="inter-regular"/>
              </a:rPr>
              <a:t>b=</a:t>
            </a:r>
            <a:r>
              <a:rPr lang="en-IN" b="1" i="0" dirty="0">
                <a:solidFill>
                  <a:srgbClr val="006699"/>
                </a:solidFill>
                <a:effectLst/>
                <a:latin typeface="inter-regular"/>
              </a:rPr>
              <a:t>new</a:t>
            </a:r>
            <a:r>
              <a:rPr lang="en-IN" b="0" i="0" dirty="0">
                <a:solidFill>
                  <a:srgbClr val="000000"/>
                </a:solidFill>
                <a:effectLst/>
                <a:latin typeface="inter-regular"/>
              </a:rPr>
              <a:t> PNB();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“PNB ROI: "</a:t>
            </a:r>
            <a:r>
              <a:rPr lang="en-IN" b="0" i="0" dirty="0">
                <a:solidFill>
                  <a:srgbClr val="000000"/>
                </a:solidFill>
                <a:effectLst/>
                <a:latin typeface="inter-regular"/>
              </a:rPr>
              <a:t>+</a:t>
            </a:r>
            <a:r>
              <a:rPr lang="en-IN" b="0" i="0" dirty="0" err="1">
                <a:solidFill>
                  <a:srgbClr val="000000"/>
                </a:solidFill>
                <a:effectLst/>
                <a:latin typeface="inter-regular"/>
              </a:rPr>
              <a:t>b.getRateOfInterest</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956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676400" y="2809155"/>
            <a:ext cx="9144000" cy="1104220"/>
          </a:xfrm>
        </p:spPr>
        <p:txBody>
          <a:bodyPr>
            <a:normAutofit/>
          </a:bodyPr>
          <a:lstStyle/>
          <a:p>
            <a:r>
              <a:rPr lang="en-IN" sz="7200" b="1" dirty="0"/>
              <a:t>Interface</a:t>
            </a:r>
          </a:p>
        </p:txBody>
      </p:sp>
    </p:spTree>
    <p:extLst>
      <p:ext uri="{BB962C8B-B14F-4D97-AF65-F5344CB8AC3E}">
        <p14:creationId xmlns:p14="http://schemas.microsoft.com/office/powerpoint/2010/main" val="186767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Interface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65052" y="779929"/>
            <a:ext cx="11329725" cy="5298141"/>
          </a:xfrm>
        </p:spPr>
        <p:txBody>
          <a:bodyPr>
            <a:normAutofit lnSpcReduction="10000"/>
          </a:bodyPr>
          <a:lstStyle/>
          <a:p>
            <a:pPr algn="just"/>
            <a:r>
              <a:rPr lang="en-US" sz="2000" b="0" i="0" dirty="0">
                <a:solidFill>
                  <a:srgbClr val="333333"/>
                </a:solidFill>
                <a:effectLst/>
                <a:latin typeface="inter-regular"/>
              </a:rPr>
              <a:t>An </a:t>
            </a:r>
            <a:r>
              <a:rPr lang="en-US" sz="2000" b="1" i="0" dirty="0">
                <a:solidFill>
                  <a:srgbClr val="333333"/>
                </a:solidFill>
                <a:effectLst/>
                <a:latin typeface="inter-bold"/>
              </a:rPr>
              <a:t>interface in Java</a:t>
            </a:r>
            <a:r>
              <a:rPr lang="en-US" sz="2000" b="0" i="0" dirty="0">
                <a:solidFill>
                  <a:srgbClr val="333333"/>
                </a:solidFill>
                <a:effectLst/>
                <a:latin typeface="inter-regular"/>
              </a:rPr>
              <a:t> is a blueprint of a class. It has </a:t>
            </a:r>
            <a:r>
              <a:rPr lang="en-US" sz="2000" b="1" i="0" dirty="0">
                <a:solidFill>
                  <a:srgbClr val="333333"/>
                </a:solidFill>
                <a:effectLst/>
                <a:highlight>
                  <a:srgbClr val="FFFF00"/>
                </a:highlight>
                <a:latin typeface="inter-regular"/>
              </a:rPr>
              <a:t>static constants </a:t>
            </a:r>
            <a:r>
              <a:rPr lang="en-US" sz="2000" b="0" i="0" dirty="0">
                <a:solidFill>
                  <a:srgbClr val="333333"/>
                </a:solidFill>
                <a:effectLst/>
                <a:latin typeface="inter-regular"/>
              </a:rPr>
              <a:t>and </a:t>
            </a:r>
            <a:r>
              <a:rPr lang="en-US" sz="2000" b="1" i="0" dirty="0">
                <a:solidFill>
                  <a:srgbClr val="333333"/>
                </a:solidFill>
                <a:effectLst/>
                <a:highlight>
                  <a:srgbClr val="FFFF00"/>
                </a:highlight>
                <a:latin typeface="inter-regular"/>
              </a:rPr>
              <a:t>abstract methods</a:t>
            </a:r>
            <a:r>
              <a:rPr lang="en-US" sz="2000" b="0" i="0" dirty="0">
                <a:solidFill>
                  <a:srgbClr val="333333"/>
                </a:solidFill>
                <a:effectLst/>
                <a:latin typeface="inter-regular"/>
              </a:rPr>
              <a:t>.</a:t>
            </a:r>
          </a:p>
          <a:p>
            <a:pPr algn="just"/>
            <a:r>
              <a:rPr lang="en-US" sz="2000" b="0" i="0" dirty="0">
                <a:solidFill>
                  <a:srgbClr val="333333"/>
                </a:solidFill>
                <a:effectLst/>
                <a:latin typeface="inter-regular"/>
              </a:rPr>
              <a:t>There can be </a:t>
            </a:r>
            <a:r>
              <a:rPr lang="en-US" sz="2000" b="1" i="0" dirty="0">
                <a:solidFill>
                  <a:srgbClr val="333333"/>
                </a:solidFill>
                <a:effectLst/>
                <a:latin typeface="inter-regular"/>
              </a:rPr>
              <a:t>only abstract methods </a:t>
            </a:r>
            <a:r>
              <a:rPr lang="en-US" sz="2000" b="0" i="0" dirty="0">
                <a:solidFill>
                  <a:srgbClr val="333333"/>
                </a:solidFill>
                <a:effectLst/>
                <a:latin typeface="inter-regular"/>
              </a:rPr>
              <a:t>in the Java interface. It is used to achieve abstraction and multiple inheritance in Java.</a:t>
            </a:r>
            <a:endParaRPr lang="en-US" sz="2000" b="0" i="0" u="none" strike="noStrike" dirty="0">
              <a:solidFill>
                <a:srgbClr val="008000"/>
              </a:solidFill>
              <a:effectLst/>
              <a:latin typeface="inter-regular"/>
              <a:hlinkClick r:id="rId2"/>
            </a:endParaRPr>
          </a:p>
          <a:p>
            <a:pPr algn="just"/>
            <a:r>
              <a:rPr lang="en-US" sz="2000" b="0" i="0" dirty="0">
                <a:solidFill>
                  <a:srgbClr val="333333"/>
                </a:solidFill>
                <a:effectLst/>
                <a:latin typeface="inter-regular"/>
              </a:rPr>
              <a:t>In other words, interfaces can have abstract methods and variables. It cannot have a method body.</a:t>
            </a:r>
          </a:p>
          <a:p>
            <a:pPr algn="just"/>
            <a:r>
              <a:rPr lang="en-US" sz="2000" b="0" i="0" dirty="0">
                <a:solidFill>
                  <a:srgbClr val="333333"/>
                </a:solidFill>
                <a:effectLst/>
                <a:latin typeface="inter-regular"/>
              </a:rPr>
              <a:t>It cannot be instantiated just like the abstract class.</a:t>
            </a:r>
          </a:p>
          <a:p>
            <a:pPr algn="just"/>
            <a:endParaRPr lang="en-US" sz="2000" b="0" i="0" dirty="0">
              <a:solidFill>
                <a:srgbClr val="333333"/>
              </a:solidFill>
              <a:effectLst/>
              <a:latin typeface="inter-regular"/>
            </a:endParaRPr>
          </a:p>
          <a:p>
            <a:pPr marL="0" indent="0" algn="just">
              <a:buNone/>
            </a:pPr>
            <a:r>
              <a:rPr lang="en-US" sz="2000" b="1" i="0" dirty="0">
                <a:solidFill>
                  <a:srgbClr val="610B38"/>
                </a:solidFill>
                <a:effectLst/>
                <a:latin typeface="erdana"/>
              </a:rPr>
              <a:t>Why use Java interface?</a:t>
            </a:r>
          </a:p>
          <a:p>
            <a:pPr marL="0" indent="0" algn="just">
              <a:buNone/>
            </a:pPr>
            <a:r>
              <a:rPr lang="en-US" sz="2000" b="0" i="0" dirty="0">
                <a:solidFill>
                  <a:srgbClr val="333333"/>
                </a:solidFill>
                <a:effectLst/>
                <a:latin typeface="inter-regular"/>
              </a:rPr>
              <a:t>There are three main reasons to use an interface. They are:</a:t>
            </a:r>
          </a:p>
          <a:p>
            <a:pPr marL="457200" indent="-457200" algn="just">
              <a:buFont typeface="+mj-lt"/>
              <a:buAutoNum type="arabicParenR"/>
            </a:pPr>
            <a:r>
              <a:rPr lang="en-US" sz="2000" b="0" i="0" dirty="0">
                <a:solidFill>
                  <a:srgbClr val="000000"/>
                </a:solidFill>
                <a:effectLst/>
                <a:latin typeface="inter-regular"/>
              </a:rPr>
              <a:t>It is used to achieve abstraction.</a:t>
            </a:r>
          </a:p>
          <a:p>
            <a:pPr marL="457200" indent="-457200" algn="just">
              <a:buFont typeface="+mj-lt"/>
              <a:buAutoNum type="arabicParenR"/>
            </a:pPr>
            <a:r>
              <a:rPr lang="en-US" sz="2000" b="0" i="0" dirty="0">
                <a:solidFill>
                  <a:srgbClr val="000000"/>
                </a:solidFill>
                <a:effectLst/>
                <a:latin typeface="inter-regular"/>
              </a:rPr>
              <a:t>By interface, we can support the functionality of multiple inheritance.</a:t>
            </a:r>
          </a:p>
          <a:p>
            <a:pPr marL="457200" indent="-457200" algn="just">
              <a:buFont typeface="+mj-lt"/>
              <a:buAutoNum type="arabicParenR"/>
            </a:pPr>
            <a:r>
              <a:rPr lang="en-US" sz="2000" b="0" i="0" dirty="0">
                <a:solidFill>
                  <a:srgbClr val="000000"/>
                </a:solidFill>
                <a:effectLst/>
                <a:latin typeface="inter-regular"/>
              </a:rPr>
              <a:t>It can be used to achieve loose coupling.</a:t>
            </a:r>
          </a:p>
          <a:p>
            <a:pPr marL="457200" indent="-457200" algn="just">
              <a:buFont typeface="+mj-lt"/>
              <a:buAutoNum type="arabicParenR"/>
            </a:pPr>
            <a:endParaRPr lang="en-US" sz="2000" dirty="0">
              <a:solidFill>
                <a:srgbClr val="000000"/>
              </a:solidFill>
              <a:latin typeface="inter-regular"/>
            </a:endParaRPr>
          </a:p>
          <a:p>
            <a:pPr marL="0" indent="0" algn="just">
              <a:buNone/>
            </a:pPr>
            <a:r>
              <a:rPr lang="en-US" sz="2000" b="1" dirty="0">
                <a:solidFill>
                  <a:srgbClr val="000000"/>
                </a:solidFill>
                <a:latin typeface="inter-regular"/>
              </a:rPr>
              <a:t>Note</a:t>
            </a:r>
            <a:r>
              <a:rPr lang="en-US" sz="2000" dirty="0">
                <a:solidFill>
                  <a:srgbClr val="000000"/>
                </a:solidFill>
                <a:latin typeface="inter-regular"/>
              </a:rPr>
              <a:t>: In loose coupling, a method or class is almost independent, and they are less dependent on each other</a:t>
            </a:r>
            <a:r>
              <a:rPr lang="en-US" sz="2000" b="0" i="0" dirty="0">
                <a:solidFill>
                  <a:srgbClr val="4D5156"/>
                </a:solidFill>
                <a:effectLst/>
                <a:latin typeface="arial" panose="020B0604020202020204" pitchFamily="34" charset="0"/>
              </a:rPr>
              <a:t>.</a:t>
            </a:r>
            <a:endParaRPr lang="en-US" sz="2000" b="0" i="0" dirty="0">
              <a:solidFill>
                <a:srgbClr val="000000"/>
              </a:solidFill>
              <a:effectLst/>
              <a:latin typeface="inter-regular"/>
            </a:endParaRPr>
          </a:p>
          <a:p>
            <a:pPr algn="just"/>
            <a:endParaRPr lang="en-US" sz="1400" b="0" i="0" dirty="0">
              <a:solidFill>
                <a:srgbClr val="333333"/>
              </a:solidFill>
              <a:effectLst/>
              <a:latin typeface="inter-regular"/>
            </a:endParaRPr>
          </a:p>
        </p:txBody>
      </p:sp>
    </p:spTree>
    <p:extLst>
      <p:ext uri="{BB962C8B-B14F-4D97-AF65-F5344CB8AC3E}">
        <p14:creationId xmlns:p14="http://schemas.microsoft.com/office/powerpoint/2010/main" val="3098255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Interface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74016" y="574435"/>
            <a:ext cx="11329725" cy="4607165"/>
          </a:xfrm>
        </p:spPr>
        <p:txBody>
          <a:bodyPr>
            <a:normAutofit/>
          </a:bodyPr>
          <a:lstStyle/>
          <a:p>
            <a:pPr marL="0" indent="0" algn="just">
              <a:buNone/>
            </a:pPr>
            <a:r>
              <a:rPr lang="en-US" sz="1800" b="1" i="0" dirty="0">
                <a:solidFill>
                  <a:srgbClr val="610B38"/>
                </a:solidFill>
                <a:effectLst/>
                <a:latin typeface="erdana"/>
              </a:rPr>
              <a:t>How to declare an interface?</a:t>
            </a:r>
          </a:p>
          <a:p>
            <a:pPr algn="just"/>
            <a:r>
              <a:rPr lang="en-US" sz="1800" b="0" i="0" dirty="0">
                <a:solidFill>
                  <a:srgbClr val="333333"/>
                </a:solidFill>
                <a:effectLst/>
                <a:latin typeface="inter-regular"/>
              </a:rPr>
              <a:t>An interface is declared by using the </a:t>
            </a:r>
            <a:r>
              <a:rPr lang="en-US" sz="1800" b="1" i="0" dirty="0">
                <a:solidFill>
                  <a:srgbClr val="333333"/>
                </a:solidFill>
                <a:effectLst/>
                <a:latin typeface="inter-regular"/>
              </a:rPr>
              <a:t>interface</a:t>
            </a:r>
            <a:r>
              <a:rPr lang="en-US" sz="1800" b="0" i="0" dirty="0">
                <a:solidFill>
                  <a:srgbClr val="333333"/>
                </a:solidFill>
                <a:effectLst/>
                <a:latin typeface="inter-regular"/>
              </a:rPr>
              <a:t> keyword. </a:t>
            </a:r>
          </a:p>
          <a:p>
            <a:pPr algn="just"/>
            <a:r>
              <a:rPr lang="en-US" sz="1800" b="0" i="0" dirty="0">
                <a:solidFill>
                  <a:srgbClr val="333333"/>
                </a:solidFill>
                <a:effectLst/>
                <a:latin typeface="inter-regular"/>
              </a:rPr>
              <a:t>It provides total abstraction; which means all the methods in an interface are declared with the empty body, and all the fields are public, static, and final by default. </a:t>
            </a:r>
          </a:p>
          <a:p>
            <a:pPr algn="just"/>
            <a:r>
              <a:rPr lang="en-US" sz="1800" b="0" i="0" dirty="0">
                <a:solidFill>
                  <a:srgbClr val="333333"/>
                </a:solidFill>
                <a:effectLst/>
                <a:latin typeface="inter-regular"/>
              </a:rPr>
              <a:t>A class that implements an interface </a:t>
            </a:r>
            <a:r>
              <a:rPr lang="en-US" sz="1800" b="1" i="0" dirty="0">
                <a:solidFill>
                  <a:srgbClr val="FF0000"/>
                </a:solidFill>
                <a:effectLst/>
                <a:latin typeface="inter-regular"/>
              </a:rPr>
              <a:t>must</a:t>
            </a:r>
            <a:r>
              <a:rPr lang="en-US" sz="1800" b="0" i="0" dirty="0">
                <a:solidFill>
                  <a:srgbClr val="333333"/>
                </a:solidFill>
                <a:effectLst/>
                <a:latin typeface="inter-regular"/>
              </a:rPr>
              <a:t> implement all the methods declared in the interface.</a:t>
            </a:r>
          </a:p>
          <a:p>
            <a:pPr marL="0" indent="0" algn="just">
              <a:buNone/>
            </a:pPr>
            <a:r>
              <a:rPr lang="en-US" sz="1800" b="0" dirty="0">
                <a:solidFill>
                  <a:srgbClr val="610B4B"/>
                </a:solidFill>
                <a:effectLst/>
                <a:latin typeface="tahoma" panose="020B0604030504040204" pitchFamily="34" charset="0"/>
              </a:rPr>
              <a:t>Syntax:</a:t>
            </a:r>
          </a:p>
          <a:p>
            <a:pPr marL="0" indent="0" algn="just">
              <a:buNone/>
            </a:pPr>
            <a:r>
              <a:rPr lang="en-US" sz="1800" b="1" i="0" dirty="0">
                <a:solidFill>
                  <a:srgbClr val="006699"/>
                </a:solidFill>
                <a:effectLst/>
                <a:latin typeface="inter-regular"/>
              </a:rPr>
              <a:t>interface</a:t>
            </a:r>
            <a:r>
              <a:rPr lang="en-US" sz="1800" b="0" i="0" dirty="0">
                <a:solidFill>
                  <a:srgbClr val="000000"/>
                </a:solidFill>
                <a:effectLst/>
                <a:latin typeface="inter-regular"/>
              </a:rPr>
              <a:t> &lt;</a:t>
            </a:r>
            <a:r>
              <a:rPr lang="en-US" sz="1800" b="0" i="0" dirty="0" err="1">
                <a:solidFill>
                  <a:srgbClr val="000000"/>
                </a:solidFill>
                <a:effectLst/>
                <a:latin typeface="inter-regular"/>
              </a:rPr>
              <a:t>interface_name</a:t>
            </a:r>
            <a:r>
              <a:rPr lang="en-US" sz="1800" b="0" i="0" dirty="0">
                <a:solidFill>
                  <a:srgbClr val="000000"/>
                </a:solidFill>
                <a:effectLst/>
                <a:latin typeface="inter-regular"/>
              </a:rPr>
              <a:t>&gt;</a:t>
            </a:r>
          </a:p>
          <a:p>
            <a:pPr marL="0" indent="0" algn="just">
              <a:buNone/>
            </a:pP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r>
              <a:rPr lang="en-US" sz="1800" b="0" i="0" dirty="0">
                <a:solidFill>
                  <a:srgbClr val="008200"/>
                </a:solidFill>
                <a:effectLst/>
                <a:latin typeface="inter-regular"/>
              </a:rPr>
              <a:t>// declare constant fields</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r>
              <a:rPr lang="en-US" sz="1800" b="0" i="0" dirty="0">
                <a:solidFill>
                  <a:srgbClr val="008200"/>
                </a:solidFill>
                <a:effectLst/>
                <a:latin typeface="inter-regular"/>
              </a:rPr>
              <a:t>// declare methods that abstract by default.</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p>
          <a:p>
            <a:pPr marL="0" indent="0" algn="just">
              <a:buNone/>
            </a:pPr>
            <a:r>
              <a:rPr lang="en-US" sz="1800" dirty="0">
                <a:solidFill>
                  <a:srgbClr val="333333"/>
                </a:solidFill>
                <a:latin typeface="inter-regular"/>
              </a:rPr>
              <a:t>Note: The Java compiler adds public and abstract keywords before the interface method. Moreover, it adds public, static and final keywords before data members.</a:t>
            </a:r>
          </a:p>
          <a:p>
            <a:pPr algn="just"/>
            <a:endParaRPr lang="en-US" sz="1400" b="0" i="0" dirty="0">
              <a:solidFill>
                <a:srgbClr val="333333"/>
              </a:solidFill>
              <a:effectLst/>
              <a:latin typeface="inter-regular"/>
            </a:endParaRPr>
          </a:p>
        </p:txBody>
      </p:sp>
      <p:graphicFrame>
        <p:nvGraphicFramePr>
          <p:cNvPr id="4" name="Object 3">
            <a:extLst>
              <a:ext uri="{FF2B5EF4-FFF2-40B4-BE49-F238E27FC236}">
                <a16:creationId xmlns:a16="http://schemas.microsoft.com/office/drawing/2014/main" id="{55AE7C65-AEFD-A324-F0E6-1FB85448EEF0}"/>
              </a:ext>
            </a:extLst>
          </p:cNvPr>
          <p:cNvGraphicFramePr>
            <a:graphicFrameLocks noChangeAspect="1"/>
          </p:cNvGraphicFramePr>
          <p:nvPr>
            <p:extLst>
              <p:ext uri="{D42A27DB-BD31-4B8C-83A1-F6EECF244321}">
                <p14:modId xmlns:p14="http://schemas.microsoft.com/office/powerpoint/2010/main" val="2156065815"/>
              </p:ext>
            </p:extLst>
          </p:nvPr>
        </p:nvGraphicFramePr>
        <p:xfrm>
          <a:off x="2506662" y="5097276"/>
          <a:ext cx="7178675" cy="1646237"/>
        </p:xfrm>
        <a:graphic>
          <a:graphicData uri="http://schemas.openxmlformats.org/presentationml/2006/ole">
            <mc:AlternateContent xmlns:mc="http://schemas.openxmlformats.org/markup-compatibility/2006">
              <mc:Choice xmlns:v="urn:schemas-microsoft-com:vml" Requires="v">
                <p:oleObj name="Bitmap Image" r:id="rId2" imgW="7178040" imgH="1645920" progId="PBrush">
                  <p:embed/>
                </p:oleObj>
              </mc:Choice>
              <mc:Fallback>
                <p:oleObj name="Bitmap Image" r:id="rId2" imgW="7178040" imgH="1645920" progId="PBrush">
                  <p:embed/>
                  <p:pic>
                    <p:nvPicPr>
                      <p:cNvPr id="0" name=""/>
                      <p:cNvPicPr/>
                      <p:nvPr/>
                    </p:nvPicPr>
                    <p:blipFill>
                      <a:blip r:embed="rId3"/>
                      <a:stretch>
                        <a:fillRect/>
                      </a:stretch>
                    </p:blipFill>
                    <p:spPr>
                      <a:xfrm>
                        <a:off x="2506662" y="5097276"/>
                        <a:ext cx="7178675" cy="1646237"/>
                      </a:xfrm>
                      <a:prstGeom prst="rect">
                        <a:avLst/>
                      </a:prstGeom>
                    </p:spPr>
                  </p:pic>
                </p:oleObj>
              </mc:Fallback>
            </mc:AlternateContent>
          </a:graphicData>
        </a:graphic>
      </p:graphicFrame>
    </p:spTree>
    <p:extLst>
      <p:ext uri="{BB962C8B-B14F-4D97-AF65-F5344CB8AC3E}">
        <p14:creationId xmlns:p14="http://schemas.microsoft.com/office/powerpoint/2010/main" val="851757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Interface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74016" y="574435"/>
            <a:ext cx="11329725" cy="1003353"/>
          </a:xfrm>
        </p:spPr>
        <p:txBody>
          <a:bodyPr>
            <a:normAutofit lnSpcReduction="10000"/>
          </a:bodyPr>
          <a:lstStyle/>
          <a:p>
            <a:pPr marL="0" indent="0" algn="just">
              <a:buNone/>
            </a:pPr>
            <a:r>
              <a:rPr lang="en-US" sz="1800" b="1" i="0" dirty="0">
                <a:solidFill>
                  <a:srgbClr val="610B38"/>
                </a:solidFill>
                <a:effectLst/>
                <a:latin typeface="erdana"/>
              </a:rPr>
              <a:t>Usage of “implements” keyword:</a:t>
            </a:r>
          </a:p>
          <a:p>
            <a:pPr marL="0" indent="0" algn="just">
              <a:buNone/>
            </a:pPr>
            <a:r>
              <a:rPr lang="en-US" sz="2000" b="0" i="0" dirty="0">
                <a:solidFill>
                  <a:srgbClr val="333333"/>
                </a:solidFill>
                <a:effectLst/>
                <a:latin typeface="inter-regular"/>
              </a:rPr>
              <a:t>The keyword “</a:t>
            </a:r>
            <a:r>
              <a:rPr lang="en-US" sz="2000" b="1" i="0" dirty="0">
                <a:solidFill>
                  <a:srgbClr val="333333"/>
                </a:solidFill>
                <a:effectLst/>
                <a:latin typeface="inter-regular"/>
              </a:rPr>
              <a:t>implements</a:t>
            </a:r>
            <a:r>
              <a:rPr lang="en-US" sz="2000" b="0" i="0" dirty="0">
                <a:solidFill>
                  <a:srgbClr val="333333"/>
                </a:solidFill>
                <a:effectLst/>
                <a:latin typeface="inter-regular"/>
              </a:rPr>
              <a:t>” is used when a class need to use methods and variables available </a:t>
            </a:r>
            <a:r>
              <a:rPr lang="en-US" sz="2000" dirty="0">
                <a:solidFill>
                  <a:srgbClr val="333333"/>
                </a:solidFill>
                <a:latin typeface="inter-regular"/>
              </a:rPr>
              <a:t>in an interface.</a:t>
            </a:r>
          </a:p>
        </p:txBody>
      </p:sp>
      <p:sp>
        <p:nvSpPr>
          <p:cNvPr id="6" name="TextBox 5">
            <a:extLst>
              <a:ext uri="{FF2B5EF4-FFF2-40B4-BE49-F238E27FC236}">
                <a16:creationId xmlns:a16="http://schemas.microsoft.com/office/drawing/2014/main" id="{006459E5-EFCF-CBE6-7376-41E2092FF578}"/>
              </a:ext>
            </a:extLst>
          </p:cNvPr>
          <p:cNvSpPr txBox="1"/>
          <p:nvPr/>
        </p:nvSpPr>
        <p:spPr>
          <a:xfrm>
            <a:off x="6606987" y="1766518"/>
            <a:ext cx="5253318" cy="4801314"/>
          </a:xfrm>
          <a:prstGeom prst="rect">
            <a:avLst/>
          </a:prstGeom>
          <a:noFill/>
          <a:ln>
            <a:solidFill>
              <a:schemeClr val="accent1"/>
            </a:solidFill>
          </a:ln>
        </p:spPr>
        <p:txBody>
          <a:bodyPr wrap="square">
            <a:spAutoFit/>
          </a:bodyPr>
          <a:lstStyle/>
          <a:p>
            <a:pPr algn="just"/>
            <a:r>
              <a:rPr lang="en-IN" b="1" i="0" dirty="0">
                <a:solidFill>
                  <a:srgbClr val="FF0000"/>
                </a:solidFill>
                <a:effectLst/>
                <a:latin typeface="inter-regular"/>
              </a:rPr>
              <a:t>Example:</a:t>
            </a:r>
          </a:p>
          <a:p>
            <a:pPr algn="just"/>
            <a:r>
              <a:rPr lang="en-IN" b="1" i="0" dirty="0">
                <a:solidFill>
                  <a:srgbClr val="006699"/>
                </a:solidFill>
                <a:effectLst/>
                <a:latin typeface="inter-regular"/>
              </a:rPr>
              <a:t>interface</a:t>
            </a:r>
            <a:r>
              <a:rPr lang="en-IN" b="0" i="0" dirty="0">
                <a:solidFill>
                  <a:srgbClr val="000000"/>
                </a:solidFill>
                <a:effectLst/>
                <a:latin typeface="inter-regular"/>
              </a:rPr>
              <a:t> printable</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void</a:t>
            </a:r>
            <a:r>
              <a:rPr lang="en-IN" b="0" i="0" dirty="0">
                <a:solidFill>
                  <a:srgbClr val="000000"/>
                </a:solidFill>
                <a:effectLst/>
                <a:latin typeface="inter-regular"/>
              </a:rPr>
              <a:t> print();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dirty="0">
                <a:solidFill>
                  <a:srgbClr val="000000"/>
                </a:solidFill>
                <a:latin typeface="inter-regular"/>
              </a:rPr>
              <a:t>test</a:t>
            </a:r>
            <a:r>
              <a:rPr lang="en-IN" b="0" i="0" dirty="0">
                <a:solidFill>
                  <a:srgbClr val="000000"/>
                </a:solidFill>
                <a:effectLst/>
                <a:latin typeface="inter-regular"/>
              </a:rPr>
              <a:t> </a:t>
            </a:r>
            <a:r>
              <a:rPr lang="en-IN" b="1" i="0" dirty="0">
                <a:solidFill>
                  <a:srgbClr val="006699"/>
                </a:solidFill>
                <a:effectLst/>
                <a:latin typeface="inter-regular"/>
              </a:rPr>
              <a:t>implements</a:t>
            </a:r>
            <a:r>
              <a:rPr lang="en-IN" b="0" i="0" dirty="0">
                <a:solidFill>
                  <a:srgbClr val="000000"/>
                </a:solidFill>
                <a:effectLst/>
                <a:latin typeface="inter-regular"/>
              </a:rPr>
              <a:t> printable</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print()</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test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dirty="0">
                <a:solidFill>
                  <a:srgbClr val="000000"/>
                </a:solidFill>
                <a:latin typeface="inter-regular"/>
              </a:rPr>
              <a:t>test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obj.print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8" name="TextBox 7">
            <a:extLst>
              <a:ext uri="{FF2B5EF4-FFF2-40B4-BE49-F238E27FC236}">
                <a16:creationId xmlns:a16="http://schemas.microsoft.com/office/drawing/2014/main" id="{5BE032FC-67BA-46E0-0CA8-EBB0F3BF6B9F}"/>
              </a:ext>
            </a:extLst>
          </p:cNvPr>
          <p:cNvSpPr txBox="1"/>
          <p:nvPr/>
        </p:nvSpPr>
        <p:spPr>
          <a:xfrm>
            <a:off x="674016" y="1973251"/>
            <a:ext cx="5154706" cy="1631216"/>
          </a:xfrm>
          <a:prstGeom prst="rect">
            <a:avLst/>
          </a:prstGeom>
          <a:noFill/>
          <a:ln>
            <a:solidFill>
              <a:schemeClr val="accent1"/>
            </a:solidFill>
          </a:ln>
        </p:spPr>
        <p:txBody>
          <a:bodyPr wrap="square">
            <a:spAutoFit/>
          </a:bodyPr>
          <a:lstStyle/>
          <a:p>
            <a:pPr marL="0" indent="0" algn="just">
              <a:buNone/>
            </a:pPr>
            <a:r>
              <a:rPr lang="en-US" sz="2000" b="1" dirty="0">
                <a:solidFill>
                  <a:srgbClr val="FF0000"/>
                </a:solidFill>
                <a:latin typeface="inter-regular"/>
              </a:rPr>
              <a:t>Syntax:</a:t>
            </a:r>
          </a:p>
          <a:p>
            <a:pPr marL="0" indent="0" algn="just">
              <a:buNone/>
            </a:pPr>
            <a:r>
              <a:rPr lang="en-US" sz="2000" dirty="0">
                <a:solidFill>
                  <a:srgbClr val="333333"/>
                </a:solidFill>
                <a:latin typeface="inter-regular"/>
              </a:rPr>
              <a:t>c</a:t>
            </a:r>
            <a:r>
              <a:rPr lang="en-US" sz="2000" b="0" i="0" dirty="0">
                <a:solidFill>
                  <a:srgbClr val="333333"/>
                </a:solidFill>
                <a:effectLst/>
                <a:latin typeface="inter-regular"/>
              </a:rPr>
              <a:t>lass </a:t>
            </a:r>
            <a:r>
              <a:rPr lang="en-US" sz="2000" b="1" i="0" dirty="0" err="1">
                <a:solidFill>
                  <a:srgbClr val="1100A7"/>
                </a:solidFill>
                <a:effectLst/>
                <a:latin typeface="inter-regular"/>
              </a:rPr>
              <a:t>class_name</a:t>
            </a:r>
            <a:r>
              <a:rPr lang="en-US" sz="2000" b="1" i="0" dirty="0">
                <a:solidFill>
                  <a:srgbClr val="1100A7"/>
                </a:solidFill>
                <a:effectLst/>
                <a:latin typeface="inter-regular"/>
              </a:rPr>
              <a:t> </a:t>
            </a:r>
            <a:r>
              <a:rPr lang="en-US" sz="2000" b="0" i="0" dirty="0">
                <a:solidFill>
                  <a:srgbClr val="00B050"/>
                </a:solidFill>
                <a:effectLst/>
                <a:latin typeface="inter-regular"/>
              </a:rPr>
              <a:t>implements</a:t>
            </a:r>
            <a:r>
              <a:rPr lang="en-US" sz="2000" b="0" i="0" dirty="0">
                <a:solidFill>
                  <a:srgbClr val="333333"/>
                </a:solidFill>
                <a:effectLst/>
                <a:latin typeface="inter-regular"/>
              </a:rPr>
              <a:t> </a:t>
            </a:r>
            <a:r>
              <a:rPr lang="en-US" sz="2000" b="0" i="0" dirty="0" err="1">
                <a:solidFill>
                  <a:srgbClr val="1100A7"/>
                </a:solidFill>
                <a:effectLst/>
                <a:latin typeface="inter-regular"/>
              </a:rPr>
              <a:t>interface_name</a:t>
            </a:r>
            <a:endParaRPr lang="en-US" sz="2000" b="0" i="0" dirty="0">
              <a:solidFill>
                <a:srgbClr val="1100A7"/>
              </a:solidFill>
              <a:effectLst/>
              <a:latin typeface="inter-regular"/>
            </a:endParaRPr>
          </a:p>
          <a:p>
            <a:pPr marL="0" indent="0" algn="just">
              <a:buNone/>
            </a:pPr>
            <a:r>
              <a:rPr lang="en-US" sz="2000" dirty="0">
                <a:solidFill>
                  <a:srgbClr val="333333"/>
                </a:solidFill>
                <a:latin typeface="inter-regular"/>
              </a:rPr>
              <a:t>{</a:t>
            </a:r>
          </a:p>
          <a:p>
            <a:pPr marL="457200" lvl="1" indent="0" algn="just">
              <a:buNone/>
            </a:pPr>
            <a:r>
              <a:rPr lang="en-US" sz="2000" b="0" i="0" dirty="0">
                <a:solidFill>
                  <a:srgbClr val="333333"/>
                </a:solidFill>
                <a:effectLst/>
                <a:latin typeface="inter-regular"/>
              </a:rPr>
              <a:t>// Body of the class</a:t>
            </a:r>
            <a:endParaRPr lang="en-US" sz="2000" dirty="0">
              <a:solidFill>
                <a:srgbClr val="333333"/>
              </a:solidFill>
              <a:latin typeface="inter-regular"/>
            </a:endParaRPr>
          </a:p>
          <a:p>
            <a:pPr marL="0" indent="0" algn="just">
              <a:buNone/>
            </a:pPr>
            <a:r>
              <a:rPr lang="en-US" sz="2000" dirty="0">
                <a:solidFill>
                  <a:srgbClr val="333333"/>
                </a:solidFill>
                <a:latin typeface="inter-regular"/>
              </a:rPr>
              <a:t>}</a:t>
            </a:r>
          </a:p>
        </p:txBody>
      </p:sp>
      <p:sp>
        <p:nvSpPr>
          <p:cNvPr id="9" name="TextBox 8">
            <a:extLst>
              <a:ext uri="{FF2B5EF4-FFF2-40B4-BE49-F238E27FC236}">
                <a16:creationId xmlns:a16="http://schemas.microsoft.com/office/drawing/2014/main" id="{1F625984-325C-4609-887A-2DF6AACF9C3E}"/>
              </a:ext>
            </a:extLst>
          </p:cNvPr>
          <p:cNvSpPr txBox="1"/>
          <p:nvPr/>
        </p:nvSpPr>
        <p:spPr>
          <a:xfrm>
            <a:off x="674016" y="4446820"/>
            <a:ext cx="5154706" cy="1015663"/>
          </a:xfrm>
          <a:prstGeom prst="rect">
            <a:avLst/>
          </a:prstGeom>
          <a:noFill/>
          <a:ln>
            <a:solidFill>
              <a:schemeClr val="accent1"/>
            </a:solidFill>
          </a:ln>
        </p:spPr>
        <p:txBody>
          <a:bodyPr wrap="square">
            <a:spAutoFit/>
          </a:bodyPr>
          <a:lstStyle/>
          <a:p>
            <a:pPr marL="0" indent="0" algn="just">
              <a:buNone/>
            </a:pPr>
            <a:r>
              <a:rPr lang="en-US" sz="2000" b="1" dirty="0">
                <a:solidFill>
                  <a:srgbClr val="FF0000"/>
                </a:solidFill>
                <a:latin typeface="inter-regular"/>
              </a:rPr>
              <a:t>Output:</a:t>
            </a:r>
          </a:p>
          <a:p>
            <a:pPr marL="0" indent="0" algn="just">
              <a:buNone/>
            </a:pPr>
            <a:endParaRPr lang="en-US" sz="2000" b="1" dirty="0">
              <a:solidFill>
                <a:srgbClr val="FF0000"/>
              </a:solidFill>
              <a:latin typeface="inter-regular"/>
            </a:endParaRPr>
          </a:p>
          <a:p>
            <a:pPr marL="0" indent="0" algn="just">
              <a:buNone/>
            </a:pPr>
            <a:r>
              <a:rPr lang="en-US" sz="2000" b="1" dirty="0">
                <a:solidFill>
                  <a:srgbClr val="1100A7"/>
                </a:solidFill>
                <a:latin typeface="inter-regular"/>
              </a:rPr>
              <a:t>Hello</a:t>
            </a:r>
          </a:p>
        </p:txBody>
      </p:sp>
    </p:spTree>
    <p:extLst>
      <p:ext uri="{BB962C8B-B14F-4D97-AF65-F5344CB8AC3E}">
        <p14:creationId xmlns:p14="http://schemas.microsoft.com/office/powerpoint/2010/main" val="4243326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Interface : Example </a:t>
            </a:r>
          </a:p>
        </p:txBody>
      </p:sp>
      <p:sp>
        <p:nvSpPr>
          <p:cNvPr id="6" name="TextBox 5">
            <a:extLst>
              <a:ext uri="{FF2B5EF4-FFF2-40B4-BE49-F238E27FC236}">
                <a16:creationId xmlns:a16="http://schemas.microsoft.com/office/drawing/2014/main" id="{006459E5-EFCF-CBE6-7376-41E2092FF578}"/>
              </a:ext>
            </a:extLst>
          </p:cNvPr>
          <p:cNvSpPr txBox="1"/>
          <p:nvPr/>
        </p:nvSpPr>
        <p:spPr>
          <a:xfrm>
            <a:off x="5225143" y="879887"/>
            <a:ext cx="6863024" cy="3970318"/>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TestBank</a:t>
            </a:r>
            <a:endParaRPr lang="en-IN" b="0" i="0" dirty="0">
              <a:solidFill>
                <a:srgbClr val="000000"/>
              </a:solidFill>
              <a:effectLst/>
              <a:latin typeface="inter-regular"/>
            </a:endParaRP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Bank b; // </a:t>
            </a:r>
            <a:r>
              <a:rPr lang="en-IN" b="1" i="0" dirty="0">
                <a:solidFill>
                  <a:srgbClr val="000000"/>
                </a:solidFill>
                <a:effectLst/>
                <a:latin typeface="inter-regular"/>
              </a:rPr>
              <a:t>Reference Variable of interface</a:t>
            </a:r>
          </a:p>
          <a:p>
            <a:pPr algn="just"/>
            <a:r>
              <a:rPr lang="en-IN" dirty="0">
                <a:solidFill>
                  <a:srgbClr val="000000"/>
                </a:solidFill>
                <a:latin typeface="inter-regular"/>
              </a:rPr>
              <a:t>		b</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SBI();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“SBI ROI: "</a:t>
            </a:r>
            <a:r>
              <a:rPr lang="en-IN" b="0" i="0" dirty="0">
                <a:solidFill>
                  <a:srgbClr val="000000"/>
                </a:solidFill>
                <a:effectLst/>
                <a:latin typeface="inter-regular"/>
              </a:rPr>
              <a:t>+</a:t>
            </a:r>
            <a:r>
              <a:rPr lang="en-IN" b="0" i="0" dirty="0" err="1">
                <a:solidFill>
                  <a:srgbClr val="000000"/>
                </a:solidFill>
                <a:effectLst/>
                <a:latin typeface="inter-regular"/>
              </a:rPr>
              <a:t>b.rateOfInterest</a:t>
            </a:r>
            <a:r>
              <a:rPr lang="en-IN" b="0" i="0" dirty="0">
                <a:solidFill>
                  <a:srgbClr val="000000"/>
                </a:solidFill>
                <a:effectLst/>
                <a:latin typeface="inter-regular"/>
              </a:rPr>
              <a:t>());  </a:t>
            </a:r>
          </a:p>
          <a:p>
            <a:pPr algn="just"/>
            <a:endParaRPr lang="en-IN" dirty="0">
              <a:solidFill>
                <a:srgbClr val="000000"/>
              </a:solidFill>
              <a:latin typeface="inter-regular"/>
            </a:endParaRPr>
          </a:p>
          <a:p>
            <a:pPr algn="just"/>
            <a:r>
              <a:rPr lang="en-IN" b="0" i="0" dirty="0">
                <a:solidFill>
                  <a:srgbClr val="000000"/>
                </a:solidFill>
                <a:effectLst/>
                <a:latin typeface="inter-regular"/>
              </a:rPr>
              <a:t>		b=</a:t>
            </a:r>
            <a:r>
              <a:rPr lang="en-IN" b="1" i="0" dirty="0">
                <a:solidFill>
                  <a:srgbClr val="006699"/>
                </a:solidFill>
                <a:effectLst/>
                <a:latin typeface="inter-regular"/>
              </a:rPr>
              <a:t>new</a:t>
            </a:r>
            <a:r>
              <a:rPr lang="en-IN" b="0" i="0" dirty="0">
                <a:solidFill>
                  <a:srgbClr val="000000"/>
                </a:solidFill>
                <a:effectLst/>
                <a:latin typeface="inter-regular"/>
              </a:rPr>
              <a:t> PNB();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“PNB ROI: "</a:t>
            </a:r>
            <a:r>
              <a:rPr lang="en-IN" b="0" i="0" dirty="0">
                <a:solidFill>
                  <a:srgbClr val="000000"/>
                </a:solidFill>
                <a:effectLst/>
                <a:latin typeface="inter-regular"/>
              </a:rPr>
              <a:t>+</a:t>
            </a:r>
            <a:r>
              <a:rPr lang="en-IN" b="0" i="0" dirty="0" err="1">
                <a:solidFill>
                  <a:srgbClr val="000000"/>
                </a:solidFill>
                <a:effectLst/>
                <a:latin typeface="inter-regular"/>
              </a:rPr>
              <a:t>b.rateOfInterest</a:t>
            </a:r>
            <a:r>
              <a:rPr lang="en-IN" b="0" i="0" dirty="0">
                <a:solidFill>
                  <a:srgbClr val="000000"/>
                </a:solidFill>
                <a:effectLst/>
                <a:latin typeface="inter-regular"/>
              </a:rPr>
              <a:t>());  </a:t>
            </a:r>
          </a:p>
          <a:p>
            <a:pPr algn="just"/>
            <a:endParaRPr lang="en-IN" b="0" i="0" dirty="0">
              <a:solidFill>
                <a:srgbClr val="000000"/>
              </a:solidFill>
              <a:effectLst/>
              <a:latin typeface="inter-regular"/>
            </a:endParaRP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8" name="TextBox 7">
            <a:extLst>
              <a:ext uri="{FF2B5EF4-FFF2-40B4-BE49-F238E27FC236}">
                <a16:creationId xmlns:a16="http://schemas.microsoft.com/office/drawing/2014/main" id="{5BE032FC-67BA-46E0-0CA8-EBB0F3BF6B9F}"/>
              </a:ext>
            </a:extLst>
          </p:cNvPr>
          <p:cNvSpPr txBox="1"/>
          <p:nvPr/>
        </p:nvSpPr>
        <p:spPr>
          <a:xfrm>
            <a:off x="674016" y="859784"/>
            <a:ext cx="4360208" cy="5632311"/>
          </a:xfrm>
          <a:prstGeom prst="rect">
            <a:avLst/>
          </a:prstGeom>
          <a:noFill/>
          <a:ln>
            <a:solidFill>
              <a:schemeClr val="accent1"/>
            </a:solidFill>
          </a:ln>
        </p:spPr>
        <p:txBody>
          <a:bodyPr wrap="square">
            <a:spAutoFit/>
          </a:bodyPr>
          <a:lstStyle/>
          <a:p>
            <a:pPr algn="just"/>
            <a:r>
              <a:rPr lang="en-IN" sz="2000" b="1" i="0" dirty="0">
                <a:solidFill>
                  <a:srgbClr val="006699"/>
                </a:solidFill>
                <a:effectLst/>
                <a:latin typeface="inter-regular"/>
              </a:rPr>
              <a:t>interface</a:t>
            </a:r>
            <a:r>
              <a:rPr lang="en-IN" sz="2000" b="0" i="0" dirty="0">
                <a:solidFill>
                  <a:srgbClr val="000000"/>
                </a:solidFill>
                <a:effectLst/>
                <a:latin typeface="inter-regular"/>
              </a:rPr>
              <a:t> Bank</a:t>
            </a:r>
          </a:p>
          <a:p>
            <a:pPr algn="just"/>
            <a:r>
              <a:rPr lang="en-IN" sz="2000" b="0" i="0" dirty="0">
                <a:solidFill>
                  <a:srgbClr val="000000"/>
                </a:solidFill>
                <a:effectLst/>
                <a:latin typeface="inter-regular"/>
              </a:rPr>
              <a:t>{  </a:t>
            </a:r>
          </a:p>
          <a:p>
            <a:pPr algn="just"/>
            <a:r>
              <a:rPr lang="en-IN" sz="2000" b="1" i="0" dirty="0">
                <a:solidFill>
                  <a:srgbClr val="006699"/>
                </a:solidFill>
                <a:effectLst/>
                <a:latin typeface="inter-regular"/>
              </a:rPr>
              <a:t>	float</a:t>
            </a:r>
            <a:r>
              <a:rPr lang="en-IN" sz="2000" b="0" i="0" dirty="0">
                <a:solidFill>
                  <a:srgbClr val="000000"/>
                </a:solidFill>
                <a:effectLst/>
                <a:latin typeface="inter-regular"/>
              </a:rPr>
              <a:t> </a:t>
            </a:r>
            <a:r>
              <a:rPr lang="en-IN" sz="2000" b="0" i="0" dirty="0" err="1">
                <a:solidFill>
                  <a:srgbClr val="000000"/>
                </a:solidFill>
                <a:effectLst/>
                <a:latin typeface="inter-regular"/>
              </a:rPr>
              <a:t>rateOfInterest</a:t>
            </a:r>
            <a:r>
              <a:rPr lang="en-IN" sz="2000" b="0" i="0" dirty="0">
                <a:solidFill>
                  <a:srgbClr val="000000"/>
                </a:solidFill>
                <a:effectLst/>
                <a:latin typeface="inter-regular"/>
              </a:rPr>
              <a:t>();  </a:t>
            </a:r>
          </a:p>
          <a:p>
            <a:pPr algn="just"/>
            <a:r>
              <a:rPr lang="en-IN" sz="2000" b="0" i="0" dirty="0">
                <a:solidFill>
                  <a:srgbClr val="000000"/>
                </a:solidFill>
                <a:effectLst/>
                <a:latin typeface="inter-regular"/>
              </a:rPr>
              <a:t>}  </a:t>
            </a:r>
          </a:p>
          <a:p>
            <a:pPr algn="just"/>
            <a:r>
              <a:rPr lang="en-IN" sz="2000" b="1" i="0" dirty="0">
                <a:solidFill>
                  <a:srgbClr val="006699"/>
                </a:solidFill>
                <a:effectLst/>
                <a:latin typeface="inter-regular"/>
              </a:rPr>
              <a:t>class</a:t>
            </a:r>
            <a:r>
              <a:rPr lang="en-IN" sz="2000" b="0" i="0" dirty="0">
                <a:solidFill>
                  <a:srgbClr val="000000"/>
                </a:solidFill>
                <a:effectLst/>
                <a:latin typeface="inter-regular"/>
              </a:rPr>
              <a:t> SBI </a:t>
            </a:r>
            <a:r>
              <a:rPr lang="en-IN" sz="2000" b="1" i="0" dirty="0">
                <a:solidFill>
                  <a:srgbClr val="006699"/>
                </a:solidFill>
                <a:effectLst/>
                <a:latin typeface="inter-regular"/>
              </a:rPr>
              <a:t>implements</a:t>
            </a:r>
            <a:r>
              <a:rPr lang="en-IN" sz="2000" b="0" i="0" dirty="0">
                <a:solidFill>
                  <a:srgbClr val="000000"/>
                </a:solidFill>
                <a:effectLst/>
                <a:latin typeface="inter-regular"/>
              </a:rPr>
              <a:t> Bank</a:t>
            </a:r>
          </a:p>
          <a:p>
            <a:pPr algn="just"/>
            <a:r>
              <a:rPr lang="en-IN" sz="2000" b="0" i="0" dirty="0">
                <a:solidFill>
                  <a:srgbClr val="000000"/>
                </a:solidFill>
                <a:effectLst/>
                <a:latin typeface="inter-regular"/>
              </a:rPr>
              <a:t>{  </a:t>
            </a:r>
          </a:p>
          <a:p>
            <a:pPr algn="just"/>
            <a:r>
              <a:rPr lang="en-IN" sz="2000" b="1" i="0" dirty="0">
                <a:solidFill>
                  <a:srgbClr val="006699"/>
                </a:solidFill>
                <a:effectLst/>
                <a:latin typeface="inter-regular"/>
              </a:rPr>
              <a:t>	public</a:t>
            </a:r>
            <a:r>
              <a:rPr lang="en-IN" sz="2000" b="0" i="0" dirty="0">
                <a:solidFill>
                  <a:srgbClr val="000000"/>
                </a:solidFill>
                <a:effectLst/>
                <a:latin typeface="inter-regular"/>
              </a:rPr>
              <a:t> </a:t>
            </a:r>
            <a:r>
              <a:rPr lang="en-IN" sz="2000" b="1" i="0" dirty="0">
                <a:solidFill>
                  <a:srgbClr val="006699"/>
                </a:solidFill>
                <a:effectLst/>
                <a:latin typeface="inter-regular"/>
              </a:rPr>
              <a:t>float</a:t>
            </a:r>
            <a:r>
              <a:rPr lang="en-IN" sz="2000" b="0" i="0" dirty="0">
                <a:solidFill>
                  <a:srgbClr val="000000"/>
                </a:solidFill>
                <a:effectLst/>
                <a:latin typeface="inter-regular"/>
              </a:rPr>
              <a:t> </a:t>
            </a:r>
            <a:r>
              <a:rPr lang="en-IN" sz="2000" b="0" i="0" dirty="0" err="1">
                <a:solidFill>
                  <a:srgbClr val="000000"/>
                </a:solidFill>
                <a:effectLst/>
                <a:latin typeface="inter-regular"/>
              </a:rPr>
              <a:t>rateOfInterest</a:t>
            </a:r>
            <a:r>
              <a:rPr lang="en-IN" sz="2000" b="0" i="0" dirty="0">
                <a:solidFill>
                  <a:srgbClr val="000000"/>
                </a:solidFill>
                <a:effectLst/>
                <a:latin typeface="inter-regular"/>
              </a:rPr>
              <a:t>()</a:t>
            </a:r>
          </a:p>
          <a:p>
            <a:pPr algn="just"/>
            <a:r>
              <a:rPr lang="en-IN" sz="2000" dirty="0">
                <a:solidFill>
                  <a:srgbClr val="000000"/>
                </a:solidFill>
                <a:latin typeface="inter-regular"/>
              </a:rPr>
              <a:t>	</a:t>
            </a:r>
            <a:r>
              <a:rPr lang="en-IN" sz="2000" b="0" i="0" dirty="0">
                <a:solidFill>
                  <a:srgbClr val="000000"/>
                </a:solidFill>
                <a:effectLst/>
                <a:latin typeface="inter-regular"/>
              </a:rPr>
              <a:t>{</a:t>
            </a:r>
          </a:p>
          <a:p>
            <a:pPr algn="just"/>
            <a:r>
              <a:rPr lang="en-IN" sz="2000" dirty="0">
                <a:solidFill>
                  <a:srgbClr val="000000"/>
                </a:solidFill>
                <a:latin typeface="inter-regular"/>
              </a:rPr>
              <a:t>		</a:t>
            </a:r>
            <a:r>
              <a:rPr lang="en-IN" sz="2000" b="1" i="0" dirty="0">
                <a:solidFill>
                  <a:srgbClr val="006699"/>
                </a:solidFill>
                <a:effectLst/>
                <a:latin typeface="inter-regular"/>
              </a:rPr>
              <a:t>return</a:t>
            </a:r>
            <a:r>
              <a:rPr lang="en-IN" sz="2000" b="0" i="0" dirty="0">
                <a:solidFill>
                  <a:srgbClr val="000000"/>
                </a:solidFill>
                <a:effectLst/>
                <a:latin typeface="inter-regular"/>
              </a:rPr>
              <a:t> </a:t>
            </a:r>
            <a:r>
              <a:rPr lang="en-IN" sz="2000" b="0" i="0" dirty="0">
                <a:solidFill>
                  <a:srgbClr val="C00000"/>
                </a:solidFill>
                <a:effectLst/>
                <a:latin typeface="inter-regular"/>
              </a:rPr>
              <a:t>9</a:t>
            </a:r>
            <a:r>
              <a:rPr lang="en-IN" sz="2000" b="0" i="0" dirty="0">
                <a:solidFill>
                  <a:srgbClr val="000000"/>
                </a:solidFill>
                <a:effectLst/>
                <a:latin typeface="inter-regular"/>
              </a:rPr>
              <a:t>.15f;</a:t>
            </a:r>
          </a:p>
          <a:p>
            <a:pPr algn="just"/>
            <a:r>
              <a:rPr lang="en-IN" sz="2000" dirty="0">
                <a:solidFill>
                  <a:srgbClr val="000000"/>
                </a:solidFill>
                <a:latin typeface="inter-regular"/>
              </a:rPr>
              <a:t>	</a:t>
            </a:r>
            <a:r>
              <a:rPr lang="en-IN" sz="2000" b="0" i="0" dirty="0">
                <a:solidFill>
                  <a:srgbClr val="000000"/>
                </a:solidFill>
                <a:effectLst/>
                <a:latin typeface="inter-regular"/>
              </a:rPr>
              <a:t>}  </a:t>
            </a:r>
          </a:p>
          <a:p>
            <a:pPr algn="just"/>
            <a:r>
              <a:rPr lang="en-IN" sz="2000" b="0" i="0" dirty="0">
                <a:solidFill>
                  <a:srgbClr val="000000"/>
                </a:solidFill>
                <a:effectLst/>
                <a:latin typeface="inter-regular"/>
              </a:rPr>
              <a:t>}  </a:t>
            </a:r>
          </a:p>
          <a:p>
            <a:pPr algn="just"/>
            <a:r>
              <a:rPr lang="en-IN" sz="2000" b="1" i="0" dirty="0">
                <a:solidFill>
                  <a:srgbClr val="006699"/>
                </a:solidFill>
                <a:effectLst/>
                <a:latin typeface="inter-regular"/>
              </a:rPr>
              <a:t>class</a:t>
            </a:r>
            <a:r>
              <a:rPr lang="en-IN" sz="2000" b="0" i="0" dirty="0">
                <a:solidFill>
                  <a:srgbClr val="000000"/>
                </a:solidFill>
                <a:effectLst/>
                <a:latin typeface="inter-regular"/>
              </a:rPr>
              <a:t> PNB </a:t>
            </a:r>
            <a:r>
              <a:rPr lang="en-IN" sz="2000" b="1" i="0" dirty="0">
                <a:solidFill>
                  <a:srgbClr val="006699"/>
                </a:solidFill>
                <a:effectLst/>
                <a:latin typeface="inter-regular"/>
              </a:rPr>
              <a:t>implements</a:t>
            </a:r>
            <a:r>
              <a:rPr lang="en-IN" sz="2000" b="0" i="0" dirty="0">
                <a:solidFill>
                  <a:srgbClr val="000000"/>
                </a:solidFill>
                <a:effectLst/>
                <a:latin typeface="inter-regular"/>
              </a:rPr>
              <a:t> Bank</a:t>
            </a:r>
          </a:p>
          <a:p>
            <a:pPr algn="just"/>
            <a:r>
              <a:rPr lang="en-IN" sz="2000" b="0" i="0" dirty="0">
                <a:solidFill>
                  <a:srgbClr val="000000"/>
                </a:solidFill>
                <a:effectLst/>
                <a:latin typeface="inter-regular"/>
              </a:rPr>
              <a:t>{  </a:t>
            </a:r>
          </a:p>
          <a:p>
            <a:pPr algn="just"/>
            <a:r>
              <a:rPr lang="en-IN" sz="2000" b="1" i="0" dirty="0">
                <a:solidFill>
                  <a:srgbClr val="006699"/>
                </a:solidFill>
                <a:effectLst/>
                <a:latin typeface="inter-regular"/>
              </a:rPr>
              <a:t>	public</a:t>
            </a:r>
            <a:r>
              <a:rPr lang="en-IN" sz="2000" b="0" i="0" dirty="0">
                <a:solidFill>
                  <a:srgbClr val="000000"/>
                </a:solidFill>
                <a:effectLst/>
                <a:latin typeface="inter-regular"/>
              </a:rPr>
              <a:t> </a:t>
            </a:r>
            <a:r>
              <a:rPr lang="en-IN" sz="2000" b="1" i="0" dirty="0">
                <a:solidFill>
                  <a:srgbClr val="006699"/>
                </a:solidFill>
                <a:effectLst/>
                <a:latin typeface="inter-regular"/>
              </a:rPr>
              <a:t>float</a:t>
            </a:r>
            <a:r>
              <a:rPr lang="en-IN" sz="2000" b="0" i="0" dirty="0">
                <a:solidFill>
                  <a:srgbClr val="000000"/>
                </a:solidFill>
                <a:effectLst/>
                <a:latin typeface="inter-regular"/>
              </a:rPr>
              <a:t> </a:t>
            </a:r>
            <a:r>
              <a:rPr lang="en-IN" sz="2000" b="0" i="0" dirty="0" err="1">
                <a:solidFill>
                  <a:srgbClr val="000000"/>
                </a:solidFill>
                <a:effectLst/>
                <a:latin typeface="inter-regular"/>
              </a:rPr>
              <a:t>rateOfInterest</a:t>
            </a:r>
            <a:r>
              <a:rPr lang="en-IN" sz="2000" b="0" i="0" dirty="0">
                <a:solidFill>
                  <a:srgbClr val="000000"/>
                </a:solidFill>
                <a:effectLst/>
                <a:latin typeface="inter-regular"/>
              </a:rPr>
              <a:t>()</a:t>
            </a:r>
          </a:p>
          <a:p>
            <a:pPr algn="just"/>
            <a:r>
              <a:rPr lang="en-IN" sz="2000" dirty="0">
                <a:solidFill>
                  <a:srgbClr val="000000"/>
                </a:solidFill>
                <a:latin typeface="inter-regular"/>
              </a:rPr>
              <a:t>	</a:t>
            </a:r>
            <a:r>
              <a:rPr lang="en-IN" sz="2000" b="0" i="0" dirty="0">
                <a:solidFill>
                  <a:srgbClr val="000000"/>
                </a:solidFill>
                <a:effectLst/>
                <a:latin typeface="inter-regular"/>
              </a:rPr>
              <a:t>{</a:t>
            </a:r>
          </a:p>
          <a:p>
            <a:pPr algn="just"/>
            <a:r>
              <a:rPr lang="en-IN" sz="2000" dirty="0">
                <a:solidFill>
                  <a:srgbClr val="000000"/>
                </a:solidFill>
                <a:latin typeface="inter-regular"/>
              </a:rPr>
              <a:t>		</a:t>
            </a:r>
            <a:r>
              <a:rPr lang="en-IN" sz="2000" b="1" i="0" dirty="0">
                <a:solidFill>
                  <a:srgbClr val="006699"/>
                </a:solidFill>
                <a:effectLst/>
                <a:latin typeface="inter-regular"/>
              </a:rPr>
              <a:t>return</a:t>
            </a:r>
            <a:r>
              <a:rPr lang="en-IN" sz="2000" b="0" i="0" dirty="0">
                <a:solidFill>
                  <a:srgbClr val="000000"/>
                </a:solidFill>
                <a:effectLst/>
                <a:latin typeface="inter-regular"/>
              </a:rPr>
              <a:t> </a:t>
            </a:r>
            <a:r>
              <a:rPr lang="en-IN" sz="2000" b="0" i="0" dirty="0">
                <a:solidFill>
                  <a:srgbClr val="C00000"/>
                </a:solidFill>
                <a:effectLst/>
                <a:latin typeface="inter-regular"/>
              </a:rPr>
              <a:t>9</a:t>
            </a:r>
            <a:r>
              <a:rPr lang="en-IN" sz="2000" b="0" i="0" dirty="0">
                <a:solidFill>
                  <a:srgbClr val="000000"/>
                </a:solidFill>
                <a:effectLst/>
                <a:latin typeface="inter-regular"/>
              </a:rPr>
              <a:t>.7f;</a:t>
            </a:r>
          </a:p>
          <a:p>
            <a:pPr algn="just"/>
            <a:r>
              <a:rPr lang="en-IN" sz="2000" dirty="0">
                <a:solidFill>
                  <a:srgbClr val="000000"/>
                </a:solidFill>
                <a:latin typeface="inter-regular"/>
              </a:rPr>
              <a:t>	</a:t>
            </a:r>
            <a:r>
              <a:rPr lang="en-IN" sz="2000" b="0" i="0" dirty="0">
                <a:solidFill>
                  <a:srgbClr val="000000"/>
                </a:solidFill>
                <a:effectLst/>
                <a:latin typeface="inter-regular"/>
              </a:rPr>
              <a:t>}  </a:t>
            </a:r>
          </a:p>
          <a:p>
            <a:pPr algn="just"/>
            <a:r>
              <a:rPr lang="en-IN" sz="2000" b="0" i="0" dirty="0">
                <a:solidFill>
                  <a:srgbClr val="000000"/>
                </a:solidFill>
                <a:effectLst/>
                <a:latin typeface="inter-regular"/>
              </a:rPr>
              <a:t>}  </a:t>
            </a:r>
          </a:p>
        </p:txBody>
      </p:sp>
      <p:sp>
        <p:nvSpPr>
          <p:cNvPr id="9" name="TextBox 8">
            <a:extLst>
              <a:ext uri="{FF2B5EF4-FFF2-40B4-BE49-F238E27FC236}">
                <a16:creationId xmlns:a16="http://schemas.microsoft.com/office/drawing/2014/main" id="{1F625984-325C-4609-887A-2DF6AACF9C3E}"/>
              </a:ext>
            </a:extLst>
          </p:cNvPr>
          <p:cNvSpPr txBox="1"/>
          <p:nvPr/>
        </p:nvSpPr>
        <p:spPr>
          <a:xfrm>
            <a:off x="6096000" y="5277817"/>
            <a:ext cx="5154706" cy="1323439"/>
          </a:xfrm>
          <a:prstGeom prst="rect">
            <a:avLst/>
          </a:prstGeom>
          <a:noFill/>
          <a:ln>
            <a:solidFill>
              <a:schemeClr val="accent1"/>
            </a:solidFill>
          </a:ln>
        </p:spPr>
        <p:txBody>
          <a:bodyPr wrap="square">
            <a:spAutoFit/>
          </a:bodyPr>
          <a:lstStyle/>
          <a:p>
            <a:pPr marL="0" indent="0" algn="just">
              <a:buNone/>
            </a:pPr>
            <a:r>
              <a:rPr lang="en-US" sz="2000" b="1" dirty="0">
                <a:solidFill>
                  <a:srgbClr val="FF0000"/>
                </a:solidFill>
                <a:latin typeface="inter-regular"/>
              </a:rPr>
              <a:t>Output:</a:t>
            </a:r>
          </a:p>
          <a:p>
            <a:pPr marL="0" indent="0" algn="just">
              <a:buNone/>
            </a:pPr>
            <a:endParaRPr lang="en-US" sz="2000" b="1" dirty="0">
              <a:solidFill>
                <a:srgbClr val="FF0000"/>
              </a:solidFill>
              <a:latin typeface="inter-regular"/>
            </a:endParaRPr>
          </a:p>
          <a:p>
            <a:pPr marL="0" indent="0" algn="just">
              <a:buNone/>
            </a:pPr>
            <a:r>
              <a:rPr lang="en-US" sz="2000" b="1" dirty="0">
                <a:solidFill>
                  <a:srgbClr val="1100A7"/>
                </a:solidFill>
                <a:latin typeface="inter-regular"/>
              </a:rPr>
              <a:t>SBI ROI: 9.15</a:t>
            </a:r>
          </a:p>
          <a:p>
            <a:pPr marL="0" indent="0" algn="just">
              <a:buNone/>
            </a:pPr>
            <a:r>
              <a:rPr lang="en-US" sz="2000" b="1" dirty="0">
                <a:solidFill>
                  <a:srgbClr val="1100A7"/>
                </a:solidFill>
                <a:latin typeface="inter-regular"/>
              </a:rPr>
              <a:t>PNB ROI: 9.7</a:t>
            </a:r>
          </a:p>
        </p:txBody>
      </p:sp>
    </p:spTree>
    <p:extLst>
      <p:ext uri="{BB962C8B-B14F-4D97-AF65-F5344CB8AC3E}">
        <p14:creationId xmlns:p14="http://schemas.microsoft.com/office/powerpoint/2010/main" val="1889281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Interface &amp; Class</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56087" y="843376"/>
            <a:ext cx="11329725" cy="2211323"/>
          </a:xfrm>
        </p:spPr>
        <p:txBody>
          <a:bodyPr>
            <a:normAutofit/>
          </a:bodyPr>
          <a:lstStyle/>
          <a:p>
            <a:pPr marL="0" indent="0" algn="just">
              <a:buNone/>
            </a:pPr>
            <a:r>
              <a:rPr lang="en-US" sz="2000" b="1" i="0" dirty="0">
                <a:solidFill>
                  <a:srgbClr val="610B38"/>
                </a:solidFill>
                <a:effectLst/>
                <a:latin typeface="erdana"/>
              </a:rPr>
              <a:t>The relationship between classes and interfaces</a:t>
            </a:r>
          </a:p>
          <a:p>
            <a:pPr algn="just"/>
            <a:r>
              <a:rPr lang="en-US" sz="2000" b="0" i="0" dirty="0">
                <a:solidFill>
                  <a:srgbClr val="333333"/>
                </a:solidFill>
                <a:effectLst/>
                <a:latin typeface="inter-regular"/>
              </a:rPr>
              <a:t>The following are possible between classes and interfaces:</a:t>
            </a:r>
          </a:p>
          <a:p>
            <a:pPr marL="457200" indent="-457200" algn="just">
              <a:buFont typeface="+mj-lt"/>
              <a:buAutoNum type="arabicParenR"/>
            </a:pPr>
            <a:r>
              <a:rPr lang="en-US" sz="2000" b="0" i="0" dirty="0">
                <a:solidFill>
                  <a:srgbClr val="333333"/>
                </a:solidFill>
                <a:effectLst/>
                <a:latin typeface="inter-regular"/>
              </a:rPr>
              <a:t>a class </a:t>
            </a:r>
            <a:r>
              <a:rPr lang="en-US" sz="2000" b="1" i="0" dirty="0">
                <a:solidFill>
                  <a:srgbClr val="333333"/>
                </a:solidFill>
                <a:effectLst/>
                <a:latin typeface="inter-regular"/>
              </a:rPr>
              <a:t>extends</a:t>
            </a:r>
            <a:r>
              <a:rPr lang="en-US" sz="2000" b="0" i="0" dirty="0">
                <a:solidFill>
                  <a:srgbClr val="333333"/>
                </a:solidFill>
                <a:effectLst/>
                <a:latin typeface="inter-regular"/>
              </a:rPr>
              <a:t> another class</a:t>
            </a:r>
          </a:p>
          <a:p>
            <a:pPr marL="457200" indent="-457200" algn="just">
              <a:buFont typeface="+mj-lt"/>
              <a:buAutoNum type="arabicParenR"/>
            </a:pPr>
            <a:r>
              <a:rPr lang="en-US" sz="2000" b="0" i="0" dirty="0">
                <a:solidFill>
                  <a:srgbClr val="333333"/>
                </a:solidFill>
                <a:effectLst/>
                <a:latin typeface="inter-regular"/>
              </a:rPr>
              <a:t>an interface </a:t>
            </a:r>
            <a:r>
              <a:rPr lang="en-US" sz="2000" b="1" i="0" dirty="0">
                <a:solidFill>
                  <a:srgbClr val="333333"/>
                </a:solidFill>
                <a:effectLst/>
                <a:latin typeface="inter-regular"/>
              </a:rPr>
              <a:t>extends </a:t>
            </a:r>
            <a:r>
              <a:rPr lang="en-US" sz="2000" b="0" i="0" dirty="0">
                <a:solidFill>
                  <a:srgbClr val="333333"/>
                </a:solidFill>
                <a:effectLst/>
                <a:latin typeface="inter-regular"/>
              </a:rPr>
              <a:t>another interface, </a:t>
            </a:r>
          </a:p>
          <a:p>
            <a:pPr marL="457200" indent="-457200" algn="just">
              <a:buFont typeface="+mj-lt"/>
              <a:buAutoNum type="arabicParenR"/>
            </a:pPr>
            <a:r>
              <a:rPr lang="en-US" sz="2000" b="0" i="0" dirty="0">
                <a:solidFill>
                  <a:srgbClr val="333333"/>
                </a:solidFill>
                <a:effectLst/>
                <a:latin typeface="inter-regular"/>
              </a:rPr>
              <a:t>but a</a:t>
            </a:r>
            <a:r>
              <a:rPr lang="en-US" sz="2000" i="0" dirty="0">
                <a:solidFill>
                  <a:srgbClr val="333333"/>
                </a:solidFill>
                <a:effectLst/>
                <a:latin typeface="inter-regular"/>
              </a:rPr>
              <a:t> </a:t>
            </a:r>
            <a:r>
              <a:rPr lang="en-US" sz="2000" i="0" dirty="0">
                <a:solidFill>
                  <a:srgbClr val="333333"/>
                </a:solidFill>
                <a:effectLst/>
                <a:latin typeface="inter-bold"/>
              </a:rPr>
              <a:t>class </a:t>
            </a:r>
            <a:r>
              <a:rPr lang="en-US" sz="2000" b="1" i="0" dirty="0">
                <a:solidFill>
                  <a:srgbClr val="333333"/>
                </a:solidFill>
                <a:effectLst/>
                <a:latin typeface="inter-bold"/>
              </a:rPr>
              <a:t>implements </a:t>
            </a:r>
            <a:r>
              <a:rPr lang="en-US" sz="2000" i="0" dirty="0">
                <a:solidFill>
                  <a:srgbClr val="333333"/>
                </a:solidFill>
                <a:effectLst/>
                <a:latin typeface="inter-bold"/>
              </a:rPr>
              <a:t>an interface</a:t>
            </a:r>
            <a:r>
              <a:rPr lang="en-US" sz="2000" b="0" i="0" dirty="0">
                <a:solidFill>
                  <a:srgbClr val="333333"/>
                </a:solidFill>
                <a:effectLst/>
                <a:latin typeface="inter-regular"/>
              </a:rPr>
              <a:t>.</a:t>
            </a:r>
          </a:p>
          <a:p>
            <a:pPr algn="just"/>
            <a:endParaRPr lang="en-US" sz="1400" b="0" i="0" dirty="0">
              <a:solidFill>
                <a:srgbClr val="333333"/>
              </a:solidFill>
              <a:effectLst/>
              <a:latin typeface="inter-regular"/>
            </a:endParaRPr>
          </a:p>
        </p:txBody>
      </p:sp>
      <p:pic>
        <p:nvPicPr>
          <p:cNvPr id="2050" name="Picture 2" descr="The relationship between class and interface">
            <a:extLst>
              <a:ext uri="{FF2B5EF4-FFF2-40B4-BE49-F238E27FC236}">
                <a16:creationId xmlns:a16="http://schemas.microsoft.com/office/drawing/2014/main" id="{E808F1E4-40F5-0D68-BEF0-9E3565DF8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117" y="3180205"/>
            <a:ext cx="8695765" cy="315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730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676400" y="2809155"/>
            <a:ext cx="9144000" cy="1104220"/>
          </a:xfrm>
        </p:spPr>
        <p:txBody>
          <a:bodyPr>
            <a:normAutofit/>
          </a:bodyPr>
          <a:lstStyle/>
          <a:p>
            <a:r>
              <a:rPr lang="en-IN" sz="7200" b="1" dirty="0"/>
              <a:t>Multiple Inheritance</a:t>
            </a:r>
          </a:p>
        </p:txBody>
      </p:sp>
    </p:spTree>
    <p:extLst>
      <p:ext uri="{BB962C8B-B14F-4D97-AF65-F5344CB8AC3E}">
        <p14:creationId xmlns:p14="http://schemas.microsoft.com/office/powerpoint/2010/main" val="2114290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Multiple Inheritance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56087" y="843376"/>
            <a:ext cx="11329725" cy="2211323"/>
          </a:xfrm>
        </p:spPr>
        <p:txBody>
          <a:bodyPr>
            <a:normAutofit/>
          </a:bodyPr>
          <a:lstStyle/>
          <a:p>
            <a:pPr marL="0" indent="0" algn="just">
              <a:buNone/>
            </a:pPr>
            <a:r>
              <a:rPr lang="en-US" sz="2000" b="0" i="0" dirty="0">
                <a:solidFill>
                  <a:srgbClr val="333333"/>
                </a:solidFill>
                <a:effectLst/>
                <a:latin typeface="inter-regular"/>
              </a:rPr>
              <a:t>If a class implements multiple interfaces, or an interface extends multiple interfaces, it is known as </a:t>
            </a:r>
            <a:r>
              <a:rPr lang="en-US" sz="2000" b="1" i="0" dirty="0">
                <a:solidFill>
                  <a:srgbClr val="1100A7"/>
                </a:solidFill>
                <a:effectLst/>
                <a:latin typeface="inter-regular"/>
              </a:rPr>
              <a:t>multiple inheritance</a:t>
            </a:r>
            <a:r>
              <a:rPr lang="en-US" sz="1400" b="0" i="0" dirty="0">
                <a:solidFill>
                  <a:srgbClr val="333333"/>
                </a:solidFill>
                <a:effectLst/>
                <a:latin typeface="inter-regular"/>
              </a:rPr>
              <a:t>.</a:t>
            </a:r>
          </a:p>
        </p:txBody>
      </p:sp>
      <p:pic>
        <p:nvPicPr>
          <p:cNvPr id="12" name="Picture 11">
            <a:extLst>
              <a:ext uri="{FF2B5EF4-FFF2-40B4-BE49-F238E27FC236}">
                <a16:creationId xmlns:a16="http://schemas.microsoft.com/office/drawing/2014/main" id="{738AC81D-9E17-4BBC-32B0-D5AE11FFB5AE}"/>
              </a:ext>
            </a:extLst>
          </p:cNvPr>
          <p:cNvPicPr>
            <a:picLocks noChangeAspect="1"/>
          </p:cNvPicPr>
          <p:nvPr/>
        </p:nvPicPr>
        <p:blipFill>
          <a:blip r:embed="rId2"/>
          <a:stretch>
            <a:fillRect/>
          </a:stretch>
        </p:blipFill>
        <p:spPr>
          <a:xfrm>
            <a:off x="1174376" y="1758771"/>
            <a:ext cx="9959789" cy="4727454"/>
          </a:xfrm>
          <a:prstGeom prst="rect">
            <a:avLst/>
          </a:prstGeom>
        </p:spPr>
      </p:pic>
    </p:spTree>
    <p:extLst>
      <p:ext uri="{BB962C8B-B14F-4D97-AF65-F5344CB8AC3E}">
        <p14:creationId xmlns:p14="http://schemas.microsoft.com/office/powerpoint/2010/main" val="2867406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Multiple Inheritance : Example 01</a:t>
            </a:r>
          </a:p>
        </p:txBody>
      </p:sp>
      <p:sp>
        <p:nvSpPr>
          <p:cNvPr id="4" name="TextBox 3">
            <a:extLst>
              <a:ext uri="{FF2B5EF4-FFF2-40B4-BE49-F238E27FC236}">
                <a16:creationId xmlns:a16="http://schemas.microsoft.com/office/drawing/2014/main" id="{383E1A3D-5F72-1355-811D-A2712EA27871}"/>
              </a:ext>
            </a:extLst>
          </p:cNvPr>
          <p:cNvSpPr txBox="1"/>
          <p:nvPr/>
        </p:nvSpPr>
        <p:spPr>
          <a:xfrm>
            <a:off x="564775" y="717870"/>
            <a:ext cx="5925671" cy="6032421"/>
          </a:xfrm>
          <a:prstGeom prst="rect">
            <a:avLst/>
          </a:prstGeom>
          <a:noFill/>
          <a:ln>
            <a:solidFill>
              <a:schemeClr val="accent1"/>
            </a:solidFill>
          </a:ln>
        </p:spPr>
        <p:txBody>
          <a:bodyPr wrap="square">
            <a:spAutoFit/>
          </a:bodyPr>
          <a:lstStyle/>
          <a:p>
            <a:pPr algn="just"/>
            <a:r>
              <a:rPr lang="en-IN" sz="1600" b="1" i="0" dirty="0">
                <a:solidFill>
                  <a:srgbClr val="006699"/>
                </a:solidFill>
                <a:effectLst/>
                <a:latin typeface="inter-regular"/>
              </a:rPr>
              <a:t>interface</a:t>
            </a:r>
            <a:r>
              <a:rPr lang="en-IN" sz="1600" b="0" i="0" dirty="0">
                <a:solidFill>
                  <a:srgbClr val="000000"/>
                </a:solidFill>
                <a:effectLst/>
                <a:latin typeface="inter-regular"/>
              </a:rPr>
              <a:t> Printable</a:t>
            </a:r>
          </a:p>
          <a:p>
            <a:pPr algn="just"/>
            <a:r>
              <a:rPr lang="en-IN" sz="1600" b="0" i="0" dirty="0">
                <a:solidFill>
                  <a:srgbClr val="000000"/>
                </a:solidFill>
                <a:effectLst/>
                <a:latin typeface="inter-regular"/>
              </a:rPr>
              <a:t>{  </a:t>
            </a:r>
          </a:p>
          <a:p>
            <a:pPr algn="just"/>
            <a:r>
              <a:rPr lang="en-IN" sz="1600" b="1" i="0" dirty="0">
                <a:solidFill>
                  <a:srgbClr val="006699"/>
                </a:solidFill>
                <a:effectLst/>
                <a:latin typeface="inter-regular"/>
              </a:rPr>
              <a:t>	void</a:t>
            </a:r>
            <a:r>
              <a:rPr lang="en-IN" sz="1600" b="0" i="0" dirty="0">
                <a:solidFill>
                  <a:srgbClr val="000000"/>
                </a:solidFill>
                <a:effectLst/>
                <a:latin typeface="inter-regular"/>
              </a:rPr>
              <a:t> print();  </a:t>
            </a:r>
          </a:p>
          <a:p>
            <a:pPr algn="just"/>
            <a:r>
              <a:rPr lang="en-IN" sz="1600" b="0" i="0" dirty="0">
                <a:solidFill>
                  <a:srgbClr val="000000"/>
                </a:solidFill>
                <a:effectLst/>
                <a:latin typeface="inter-regular"/>
              </a:rPr>
              <a:t>}  </a:t>
            </a:r>
          </a:p>
          <a:p>
            <a:pPr algn="just"/>
            <a:r>
              <a:rPr lang="en-IN" sz="1600" b="1" i="0" dirty="0">
                <a:solidFill>
                  <a:srgbClr val="006699"/>
                </a:solidFill>
                <a:effectLst/>
                <a:latin typeface="inter-regular"/>
              </a:rPr>
              <a:t>interface</a:t>
            </a:r>
            <a:r>
              <a:rPr lang="en-IN" sz="1600" b="0" i="0" dirty="0">
                <a:solidFill>
                  <a:srgbClr val="000000"/>
                </a:solidFill>
                <a:effectLst/>
                <a:latin typeface="inter-regular"/>
              </a:rPr>
              <a:t> Showable</a:t>
            </a:r>
          </a:p>
          <a:p>
            <a:pPr algn="just"/>
            <a:r>
              <a:rPr lang="en-IN" sz="1600" b="0" i="0" dirty="0">
                <a:solidFill>
                  <a:srgbClr val="000000"/>
                </a:solidFill>
                <a:effectLst/>
                <a:latin typeface="inter-regular"/>
              </a:rPr>
              <a:t>{  </a:t>
            </a:r>
          </a:p>
          <a:p>
            <a:pPr algn="just"/>
            <a:r>
              <a:rPr lang="en-IN" sz="1600" b="1" i="0" dirty="0">
                <a:solidFill>
                  <a:srgbClr val="006699"/>
                </a:solidFill>
                <a:effectLst/>
                <a:latin typeface="inter-regular"/>
              </a:rPr>
              <a:t>	void</a:t>
            </a:r>
            <a:r>
              <a:rPr lang="en-IN" sz="1600" b="0" i="0" dirty="0">
                <a:solidFill>
                  <a:srgbClr val="000000"/>
                </a:solidFill>
                <a:effectLst/>
                <a:latin typeface="inter-regular"/>
              </a:rPr>
              <a:t> show();  </a:t>
            </a:r>
          </a:p>
          <a:p>
            <a:pPr algn="just"/>
            <a:r>
              <a:rPr lang="en-IN" sz="1600" b="0" i="0" dirty="0">
                <a:solidFill>
                  <a:srgbClr val="000000"/>
                </a:solidFill>
                <a:effectLst/>
                <a:latin typeface="inter-regular"/>
              </a:rPr>
              <a:t>}  </a:t>
            </a:r>
          </a:p>
          <a:p>
            <a:pPr algn="just"/>
            <a:r>
              <a:rPr lang="en-IN" sz="1600" b="1" i="0" dirty="0">
                <a:solidFill>
                  <a:srgbClr val="006699"/>
                </a:solidFill>
                <a:effectLst/>
                <a:latin typeface="inter-regular"/>
              </a:rPr>
              <a:t>class</a:t>
            </a:r>
            <a:r>
              <a:rPr lang="en-IN" sz="1600" b="0" i="0" dirty="0">
                <a:solidFill>
                  <a:srgbClr val="000000"/>
                </a:solidFill>
                <a:effectLst/>
                <a:latin typeface="inter-regular"/>
              </a:rPr>
              <a:t> TestMulti1 </a:t>
            </a:r>
            <a:r>
              <a:rPr lang="en-IN" sz="1600" b="1" i="0" dirty="0">
                <a:solidFill>
                  <a:srgbClr val="006699"/>
                </a:solidFill>
                <a:effectLst/>
                <a:latin typeface="inter-regular"/>
              </a:rPr>
              <a:t>implements</a:t>
            </a:r>
            <a:r>
              <a:rPr lang="en-IN" sz="1600" b="0" i="0" dirty="0">
                <a:solidFill>
                  <a:srgbClr val="000000"/>
                </a:solidFill>
                <a:effectLst/>
                <a:latin typeface="inter-regular"/>
              </a:rPr>
              <a:t> Printable, Showable</a:t>
            </a:r>
          </a:p>
          <a:p>
            <a:pPr algn="just"/>
            <a:r>
              <a:rPr lang="en-IN" sz="1600" b="0" i="0" dirty="0">
                <a:solidFill>
                  <a:srgbClr val="000000"/>
                </a:solidFill>
                <a:effectLst/>
                <a:latin typeface="inter-regular"/>
              </a:rPr>
              <a:t>{  </a:t>
            </a:r>
          </a:p>
          <a:p>
            <a:pPr algn="just"/>
            <a:r>
              <a:rPr lang="en-IN" sz="1600" b="1" i="0" dirty="0">
                <a:solidFill>
                  <a:srgbClr val="006699"/>
                </a:solidFill>
                <a:effectLst/>
                <a:latin typeface="inter-regular"/>
              </a:rPr>
              <a:t>	public</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print()</a:t>
            </a:r>
          </a:p>
          <a:p>
            <a:pPr algn="just"/>
            <a:r>
              <a:rPr lang="en-IN" sz="1600" dirty="0">
                <a:solidFill>
                  <a:srgbClr val="000000"/>
                </a:solidFill>
                <a:latin typeface="inter-regular"/>
              </a:rPr>
              <a:t>	</a:t>
            </a:r>
            <a:r>
              <a:rPr lang="en-IN" sz="1600" b="0" i="0" dirty="0">
                <a:solidFill>
                  <a:srgbClr val="000000"/>
                </a:solidFill>
                <a:effectLst/>
                <a:latin typeface="inter-regular"/>
              </a:rPr>
              <a:t>{</a:t>
            </a:r>
          </a:p>
          <a:p>
            <a:pPr algn="just"/>
            <a:r>
              <a:rPr lang="en-IN" sz="1600" dirty="0">
                <a:solidFill>
                  <a:srgbClr val="000000"/>
                </a:solidFill>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"Hello"</a:t>
            </a:r>
            <a:r>
              <a:rPr lang="en-IN" sz="1600" b="0" i="0" dirty="0">
                <a:solidFill>
                  <a:srgbClr val="000000"/>
                </a:solidFill>
                <a:effectLst/>
                <a:latin typeface="inter-regular"/>
              </a:rPr>
              <a:t>);</a:t>
            </a:r>
          </a:p>
          <a:p>
            <a:pPr algn="just"/>
            <a:r>
              <a:rPr lang="en-IN" sz="1600" dirty="0">
                <a:solidFill>
                  <a:srgbClr val="000000"/>
                </a:solidFill>
                <a:latin typeface="inter-regular"/>
              </a:rPr>
              <a:t>	</a:t>
            </a:r>
            <a:r>
              <a:rPr lang="en-IN" sz="1600" b="0" i="0" dirty="0">
                <a:solidFill>
                  <a:srgbClr val="000000"/>
                </a:solidFill>
                <a:effectLst/>
                <a:latin typeface="inter-regular"/>
              </a:rPr>
              <a:t>}  </a:t>
            </a:r>
          </a:p>
          <a:p>
            <a:pPr algn="just"/>
            <a:r>
              <a:rPr lang="en-IN" sz="1600" b="1" i="0" dirty="0">
                <a:solidFill>
                  <a:srgbClr val="006699"/>
                </a:solidFill>
                <a:effectLst/>
                <a:latin typeface="inter-regular"/>
              </a:rPr>
              <a:t>	public</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show()</a:t>
            </a:r>
          </a:p>
          <a:p>
            <a:pPr algn="just"/>
            <a:r>
              <a:rPr lang="en-IN" sz="1600" dirty="0">
                <a:solidFill>
                  <a:srgbClr val="000000"/>
                </a:solidFill>
                <a:latin typeface="inter-regular"/>
              </a:rPr>
              <a:t>	</a:t>
            </a:r>
            <a:r>
              <a:rPr lang="en-IN" sz="1600" b="0" i="0" dirty="0">
                <a:solidFill>
                  <a:srgbClr val="000000"/>
                </a:solidFill>
                <a:effectLst/>
                <a:latin typeface="inter-regular"/>
              </a:rPr>
              <a:t>{</a:t>
            </a:r>
          </a:p>
          <a:p>
            <a:pPr algn="just"/>
            <a:r>
              <a:rPr lang="en-IN" sz="1600" dirty="0">
                <a:solidFill>
                  <a:srgbClr val="000000"/>
                </a:solidFill>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"Welcome"</a:t>
            </a:r>
            <a:r>
              <a:rPr lang="en-IN" sz="1600" b="0" i="0" dirty="0">
                <a:solidFill>
                  <a:srgbClr val="000000"/>
                </a:solidFill>
                <a:effectLst/>
                <a:latin typeface="inter-regular"/>
              </a:rPr>
              <a:t>);</a:t>
            </a:r>
          </a:p>
          <a:p>
            <a:pPr algn="just"/>
            <a:r>
              <a:rPr lang="en-IN" sz="1600" dirty="0">
                <a:solidFill>
                  <a:srgbClr val="000000"/>
                </a:solidFill>
                <a:latin typeface="inter-regular"/>
              </a:rPr>
              <a:t>	</a:t>
            </a:r>
            <a:r>
              <a:rPr lang="en-IN" sz="1600" b="0" i="0" dirty="0">
                <a:solidFill>
                  <a:srgbClr val="000000"/>
                </a:solidFill>
                <a:effectLst/>
                <a:latin typeface="inter-regular"/>
              </a:rPr>
              <a:t>} </a:t>
            </a:r>
            <a:r>
              <a:rPr lang="en-IN" b="0" i="0" dirty="0">
                <a:solidFill>
                  <a:srgbClr val="000000"/>
                </a:solidFill>
                <a:effectLst/>
                <a:latin typeface="inter-regular"/>
              </a:rPr>
              <a:t> </a:t>
            </a:r>
          </a:p>
          <a:p>
            <a:pPr algn="just"/>
            <a:r>
              <a:rPr lang="en-IN" sz="1600" b="1" i="0" dirty="0">
                <a:solidFill>
                  <a:srgbClr val="006699"/>
                </a:solidFill>
                <a:effectLst/>
                <a:latin typeface="inter-regular"/>
              </a:rPr>
              <a:t>	public</a:t>
            </a:r>
            <a:r>
              <a:rPr lang="en-IN" sz="1600" b="0" i="0" dirty="0">
                <a:solidFill>
                  <a:srgbClr val="000000"/>
                </a:solidFill>
                <a:effectLst/>
                <a:latin typeface="inter-regular"/>
              </a:rPr>
              <a:t> </a:t>
            </a:r>
            <a:r>
              <a:rPr lang="en-IN" sz="1600" b="1" i="0" dirty="0">
                <a:solidFill>
                  <a:srgbClr val="006699"/>
                </a:solidFill>
                <a:effectLst/>
                <a:latin typeface="inter-regular"/>
              </a:rPr>
              <a:t>static</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main(String </a:t>
            </a:r>
            <a:r>
              <a:rPr lang="en-IN" sz="1600" b="0" i="0" dirty="0" err="1">
                <a:solidFill>
                  <a:srgbClr val="000000"/>
                </a:solidFill>
                <a:effectLst/>
                <a:latin typeface="inter-regular"/>
              </a:rPr>
              <a:t>args</a:t>
            </a:r>
            <a:r>
              <a:rPr lang="en-IN" sz="1600" b="0" i="0" dirty="0">
                <a:solidFill>
                  <a:srgbClr val="000000"/>
                </a:solidFill>
                <a:effectLst/>
                <a:latin typeface="inter-regular"/>
              </a:rPr>
              <a:t>[])</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TestMulti1 </a:t>
            </a:r>
            <a:r>
              <a:rPr lang="en-IN" sz="1600" b="0" i="0" dirty="0" err="1">
                <a:solidFill>
                  <a:srgbClr val="000000"/>
                </a:solidFill>
                <a:effectLst/>
                <a:latin typeface="inter-regular"/>
              </a:rPr>
              <a:t>obj</a:t>
            </a:r>
            <a:r>
              <a:rPr lang="en-IN" sz="1600" b="0" i="0" dirty="0">
                <a:solidFill>
                  <a:srgbClr val="000000"/>
                </a:solidFill>
                <a:effectLst/>
                <a:latin typeface="inter-regular"/>
              </a:rPr>
              <a:t> = </a:t>
            </a:r>
            <a:r>
              <a:rPr lang="en-IN" sz="1600" b="1" i="0" dirty="0">
                <a:solidFill>
                  <a:srgbClr val="006699"/>
                </a:solidFill>
                <a:effectLst/>
                <a:latin typeface="inter-regular"/>
              </a:rPr>
              <a:t>new</a:t>
            </a:r>
            <a:r>
              <a:rPr lang="en-IN" sz="1600" b="0" i="0" dirty="0">
                <a:solidFill>
                  <a:srgbClr val="000000"/>
                </a:solidFill>
                <a:effectLst/>
                <a:latin typeface="inter-regular"/>
              </a:rPr>
              <a:t> TestMulti1();  </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obj.print</a:t>
            </a:r>
            <a:r>
              <a:rPr lang="en-IN" sz="1600" b="0" i="0" dirty="0">
                <a:solidFill>
                  <a:srgbClr val="000000"/>
                </a:solidFill>
                <a:effectLst/>
                <a:latin typeface="inter-regular"/>
              </a:rPr>
              <a:t>();   </a:t>
            </a:r>
            <a:r>
              <a:rPr lang="en-IN" sz="1600" b="0" i="0" dirty="0" err="1">
                <a:solidFill>
                  <a:srgbClr val="000000"/>
                </a:solidFill>
                <a:effectLst/>
                <a:latin typeface="inter-regular"/>
              </a:rPr>
              <a:t>obj.show</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a:t>
            </a:r>
            <a:endParaRPr lang="en-IN" b="0" i="0" dirty="0">
              <a:solidFill>
                <a:srgbClr val="000000"/>
              </a:solidFill>
              <a:effectLst/>
              <a:latin typeface="inter-regular"/>
            </a:endParaRPr>
          </a:p>
        </p:txBody>
      </p:sp>
      <p:sp>
        <p:nvSpPr>
          <p:cNvPr id="10" name="TextBox 9">
            <a:extLst>
              <a:ext uri="{FF2B5EF4-FFF2-40B4-BE49-F238E27FC236}">
                <a16:creationId xmlns:a16="http://schemas.microsoft.com/office/drawing/2014/main" id="{BFBE8CB3-8CB3-B540-852B-A8B25B29A750}"/>
              </a:ext>
            </a:extLst>
          </p:cNvPr>
          <p:cNvSpPr txBox="1"/>
          <p:nvPr/>
        </p:nvSpPr>
        <p:spPr>
          <a:xfrm>
            <a:off x="7180597" y="5549962"/>
            <a:ext cx="4446628" cy="1200329"/>
          </a:xfrm>
          <a:prstGeom prst="rect">
            <a:avLst/>
          </a:prstGeom>
          <a:noFill/>
          <a:ln>
            <a:solidFill>
              <a:schemeClr val="accent1"/>
            </a:solidFill>
          </a:ln>
        </p:spPr>
        <p:txBody>
          <a:bodyPr wrap="square">
            <a:spAutoFit/>
          </a:bodyPr>
          <a:lstStyle/>
          <a:p>
            <a:pPr marL="0" indent="0" algn="just">
              <a:buNone/>
            </a:pPr>
            <a:r>
              <a:rPr lang="en-US" sz="2000" b="1" dirty="0">
                <a:solidFill>
                  <a:srgbClr val="FF0000"/>
                </a:solidFill>
                <a:latin typeface="inter-regular"/>
              </a:rPr>
              <a:t>Output:</a:t>
            </a:r>
          </a:p>
          <a:p>
            <a:pPr marL="0" indent="0" algn="just">
              <a:buNone/>
            </a:pPr>
            <a:endParaRPr lang="en-US" sz="1000" b="1" dirty="0">
              <a:solidFill>
                <a:srgbClr val="FF0000"/>
              </a:solidFill>
              <a:latin typeface="inter-regular"/>
            </a:endParaRPr>
          </a:p>
          <a:p>
            <a:pPr marL="0" indent="0" algn="just">
              <a:buNone/>
            </a:pPr>
            <a:r>
              <a:rPr lang="en-US" sz="2000" b="1" dirty="0">
                <a:solidFill>
                  <a:srgbClr val="1100A7"/>
                </a:solidFill>
                <a:latin typeface="inter-regular"/>
              </a:rPr>
              <a:t>Hello</a:t>
            </a:r>
          </a:p>
          <a:p>
            <a:pPr marL="0" indent="0" algn="just">
              <a:buNone/>
            </a:pPr>
            <a:r>
              <a:rPr lang="en-US" sz="2000" b="1" dirty="0">
                <a:solidFill>
                  <a:srgbClr val="1100A7"/>
                </a:solidFill>
                <a:latin typeface="inter-regular"/>
              </a:rPr>
              <a:t>Welcome</a:t>
            </a:r>
          </a:p>
        </p:txBody>
      </p:sp>
      <p:pic>
        <p:nvPicPr>
          <p:cNvPr id="5" name="Picture 4">
            <a:extLst>
              <a:ext uri="{FF2B5EF4-FFF2-40B4-BE49-F238E27FC236}">
                <a16:creationId xmlns:a16="http://schemas.microsoft.com/office/drawing/2014/main" id="{EAA57D14-2738-F9A4-0C73-B31226616598}"/>
              </a:ext>
            </a:extLst>
          </p:cNvPr>
          <p:cNvPicPr>
            <a:picLocks noChangeAspect="1"/>
          </p:cNvPicPr>
          <p:nvPr/>
        </p:nvPicPr>
        <p:blipFill>
          <a:blip r:embed="rId2"/>
          <a:stretch>
            <a:fillRect/>
          </a:stretch>
        </p:blipFill>
        <p:spPr>
          <a:xfrm>
            <a:off x="7048231" y="980364"/>
            <a:ext cx="4578994" cy="2662232"/>
          </a:xfrm>
          <a:prstGeom prst="rect">
            <a:avLst/>
          </a:prstGeom>
        </p:spPr>
      </p:pic>
    </p:spTree>
    <p:extLst>
      <p:ext uri="{BB962C8B-B14F-4D97-AF65-F5344CB8AC3E}">
        <p14:creationId xmlns:p14="http://schemas.microsoft.com/office/powerpoint/2010/main" val="3076247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676400" y="2809155"/>
            <a:ext cx="9144000" cy="1104220"/>
          </a:xfrm>
        </p:spPr>
        <p:txBody>
          <a:bodyPr>
            <a:normAutofit/>
          </a:bodyPr>
          <a:lstStyle/>
          <a:p>
            <a:r>
              <a:rPr lang="en-IN" sz="7200" b="1" dirty="0"/>
              <a:t>Abstraction</a:t>
            </a:r>
          </a:p>
        </p:txBody>
      </p:sp>
    </p:spTree>
    <p:extLst>
      <p:ext uri="{BB962C8B-B14F-4D97-AF65-F5344CB8AC3E}">
        <p14:creationId xmlns:p14="http://schemas.microsoft.com/office/powerpoint/2010/main" val="109811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Multiple Inheritance : Example 02 </a:t>
            </a:r>
          </a:p>
        </p:txBody>
      </p:sp>
      <p:sp>
        <p:nvSpPr>
          <p:cNvPr id="4" name="TextBox 3">
            <a:extLst>
              <a:ext uri="{FF2B5EF4-FFF2-40B4-BE49-F238E27FC236}">
                <a16:creationId xmlns:a16="http://schemas.microsoft.com/office/drawing/2014/main" id="{383E1A3D-5F72-1355-811D-A2712EA27871}"/>
              </a:ext>
            </a:extLst>
          </p:cNvPr>
          <p:cNvSpPr txBox="1"/>
          <p:nvPr/>
        </p:nvSpPr>
        <p:spPr>
          <a:xfrm>
            <a:off x="219341" y="607524"/>
            <a:ext cx="11575224" cy="6186309"/>
          </a:xfrm>
          <a:prstGeom prst="rect">
            <a:avLst/>
          </a:prstGeom>
          <a:noFill/>
          <a:ln>
            <a:solidFill>
              <a:schemeClr val="accent1"/>
            </a:solidFill>
          </a:ln>
        </p:spPr>
        <p:txBody>
          <a:bodyPr wrap="square">
            <a:spAutoFit/>
          </a:bodyPr>
          <a:lstStyle/>
          <a:p>
            <a:pPr algn="just"/>
            <a:r>
              <a:rPr lang="en-IN" sz="1600" i="0" dirty="0">
                <a:effectLst/>
                <a:latin typeface="inter-regular"/>
              </a:rPr>
              <a:t>class </a:t>
            </a:r>
            <a:r>
              <a:rPr lang="en-IN" sz="1600" b="1" i="0" dirty="0">
                <a:effectLst/>
                <a:latin typeface="inter-regular"/>
              </a:rPr>
              <a:t>Printable</a:t>
            </a:r>
          </a:p>
          <a:p>
            <a:pPr algn="just"/>
            <a:r>
              <a:rPr lang="en-IN" sz="1600" i="0" dirty="0">
                <a:effectLst/>
                <a:latin typeface="inter-regular"/>
              </a:rPr>
              <a:t>{</a:t>
            </a:r>
          </a:p>
          <a:p>
            <a:pPr algn="just"/>
            <a:r>
              <a:rPr lang="en-IN" sz="1600" i="0" dirty="0">
                <a:effectLst/>
                <a:latin typeface="inter-regular"/>
              </a:rPr>
              <a:t>	void print()</a:t>
            </a:r>
          </a:p>
          <a:p>
            <a:pPr algn="just"/>
            <a:r>
              <a:rPr lang="en-IN" sz="1600" i="0" dirty="0">
                <a:effectLst/>
                <a:latin typeface="inter-regular"/>
              </a:rPr>
              <a:t>	{</a:t>
            </a:r>
          </a:p>
          <a:p>
            <a:pPr algn="just"/>
            <a:r>
              <a:rPr lang="en-IN" sz="1600" i="0" dirty="0">
                <a:effectLst/>
                <a:latin typeface="inter-regular"/>
              </a:rPr>
              <a:t>		</a:t>
            </a:r>
            <a:r>
              <a:rPr lang="en-IN" sz="1600" i="0" dirty="0" err="1">
                <a:effectLst/>
                <a:latin typeface="inter-regular"/>
              </a:rPr>
              <a:t>System.out.println</a:t>
            </a:r>
            <a:r>
              <a:rPr lang="en-IN" sz="1600" i="0" dirty="0">
                <a:effectLst/>
                <a:latin typeface="inter-regular"/>
              </a:rPr>
              <a:t>("Method of class Printable");</a:t>
            </a:r>
          </a:p>
          <a:p>
            <a:pPr algn="just"/>
            <a:r>
              <a:rPr lang="en-IN" sz="1600" i="0" dirty="0">
                <a:effectLst/>
                <a:latin typeface="inter-regular"/>
              </a:rPr>
              <a:t>	}</a:t>
            </a:r>
          </a:p>
          <a:p>
            <a:pPr algn="just"/>
            <a:r>
              <a:rPr lang="en-IN" sz="1600" i="0" dirty="0">
                <a:effectLst/>
                <a:latin typeface="inter-regular"/>
              </a:rPr>
              <a:t>}</a:t>
            </a:r>
          </a:p>
          <a:p>
            <a:pPr algn="just"/>
            <a:r>
              <a:rPr lang="en-IN" sz="1600" i="0" dirty="0">
                <a:effectLst/>
                <a:latin typeface="inter-regular"/>
              </a:rPr>
              <a:t>interface </a:t>
            </a:r>
            <a:r>
              <a:rPr lang="en-IN" sz="1600" b="1" i="0" dirty="0">
                <a:effectLst/>
                <a:latin typeface="inter-regular"/>
              </a:rPr>
              <a:t>Showable</a:t>
            </a:r>
          </a:p>
          <a:p>
            <a:pPr algn="just"/>
            <a:r>
              <a:rPr lang="en-IN" sz="1600" i="0" dirty="0">
                <a:effectLst/>
                <a:latin typeface="inter-regular"/>
              </a:rPr>
              <a:t>{</a:t>
            </a:r>
          </a:p>
          <a:p>
            <a:pPr algn="just"/>
            <a:r>
              <a:rPr lang="en-IN" sz="1600" i="0" dirty="0">
                <a:effectLst/>
                <a:latin typeface="inter-regular"/>
              </a:rPr>
              <a:t>	void show();</a:t>
            </a:r>
          </a:p>
          <a:p>
            <a:pPr algn="just"/>
            <a:r>
              <a:rPr lang="en-IN" sz="1600" i="0" dirty="0">
                <a:effectLst/>
                <a:latin typeface="inter-regular"/>
              </a:rPr>
              <a:t>}</a:t>
            </a:r>
          </a:p>
          <a:p>
            <a:pPr algn="just"/>
            <a:r>
              <a:rPr lang="en-IN" sz="1600" b="0" i="0" dirty="0">
                <a:solidFill>
                  <a:srgbClr val="000000"/>
                </a:solidFill>
                <a:effectLst/>
                <a:latin typeface="inter-regular"/>
              </a:rPr>
              <a:t>class </a:t>
            </a:r>
            <a:r>
              <a:rPr lang="en-IN" sz="1600" b="1" i="0" dirty="0">
                <a:solidFill>
                  <a:srgbClr val="000000"/>
                </a:solidFill>
                <a:effectLst/>
                <a:latin typeface="inter-regular"/>
              </a:rPr>
              <a:t>TestMulti2</a:t>
            </a:r>
            <a:r>
              <a:rPr lang="en-IN" sz="1600" b="0" i="0" dirty="0">
                <a:solidFill>
                  <a:srgbClr val="000000"/>
                </a:solidFill>
                <a:effectLst/>
                <a:latin typeface="inter-regular"/>
              </a:rPr>
              <a:t> </a:t>
            </a:r>
            <a:r>
              <a:rPr lang="en-IN" sz="1600" b="1" i="0" dirty="0">
                <a:solidFill>
                  <a:srgbClr val="1100A7"/>
                </a:solidFill>
                <a:effectLst/>
                <a:latin typeface="inter-regular"/>
              </a:rPr>
              <a:t>extends</a:t>
            </a:r>
            <a:r>
              <a:rPr lang="en-IN" sz="1600" b="0" i="0" dirty="0">
                <a:solidFill>
                  <a:srgbClr val="000000"/>
                </a:solidFill>
                <a:effectLst/>
                <a:latin typeface="inter-regular"/>
              </a:rPr>
              <a:t> Printable </a:t>
            </a:r>
            <a:r>
              <a:rPr lang="en-IN" sz="1600" b="1" i="0" dirty="0">
                <a:solidFill>
                  <a:srgbClr val="FF0000"/>
                </a:solidFill>
                <a:effectLst/>
                <a:latin typeface="inter-regular"/>
              </a:rPr>
              <a:t>implements</a:t>
            </a:r>
            <a:r>
              <a:rPr lang="en-IN" sz="1600" b="0" i="0" dirty="0">
                <a:solidFill>
                  <a:srgbClr val="000000"/>
                </a:solidFill>
                <a:effectLst/>
                <a:latin typeface="inter-regular"/>
              </a:rPr>
              <a:t> Showable</a:t>
            </a:r>
          </a:p>
          <a:p>
            <a:pPr algn="just"/>
            <a:r>
              <a:rPr lang="en-IN" sz="1600" b="0" i="0" dirty="0">
                <a:solidFill>
                  <a:srgbClr val="000000"/>
                </a:solidFill>
                <a:effectLst/>
                <a:latin typeface="inter-regular"/>
              </a:rPr>
              <a:t>{</a:t>
            </a:r>
          </a:p>
          <a:p>
            <a:pPr algn="just"/>
            <a:r>
              <a:rPr lang="en-IN" sz="1600" b="0" i="0" dirty="0">
                <a:solidFill>
                  <a:srgbClr val="000000"/>
                </a:solidFill>
                <a:effectLst/>
                <a:latin typeface="inter-regular"/>
              </a:rPr>
              <a:t>	public void show()</a:t>
            </a:r>
          </a:p>
          <a:p>
            <a:pPr algn="just"/>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dirty="0">
                <a:solidFill>
                  <a:srgbClr val="000000"/>
                </a:solidFill>
                <a:latin typeface="inter-regular"/>
              </a:rPr>
              <a:t>Overriding </a:t>
            </a:r>
            <a:r>
              <a:rPr lang="en-IN" sz="1600" b="0" i="0" dirty="0">
                <a:solidFill>
                  <a:srgbClr val="000000"/>
                </a:solidFill>
                <a:effectLst/>
                <a:latin typeface="inter-regular"/>
              </a:rPr>
              <a:t>Showable method");</a:t>
            </a:r>
          </a:p>
          <a:p>
            <a:pPr algn="just"/>
            <a:r>
              <a:rPr lang="en-IN" sz="1600" b="0" i="0" dirty="0">
                <a:solidFill>
                  <a:srgbClr val="000000"/>
                </a:solidFill>
                <a:effectLst/>
                <a:latin typeface="inter-regular"/>
              </a:rPr>
              <a:t>	}</a:t>
            </a:r>
          </a:p>
          <a:p>
            <a:pPr algn="just"/>
            <a:r>
              <a:rPr lang="en-IN" sz="1600" b="0" i="0" dirty="0">
                <a:solidFill>
                  <a:srgbClr val="000000"/>
                </a:solidFill>
                <a:effectLst/>
                <a:latin typeface="inter-regular"/>
              </a:rPr>
              <a:t>	public static void main(String </a:t>
            </a:r>
            <a:r>
              <a:rPr lang="en-IN" sz="1600" b="0" i="0" dirty="0" err="1">
                <a:solidFill>
                  <a:srgbClr val="000000"/>
                </a:solidFill>
                <a:effectLst/>
                <a:latin typeface="inter-regular"/>
              </a:rPr>
              <a:t>args</a:t>
            </a:r>
            <a:r>
              <a:rPr lang="en-IN" sz="1600" b="0" i="0" dirty="0">
                <a:solidFill>
                  <a:srgbClr val="000000"/>
                </a:solidFill>
                <a:effectLst/>
                <a:latin typeface="inter-regular"/>
              </a:rPr>
              <a:t>[])</a:t>
            </a:r>
          </a:p>
          <a:p>
            <a:pPr algn="just"/>
            <a:r>
              <a:rPr lang="en-IN" sz="1600" b="0" i="0" dirty="0">
                <a:solidFill>
                  <a:srgbClr val="000000"/>
                </a:solidFill>
                <a:effectLst/>
                <a:latin typeface="inter-regular"/>
              </a:rPr>
              <a:t>	{</a:t>
            </a:r>
          </a:p>
          <a:p>
            <a:pPr algn="just"/>
            <a:r>
              <a:rPr lang="en-IN" sz="1600" b="0" i="0" dirty="0">
                <a:solidFill>
                  <a:srgbClr val="000000"/>
                </a:solidFill>
                <a:effectLst/>
                <a:latin typeface="inter-regular"/>
              </a:rPr>
              <a:t>		TestMulti2 tm=new TestMulti2();</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tm.print</a:t>
            </a:r>
            <a:r>
              <a:rPr lang="en-IN" sz="1600" b="0" i="0" dirty="0">
                <a:solidFill>
                  <a:srgbClr val="000000"/>
                </a:solidFill>
                <a:effectLst/>
                <a:latin typeface="inter-regular"/>
              </a:rPr>
              <a:t>();</a:t>
            </a:r>
          </a:p>
          <a:p>
            <a:pPr algn="just"/>
            <a:r>
              <a:rPr lang="en-IN" sz="1600" b="0" i="0" dirty="0">
                <a:solidFill>
                  <a:srgbClr val="000000"/>
                </a:solidFill>
                <a:effectLst/>
                <a:latin typeface="inter-regular"/>
              </a:rPr>
              <a:t>		</a:t>
            </a:r>
            <a:r>
              <a:rPr lang="en-IN" sz="1600" dirty="0" err="1">
                <a:solidFill>
                  <a:srgbClr val="000000"/>
                </a:solidFill>
                <a:latin typeface="inter-regular"/>
              </a:rPr>
              <a:t>tm</a:t>
            </a:r>
            <a:r>
              <a:rPr lang="en-IN" sz="1600" b="0" i="0" dirty="0" err="1">
                <a:solidFill>
                  <a:srgbClr val="000000"/>
                </a:solidFill>
                <a:effectLst/>
                <a:latin typeface="inter-regular"/>
              </a:rPr>
              <a:t>.show</a:t>
            </a:r>
            <a:r>
              <a:rPr lang="en-IN" sz="1600" b="0" i="0" dirty="0">
                <a:solidFill>
                  <a:srgbClr val="000000"/>
                </a:solidFill>
                <a:effectLst/>
                <a:latin typeface="inter-regular"/>
              </a:rPr>
              <a:t>();</a:t>
            </a:r>
          </a:p>
          <a:p>
            <a:pPr algn="just"/>
            <a:r>
              <a:rPr lang="en-IN" sz="1600" b="0" i="0" dirty="0">
                <a:solidFill>
                  <a:srgbClr val="000000"/>
                </a:solidFill>
                <a:effectLst/>
                <a:latin typeface="inter-regular"/>
              </a:rPr>
              <a:t>	}</a:t>
            </a:r>
          </a:p>
          <a:p>
            <a:pPr algn="just"/>
            <a:r>
              <a:rPr lang="en-IN" sz="1600" b="0" i="0" dirty="0">
                <a:solidFill>
                  <a:srgbClr val="000000"/>
                </a:solidFill>
                <a:effectLst/>
                <a:latin typeface="inter-regular"/>
              </a:rPr>
              <a:t>}</a:t>
            </a:r>
            <a:endParaRPr lang="en-IN" b="0" i="0" dirty="0">
              <a:solidFill>
                <a:srgbClr val="000000"/>
              </a:solidFill>
              <a:effectLst/>
              <a:latin typeface="inter-regular"/>
            </a:endParaRPr>
          </a:p>
        </p:txBody>
      </p:sp>
      <p:sp>
        <p:nvSpPr>
          <p:cNvPr id="5" name="TextBox 4">
            <a:extLst>
              <a:ext uri="{FF2B5EF4-FFF2-40B4-BE49-F238E27FC236}">
                <a16:creationId xmlns:a16="http://schemas.microsoft.com/office/drawing/2014/main" id="{B9895549-89DD-A85C-2CD2-3BE6E1BB4C40}"/>
              </a:ext>
            </a:extLst>
          </p:cNvPr>
          <p:cNvSpPr txBox="1"/>
          <p:nvPr/>
        </p:nvSpPr>
        <p:spPr>
          <a:xfrm>
            <a:off x="7638511" y="5309413"/>
            <a:ext cx="3706324" cy="1323439"/>
          </a:xfrm>
          <a:prstGeom prst="rect">
            <a:avLst/>
          </a:prstGeom>
          <a:noFill/>
          <a:ln>
            <a:solidFill>
              <a:schemeClr val="accent1"/>
            </a:solidFill>
          </a:ln>
        </p:spPr>
        <p:txBody>
          <a:bodyPr wrap="square">
            <a:spAutoFit/>
          </a:bodyPr>
          <a:lstStyle/>
          <a:p>
            <a:pPr marL="0" indent="0" algn="just">
              <a:buNone/>
            </a:pPr>
            <a:r>
              <a:rPr lang="en-US" sz="2000" b="1" dirty="0">
                <a:solidFill>
                  <a:srgbClr val="FF0000"/>
                </a:solidFill>
                <a:latin typeface="inter-regular"/>
              </a:rPr>
              <a:t>Output:</a:t>
            </a:r>
          </a:p>
          <a:p>
            <a:pPr marL="0" indent="0" algn="just">
              <a:buNone/>
            </a:pPr>
            <a:endParaRPr lang="en-US" sz="2000" b="1" dirty="0">
              <a:solidFill>
                <a:srgbClr val="FF0000"/>
              </a:solidFill>
              <a:latin typeface="inter-regular"/>
            </a:endParaRPr>
          </a:p>
          <a:p>
            <a:pPr marL="0" indent="0" algn="just">
              <a:buNone/>
            </a:pPr>
            <a:r>
              <a:rPr lang="en-US" sz="2000" b="1" dirty="0">
                <a:solidFill>
                  <a:srgbClr val="1100A7"/>
                </a:solidFill>
                <a:latin typeface="inter-regular"/>
              </a:rPr>
              <a:t>Method of class Printable</a:t>
            </a:r>
          </a:p>
          <a:p>
            <a:pPr marL="0" indent="0" algn="just">
              <a:buNone/>
            </a:pPr>
            <a:r>
              <a:rPr lang="en-US" sz="2000" b="1" dirty="0">
                <a:solidFill>
                  <a:srgbClr val="1100A7"/>
                </a:solidFill>
                <a:latin typeface="inter-regular"/>
              </a:rPr>
              <a:t>Overriding Showable method</a:t>
            </a:r>
          </a:p>
        </p:txBody>
      </p:sp>
      <p:pic>
        <p:nvPicPr>
          <p:cNvPr id="9" name="Picture 8">
            <a:extLst>
              <a:ext uri="{FF2B5EF4-FFF2-40B4-BE49-F238E27FC236}">
                <a16:creationId xmlns:a16="http://schemas.microsoft.com/office/drawing/2014/main" id="{5D613907-B892-FDCC-4CB2-CC5D2866D099}"/>
              </a:ext>
            </a:extLst>
          </p:cNvPr>
          <p:cNvPicPr>
            <a:picLocks noChangeAspect="1"/>
          </p:cNvPicPr>
          <p:nvPr/>
        </p:nvPicPr>
        <p:blipFill>
          <a:blip r:embed="rId2"/>
          <a:stretch>
            <a:fillRect/>
          </a:stretch>
        </p:blipFill>
        <p:spPr>
          <a:xfrm>
            <a:off x="7073912" y="1280601"/>
            <a:ext cx="4562276" cy="2480241"/>
          </a:xfrm>
          <a:prstGeom prst="rect">
            <a:avLst/>
          </a:prstGeom>
        </p:spPr>
      </p:pic>
    </p:spTree>
    <p:extLst>
      <p:ext uri="{BB962C8B-B14F-4D97-AF65-F5344CB8AC3E}">
        <p14:creationId xmlns:p14="http://schemas.microsoft.com/office/powerpoint/2010/main" val="3941087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Multiple Inheritance : Example 03 </a:t>
            </a:r>
          </a:p>
        </p:txBody>
      </p:sp>
      <p:sp>
        <p:nvSpPr>
          <p:cNvPr id="4" name="TextBox 3">
            <a:extLst>
              <a:ext uri="{FF2B5EF4-FFF2-40B4-BE49-F238E27FC236}">
                <a16:creationId xmlns:a16="http://schemas.microsoft.com/office/drawing/2014/main" id="{383E1A3D-5F72-1355-811D-A2712EA27871}"/>
              </a:ext>
            </a:extLst>
          </p:cNvPr>
          <p:cNvSpPr txBox="1"/>
          <p:nvPr/>
        </p:nvSpPr>
        <p:spPr>
          <a:xfrm>
            <a:off x="138659" y="903359"/>
            <a:ext cx="5249130" cy="5755422"/>
          </a:xfrm>
          <a:prstGeom prst="rect">
            <a:avLst/>
          </a:prstGeom>
          <a:noFill/>
          <a:ln>
            <a:solidFill>
              <a:schemeClr val="accent1"/>
            </a:solidFill>
          </a:ln>
        </p:spPr>
        <p:txBody>
          <a:bodyPr wrap="square">
            <a:spAutoFit/>
          </a:bodyPr>
          <a:lstStyle/>
          <a:p>
            <a:pPr algn="just"/>
            <a:r>
              <a:rPr lang="en-IN" sz="1600" b="1" i="0" dirty="0">
                <a:solidFill>
                  <a:srgbClr val="FF0000"/>
                </a:solidFill>
                <a:effectLst/>
                <a:latin typeface="inter-regular"/>
              </a:rPr>
              <a:t>interface</a:t>
            </a:r>
            <a:r>
              <a:rPr lang="en-IN" sz="1600" i="0" dirty="0">
                <a:effectLst/>
                <a:latin typeface="inter-regular"/>
              </a:rPr>
              <a:t> </a:t>
            </a:r>
            <a:r>
              <a:rPr lang="en-IN" sz="1600" b="1" i="0" dirty="0">
                <a:effectLst/>
                <a:latin typeface="inter-regular"/>
              </a:rPr>
              <a:t>one</a:t>
            </a:r>
          </a:p>
          <a:p>
            <a:pPr algn="just"/>
            <a:r>
              <a:rPr lang="en-IN" sz="1600" i="0" dirty="0">
                <a:effectLst/>
                <a:latin typeface="inter-regular"/>
              </a:rPr>
              <a:t>{</a:t>
            </a:r>
          </a:p>
          <a:p>
            <a:pPr algn="just"/>
            <a:r>
              <a:rPr lang="en-IN" sz="1600" i="0" dirty="0">
                <a:effectLst/>
                <a:latin typeface="inter-regular"/>
              </a:rPr>
              <a:t>	void m1();</a:t>
            </a:r>
          </a:p>
          <a:p>
            <a:pPr algn="just"/>
            <a:r>
              <a:rPr lang="en-IN" sz="1600" i="0" dirty="0">
                <a:effectLst/>
                <a:latin typeface="inter-regular"/>
              </a:rPr>
              <a:t>}</a:t>
            </a:r>
          </a:p>
          <a:p>
            <a:pPr algn="just"/>
            <a:r>
              <a:rPr lang="en-IN" sz="1600" b="1" i="0" dirty="0">
                <a:solidFill>
                  <a:srgbClr val="FF0000"/>
                </a:solidFill>
                <a:effectLst/>
                <a:latin typeface="inter-regular"/>
              </a:rPr>
              <a:t>interface</a:t>
            </a:r>
            <a:r>
              <a:rPr lang="en-IN" sz="1600" i="0" dirty="0">
                <a:effectLst/>
                <a:latin typeface="inter-regular"/>
              </a:rPr>
              <a:t> </a:t>
            </a:r>
            <a:r>
              <a:rPr lang="en-IN" sz="1600" b="1" i="0" dirty="0">
                <a:effectLst/>
                <a:latin typeface="inter-regular"/>
              </a:rPr>
              <a:t>two</a:t>
            </a:r>
          </a:p>
          <a:p>
            <a:pPr algn="just"/>
            <a:r>
              <a:rPr lang="en-IN" sz="1600" i="0" dirty="0">
                <a:effectLst/>
                <a:latin typeface="inter-regular"/>
              </a:rPr>
              <a:t>{</a:t>
            </a:r>
          </a:p>
          <a:p>
            <a:pPr algn="just"/>
            <a:r>
              <a:rPr lang="en-IN" sz="1600" i="0" dirty="0">
                <a:effectLst/>
                <a:latin typeface="inter-regular"/>
              </a:rPr>
              <a:t>	void m2();</a:t>
            </a:r>
          </a:p>
          <a:p>
            <a:pPr algn="just"/>
            <a:r>
              <a:rPr lang="en-IN" sz="1600" i="0" dirty="0">
                <a:effectLst/>
                <a:latin typeface="inter-regular"/>
              </a:rPr>
              <a:t>}</a:t>
            </a:r>
          </a:p>
          <a:p>
            <a:pPr algn="just"/>
            <a:r>
              <a:rPr lang="en-IN" sz="1600" b="1" i="0" dirty="0">
                <a:solidFill>
                  <a:srgbClr val="FF0000"/>
                </a:solidFill>
                <a:effectLst/>
                <a:latin typeface="inter-regular"/>
              </a:rPr>
              <a:t>interface</a:t>
            </a:r>
            <a:r>
              <a:rPr lang="en-IN" sz="1600" i="0" dirty="0">
                <a:effectLst/>
                <a:latin typeface="inter-regular"/>
              </a:rPr>
              <a:t> </a:t>
            </a:r>
            <a:r>
              <a:rPr lang="en-IN" sz="1600" b="1" i="0" dirty="0">
                <a:effectLst/>
                <a:latin typeface="inter-regular"/>
              </a:rPr>
              <a:t>three</a:t>
            </a:r>
            <a:r>
              <a:rPr lang="en-IN" sz="1600" i="0" dirty="0">
                <a:effectLst/>
                <a:latin typeface="inter-regular"/>
              </a:rPr>
              <a:t> extends one, two</a:t>
            </a:r>
          </a:p>
          <a:p>
            <a:pPr algn="just"/>
            <a:r>
              <a:rPr lang="en-IN" sz="1600" i="0" dirty="0">
                <a:effectLst/>
                <a:latin typeface="inter-regular"/>
              </a:rPr>
              <a:t>{</a:t>
            </a:r>
          </a:p>
          <a:p>
            <a:pPr algn="just"/>
            <a:r>
              <a:rPr lang="en-IN" sz="1600" i="0" dirty="0">
                <a:effectLst/>
                <a:latin typeface="inter-regular"/>
              </a:rPr>
              <a:t>	void m3();</a:t>
            </a:r>
          </a:p>
          <a:p>
            <a:pPr algn="just"/>
            <a:r>
              <a:rPr lang="en-IN" sz="1600" i="0" dirty="0">
                <a:effectLst/>
                <a:latin typeface="inter-regular"/>
              </a:rPr>
              <a:t>}</a:t>
            </a:r>
          </a:p>
          <a:p>
            <a:pPr algn="just"/>
            <a:r>
              <a:rPr lang="en-IN" sz="1600" b="1" i="0" dirty="0">
                <a:effectLst/>
                <a:latin typeface="inter-regular"/>
              </a:rPr>
              <a:t>class</a:t>
            </a:r>
            <a:r>
              <a:rPr lang="en-IN" sz="1600" i="0" dirty="0">
                <a:effectLst/>
                <a:latin typeface="inter-regular"/>
              </a:rPr>
              <a:t> TestMulti2 </a:t>
            </a:r>
            <a:r>
              <a:rPr lang="en-IN" sz="1600" b="1" i="0" dirty="0">
                <a:solidFill>
                  <a:srgbClr val="1100A7"/>
                </a:solidFill>
                <a:effectLst/>
                <a:latin typeface="inter-regular"/>
              </a:rPr>
              <a:t>implements</a:t>
            </a:r>
            <a:r>
              <a:rPr lang="en-IN" sz="1600" i="0" dirty="0">
                <a:effectLst/>
                <a:latin typeface="inter-regular"/>
              </a:rPr>
              <a:t> three</a:t>
            </a:r>
          </a:p>
          <a:p>
            <a:pPr algn="just"/>
            <a:r>
              <a:rPr lang="en-IN" sz="1600" i="0" dirty="0">
                <a:effectLst/>
                <a:latin typeface="inter-regular"/>
              </a:rPr>
              <a:t>{</a:t>
            </a:r>
          </a:p>
          <a:p>
            <a:pPr algn="just"/>
            <a:r>
              <a:rPr lang="en-IN" sz="1600" i="0" dirty="0">
                <a:effectLst/>
                <a:latin typeface="inter-regular"/>
              </a:rPr>
              <a:t>	public void m1()</a:t>
            </a:r>
          </a:p>
          <a:p>
            <a:pPr algn="just"/>
            <a:r>
              <a:rPr lang="en-IN" sz="1600" i="0" dirty="0">
                <a:effectLst/>
                <a:latin typeface="inter-regular"/>
              </a:rPr>
              <a:t>	{</a:t>
            </a:r>
          </a:p>
          <a:p>
            <a:pPr algn="just"/>
            <a:r>
              <a:rPr lang="en-IN" sz="1600" i="0" dirty="0">
                <a:effectLst/>
                <a:latin typeface="inter-regular"/>
              </a:rPr>
              <a:t>		</a:t>
            </a:r>
            <a:r>
              <a:rPr lang="en-IN" sz="1600" i="0" dirty="0" err="1">
                <a:effectLst/>
                <a:latin typeface="inter-regular"/>
              </a:rPr>
              <a:t>System.out.println</a:t>
            </a:r>
            <a:r>
              <a:rPr lang="en-IN" sz="1600" i="0" dirty="0">
                <a:effectLst/>
                <a:latin typeface="inter-regular"/>
              </a:rPr>
              <a:t>("m1 method");</a:t>
            </a:r>
          </a:p>
          <a:p>
            <a:pPr algn="just"/>
            <a:r>
              <a:rPr lang="en-IN" sz="1600" i="0" dirty="0">
                <a:effectLst/>
                <a:latin typeface="inter-regular"/>
              </a:rPr>
              <a:t>	}</a:t>
            </a:r>
          </a:p>
          <a:p>
            <a:pPr algn="just"/>
            <a:r>
              <a:rPr lang="en-IN" sz="1600" i="0" dirty="0">
                <a:effectLst/>
                <a:latin typeface="inter-regular"/>
              </a:rPr>
              <a:t>	public void m2()</a:t>
            </a:r>
          </a:p>
          <a:p>
            <a:pPr algn="just"/>
            <a:r>
              <a:rPr lang="en-IN" sz="1600" i="0" dirty="0">
                <a:effectLst/>
                <a:latin typeface="inter-regular"/>
              </a:rPr>
              <a:t>	{</a:t>
            </a:r>
          </a:p>
          <a:p>
            <a:pPr algn="just"/>
            <a:r>
              <a:rPr lang="en-IN" sz="1600" i="0" dirty="0">
                <a:effectLst/>
                <a:latin typeface="inter-regular"/>
              </a:rPr>
              <a:t>		</a:t>
            </a:r>
            <a:r>
              <a:rPr lang="en-IN" sz="1600" i="0" dirty="0" err="1">
                <a:effectLst/>
                <a:latin typeface="inter-regular"/>
              </a:rPr>
              <a:t>System.out.println</a:t>
            </a:r>
            <a:r>
              <a:rPr lang="en-IN" sz="1600" i="0" dirty="0">
                <a:effectLst/>
                <a:latin typeface="inter-regular"/>
              </a:rPr>
              <a:t>("m2 method");</a:t>
            </a:r>
          </a:p>
          <a:p>
            <a:pPr algn="just"/>
            <a:r>
              <a:rPr lang="en-IN" sz="1600" i="0" dirty="0">
                <a:effectLst/>
                <a:latin typeface="inter-regular"/>
              </a:rPr>
              <a:t>	}</a:t>
            </a:r>
          </a:p>
          <a:p>
            <a:pPr algn="just"/>
            <a:r>
              <a:rPr lang="en-IN" sz="1600" i="0" dirty="0">
                <a:effectLst/>
                <a:latin typeface="inter-regular"/>
              </a:rPr>
              <a:t>	</a:t>
            </a:r>
            <a:endParaRPr lang="en-IN" b="0" i="0" dirty="0">
              <a:solidFill>
                <a:srgbClr val="000000"/>
              </a:solidFill>
              <a:effectLst/>
              <a:latin typeface="inter-regular"/>
            </a:endParaRPr>
          </a:p>
        </p:txBody>
      </p:sp>
      <p:sp>
        <p:nvSpPr>
          <p:cNvPr id="6" name="TextBox 5">
            <a:extLst>
              <a:ext uri="{FF2B5EF4-FFF2-40B4-BE49-F238E27FC236}">
                <a16:creationId xmlns:a16="http://schemas.microsoft.com/office/drawing/2014/main" id="{63DF6F79-8526-60A4-C34E-65D93295F4FF}"/>
              </a:ext>
            </a:extLst>
          </p:cNvPr>
          <p:cNvSpPr txBox="1"/>
          <p:nvPr/>
        </p:nvSpPr>
        <p:spPr>
          <a:xfrm>
            <a:off x="5571219" y="912415"/>
            <a:ext cx="4899163" cy="3046988"/>
          </a:xfrm>
          <a:prstGeom prst="rect">
            <a:avLst/>
          </a:prstGeom>
          <a:noFill/>
          <a:ln>
            <a:solidFill>
              <a:schemeClr val="accent1"/>
            </a:solidFill>
          </a:ln>
        </p:spPr>
        <p:txBody>
          <a:bodyPr wrap="square">
            <a:spAutoFit/>
          </a:bodyPr>
          <a:lstStyle/>
          <a:p>
            <a:r>
              <a:rPr lang="en-IN" sz="1600" dirty="0"/>
              <a:t>	public void m3()</a:t>
            </a:r>
          </a:p>
          <a:p>
            <a:r>
              <a:rPr lang="en-IN" sz="1600" dirty="0"/>
              <a:t>	{</a:t>
            </a:r>
          </a:p>
          <a:p>
            <a:r>
              <a:rPr lang="en-IN" sz="1600" dirty="0"/>
              <a:t>		</a:t>
            </a:r>
            <a:r>
              <a:rPr lang="en-IN" sz="1600" dirty="0" err="1"/>
              <a:t>System.out.println</a:t>
            </a:r>
            <a:r>
              <a:rPr lang="en-IN" sz="1600" dirty="0"/>
              <a:t>("m3 method");</a:t>
            </a:r>
          </a:p>
          <a:p>
            <a:r>
              <a:rPr lang="en-IN" sz="1600" dirty="0"/>
              <a:t>	}</a:t>
            </a:r>
          </a:p>
          <a:p>
            <a:r>
              <a:rPr lang="en-IN" sz="1600" dirty="0"/>
              <a:t>	public static void main(String </a:t>
            </a:r>
            <a:r>
              <a:rPr lang="en-IN" sz="1600" dirty="0" err="1"/>
              <a:t>args</a:t>
            </a:r>
            <a:r>
              <a:rPr lang="en-IN" sz="1600" dirty="0"/>
              <a:t>[])</a:t>
            </a:r>
          </a:p>
          <a:p>
            <a:r>
              <a:rPr lang="en-IN" sz="1600" dirty="0"/>
              <a:t>	{</a:t>
            </a:r>
          </a:p>
          <a:p>
            <a:r>
              <a:rPr lang="en-IN" sz="1600" dirty="0"/>
              <a:t>		TestMulti2 </a:t>
            </a:r>
            <a:r>
              <a:rPr lang="en-IN" sz="1600" dirty="0" err="1"/>
              <a:t>ob</a:t>
            </a:r>
            <a:r>
              <a:rPr lang="en-IN" sz="1600" dirty="0"/>
              <a:t>=new TestMulti2();</a:t>
            </a:r>
          </a:p>
          <a:p>
            <a:r>
              <a:rPr lang="en-IN" sz="1600" dirty="0"/>
              <a:t>		ob.m1(); </a:t>
            </a:r>
          </a:p>
          <a:p>
            <a:r>
              <a:rPr lang="en-IN" sz="1600" dirty="0"/>
              <a:t>		ob.m2();</a:t>
            </a:r>
          </a:p>
          <a:p>
            <a:r>
              <a:rPr lang="en-IN" sz="1600" dirty="0"/>
              <a:t>		ob.m3();</a:t>
            </a:r>
          </a:p>
          <a:p>
            <a:r>
              <a:rPr lang="en-IN" sz="1600" dirty="0"/>
              <a:t>	}</a:t>
            </a:r>
          </a:p>
          <a:p>
            <a:r>
              <a:rPr lang="en-IN" sz="1600" dirty="0"/>
              <a:t>}</a:t>
            </a:r>
          </a:p>
        </p:txBody>
      </p:sp>
      <p:pic>
        <p:nvPicPr>
          <p:cNvPr id="8" name="Picture 7">
            <a:extLst>
              <a:ext uri="{FF2B5EF4-FFF2-40B4-BE49-F238E27FC236}">
                <a16:creationId xmlns:a16="http://schemas.microsoft.com/office/drawing/2014/main" id="{582031F9-4BFB-4253-4B6C-5BBE1BACA4CC}"/>
              </a:ext>
            </a:extLst>
          </p:cNvPr>
          <p:cNvPicPr>
            <a:picLocks noChangeAspect="1"/>
          </p:cNvPicPr>
          <p:nvPr/>
        </p:nvPicPr>
        <p:blipFill>
          <a:blip r:embed="rId2"/>
          <a:stretch>
            <a:fillRect/>
          </a:stretch>
        </p:blipFill>
        <p:spPr>
          <a:xfrm>
            <a:off x="5772187" y="4280598"/>
            <a:ext cx="4698196" cy="2318730"/>
          </a:xfrm>
          <a:prstGeom prst="rect">
            <a:avLst/>
          </a:prstGeom>
        </p:spPr>
      </p:pic>
      <p:sp>
        <p:nvSpPr>
          <p:cNvPr id="12" name="TextBox 11">
            <a:extLst>
              <a:ext uri="{FF2B5EF4-FFF2-40B4-BE49-F238E27FC236}">
                <a16:creationId xmlns:a16="http://schemas.microsoft.com/office/drawing/2014/main" id="{B3648448-01BD-27F1-E3C6-CD36A7B4D71C}"/>
              </a:ext>
            </a:extLst>
          </p:cNvPr>
          <p:cNvSpPr txBox="1"/>
          <p:nvPr/>
        </p:nvSpPr>
        <p:spPr>
          <a:xfrm>
            <a:off x="10417973" y="4950330"/>
            <a:ext cx="1635368" cy="1477328"/>
          </a:xfrm>
          <a:prstGeom prst="rect">
            <a:avLst/>
          </a:prstGeom>
          <a:noFill/>
          <a:ln>
            <a:solidFill>
              <a:schemeClr val="accent1"/>
            </a:solidFill>
          </a:ln>
        </p:spPr>
        <p:txBody>
          <a:bodyPr wrap="square">
            <a:spAutoFit/>
          </a:bodyPr>
          <a:lstStyle/>
          <a:p>
            <a:r>
              <a:rPr lang="en-IN" b="1" dirty="0">
                <a:solidFill>
                  <a:srgbClr val="FF0000"/>
                </a:solidFill>
              </a:rPr>
              <a:t>Output:</a:t>
            </a:r>
          </a:p>
          <a:p>
            <a:endParaRPr lang="en-IN" b="1" dirty="0"/>
          </a:p>
          <a:p>
            <a:r>
              <a:rPr lang="en-IN" dirty="0">
                <a:solidFill>
                  <a:srgbClr val="1100A7"/>
                </a:solidFill>
              </a:rPr>
              <a:t>M1 method</a:t>
            </a:r>
          </a:p>
          <a:p>
            <a:r>
              <a:rPr lang="en-IN" dirty="0">
                <a:solidFill>
                  <a:srgbClr val="1100A7"/>
                </a:solidFill>
              </a:rPr>
              <a:t>M2 method</a:t>
            </a:r>
          </a:p>
          <a:p>
            <a:r>
              <a:rPr lang="en-IN" dirty="0">
                <a:solidFill>
                  <a:srgbClr val="1100A7"/>
                </a:solidFill>
              </a:rPr>
              <a:t>M3 method</a:t>
            </a:r>
          </a:p>
        </p:txBody>
      </p:sp>
    </p:spTree>
    <p:extLst>
      <p:ext uri="{BB962C8B-B14F-4D97-AF65-F5344CB8AC3E}">
        <p14:creationId xmlns:p14="http://schemas.microsoft.com/office/powerpoint/2010/main" val="3167962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222738" y="2582425"/>
            <a:ext cx="11746523" cy="1240513"/>
          </a:xfrm>
        </p:spPr>
        <p:txBody>
          <a:bodyPr>
            <a:normAutofit/>
          </a:bodyPr>
          <a:lstStyle/>
          <a:p>
            <a:r>
              <a:rPr lang="en-IN" sz="7200" b="1" dirty="0"/>
              <a:t>Default method in Interface</a:t>
            </a:r>
          </a:p>
        </p:txBody>
      </p:sp>
    </p:spTree>
    <p:extLst>
      <p:ext uri="{BB962C8B-B14F-4D97-AF65-F5344CB8AC3E}">
        <p14:creationId xmlns:p14="http://schemas.microsoft.com/office/powerpoint/2010/main" val="4060069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Default method in Interface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464840" y="717870"/>
            <a:ext cx="11329725" cy="5763612"/>
          </a:xfrm>
        </p:spPr>
        <p:txBody>
          <a:bodyPr>
            <a:normAutofit lnSpcReduction="10000"/>
          </a:bodyPr>
          <a:lstStyle/>
          <a:p>
            <a:pPr marL="0" indent="0" algn="just">
              <a:buNone/>
            </a:pPr>
            <a:endParaRPr lang="en-US" sz="1800" b="1" i="0" dirty="0">
              <a:solidFill>
                <a:srgbClr val="610B38"/>
              </a:solidFill>
              <a:effectLst/>
              <a:latin typeface="erdana"/>
            </a:endParaRPr>
          </a:p>
          <a:p>
            <a:pPr marL="0" indent="0" algn="just">
              <a:buNone/>
            </a:pPr>
            <a:r>
              <a:rPr lang="en-US" sz="2000" dirty="0">
                <a:solidFill>
                  <a:srgbClr val="333333"/>
                </a:solidFill>
                <a:latin typeface="inter-regular"/>
              </a:rPr>
              <a:t>Since Java 8, we can have a </a:t>
            </a:r>
            <a:r>
              <a:rPr lang="en-US" sz="2000" b="1" u="sng" dirty="0">
                <a:solidFill>
                  <a:srgbClr val="333333"/>
                </a:solidFill>
                <a:latin typeface="inter-regular"/>
              </a:rPr>
              <a:t>method body </a:t>
            </a:r>
            <a:r>
              <a:rPr lang="en-US" sz="2000" dirty="0">
                <a:solidFill>
                  <a:srgbClr val="333333"/>
                </a:solidFill>
                <a:latin typeface="inter-regular"/>
              </a:rPr>
              <a:t>in interface. But we need to make it default method.</a:t>
            </a:r>
          </a:p>
          <a:p>
            <a:pPr marL="0" indent="0" algn="just">
              <a:buNone/>
            </a:pPr>
            <a:endParaRPr lang="en-US" sz="2000" dirty="0">
              <a:solidFill>
                <a:srgbClr val="333333"/>
              </a:solidFill>
              <a:latin typeface="inter-regular"/>
            </a:endParaRPr>
          </a:p>
          <a:p>
            <a:pPr marL="0" indent="0" algn="just">
              <a:buNone/>
            </a:pPr>
            <a:r>
              <a:rPr lang="en-US" sz="2000" b="1" dirty="0">
                <a:solidFill>
                  <a:srgbClr val="C00000"/>
                </a:solidFill>
                <a:latin typeface="inter-regular"/>
              </a:rPr>
              <a:t>Advantages of Default Methods</a:t>
            </a:r>
            <a:r>
              <a:rPr lang="en-US" sz="2000" dirty="0">
                <a:solidFill>
                  <a:srgbClr val="333333"/>
                </a:solidFill>
                <a:latin typeface="inter-regular"/>
              </a:rPr>
              <a:t>:</a:t>
            </a:r>
          </a:p>
          <a:p>
            <a:pPr marL="0" indent="0" algn="just">
              <a:buNone/>
            </a:pPr>
            <a:endParaRPr lang="en-US" sz="1000" dirty="0">
              <a:solidFill>
                <a:srgbClr val="333333"/>
              </a:solidFill>
              <a:latin typeface="inter-regular"/>
            </a:endParaRPr>
          </a:p>
          <a:p>
            <a:pPr marL="0" indent="0" algn="just">
              <a:buNone/>
            </a:pPr>
            <a:r>
              <a:rPr lang="en-US" sz="2000" b="1" dirty="0">
                <a:solidFill>
                  <a:schemeClr val="accent1"/>
                </a:solidFill>
                <a:latin typeface="inter-regular"/>
              </a:rPr>
              <a:t>Backward Compatibility</a:t>
            </a:r>
            <a:r>
              <a:rPr lang="en-US" sz="2000" dirty="0">
                <a:solidFill>
                  <a:srgbClr val="333333"/>
                </a:solidFill>
                <a:latin typeface="inter-regular"/>
              </a:rPr>
              <a:t>: Default methods were introduced in Java 8 to allow the addition of new methods to existing interfaces without breaking the classes that implement those interfaces. This is particularly useful when you have a large codebase and need to make changes to an interface without affecting all the implementing classes.</a:t>
            </a:r>
          </a:p>
          <a:p>
            <a:pPr marL="0" indent="0" algn="just">
              <a:buNone/>
            </a:pPr>
            <a:endParaRPr lang="en-US" sz="2000" dirty="0">
              <a:solidFill>
                <a:srgbClr val="333333"/>
              </a:solidFill>
              <a:latin typeface="inter-regular"/>
            </a:endParaRPr>
          </a:p>
          <a:p>
            <a:pPr marL="0" indent="0" algn="just">
              <a:buNone/>
            </a:pPr>
            <a:r>
              <a:rPr lang="en-US" sz="2000" b="1" dirty="0">
                <a:solidFill>
                  <a:schemeClr val="accent1"/>
                </a:solidFill>
                <a:latin typeface="inter-regular"/>
              </a:rPr>
              <a:t>Method Implementation</a:t>
            </a:r>
            <a:r>
              <a:rPr lang="en-US" sz="2000" dirty="0">
                <a:solidFill>
                  <a:srgbClr val="333333"/>
                </a:solidFill>
                <a:latin typeface="inter-regular"/>
              </a:rPr>
              <a:t>: Default methods provide a default implementation for a method in the interface. This means that implementing classes can choose to use the default implementation or override it with their own implementation. This reduces the burden on implementers who may not need to provide a custom implementation for every method in the interface.</a:t>
            </a:r>
          </a:p>
          <a:p>
            <a:pPr marL="0" indent="0" algn="just">
              <a:buNone/>
            </a:pPr>
            <a:endParaRPr lang="en-US" sz="2000" dirty="0">
              <a:solidFill>
                <a:srgbClr val="333333"/>
              </a:solidFill>
              <a:latin typeface="inter-regular"/>
            </a:endParaRPr>
          </a:p>
          <a:p>
            <a:pPr marL="0" indent="0" algn="just">
              <a:buNone/>
            </a:pPr>
            <a:r>
              <a:rPr lang="en-US" sz="2000" b="1" dirty="0">
                <a:solidFill>
                  <a:schemeClr val="accent1"/>
                </a:solidFill>
                <a:latin typeface="inter-regular"/>
              </a:rPr>
              <a:t>Evolution of Interfaces</a:t>
            </a:r>
            <a:r>
              <a:rPr lang="en-US" sz="2000" dirty="0">
                <a:solidFill>
                  <a:srgbClr val="333333"/>
                </a:solidFill>
                <a:latin typeface="inter-regular"/>
              </a:rPr>
              <a:t>: Interfaces can evolve over time by adding new methods as default methods. This allows interfaces to gradually acquire new functionality without breaking existing code that implements them.</a:t>
            </a:r>
          </a:p>
        </p:txBody>
      </p:sp>
    </p:spTree>
    <p:extLst>
      <p:ext uri="{BB962C8B-B14F-4D97-AF65-F5344CB8AC3E}">
        <p14:creationId xmlns:p14="http://schemas.microsoft.com/office/powerpoint/2010/main" val="2773510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Default method in Interface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74016" y="574435"/>
            <a:ext cx="11329725" cy="1003353"/>
          </a:xfrm>
        </p:spPr>
        <p:txBody>
          <a:bodyPr>
            <a:normAutofit/>
          </a:bodyPr>
          <a:lstStyle/>
          <a:p>
            <a:pPr marL="0" indent="0" algn="just">
              <a:buNone/>
            </a:pPr>
            <a:endParaRPr lang="en-US" sz="1800" b="1" i="0" dirty="0">
              <a:solidFill>
                <a:srgbClr val="610B38"/>
              </a:solidFill>
              <a:effectLst/>
              <a:latin typeface="erdana"/>
            </a:endParaRPr>
          </a:p>
          <a:p>
            <a:pPr marL="0" indent="0" algn="just">
              <a:buNone/>
            </a:pPr>
            <a:r>
              <a:rPr lang="en-US" sz="2000" dirty="0">
                <a:solidFill>
                  <a:srgbClr val="333333"/>
                </a:solidFill>
                <a:latin typeface="inter-regular"/>
              </a:rPr>
              <a:t>Since Java 8, we can have </a:t>
            </a:r>
            <a:r>
              <a:rPr lang="en-US" sz="2000" b="1" u="sng" dirty="0">
                <a:solidFill>
                  <a:srgbClr val="333333"/>
                </a:solidFill>
                <a:latin typeface="inter-regular"/>
              </a:rPr>
              <a:t>method body </a:t>
            </a:r>
            <a:r>
              <a:rPr lang="en-US" sz="2000" dirty="0">
                <a:solidFill>
                  <a:srgbClr val="333333"/>
                </a:solidFill>
                <a:latin typeface="inter-regular"/>
              </a:rPr>
              <a:t>in interface. But we need to make it default method.</a:t>
            </a:r>
          </a:p>
        </p:txBody>
      </p:sp>
      <p:sp>
        <p:nvSpPr>
          <p:cNvPr id="6" name="TextBox 5">
            <a:extLst>
              <a:ext uri="{FF2B5EF4-FFF2-40B4-BE49-F238E27FC236}">
                <a16:creationId xmlns:a16="http://schemas.microsoft.com/office/drawing/2014/main" id="{006459E5-EFCF-CBE6-7376-41E2092FF578}"/>
              </a:ext>
            </a:extLst>
          </p:cNvPr>
          <p:cNvSpPr txBox="1"/>
          <p:nvPr/>
        </p:nvSpPr>
        <p:spPr>
          <a:xfrm>
            <a:off x="487539" y="1400196"/>
            <a:ext cx="5923309" cy="4801314"/>
          </a:xfrm>
          <a:prstGeom prst="rect">
            <a:avLst/>
          </a:prstGeom>
          <a:noFill/>
          <a:ln>
            <a:solidFill>
              <a:schemeClr val="accent1"/>
            </a:solidFill>
          </a:ln>
        </p:spPr>
        <p:txBody>
          <a:bodyPr wrap="square">
            <a:spAutoFit/>
          </a:bodyPr>
          <a:lstStyle/>
          <a:p>
            <a:pPr algn="just"/>
            <a:r>
              <a:rPr lang="en-IN" b="1" i="0" dirty="0">
                <a:solidFill>
                  <a:srgbClr val="FF0000"/>
                </a:solidFill>
                <a:effectLst/>
                <a:latin typeface="inter-regular"/>
              </a:rPr>
              <a:t>Example:</a:t>
            </a:r>
          </a:p>
          <a:p>
            <a:pPr algn="just"/>
            <a:r>
              <a:rPr lang="en-IN" b="1" i="0" dirty="0">
                <a:solidFill>
                  <a:srgbClr val="006699"/>
                </a:solidFill>
                <a:effectLst/>
                <a:latin typeface="inter-regular"/>
              </a:rPr>
              <a:t>interface</a:t>
            </a:r>
            <a:r>
              <a:rPr lang="en-IN" b="0" i="0" dirty="0">
                <a:solidFill>
                  <a:srgbClr val="000000"/>
                </a:solidFill>
                <a:effectLst/>
                <a:latin typeface="inter-regular"/>
              </a:rPr>
              <a:t> Drawable</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void</a:t>
            </a:r>
            <a:r>
              <a:rPr lang="en-IN" b="0" i="0" dirty="0">
                <a:solidFill>
                  <a:srgbClr val="000000"/>
                </a:solidFill>
                <a:effectLst/>
                <a:latin typeface="inter-regular"/>
              </a:rPr>
              <a:t> draw();  </a:t>
            </a:r>
          </a:p>
          <a:p>
            <a:pPr algn="just"/>
            <a:r>
              <a:rPr lang="en-IN" b="1" i="0" dirty="0">
                <a:solidFill>
                  <a:srgbClr val="006699"/>
                </a:solidFill>
                <a:effectLst/>
                <a:latin typeface="inter-regular"/>
              </a:rPr>
              <a:t>	default</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“Default method"</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a:p>
            <a:pPr algn="just"/>
            <a:r>
              <a:rPr lang="en-IN" b="1" i="0" dirty="0">
                <a:solidFill>
                  <a:srgbClr val="006699"/>
                </a:solidFill>
                <a:effectLst/>
                <a:latin typeface="inter-regular"/>
              </a:rPr>
              <a:t>class</a:t>
            </a:r>
            <a:r>
              <a:rPr lang="en-IN" b="0" i="0" dirty="0">
                <a:solidFill>
                  <a:srgbClr val="000000"/>
                </a:solidFill>
                <a:effectLst/>
                <a:latin typeface="inter-regular"/>
              </a:rPr>
              <a:t> Rectangle </a:t>
            </a:r>
            <a:r>
              <a:rPr lang="en-IN" b="1" i="0" dirty="0">
                <a:solidFill>
                  <a:srgbClr val="006699"/>
                </a:solidFill>
                <a:effectLst/>
                <a:latin typeface="inter-regular"/>
              </a:rPr>
              <a:t>implements</a:t>
            </a:r>
            <a:r>
              <a:rPr lang="en-IN" b="0" i="0" dirty="0">
                <a:solidFill>
                  <a:srgbClr val="000000"/>
                </a:solidFill>
                <a:effectLst/>
                <a:latin typeface="inter-regular"/>
              </a:rPr>
              <a:t> Drawable</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draw()</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“Drawing rectangle"</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1F625984-325C-4609-887A-2DF6AACF9C3E}"/>
              </a:ext>
            </a:extLst>
          </p:cNvPr>
          <p:cNvSpPr txBox="1"/>
          <p:nvPr/>
        </p:nvSpPr>
        <p:spPr>
          <a:xfrm>
            <a:off x="6762161" y="4878071"/>
            <a:ext cx="5154706" cy="1323439"/>
          </a:xfrm>
          <a:prstGeom prst="rect">
            <a:avLst/>
          </a:prstGeom>
          <a:noFill/>
          <a:ln>
            <a:solidFill>
              <a:schemeClr val="accent1"/>
            </a:solidFill>
          </a:ln>
        </p:spPr>
        <p:txBody>
          <a:bodyPr wrap="square">
            <a:spAutoFit/>
          </a:bodyPr>
          <a:lstStyle/>
          <a:p>
            <a:pPr marL="0" indent="0" algn="just">
              <a:buNone/>
            </a:pPr>
            <a:r>
              <a:rPr lang="en-US" sz="2000" b="1" dirty="0">
                <a:solidFill>
                  <a:srgbClr val="FF0000"/>
                </a:solidFill>
                <a:latin typeface="inter-regular"/>
              </a:rPr>
              <a:t>Output:</a:t>
            </a:r>
          </a:p>
          <a:p>
            <a:pPr marL="0" indent="0" algn="just">
              <a:buNone/>
            </a:pPr>
            <a:endParaRPr lang="en-US" sz="2000" b="1" dirty="0">
              <a:solidFill>
                <a:srgbClr val="FF0000"/>
              </a:solidFill>
              <a:latin typeface="inter-regular"/>
            </a:endParaRPr>
          </a:p>
          <a:p>
            <a:pPr marL="0" indent="0" algn="just">
              <a:buNone/>
            </a:pPr>
            <a:r>
              <a:rPr lang="en-US" sz="2000" b="1" dirty="0">
                <a:solidFill>
                  <a:srgbClr val="1100A7"/>
                </a:solidFill>
                <a:latin typeface="inter-regular"/>
              </a:rPr>
              <a:t>Drawing rectangle</a:t>
            </a:r>
          </a:p>
          <a:p>
            <a:pPr marL="0" indent="0" algn="just">
              <a:buNone/>
            </a:pPr>
            <a:r>
              <a:rPr lang="en-US" sz="2000" b="1" dirty="0">
                <a:solidFill>
                  <a:srgbClr val="1100A7"/>
                </a:solidFill>
                <a:latin typeface="inter-regular"/>
              </a:rPr>
              <a:t>Default method</a:t>
            </a:r>
          </a:p>
        </p:txBody>
      </p:sp>
      <p:sp>
        <p:nvSpPr>
          <p:cNvPr id="5" name="TextBox 4">
            <a:extLst>
              <a:ext uri="{FF2B5EF4-FFF2-40B4-BE49-F238E27FC236}">
                <a16:creationId xmlns:a16="http://schemas.microsoft.com/office/drawing/2014/main" id="{FC3EB32E-C6D9-D21A-6734-E74DA8123A9F}"/>
              </a:ext>
            </a:extLst>
          </p:cNvPr>
          <p:cNvSpPr txBox="1"/>
          <p:nvPr/>
        </p:nvSpPr>
        <p:spPr>
          <a:xfrm>
            <a:off x="6845420" y="1400196"/>
            <a:ext cx="4988189" cy="2585323"/>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TestInterfaceDefault</a:t>
            </a:r>
            <a:endParaRPr lang="en-IN" b="0" i="0" dirty="0">
              <a:solidFill>
                <a:srgbClr val="000000"/>
              </a:solidFill>
              <a:effectLst/>
              <a:latin typeface="inter-regular"/>
            </a:endParaRP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Drawable d=</a:t>
            </a:r>
            <a:r>
              <a:rPr lang="en-IN" b="1" i="0" dirty="0">
                <a:solidFill>
                  <a:srgbClr val="006699"/>
                </a:solidFill>
                <a:effectLst/>
                <a:latin typeface="inter-regular"/>
              </a:rPr>
              <a:t>new</a:t>
            </a:r>
            <a:r>
              <a:rPr lang="en-IN" b="0" i="0" dirty="0">
                <a:solidFill>
                  <a:srgbClr val="000000"/>
                </a:solidFill>
                <a:effectLst/>
                <a:latin typeface="inter-regular"/>
              </a:rPr>
              <a:t> Rectangle();  </a:t>
            </a:r>
          </a:p>
          <a:p>
            <a:pPr algn="just"/>
            <a:r>
              <a:rPr lang="en-IN" b="0" i="0" dirty="0">
                <a:solidFill>
                  <a:srgbClr val="000000"/>
                </a:solidFill>
                <a:effectLst/>
                <a:latin typeface="inter-regular"/>
              </a:rPr>
              <a:t>		</a:t>
            </a:r>
            <a:r>
              <a:rPr lang="en-IN" b="0" i="0" dirty="0" err="1">
                <a:solidFill>
                  <a:srgbClr val="000000"/>
                </a:solidFill>
                <a:effectLst/>
                <a:latin typeface="inter-regular"/>
              </a:rPr>
              <a:t>d.draw</a:t>
            </a:r>
            <a:r>
              <a:rPr lang="en-IN" b="0" i="0" dirty="0">
                <a:solidFill>
                  <a:srgbClr val="000000"/>
                </a:solidFill>
                <a:effectLst/>
                <a:latin typeface="inter-regular"/>
              </a:rPr>
              <a:t>();  </a:t>
            </a:r>
          </a:p>
          <a:p>
            <a:pPr algn="just"/>
            <a:r>
              <a:rPr lang="en-IN" b="0" i="0" dirty="0">
                <a:solidFill>
                  <a:srgbClr val="000000"/>
                </a:solidFill>
                <a:effectLst/>
                <a:latin typeface="inter-regular"/>
              </a:rPr>
              <a:t>		d.msg();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053689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222738" y="2582425"/>
            <a:ext cx="11746523" cy="1240513"/>
          </a:xfrm>
        </p:spPr>
        <p:txBody>
          <a:bodyPr>
            <a:normAutofit/>
          </a:bodyPr>
          <a:lstStyle/>
          <a:p>
            <a:r>
              <a:rPr lang="en-IN" sz="7200" b="1" dirty="0"/>
              <a:t>Static method in Interface</a:t>
            </a:r>
          </a:p>
        </p:txBody>
      </p:sp>
    </p:spTree>
    <p:extLst>
      <p:ext uri="{BB962C8B-B14F-4D97-AF65-F5344CB8AC3E}">
        <p14:creationId xmlns:p14="http://schemas.microsoft.com/office/powerpoint/2010/main" val="4284374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Static method in Interface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397435" y="1058529"/>
            <a:ext cx="11329725" cy="4947824"/>
          </a:xfrm>
        </p:spPr>
        <p:txBody>
          <a:bodyPr>
            <a:normAutofit/>
          </a:bodyPr>
          <a:lstStyle/>
          <a:p>
            <a:pPr marL="0" indent="0" algn="just">
              <a:buNone/>
            </a:pPr>
            <a:r>
              <a:rPr lang="en-US" sz="2000" dirty="0">
                <a:solidFill>
                  <a:srgbClr val="333333"/>
                </a:solidFill>
                <a:latin typeface="inter-regular"/>
              </a:rPr>
              <a:t>Since Java 8, we can also include </a:t>
            </a:r>
            <a:r>
              <a:rPr lang="en-US" sz="2000" b="1" dirty="0">
                <a:solidFill>
                  <a:srgbClr val="333333"/>
                </a:solidFill>
                <a:latin typeface="inter-regular"/>
              </a:rPr>
              <a:t>static methods </a:t>
            </a:r>
            <a:r>
              <a:rPr lang="en-US" sz="2000" dirty="0">
                <a:solidFill>
                  <a:srgbClr val="333333"/>
                </a:solidFill>
                <a:latin typeface="inter-regular"/>
              </a:rPr>
              <a:t>within an interface.</a:t>
            </a:r>
          </a:p>
          <a:p>
            <a:pPr marL="0" indent="0" algn="just">
              <a:buNone/>
            </a:pPr>
            <a:endParaRPr lang="en-US" sz="2000" dirty="0">
              <a:solidFill>
                <a:srgbClr val="333333"/>
              </a:solidFill>
              <a:latin typeface="inter-regular"/>
            </a:endParaRPr>
          </a:p>
          <a:p>
            <a:pPr marL="0" indent="0" algn="just">
              <a:buNone/>
            </a:pPr>
            <a:r>
              <a:rPr lang="en-US" sz="2000" b="1" dirty="0">
                <a:latin typeface="inter-regular"/>
              </a:rPr>
              <a:t>Advantages of Static Methods</a:t>
            </a:r>
            <a:r>
              <a:rPr lang="en-US" sz="2000" dirty="0">
                <a:latin typeface="inter-regular"/>
              </a:rPr>
              <a:t>:</a:t>
            </a:r>
          </a:p>
          <a:p>
            <a:pPr marL="0" indent="0" algn="just">
              <a:buNone/>
            </a:pPr>
            <a:endParaRPr lang="en-US" sz="2000" dirty="0">
              <a:latin typeface="inter-regular"/>
            </a:endParaRPr>
          </a:p>
          <a:p>
            <a:pPr marL="0" indent="0" algn="just">
              <a:buNone/>
            </a:pPr>
            <a:r>
              <a:rPr lang="en-US" sz="2000" b="1" dirty="0">
                <a:solidFill>
                  <a:srgbClr val="1100A7"/>
                </a:solidFill>
                <a:latin typeface="inter-regular"/>
              </a:rPr>
              <a:t>Utility Methods</a:t>
            </a:r>
            <a:r>
              <a:rPr lang="en-US" sz="2000" dirty="0">
                <a:latin typeface="inter-regular"/>
              </a:rPr>
              <a:t>: Static methods in interfaces can serve as utility methods that are related to the interface's functionality. These methods are called on the interface itself, not on instances of implementing classes. They can provide common functionality that is useful across different implementations of the interface.</a:t>
            </a:r>
          </a:p>
          <a:p>
            <a:pPr marL="0" indent="0" algn="just">
              <a:buNone/>
            </a:pPr>
            <a:r>
              <a:rPr lang="en-US" sz="2000" b="1" dirty="0">
                <a:solidFill>
                  <a:srgbClr val="1100A7"/>
                </a:solidFill>
                <a:latin typeface="inter-regular"/>
              </a:rPr>
              <a:t>No Instance Required</a:t>
            </a:r>
            <a:r>
              <a:rPr lang="en-US" sz="2000" dirty="0">
                <a:latin typeface="inter-regular"/>
              </a:rPr>
              <a:t>: Since static methods are associated with the interface and not with instances of implementing classes, they can be called without creating an instance of the implementing class. This can be convenient in situations where you don't need an object but still need to perform operations related to the interface.</a:t>
            </a:r>
          </a:p>
          <a:p>
            <a:pPr marL="0" indent="0" algn="just">
              <a:buNone/>
            </a:pPr>
            <a:endParaRPr lang="en-US" sz="2000" dirty="0">
              <a:latin typeface="inter-regular"/>
            </a:endParaRPr>
          </a:p>
          <a:p>
            <a:pPr marL="0" indent="0" algn="just">
              <a:buNone/>
            </a:pPr>
            <a:r>
              <a:rPr lang="en-US" sz="2000" b="1" dirty="0">
                <a:latin typeface="inter-regular"/>
              </a:rPr>
              <a:t>Note</a:t>
            </a:r>
            <a:r>
              <a:rPr lang="en-US" sz="2000" dirty="0">
                <a:latin typeface="inter-regular"/>
              </a:rPr>
              <a:t>: static methods of interface cannot be overridden in the classes that implement the interface.</a:t>
            </a:r>
          </a:p>
        </p:txBody>
      </p:sp>
    </p:spTree>
    <p:extLst>
      <p:ext uri="{BB962C8B-B14F-4D97-AF65-F5344CB8AC3E}">
        <p14:creationId xmlns:p14="http://schemas.microsoft.com/office/powerpoint/2010/main" val="1387584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static method in Interface</a:t>
            </a:r>
          </a:p>
        </p:txBody>
      </p:sp>
      <p:sp>
        <p:nvSpPr>
          <p:cNvPr id="6" name="TextBox 5">
            <a:extLst>
              <a:ext uri="{FF2B5EF4-FFF2-40B4-BE49-F238E27FC236}">
                <a16:creationId xmlns:a16="http://schemas.microsoft.com/office/drawing/2014/main" id="{006459E5-EFCF-CBE6-7376-41E2092FF578}"/>
              </a:ext>
            </a:extLst>
          </p:cNvPr>
          <p:cNvSpPr txBox="1"/>
          <p:nvPr/>
        </p:nvSpPr>
        <p:spPr>
          <a:xfrm>
            <a:off x="176042" y="1400196"/>
            <a:ext cx="5923309" cy="4801314"/>
          </a:xfrm>
          <a:prstGeom prst="rect">
            <a:avLst/>
          </a:prstGeom>
          <a:noFill/>
          <a:ln>
            <a:solidFill>
              <a:schemeClr val="accent1"/>
            </a:solidFill>
          </a:ln>
        </p:spPr>
        <p:txBody>
          <a:bodyPr wrap="square">
            <a:spAutoFit/>
          </a:bodyPr>
          <a:lstStyle/>
          <a:p>
            <a:pPr algn="just"/>
            <a:r>
              <a:rPr lang="en-IN" b="1" i="0" dirty="0">
                <a:solidFill>
                  <a:srgbClr val="FF0000"/>
                </a:solidFill>
                <a:effectLst/>
                <a:latin typeface="inter-regular"/>
              </a:rPr>
              <a:t>Example:</a:t>
            </a:r>
          </a:p>
          <a:p>
            <a:pPr algn="just"/>
            <a:r>
              <a:rPr lang="en-IN" b="1" i="0" dirty="0">
                <a:solidFill>
                  <a:srgbClr val="006699"/>
                </a:solidFill>
                <a:effectLst/>
                <a:latin typeface="inter-regular"/>
              </a:rPr>
              <a:t>interface</a:t>
            </a:r>
            <a:r>
              <a:rPr lang="en-IN" b="0" i="0" dirty="0">
                <a:solidFill>
                  <a:srgbClr val="000000"/>
                </a:solidFill>
                <a:effectLst/>
                <a:latin typeface="inter-regular"/>
              </a:rPr>
              <a:t> Drawable</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void</a:t>
            </a:r>
            <a:r>
              <a:rPr lang="en-IN" b="0" i="0" dirty="0">
                <a:solidFill>
                  <a:srgbClr val="000000"/>
                </a:solidFill>
                <a:effectLst/>
                <a:latin typeface="inter-regular"/>
              </a:rPr>
              <a:t> draw();  </a:t>
            </a:r>
          </a:p>
          <a:p>
            <a:pPr algn="just"/>
            <a:r>
              <a:rPr lang="en-IN" b="1" i="0" dirty="0">
                <a:solidFill>
                  <a:srgbClr val="006699"/>
                </a:solidFill>
                <a:effectLst/>
                <a:latin typeface="inter-regular"/>
              </a:rPr>
              <a:t>	static</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cube(</a:t>
            </a:r>
            <a:r>
              <a:rPr lang="en-IN" b="1" i="0" dirty="0">
                <a:solidFill>
                  <a:srgbClr val="006699"/>
                </a:solidFill>
                <a:effectLst/>
                <a:latin typeface="inter-regular"/>
              </a:rPr>
              <a:t>int</a:t>
            </a:r>
            <a:r>
              <a:rPr lang="en-IN" b="0" i="0" dirty="0">
                <a:solidFill>
                  <a:srgbClr val="000000"/>
                </a:solidFill>
                <a:effectLst/>
                <a:latin typeface="inter-regular"/>
              </a:rPr>
              <a:t> x)</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x*x*x;</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Rectangle </a:t>
            </a:r>
            <a:r>
              <a:rPr lang="en-IN" b="1" i="0" dirty="0">
                <a:solidFill>
                  <a:srgbClr val="006699"/>
                </a:solidFill>
                <a:effectLst/>
                <a:latin typeface="inter-regular"/>
              </a:rPr>
              <a:t>implements</a:t>
            </a:r>
            <a:r>
              <a:rPr lang="en-IN" b="0" i="0" dirty="0">
                <a:solidFill>
                  <a:srgbClr val="000000"/>
                </a:solidFill>
                <a:effectLst/>
                <a:latin typeface="inter-regular"/>
              </a:rPr>
              <a:t> Drawable</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draw()</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"drawing rectangle"</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p:txBody>
      </p:sp>
      <p:sp>
        <p:nvSpPr>
          <p:cNvPr id="9" name="TextBox 8">
            <a:extLst>
              <a:ext uri="{FF2B5EF4-FFF2-40B4-BE49-F238E27FC236}">
                <a16:creationId xmlns:a16="http://schemas.microsoft.com/office/drawing/2014/main" id="{1F625984-325C-4609-887A-2DF6AACF9C3E}"/>
              </a:ext>
            </a:extLst>
          </p:cNvPr>
          <p:cNvSpPr txBox="1"/>
          <p:nvPr/>
        </p:nvSpPr>
        <p:spPr>
          <a:xfrm>
            <a:off x="6511149" y="4878071"/>
            <a:ext cx="5154706" cy="1323439"/>
          </a:xfrm>
          <a:prstGeom prst="rect">
            <a:avLst/>
          </a:prstGeom>
          <a:noFill/>
          <a:ln>
            <a:solidFill>
              <a:schemeClr val="accent1"/>
            </a:solidFill>
          </a:ln>
        </p:spPr>
        <p:txBody>
          <a:bodyPr wrap="square">
            <a:spAutoFit/>
          </a:bodyPr>
          <a:lstStyle/>
          <a:p>
            <a:pPr marL="0" indent="0" algn="just">
              <a:buNone/>
            </a:pPr>
            <a:r>
              <a:rPr lang="en-US" sz="2000" b="1" dirty="0">
                <a:solidFill>
                  <a:srgbClr val="FF0000"/>
                </a:solidFill>
                <a:latin typeface="inter-regular"/>
              </a:rPr>
              <a:t>Output:</a:t>
            </a:r>
          </a:p>
          <a:p>
            <a:pPr marL="0" indent="0" algn="just">
              <a:buNone/>
            </a:pPr>
            <a:endParaRPr lang="en-US" sz="2000" b="1" dirty="0">
              <a:solidFill>
                <a:srgbClr val="FF0000"/>
              </a:solidFill>
              <a:latin typeface="inter-regular"/>
            </a:endParaRPr>
          </a:p>
          <a:p>
            <a:pPr marL="0" indent="0" algn="just">
              <a:buNone/>
            </a:pPr>
            <a:r>
              <a:rPr lang="en-US" sz="2000" b="1" dirty="0">
                <a:solidFill>
                  <a:srgbClr val="1100A7"/>
                </a:solidFill>
                <a:latin typeface="inter-regular"/>
              </a:rPr>
              <a:t>Drawing rectangle</a:t>
            </a:r>
          </a:p>
          <a:p>
            <a:pPr marL="0" indent="0" algn="just">
              <a:buNone/>
            </a:pPr>
            <a:r>
              <a:rPr lang="en-US" sz="2000" b="1" dirty="0">
                <a:solidFill>
                  <a:srgbClr val="1100A7"/>
                </a:solidFill>
                <a:latin typeface="inter-regular"/>
              </a:rPr>
              <a:t>27</a:t>
            </a:r>
          </a:p>
        </p:txBody>
      </p:sp>
      <p:sp>
        <p:nvSpPr>
          <p:cNvPr id="5" name="TextBox 4">
            <a:extLst>
              <a:ext uri="{FF2B5EF4-FFF2-40B4-BE49-F238E27FC236}">
                <a16:creationId xmlns:a16="http://schemas.microsoft.com/office/drawing/2014/main" id="{FC3EB32E-C6D9-D21A-6734-E74DA8123A9F}"/>
              </a:ext>
            </a:extLst>
          </p:cNvPr>
          <p:cNvSpPr txBox="1"/>
          <p:nvPr/>
        </p:nvSpPr>
        <p:spPr>
          <a:xfrm>
            <a:off x="6373156" y="1400196"/>
            <a:ext cx="5725059" cy="2585323"/>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TestInterfaceStatic</a:t>
            </a:r>
            <a:endParaRPr lang="en-IN" b="0" i="0" dirty="0">
              <a:solidFill>
                <a:srgbClr val="000000"/>
              </a:solidFill>
              <a:effectLst/>
              <a:latin typeface="inter-regular"/>
            </a:endParaRP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Drawable d=</a:t>
            </a:r>
            <a:r>
              <a:rPr lang="en-IN" b="1" i="0" dirty="0">
                <a:solidFill>
                  <a:srgbClr val="006699"/>
                </a:solidFill>
                <a:effectLst/>
                <a:latin typeface="inter-regular"/>
              </a:rPr>
              <a:t>new</a:t>
            </a:r>
            <a:r>
              <a:rPr lang="en-IN" b="0" i="0" dirty="0">
                <a:solidFill>
                  <a:srgbClr val="000000"/>
                </a:solidFill>
                <a:effectLst/>
                <a:latin typeface="inter-regular"/>
              </a:rPr>
              <a:t> Rectangle();  </a:t>
            </a:r>
          </a:p>
          <a:p>
            <a:pPr algn="just"/>
            <a:r>
              <a:rPr lang="en-IN" b="0" i="0" dirty="0">
                <a:solidFill>
                  <a:srgbClr val="000000"/>
                </a:solidFill>
                <a:effectLst/>
                <a:latin typeface="inter-regular"/>
              </a:rPr>
              <a:t>		</a:t>
            </a:r>
            <a:r>
              <a:rPr lang="en-IN" b="0" i="0" dirty="0" err="1">
                <a:solidFill>
                  <a:srgbClr val="000000"/>
                </a:solidFill>
                <a:effectLst/>
                <a:latin typeface="inter-regular"/>
              </a:rPr>
              <a:t>d.draw</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highlight>
                  <a:srgbClr val="FFFF00"/>
                </a:highlight>
                <a:latin typeface="inter-regular"/>
              </a:rPr>
              <a:t>Drawable.cube</a:t>
            </a:r>
            <a:r>
              <a:rPr lang="en-IN" b="0" i="0" dirty="0">
                <a:solidFill>
                  <a:srgbClr val="000000"/>
                </a:solidFill>
                <a:effectLst/>
                <a:highlight>
                  <a:srgbClr val="FFFF00"/>
                </a:highlight>
                <a:latin typeface="inter-regular"/>
              </a:rPr>
              <a:t>(</a:t>
            </a:r>
            <a:r>
              <a:rPr lang="en-IN" b="0" i="0" dirty="0">
                <a:solidFill>
                  <a:srgbClr val="C00000"/>
                </a:solidFill>
                <a:effectLst/>
                <a:highlight>
                  <a:srgbClr val="FFFF00"/>
                </a:highlight>
                <a:latin typeface="inter-regular"/>
              </a:rPr>
              <a:t>3</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008605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Abstract Class Vs Interface</a:t>
            </a:r>
          </a:p>
        </p:txBody>
      </p:sp>
    </p:spTree>
    <p:extLst>
      <p:ext uri="{BB962C8B-B14F-4D97-AF65-F5344CB8AC3E}">
        <p14:creationId xmlns:p14="http://schemas.microsoft.com/office/powerpoint/2010/main" val="2018797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Abstract Class Vs Interface</a:t>
            </a:r>
          </a:p>
        </p:txBody>
      </p:sp>
      <p:graphicFrame>
        <p:nvGraphicFramePr>
          <p:cNvPr id="10" name="Table 10">
            <a:extLst>
              <a:ext uri="{FF2B5EF4-FFF2-40B4-BE49-F238E27FC236}">
                <a16:creationId xmlns:a16="http://schemas.microsoft.com/office/drawing/2014/main" id="{E1274619-3A11-70CA-9D15-34C8B92E253F}"/>
              </a:ext>
            </a:extLst>
          </p:cNvPr>
          <p:cNvGraphicFramePr>
            <a:graphicFrameLocks noGrp="1"/>
          </p:cNvGraphicFramePr>
          <p:nvPr>
            <p:ph idx="1"/>
            <p:extLst>
              <p:ext uri="{D42A27DB-BD31-4B8C-83A1-F6EECF244321}">
                <p14:modId xmlns:p14="http://schemas.microsoft.com/office/powerpoint/2010/main" val="1139100332"/>
              </p:ext>
            </p:extLst>
          </p:nvPr>
        </p:nvGraphicFramePr>
        <p:xfrm>
          <a:off x="436947" y="717870"/>
          <a:ext cx="11318106" cy="5898775"/>
        </p:xfrm>
        <a:graphic>
          <a:graphicData uri="http://schemas.openxmlformats.org/drawingml/2006/table">
            <a:tbl>
              <a:tblPr firstRow="1" bandRow="1">
                <a:tableStyleId>{5C22544A-7EE6-4342-B048-85BDC9FD1C3A}</a:tableStyleId>
              </a:tblPr>
              <a:tblGrid>
                <a:gridCol w="5628505">
                  <a:extLst>
                    <a:ext uri="{9D8B030D-6E8A-4147-A177-3AD203B41FA5}">
                      <a16:colId xmlns:a16="http://schemas.microsoft.com/office/drawing/2014/main" val="2739721117"/>
                    </a:ext>
                  </a:extLst>
                </a:gridCol>
                <a:gridCol w="5689601">
                  <a:extLst>
                    <a:ext uri="{9D8B030D-6E8A-4147-A177-3AD203B41FA5}">
                      <a16:colId xmlns:a16="http://schemas.microsoft.com/office/drawing/2014/main" val="389936010"/>
                    </a:ext>
                  </a:extLst>
                </a:gridCol>
              </a:tblGrid>
              <a:tr h="442560">
                <a:tc>
                  <a:txBody>
                    <a:bodyPr/>
                    <a:lstStyle/>
                    <a:p>
                      <a:pPr algn="ctr"/>
                      <a:r>
                        <a:rPr lang="en-IN" dirty="0"/>
                        <a:t>ABSTRACT CLASS</a:t>
                      </a:r>
                    </a:p>
                  </a:txBody>
                  <a:tcPr/>
                </a:tc>
                <a:tc>
                  <a:txBody>
                    <a:bodyPr/>
                    <a:lstStyle/>
                    <a:p>
                      <a:pPr algn="ctr"/>
                      <a:r>
                        <a:rPr lang="en-IN" dirty="0"/>
                        <a:t>INTERFACE</a:t>
                      </a:r>
                    </a:p>
                  </a:txBody>
                  <a:tcPr/>
                </a:tc>
                <a:extLst>
                  <a:ext uri="{0D108BD9-81ED-4DB2-BD59-A6C34878D82A}">
                    <a16:rowId xmlns:a16="http://schemas.microsoft.com/office/drawing/2014/main" val="2219699417"/>
                  </a:ext>
                </a:extLst>
              </a:tr>
              <a:tr h="800245">
                <a:tc>
                  <a:txBody>
                    <a:bodyPr/>
                    <a:lstStyle/>
                    <a:p>
                      <a:pPr algn="just" fontAlgn="t"/>
                      <a:r>
                        <a:rPr lang="en-US" dirty="0">
                          <a:solidFill>
                            <a:srgbClr val="333333"/>
                          </a:solidFill>
                          <a:effectLst/>
                          <a:latin typeface="inter-regular"/>
                        </a:rPr>
                        <a:t>Abstract class can </a:t>
                      </a:r>
                      <a:r>
                        <a:rPr lang="en-US" b="1" dirty="0">
                          <a:solidFill>
                            <a:srgbClr val="333333"/>
                          </a:solidFill>
                          <a:effectLst/>
                          <a:latin typeface="inter-bold"/>
                        </a:rPr>
                        <a:t>have abstract and non-abstract</a:t>
                      </a:r>
                      <a:r>
                        <a:rPr lang="en-US" dirty="0">
                          <a:solidFill>
                            <a:srgbClr val="333333"/>
                          </a:solidFill>
                          <a:effectLst/>
                          <a:latin typeface="inter-regular"/>
                        </a:rPr>
                        <a:t> methods.</a:t>
                      </a:r>
                    </a:p>
                  </a:txBody>
                  <a:tcPr marL="60960" marR="60960" marT="60960" marB="60960"/>
                </a:tc>
                <a:tc>
                  <a:txBody>
                    <a:bodyPr/>
                    <a:lstStyle/>
                    <a:p>
                      <a:pPr algn="just" fontAlgn="t"/>
                      <a:r>
                        <a:rPr lang="en-US" dirty="0">
                          <a:solidFill>
                            <a:srgbClr val="333333"/>
                          </a:solidFill>
                          <a:effectLst/>
                          <a:latin typeface="inter-regular"/>
                        </a:rPr>
                        <a:t>Interface can have </a:t>
                      </a:r>
                      <a:r>
                        <a:rPr lang="en-US" b="1" dirty="0">
                          <a:solidFill>
                            <a:srgbClr val="333333"/>
                          </a:solidFill>
                          <a:effectLst/>
                          <a:latin typeface="inter-bold"/>
                        </a:rPr>
                        <a:t>only abstract</a:t>
                      </a:r>
                      <a:r>
                        <a:rPr lang="en-US" dirty="0">
                          <a:solidFill>
                            <a:srgbClr val="333333"/>
                          </a:solidFill>
                          <a:effectLst/>
                          <a:latin typeface="inter-regular"/>
                        </a:rPr>
                        <a:t> methods. Since Java 8, it can have </a:t>
                      </a:r>
                      <a:r>
                        <a:rPr lang="en-US" b="1" dirty="0">
                          <a:solidFill>
                            <a:srgbClr val="333333"/>
                          </a:solidFill>
                          <a:effectLst/>
                          <a:latin typeface="inter-bold"/>
                        </a:rPr>
                        <a:t>default and static methods</a:t>
                      </a:r>
                      <a:r>
                        <a:rPr lang="en-US" dirty="0">
                          <a:solidFill>
                            <a:srgbClr val="333333"/>
                          </a:solidFill>
                          <a:effectLst/>
                          <a:latin typeface="inter-regular"/>
                        </a:rPr>
                        <a:t> also.</a:t>
                      </a:r>
                    </a:p>
                  </a:txBody>
                  <a:tcPr marL="60960" marR="60960" marT="60960" marB="60960"/>
                </a:tc>
                <a:extLst>
                  <a:ext uri="{0D108BD9-81ED-4DB2-BD59-A6C34878D82A}">
                    <a16:rowId xmlns:a16="http://schemas.microsoft.com/office/drawing/2014/main" val="3489434354"/>
                  </a:ext>
                </a:extLst>
              </a:tr>
              <a:tr h="472872">
                <a:tc>
                  <a:txBody>
                    <a:bodyPr/>
                    <a:lstStyle/>
                    <a:p>
                      <a:pPr algn="just" fontAlgn="t"/>
                      <a:r>
                        <a:rPr lang="en-US" dirty="0">
                          <a:solidFill>
                            <a:srgbClr val="333333"/>
                          </a:solidFill>
                          <a:effectLst/>
                          <a:latin typeface="inter-regular"/>
                        </a:rPr>
                        <a:t>Abstract class </a:t>
                      </a:r>
                      <a:r>
                        <a:rPr lang="en-US" b="1" dirty="0">
                          <a:solidFill>
                            <a:srgbClr val="333333"/>
                          </a:solidFill>
                          <a:effectLst/>
                          <a:latin typeface="inter-bold"/>
                        </a:rPr>
                        <a:t>doesn't support multiple inheritance</a:t>
                      </a:r>
                      <a:r>
                        <a:rPr lang="en-US" dirty="0">
                          <a:solidFill>
                            <a:srgbClr val="333333"/>
                          </a:solidFill>
                          <a:effectLst/>
                          <a:latin typeface="inter-regular"/>
                        </a:rPr>
                        <a:t>.</a:t>
                      </a:r>
                    </a:p>
                  </a:txBody>
                  <a:tcPr marL="60960" marR="60960" marT="60960" marB="60960"/>
                </a:tc>
                <a:tc>
                  <a:txBody>
                    <a:bodyPr/>
                    <a:lstStyle/>
                    <a:p>
                      <a:pPr algn="just" fontAlgn="t"/>
                      <a:r>
                        <a:rPr lang="en-IN" dirty="0">
                          <a:solidFill>
                            <a:srgbClr val="333333"/>
                          </a:solidFill>
                          <a:effectLst/>
                          <a:latin typeface="inter-regular"/>
                        </a:rPr>
                        <a:t>Interface </a:t>
                      </a:r>
                      <a:r>
                        <a:rPr lang="en-IN" b="1" dirty="0">
                          <a:solidFill>
                            <a:srgbClr val="333333"/>
                          </a:solidFill>
                          <a:effectLst/>
                          <a:latin typeface="inter-bold"/>
                        </a:rPr>
                        <a:t>supports multiple inheritance</a:t>
                      </a:r>
                      <a:r>
                        <a:rPr lang="en-IN" dirty="0">
                          <a:solidFill>
                            <a:srgbClr val="333333"/>
                          </a:solidFill>
                          <a:effectLst/>
                          <a:latin typeface="inter-regular"/>
                        </a:rPr>
                        <a:t>.</a:t>
                      </a:r>
                    </a:p>
                  </a:txBody>
                  <a:tcPr marL="60960" marR="60960" marT="60960" marB="60960"/>
                </a:tc>
                <a:extLst>
                  <a:ext uri="{0D108BD9-81ED-4DB2-BD59-A6C34878D82A}">
                    <a16:rowId xmlns:a16="http://schemas.microsoft.com/office/drawing/2014/main" val="3505559096"/>
                  </a:ext>
                </a:extLst>
              </a:tr>
              <a:tr h="800245">
                <a:tc>
                  <a:txBody>
                    <a:bodyPr/>
                    <a:lstStyle/>
                    <a:p>
                      <a:pPr algn="just" fontAlgn="t"/>
                      <a:r>
                        <a:rPr lang="en-US" dirty="0">
                          <a:solidFill>
                            <a:srgbClr val="333333"/>
                          </a:solidFill>
                          <a:effectLst/>
                          <a:latin typeface="inter-regular"/>
                        </a:rPr>
                        <a:t>Abstract class </a:t>
                      </a:r>
                      <a:r>
                        <a:rPr lang="en-US" b="1" dirty="0">
                          <a:solidFill>
                            <a:srgbClr val="333333"/>
                          </a:solidFill>
                          <a:effectLst/>
                          <a:latin typeface="inter-bold"/>
                        </a:rPr>
                        <a:t>can have final, non-final, static and non-static variables</a:t>
                      </a:r>
                      <a:r>
                        <a:rPr lang="en-US" dirty="0">
                          <a:solidFill>
                            <a:srgbClr val="333333"/>
                          </a:solidFill>
                          <a:effectLst/>
                          <a:latin typeface="inter-regular"/>
                        </a:rPr>
                        <a:t>.</a:t>
                      </a:r>
                    </a:p>
                  </a:txBody>
                  <a:tcPr marL="60960" marR="60960" marT="60960" marB="60960"/>
                </a:tc>
                <a:tc>
                  <a:txBody>
                    <a:bodyPr/>
                    <a:lstStyle/>
                    <a:p>
                      <a:pPr algn="just" fontAlgn="t"/>
                      <a:r>
                        <a:rPr lang="en-US">
                          <a:solidFill>
                            <a:srgbClr val="333333"/>
                          </a:solidFill>
                          <a:effectLst/>
                          <a:latin typeface="inter-regular"/>
                        </a:rPr>
                        <a:t>Interface has </a:t>
                      </a:r>
                      <a:r>
                        <a:rPr lang="en-US" b="1">
                          <a:solidFill>
                            <a:srgbClr val="333333"/>
                          </a:solidFill>
                          <a:effectLst/>
                          <a:latin typeface="inter-bold"/>
                        </a:rPr>
                        <a:t>only static and final variables</a:t>
                      </a:r>
                      <a:r>
                        <a:rPr lang="en-US">
                          <a:solidFill>
                            <a:srgbClr val="333333"/>
                          </a:solidFill>
                          <a:effectLst/>
                          <a:latin typeface="inter-regular"/>
                        </a:rPr>
                        <a:t>.</a:t>
                      </a:r>
                    </a:p>
                  </a:txBody>
                  <a:tcPr marL="60960" marR="60960" marT="60960" marB="60960"/>
                </a:tc>
                <a:extLst>
                  <a:ext uri="{0D108BD9-81ED-4DB2-BD59-A6C34878D82A}">
                    <a16:rowId xmlns:a16="http://schemas.microsoft.com/office/drawing/2014/main" val="1644613268"/>
                  </a:ext>
                </a:extLst>
              </a:tr>
              <a:tr h="800245">
                <a:tc>
                  <a:txBody>
                    <a:bodyPr/>
                    <a:lstStyle/>
                    <a:p>
                      <a:pPr algn="just" fontAlgn="t"/>
                      <a:r>
                        <a:rPr lang="en-US" dirty="0">
                          <a:solidFill>
                            <a:srgbClr val="333333"/>
                          </a:solidFill>
                          <a:effectLst/>
                          <a:latin typeface="inter-regular"/>
                        </a:rPr>
                        <a:t>An </a:t>
                      </a:r>
                      <a:r>
                        <a:rPr lang="en-US" b="1" dirty="0">
                          <a:solidFill>
                            <a:srgbClr val="333333"/>
                          </a:solidFill>
                          <a:effectLst/>
                          <a:latin typeface="inter-bold"/>
                        </a:rPr>
                        <a:t>abstract class</a:t>
                      </a:r>
                      <a:r>
                        <a:rPr lang="en-US" dirty="0">
                          <a:solidFill>
                            <a:srgbClr val="333333"/>
                          </a:solidFill>
                          <a:effectLst/>
                          <a:latin typeface="inter-regular"/>
                        </a:rPr>
                        <a:t> can be extended using keyword "extends".</a:t>
                      </a:r>
                    </a:p>
                  </a:txBody>
                  <a:tcPr marL="60960" marR="60960" marT="60960" marB="60960"/>
                </a:tc>
                <a:tc>
                  <a:txBody>
                    <a:bodyPr/>
                    <a:lstStyle/>
                    <a:p>
                      <a:pPr algn="just" fontAlgn="t"/>
                      <a:r>
                        <a:rPr lang="en-US" dirty="0">
                          <a:solidFill>
                            <a:srgbClr val="333333"/>
                          </a:solidFill>
                          <a:effectLst/>
                          <a:latin typeface="inter-regular"/>
                        </a:rPr>
                        <a:t>An </a:t>
                      </a:r>
                      <a:r>
                        <a:rPr lang="en-US" b="1" dirty="0">
                          <a:solidFill>
                            <a:srgbClr val="333333"/>
                          </a:solidFill>
                          <a:effectLst/>
                          <a:latin typeface="inter-bold"/>
                        </a:rPr>
                        <a:t>interface</a:t>
                      </a:r>
                      <a:r>
                        <a:rPr lang="en-US" dirty="0">
                          <a:solidFill>
                            <a:srgbClr val="333333"/>
                          </a:solidFill>
                          <a:effectLst/>
                          <a:latin typeface="inter-regular"/>
                        </a:rPr>
                        <a:t> can be implemented using keyword "implements".</a:t>
                      </a:r>
                    </a:p>
                  </a:txBody>
                  <a:tcPr marL="60960" marR="60960" marT="60960" marB="60960"/>
                </a:tc>
                <a:extLst>
                  <a:ext uri="{0D108BD9-81ED-4DB2-BD59-A6C34878D82A}">
                    <a16:rowId xmlns:a16="http://schemas.microsoft.com/office/drawing/2014/main" val="1769935924"/>
                  </a:ext>
                </a:extLst>
              </a:tr>
              <a:tr h="800245">
                <a:tc>
                  <a:txBody>
                    <a:bodyPr/>
                    <a:lstStyle/>
                    <a:p>
                      <a:pPr algn="just" fontAlgn="t"/>
                      <a:r>
                        <a:rPr lang="en-US" dirty="0">
                          <a:solidFill>
                            <a:srgbClr val="333333"/>
                          </a:solidFill>
                          <a:effectLst/>
                          <a:latin typeface="inter-regular"/>
                        </a:rPr>
                        <a:t>A Java </a:t>
                      </a:r>
                      <a:r>
                        <a:rPr lang="en-US" b="1" dirty="0">
                          <a:solidFill>
                            <a:srgbClr val="333333"/>
                          </a:solidFill>
                          <a:effectLst/>
                          <a:latin typeface="inter-bold"/>
                        </a:rPr>
                        <a:t>abstract class</a:t>
                      </a:r>
                      <a:r>
                        <a:rPr lang="en-US" dirty="0">
                          <a:solidFill>
                            <a:srgbClr val="333333"/>
                          </a:solidFill>
                          <a:effectLst/>
                          <a:latin typeface="inter-regular"/>
                        </a:rPr>
                        <a:t> can have class members like private, protected, etc.</a:t>
                      </a:r>
                    </a:p>
                  </a:txBody>
                  <a:tcPr marL="60960" marR="60960" marT="60960" marB="60960"/>
                </a:tc>
                <a:tc>
                  <a:txBody>
                    <a:bodyPr/>
                    <a:lstStyle/>
                    <a:p>
                      <a:pPr algn="just" fontAlgn="t"/>
                      <a:r>
                        <a:rPr lang="en-US" dirty="0">
                          <a:solidFill>
                            <a:srgbClr val="333333"/>
                          </a:solidFill>
                          <a:effectLst/>
                          <a:latin typeface="inter-regular"/>
                        </a:rPr>
                        <a:t>Members of a Java interface are </a:t>
                      </a:r>
                      <a:r>
                        <a:rPr lang="en-US" b="1" dirty="0">
                          <a:solidFill>
                            <a:srgbClr val="333333"/>
                          </a:solidFill>
                          <a:effectLst/>
                          <a:latin typeface="inter-regular"/>
                        </a:rPr>
                        <a:t>public</a:t>
                      </a:r>
                      <a:r>
                        <a:rPr lang="en-US" dirty="0">
                          <a:solidFill>
                            <a:srgbClr val="333333"/>
                          </a:solidFill>
                          <a:effectLst/>
                          <a:latin typeface="inter-regular"/>
                        </a:rPr>
                        <a:t> by default.</a:t>
                      </a:r>
                    </a:p>
                  </a:txBody>
                  <a:tcPr marL="60960" marR="60960" marT="60960" marB="60960"/>
                </a:tc>
                <a:extLst>
                  <a:ext uri="{0D108BD9-81ED-4DB2-BD59-A6C34878D82A}">
                    <a16:rowId xmlns:a16="http://schemas.microsoft.com/office/drawing/2014/main" val="2316871971"/>
                  </a:ext>
                </a:extLst>
              </a:tr>
              <a:tr h="1782363">
                <a:tc>
                  <a:txBody>
                    <a:bodyPr/>
                    <a:lstStyle/>
                    <a:p>
                      <a:pPr algn="l" fontAlgn="t"/>
                      <a:r>
                        <a:rPr lang="en-US" b="1" dirty="0">
                          <a:solidFill>
                            <a:srgbClr val="333333"/>
                          </a:solidFill>
                          <a:effectLst/>
                          <a:latin typeface="inter-bold"/>
                        </a:rPr>
                        <a:t>Example:</a:t>
                      </a:r>
                      <a:br>
                        <a:rPr lang="en-US" dirty="0">
                          <a:solidFill>
                            <a:srgbClr val="333333"/>
                          </a:solidFill>
                          <a:effectLst/>
                          <a:latin typeface="inter-regular"/>
                        </a:rPr>
                      </a:br>
                      <a:r>
                        <a:rPr lang="en-US" dirty="0">
                          <a:solidFill>
                            <a:srgbClr val="333333"/>
                          </a:solidFill>
                          <a:effectLst/>
                          <a:latin typeface="inter-regular"/>
                        </a:rPr>
                        <a:t>public abstract class Shape</a:t>
                      </a:r>
                    </a:p>
                    <a:p>
                      <a:pPr algn="l" fontAlgn="t"/>
                      <a:r>
                        <a:rPr lang="en-US" dirty="0">
                          <a:solidFill>
                            <a:srgbClr val="333333"/>
                          </a:solidFill>
                          <a:effectLst/>
                          <a:latin typeface="inter-regular"/>
                        </a:rPr>
                        <a:t>{</a:t>
                      </a:r>
                      <a:br>
                        <a:rPr lang="en-US" dirty="0">
                          <a:solidFill>
                            <a:srgbClr val="333333"/>
                          </a:solidFill>
                          <a:effectLst/>
                          <a:latin typeface="inter-regular"/>
                        </a:rPr>
                      </a:br>
                      <a:r>
                        <a:rPr lang="en-US" dirty="0">
                          <a:solidFill>
                            <a:srgbClr val="333333"/>
                          </a:solidFill>
                          <a:effectLst/>
                          <a:latin typeface="inter-regular"/>
                        </a:rPr>
                        <a:t>               public abstract void draw();</a:t>
                      </a:r>
                      <a:br>
                        <a:rPr lang="en-US" dirty="0">
                          <a:solidFill>
                            <a:srgbClr val="333333"/>
                          </a:solidFill>
                          <a:effectLst/>
                          <a:latin typeface="inter-regular"/>
                        </a:rPr>
                      </a:br>
                      <a:r>
                        <a:rPr lang="en-US" dirty="0">
                          <a:solidFill>
                            <a:srgbClr val="333333"/>
                          </a:solidFill>
                          <a:effectLst/>
                          <a:latin typeface="inter-regular"/>
                        </a:rPr>
                        <a:t>}</a:t>
                      </a:r>
                    </a:p>
                  </a:txBody>
                  <a:tcPr marL="60960" marR="60960" marT="60960" marB="60960"/>
                </a:tc>
                <a:tc>
                  <a:txBody>
                    <a:bodyPr/>
                    <a:lstStyle/>
                    <a:p>
                      <a:pPr algn="l" fontAlgn="t"/>
                      <a:r>
                        <a:rPr lang="en-US" b="1" dirty="0">
                          <a:solidFill>
                            <a:srgbClr val="333333"/>
                          </a:solidFill>
                          <a:effectLst/>
                          <a:latin typeface="inter-bold"/>
                        </a:rPr>
                        <a:t>Example:</a:t>
                      </a:r>
                      <a:br>
                        <a:rPr lang="en-US" dirty="0">
                          <a:solidFill>
                            <a:srgbClr val="333333"/>
                          </a:solidFill>
                          <a:effectLst/>
                          <a:latin typeface="inter-regular"/>
                        </a:rPr>
                      </a:br>
                      <a:r>
                        <a:rPr lang="en-US" dirty="0">
                          <a:solidFill>
                            <a:srgbClr val="333333"/>
                          </a:solidFill>
                          <a:effectLst/>
                          <a:latin typeface="inter-regular"/>
                        </a:rPr>
                        <a:t>public interface Drawable</a:t>
                      </a:r>
                    </a:p>
                    <a:p>
                      <a:pPr algn="l" fontAlgn="t"/>
                      <a:r>
                        <a:rPr lang="en-US" dirty="0">
                          <a:solidFill>
                            <a:srgbClr val="333333"/>
                          </a:solidFill>
                          <a:effectLst/>
                          <a:latin typeface="inter-regular"/>
                        </a:rPr>
                        <a:t>{</a:t>
                      </a:r>
                      <a:br>
                        <a:rPr lang="en-US" dirty="0">
                          <a:solidFill>
                            <a:srgbClr val="333333"/>
                          </a:solidFill>
                          <a:effectLst/>
                          <a:latin typeface="inter-regular"/>
                        </a:rPr>
                      </a:br>
                      <a:r>
                        <a:rPr lang="en-US" dirty="0">
                          <a:solidFill>
                            <a:srgbClr val="333333"/>
                          </a:solidFill>
                          <a:effectLst/>
                          <a:latin typeface="inter-regular"/>
                        </a:rPr>
                        <a:t>           void draw();</a:t>
                      </a:r>
                    </a:p>
                    <a:p>
                      <a:pPr algn="l" fontAlgn="t"/>
                      <a:r>
                        <a:rPr lang="en-US" dirty="0">
                          <a:solidFill>
                            <a:srgbClr val="333333"/>
                          </a:solidFill>
                          <a:effectLst/>
                          <a:latin typeface="inter-regular"/>
                        </a:rPr>
                        <a:t>}</a:t>
                      </a:r>
                    </a:p>
                  </a:txBody>
                  <a:tcPr marL="60960" marR="60960" marT="60960" marB="60960"/>
                </a:tc>
                <a:extLst>
                  <a:ext uri="{0D108BD9-81ED-4DB2-BD59-A6C34878D82A}">
                    <a16:rowId xmlns:a16="http://schemas.microsoft.com/office/drawing/2014/main" val="4048640599"/>
                  </a:ext>
                </a:extLst>
              </a:tr>
            </a:tbl>
          </a:graphicData>
        </a:graphic>
      </p:graphicFrame>
    </p:spTree>
    <p:extLst>
      <p:ext uri="{BB962C8B-B14F-4D97-AF65-F5344CB8AC3E}">
        <p14:creationId xmlns:p14="http://schemas.microsoft.com/office/powerpoint/2010/main" val="3836515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304166"/>
            <a:ext cx="10515600" cy="679904"/>
          </a:xfrm>
        </p:spPr>
        <p:txBody>
          <a:bodyPr>
            <a:normAutofit fontScale="90000"/>
          </a:bodyPr>
          <a:lstStyle/>
          <a:p>
            <a:pPr algn="ctr"/>
            <a:r>
              <a:rPr lang="en-IN" b="1" dirty="0">
                <a:solidFill>
                  <a:srgbClr val="610B38"/>
                </a:solidFill>
                <a:latin typeface="erdana"/>
              </a:rPr>
              <a:t>Abstraction</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709876" y="1421892"/>
            <a:ext cx="11081657" cy="3992790"/>
          </a:xfrm>
        </p:spPr>
        <p:txBody>
          <a:bodyPr>
            <a:normAutofit lnSpcReduction="10000"/>
          </a:bodyPr>
          <a:lstStyle/>
          <a:p>
            <a:pPr algn="just"/>
            <a:r>
              <a:rPr lang="en-US" sz="2000" b="1" i="0" dirty="0">
                <a:solidFill>
                  <a:srgbClr val="333333"/>
                </a:solidFill>
                <a:effectLst/>
                <a:latin typeface="inter-bold"/>
              </a:rPr>
              <a:t>Abstraction</a:t>
            </a:r>
            <a:r>
              <a:rPr lang="en-US" sz="2000" b="0" i="0" dirty="0">
                <a:solidFill>
                  <a:srgbClr val="333333"/>
                </a:solidFill>
                <a:effectLst/>
                <a:latin typeface="inter-regular"/>
              </a:rPr>
              <a:t> is a process of hiding the implementation details and showing only functionality to the user.</a:t>
            </a:r>
          </a:p>
          <a:p>
            <a:pPr algn="just"/>
            <a:r>
              <a:rPr lang="en-US" sz="2000" b="0" i="0" dirty="0">
                <a:solidFill>
                  <a:srgbClr val="333333"/>
                </a:solidFill>
                <a:effectLst/>
                <a:latin typeface="inter-regular"/>
              </a:rPr>
              <a:t>Another way, it shows only essential things to the user and hides the internal details.</a:t>
            </a:r>
          </a:p>
          <a:p>
            <a:pPr algn="just"/>
            <a:r>
              <a:rPr lang="en-US" sz="2000" b="0" i="0" dirty="0">
                <a:solidFill>
                  <a:srgbClr val="333333"/>
                </a:solidFill>
                <a:effectLst/>
                <a:latin typeface="inter-regular"/>
              </a:rPr>
              <a:t>For example, sending SMS where you type the text and send the message. You need not know the internal processing of the message delivery.</a:t>
            </a:r>
          </a:p>
          <a:p>
            <a:pPr algn="just"/>
            <a:r>
              <a:rPr lang="en-US" sz="2000" b="0" i="0" dirty="0">
                <a:solidFill>
                  <a:srgbClr val="333333"/>
                </a:solidFill>
                <a:effectLst/>
                <a:latin typeface="inter-regular"/>
              </a:rPr>
              <a:t>Abstraction lets you focus on what the object does instead of how it does it.</a:t>
            </a:r>
          </a:p>
          <a:p>
            <a:pPr marL="0" indent="0" algn="just">
              <a:buNone/>
            </a:pPr>
            <a:endParaRPr lang="en-US" sz="2000" b="0" i="0" dirty="0">
              <a:solidFill>
                <a:srgbClr val="610B4B"/>
              </a:solidFill>
              <a:effectLst/>
              <a:latin typeface="erdana"/>
            </a:endParaRPr>
          </a:p>
          <a:p>
            <a:pPr marL="0" indent="0" algn="just">
              <a:buNone/>
            </a:pPr>
            <a:r>
              <a:rPr lang="en-US" sz="2000" b="1" i="0" dirty="0">
                <a:solidFill>
                  <a:srgbClr val="610B4B"/>
                </a:solidFill>
                <a:effectLst/>
                <a:latin typeface="erdana"/>
              </a:rPr>
              <a:t>Ways to achieve Abstraction</a:t>
            </a:r>
          </a:p>
          <a:p>
            <a:pPr algn="just"/>
            <a:r>
              <a:rPr lang="en-US" sz="2000" b="0" i="0" dirty="0">
                <a:solidFill>
                  <a:srgbClr val="333333"/>
                </a:solidFill>
                <a:effectLst/>
                <a:latin typeface="inter-regular"/>
              </a:rPr>
              <a:t>There are two ways to achieve abstraction in java</a:t>
            </a:r>
          </a:p>
          <a:p>
            <a:pPr marL="0" indent="0" algn="just">
              <a:buNone/>
            </a:pPr>
            <a:r>
              <a:rPr lang="en-US" sz="2000" b="0" i="0" dirty="0">
                <a:solidFill>
                  <a:srgbClr val="000000"/>
                </a:solidFill>
                <a:effectLst/>
                <a:latin typeface="inter-regular"/>
              </a:rPr>
              <a:t>1) Abstract class (0 to 100%)</a:t>
            </a:r>
          </a:p>
          <a:p>
            <a:pPr marL="0" indent="0" algn="just">
              <a:buNone/>
            </a:pPr>
            <a:r>
              <a:rPr lang="en-US" sz="2000" b="0" i="0" dirty="0">
                <a:solidFill>
                  <a:srgbClr val="000000"/>
                </a:solidFill>
                <a:effectLst/>
                <a:latin typeface="inter-regular"/>
              </a:rPr>
              <a:t>2) Interface (100%)</a:t>
            </a:r>
          </a:p>
          <a:p>
            <a:pPr algn="just"/>
            <a:endParaRPr lang="en-US" sz="1600" b="0" i="0" dirty="0">
              <a:solidFill>
                <a:srgbClr val="333333"/>
              </a:solidFill>
              <a:effectLst/>
              <a:latin typeface="inter-regular"/>
            </a:endParaRPr>
          </a:p>
        </p:txBody>
      </p:sp>
    </p:spTree>
    <p:extLst>
      <p:ext uri="{BB962C8B-B14F-4D97-AF65-F5344CB8AC3E}">
        <p14:creationId xmlns:p14="http://schemas.microsoft.com/office/powerpoint/2010/main" val="552216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Marker Interface</a:t>
            </a:r>
          </a:p>
        </p:txBody>
      </p:sp>
    </p:spTree>
    <p:extLst>
      <p:ext uri="{BB962C8B-B14F-4D97-AF65-F5344CB8AC3E}">
        <p14:creationId xmlns:p14="http://schemas.microsoft.com/office/powerpoint/2010/main" val="1839693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326776" y="65955"/>
            <a:ext cx="9144000" cy="785692"/>
          </a:xfrm>
        </p:spPr>
        <p:txBody>
          <a:bodyPr>
            <a:noAutofit/>
          </a:bodyPr>
          <a:lstStyle/>
          <a:p>
            <a:r>
              <a:rPr lang="en-IN" sz="4000" b="1" dirty="0">
                <a:solidFill>
                  <a:srgbClr val="610B38"/>
                </a:solidFill>
                <a:latin typeface="erdana"/>
              </a:rPr>
              <a:t>Marker Interface</a:t>
            </a:r>
          </a:p>
        </p:txBody>
      </p:sp>
      <p:sp>
        <p:nvSpPr>
          <p:cNvPr id="3" name="Content Placeholder 2">
            <a:extLst>
              <a:ext uri="{FF2B5EF4-FFF2-40B4-BE49-F238E27FC236}">
                <a16:creationId xmlns:a16="http://schemas.microsoft.com/office/drawing/2014/main" id="{BC591551-D44B-5812-7006-C17880AEA36E}"/>
              </a:ext>
            </a:extLst>
          </p:cNvPr>
          <p:cNvSpPr txBox="1">
            <a:spLocks/>
          </p:cNvSpPr>
          <p:nvPr/>
        </p:nvSpPr>
        <p:spPr>
          <a:xfrm>
            <a:off x="431137" y="990801"/>
            <a:ext cx="11329725" cy="55086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dirty="0">
                <a:solidFill>
                  <a:srgbClr val="333333"/>
                </a:solidFill>
                <a:latin typeface="inter-regular"/>
              </a:rPr>
              <a:t>A marker interface in Java is an interface that doesn't declare any methods or fields, but its sole purpose is to mark or tag classes that implement it with some specific behavior or characteristic. </a:t>
            </a:r>
          </a:p>
          <a:p>
            <a:pPr algn="just"/>
            <a:r>
              <a:rPr lang="en-US" sz="1800" dirty="0">
                <a:solidFill>
                  <a:srgbClr val="333333"/>
                </a:solidFill>
                <a:latin typeface="inter-regular"/>
              </a:rPr>
              <a:t>These interfaces serve as a form of metadata for the classes that implement them, indicating that those classes possess certain traits or capabilities. </a:t>
            </a:r>
          </a:p>
          <a:p>
            <a:pPr algn="just"/>
            <a:endParaRPr lang="en-US" sz="1000" dirty="0">
              <a:solidFill>
                <a:srgbClr val="333333"/>
              </a:solidFill>
              <a:latin typeface="inter-regular"/>
            </a:endParaRPr>
          </a:p>
          <a:p>
            <a:pPr algn="just"/>
            <a:r>
              <a:rPr lang="en-US" sz="1800" dirty="0">
                <a:solidFill>
                  <a:srgbClr val="333333"/>
                </a:solidFill>
                <a:latin typeface="inter-regular"/>
              </a:rPr>
              <a:t>The following are the examples of marker interfaces:</a:t>
            </a:r>
          </a:p>
          <a:p>
            <a:pPr algn="just"/>
            <a:r>
              <a:rPr lang="en-US" sz="1800" b="1" dirty="0">
                <a:solidFill>
                  <a:srgbClr val="333333"/>
                </a:solidFill>
                <a:latin typeface="inter-regular"/>
              </a:rPr>
              <a:t>1) Serializable Interface</a:t>
            </a:r>
            <a:r>
              <a:rPr lang="en-US" sz="1800" dirty="0">
                <a:solidFill>
                  <a:srgbClr val="333333"/>
                </a:solidFill>
                <a:latin typeface="inter-regular"/>
              </a:rPr>
              <a:t>:</a:t>
            </a:r>
          </a:p>
          <a:p>
            <a:pPr algn="just"/>
            <a:r>
              <a:rPr lang="en-US" sz="1800" dirty="0">
                <a:solidFill>
                  <a:srgbClr val="333333"/>
                </a:solidFill>
                <a:latin typeface="inter-regular"/>
              </a:rPr>
              <a:t>Java provides the </a:t>
            </a:r>
            <a:r>
              <a:rPr lang="en-US" sz="1800" dirty="0" err="1">
                <a:solidFill>
                  <a:srgbClr val="333333"/>
                </a:solidFill>
                <a:latin typeface="inter-regular"/>
              </a:rPr>
              <a:t>java.io.Serializable</a:t>
            </a:r>
            <a:r>
              <a:rPr lang="en-US" sz="1800" dirty="0">
                <a:solidFill>
                  <a:srgbClr val="333333"/>
                </a:solidFill>
                <a:latin typeface="inter-regular"/>
              </a:rPr>
              <a:t> interface, which doesn't declare any methods. Classes that implement this interface indicate that they can be serialized, which means their </a:t>
            </a:r>
            <a:r>
              <a:rPr lang="en-US" sz="1800" dirty="0">
                <a:solidFill>
                  <a:srgbClr val="333333"/>
                </a:solidFill>
                <a:highlight>
                  <a:srgbClr val="FFFF00"/>
                </a:highlight>
                <a:latin typeface="inter-regular"/>
              </a:rPr>
              <a:t>objects can be converted into a stream of bytes </a:t>
            </a:r>
            <a:r>
              <a:rPr lang="en-US" sz="1800" dirty="0">
                <a:solidFill>
                  <a:srgbClr val="333333"/>
                </a:solidFill>
                <a:latin typeface="inter-regular"/>
              </a:rPr>
              <a:t>for various purposes like object persistence or network transmission.</a:t>
            </a:r>
          </a:p>
          <a:p>
            <a:pPr algn="just"/>
            <a:r>
              <a:rPr lang="en-US" sz="1800" b="1" dirty="0">
                <a:solidFill>
                  <a:srgbClr val="333333"/>
                </a:solidFill>
                <a:latin typeface="inter-regular"/>
              </a:rPr>
              <a:t>2) Cloneable Interface:</a:t>
            </a:r>
          </a:p>
          <a:p>
            <a:pPr algn="just"/>
            <a:r>
              <a:rPr lang="en-US" sz="1800" dirty="0">
                <a:solidFill>
                  <a:srgbClr val="333333"/>
                </a:solidFill>
                <a:latin typeface="inter-regular"/>
              </a:rPr>
              <a:t>The </a:t>
            </a:r>
            <a:r>
              <a:rPr lang="en-US" sz="1800" dirty="0" err="1">
                <a:solidFill>
                  <a:srgbClr val="333333"/>
                </a:solidFill>
                <a:latin typeface="inter-regular"/>
              </a:rPr>
              <a:t>java.lang.Cloneable</a:t>
            </a:r>
            <a:r>
              <a:rPr lang="en-US" sz="1800" dirty="0">
                <a:solidFill>
                  <a:srgbClr val="333333"/>
                </a:solidFill>
                <a:latin typeface="inter-regular"/>
              </a:rPr>
              <a:t> interface is another marker interface that indicates that a class's objects </a:t>
            </a:r>
            <a:r>
              <a:rPr lang="en-US" sz="1800" dirty="0">
                <a:solidFill>
                  <a:srgbClr val="333333"/>
                </a:solidFill>
                <a:highlight>
                  <a:srgbClr val="FFFF00"/>
                </a:highlight>
                <a:latin typeface="inter-regular"/>
              </a:rPr>
              <a:t>can be safely cloned </a:t>
            </a:r>
            <a:r>
              <a:rPr lang="en-US" sz="1800" dirty="0">
                <a:solidFill>
                  <a:srgbClr val="333333"/>
                </a:solidFill>
                <a:latin typeface="inter-regular"/>
              </a:rPr>
              <a:t>using the clone() method.</a:t>
            </a:r>
          </a:p>
          <a:p>
            <a:pPr algn="just"/>
            <a:r>
              <a:rPr lang="en-US" sz="1800" b="1" dirty="0">
                <a:solidFill>
                  <a:srgbClr val="333333"/>
                </a:solidFill>
                <a:latin typeface="inter-regular"/>
              </a:rPr>
              <a:t>3) Cloneable Interface:</a:t>
            </a:r>
          </a:p>
          <a:p>
            <a:pPr algn="just"/>
            <a:r>
              <a:rPr lang="en-US" sz="1800" dirty="0">
                <a:solidFill>
                  <a:srgbClr val="333333"/>
                </a:solidFill>
                <a:latin typeface="inter-regular"/>
              </a:rPr>
              <a:t>In Java RMI, the </a:t>
            </a:r>
            <a:r>
              <a:rPr lang="en-US" sz="1800" dirty="0" err="1">
                <a:solidFill>
                  <a:srgbClr val="333333"/>
                </a:solidFill>
                <a:latin typeface="inter-regular"/>
              </a:rPr>
              <a:t>java.rmi.Remote</a:t>
            </a:r>
            <a:r>
              <a:rPr lang="en-US" sz="1800" dirty="0">
                <a:solidFill>
                  <a:srgbClr val="333333"/>
                </a:solidFill>
                <a:latin typeface="inter-regular"/>
              </a:rPr>
              <a:t> interface is used as a marker to indicate that an interface defines </a:t>
            </a:r>
            <a:r>
              <a:rPr lang="en-US" sz="1800" dirty="0">
                <a:solidFill>
                  <a:srgbClr val="333333"/>
                </a:solidFill>
                <a:highlight>
                  <a:srgbClr val="FFFF00"/>
                </a:highlight>
                <a:latin typeface="inter-regular"/>
              </a:rPr>
              <a:t>remote methods that can be invoked remotely.</a:t>
            </a:r>
            <a:endParaRPr lang="en-US" sz="2800" dirty="0">
              <a:solidFill>
                <a:srgbClr val="333333"/>
              </a:solidFill>
              <a:latin typeface="inter-regular"/>
            </a:endParaRPr>
          </a:p>
          <a:p>
            <a:pPr algn="just"/>
            <a:endParaRPr lang="en-US" sz="2800" dirty="0">
              <a:solidFill>
                <a:srgbClr val="333333"/>
              </a:solidFill>
              <a:latin typeface="inter-regular"/>
            </a:endParaRPr>
          </a:p>
          <a:p>
            <a:pPr algn="just"/>
            <a:endParaRPr lang="en-US" sz="1400" dirty="0">
              <a:solidFill>
                <a:srgbClr val="333333"/>
              </a:solidFill>
              <a:latin typeface="inter-regular"/>
            </a:endParaRPr>
          </a:p>
        </p:txBody>
      </p:sp>
    </p:spTree>
    <p:extLst>
      <p:ext uri="{BB962C8B-B14F-4D97-AF65-F5344CB8AC3E}">
        <p14:creationId xmlns:p14="http://schemas.microsoft.com/office/powerpoint/2010/main" val="38708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Thank You</a:t>
            </a:r>
          </a:p>
        </p:txBody>
      </p:sp>
    </p:spTree>
    <p:extLst>
      <p:ext uri="{BB962C8B-B14F-4D97-AF65-F5344CB8AC3E}">
        <p14:creationId xmlns:p14="http://schemas.microsoft.com/office/powerpoint/2010/main" val="4285668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676400" y="2809155"/>
            <a:ext cx="9144000" cy="1104220"/>
          </a:xfrm>
        </p:spPr>
        <p:txBody>
          <a:bodyPr>
            <a:normAutofit/>
          </a:bodyPr>
          <a:lstStyle/>
          <a:p>
            <a:r>
              <a:rPr lang="en-IN" sz="7200" b="1" dirty="0"/>
              <a:t>Abstract Method</a:t>
            </a:r>
          </a:p>
        </p:txBody>
      </p:sp>
    </p:spTree>
    <p:extLst>
      <p:ext uri="{BB962C8B-B14F-4D97-AF65-F5344CB8AC3E}">
        <p14:creationId xmlns:p14="http://schemas.microsoft.com/office/powerpoint/2010/main" val="59021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679904"/>
          </a:xfrm>
        </p:spPr>
        <p:txBody>
          <a:bodyPr>
            <a:normAutofit fontScale="90000"/>
          </a:bodyPr>
          <a:lstStyle/>
          <a:p>
            <a:pPr algn="ctr"/>
            <a:r>
              <a:rPr lang="en-IN" b="1" dirty="0">
                <a:solidFill>
                  <a:srgbClr val="610B38"/>
                </a:solidFill>
                <a:latin typeface="erdana"/>
              </a:rPr>
              <a:t>Abstract Method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55171" y="1306798"/>
            <a:ext cx="11081657" cy="4591978"/>
          </a:xfrm>
        </p:spPr>
        <p:txBody>
          <a:bodyPr>
            <a:normAutofit/>
          </a:bodyPr>
          <a:lstStyle/>
          <a:p>
            <a:pPr algn="just"/>
            <a:r>
              <a:rPr lang="en-US" sz="2000" b="0" i="0" dirty="0">
                <a:solidFill>
                  <a:srgbClr val="333333"/>
                </a:solidFill>
                <a:effectLst/>
                <a:latin typeface="inter-regular"/>
              </a:rPr>
              <a:t>A method that is declared as </a:t>
            </a:r>
            <a:r>
              <a:rPr lang="en-US" sz="2000" b="1" i="0" dirty="0">
                <a:solidFill>
                  <a:srgbClr val="333333"/>
                </a:solidFill>
                <a:effectLst/>
                <a:latin typeface="inter-regular"/>
              </a:rPr>
              <a:t>abstract</a:t>
            </a:r>
            <a:r>
              <a:rPr lang="en-US" sz="2000" b="0" i="0" dirty="0">
                <a:solidFill>
                  <a:srgbClr val="333333"/>
                </a:solidFill>
                <a:effectLst/>
                <a:latin typeface="inter-regular"/>
              </a:rPr>
              <a:t> and does not have implementation is known as an </a:t>
            </a:r>
            <a:r>
              <a:rPr lang="en-US" sz="2000" b="1" i="0" dirty="0">
                <a:solidFill>
                  <a:srgbClr val="1100A7"/>
                </a:solidFill>
                <a:effectLst/>
                <a:latin typeface="inter-regular"/>
              </a:rPr>
              <a:t>abstract method</a:t>
            </a:r>
            <a:r>
              <a:rPr lang="en-US" sz="2000" b="0" i="0" dirty="0">
                <a:solidFill>
                  <a:srgbClr val="333333"/>
                </a:solidFill>
                <a:effectLst/>
                <a:latin typeface="inter-regular"/>
              </a:rPr>
              <a:t>.</a:t>
            </a:r>
          </a:p>
          <a:p>
            <a:pPr algn="just"/>
            <a:r>
              <a:rPr lang="en-US" sz="2000" b="0" i="0" dirty="0">
                <a:solidFill>
                  <a:srgbClr val="273239"/>
                </a:solidFill>
                <a:effectLst/>
                <a:latin typeface="urw-din"/>
              </a:rPr>
              <a:t>Sometimes, we require just method declaration in super-classes. This can be achieved by specifying the </a:t>
            </a:r>
            <a:r>
              <a:rPr lang="en-US" sz="2000" b="1" i="0" u="sng" dirty="0">
                <a:effectLst/>
                <a:latin typeface="urw-din"/>
                <a:hlinkClick r:id="rId2"/>
              </a:rPr>
              <a:t>abstract</a:t>
            </a:r>
            <a:r>
              <a:rPr lang="en-US" sz="2000" b="0" i="0" dirty="0">
                <a:solidFill>
                  <a:srgbClr val="273239"/>
                </a:solidFill>
                <a:effectLst/>
                <a:latin typeface="urw-din"/>
              </a:rPr>
              <a:t> type modifier. </a:t>
            </a:r>
          </a:p>
          <a:p>
            <a:pPr algn="just"/>
            <a:r>
              <a:rPr lang="en-US" sz="2000" b="0" i="0" dirty="0">
                <a:solidFill>
                  <a:srgbClr val="273239"/>
                </a:solidFill>
                <a:effectLst/>
                <a:latin typeface="urw-din"/>
              </a:rPr>
              <a:t>These methods are sometimes referred to as </a:t>
            </a:r>
            <a:r>
              <a:rPr lang="en-US" sz="2000" b="0" i="1" dirty="0">
                <a:solidFill>
                  <a:srgbClr val="273239"/>
                </a:solidFill>
                <a:effectLst/>
                <a:latin typeface="urw-din"/>
              </a:rPr>
              <a:t>subclass responsibility</a:t>
            </a:r>
            <a:r>
              <a:rPr lang="en-US" sz="2000" b="0" i="0" dirty="0">
                <a:solidFill>
                  <a:srgbClr val="273239"/>
                </a:solidFill>
                <a:effectLst/>
                <a:latin typeface="urw-din"/>
              </a:rPr>
              <a:t> because they have no implementation specified in the super-class. </a:t>
            </a:r>
          </a:p>
          <a:p>
            <a:pPr algn="just"/>
            <a:r>
              <a:rPr lang="en-US" sz="2000" b="0" i="0" dirty="0">
                <a:solidFill>
                  <a:srgbClr val="273239"/>
                </a:solidFill>
                <a:effectLst/>
                <a:latin typeface="urw-din"/>
              </a:rPr>
              <a:t>Thus, a subclass must </a:t>
            </a:r>
            <a:r>
              <a:rPr lang="en-US" sz="2000" b="0" i="0" u="sng" dirty="0">
                <a:effectLst/>
                <a:latin typeface="urw-din"/>
                <a:hlinkClick r:id="rId3"/>
              </a:rPr>
              <a:t>override</a:t>
            </a:r>
            <a:r>
              <a:rPr lang="en-US" sz="2000" b="0" i="0" dirty="0">
                <a:solidFill>
                  <a:srgbClr val="273239"/>
                </a:solidFill>
                <a:effectLst/>
                <a:latin typeface="urw-din"/>
              </a:rPr>
              <a:t> them to provide method definition. </a:t>
            </a:r>
            <a:endParaRPr lang="en-US" sz="2000" b="0" i="0" dirty="0">
              <a:solidFill>
                <a:srgbClr val="333333"/>
              </a:solidFill>
              <a:effectLst/>
              <a:latin typeface="inter-regular"/>
            </a:endParaRPr>
          </a:p>
          <a:p>
            <a:pPr marL="0" indent="0" algn="just">
              <a:buNone/>
            </a:pPr>
            <a:r>
              <a:rPr lang="en-US" sz="2000" b="1" i="0" dirty="0">
                <a:solidFill>
                  <a:srgbClr val="333333"/>
                </a:solidFill>
                <a:effectLst/>
                <a:latin typeface="inter-bold"/>
              </a:rPr>
              <a:t>Syntax:</a:t>
            </a:r>
          </a:p>
          <a:p>
            <a:pPr marL="0" indent="0" algn="just">
              <a:buNone/>
            </a:pPr>
            <a:r>
              <a:rPr lang="en-US" sz="2000" b="1" dirty="0">
                <a:solidFill>
                  <a:srgbClr val="333333"/>
                </a:solidFill>
                <a:latin typeface="inter-bold"/>
              </a:rPr>
              <a:t>	a</a:t>
            </a:r>
            <a:r>
              <a:rPr lang="en-US" sz="2000" b="1" i="0" dirty="0">
                <a:solidFill>
                  <a:srgbClr val="333333"/>
                </a:solidFill>
                <a:effectLst/>
                <a:latin typeface="inter-bold"/>
              </a:rPr>
              <a:t>bstract type </a:t>
            </a:r>
            <a:r>
              <a:rPr lang="en-US" sz="2000" b="1" i="0" dirty="0" err="1">
                <a:solidFill>
                  <a:srgbClr val="333333"/>
                </a:solidFill>
                <a:effectLst/>
                <a:latin typeface="inter-bold"/>
              </a:rPr>
              <a:t>method_name</a:t>
            </a:r>
            <a:r>
              <a:rPr lang="en-US" sz="2000" b="1" i="0" dirty="0">
                <a:solidFill>
                  <a:srgbClr val="333333"/>
                </a:solidFill>
                <a:effectLst/>
                <a:latin typeface="inter-bold"/>
              </a:rPr>
              <a:t>(parameter-list);</a:t>
            </a:r>
          </a:p>
          <a:p>
            <a:pPr algn="just"/>
            <a:r>
              <a:rPr lang="en-US" sz="2000" b="1" i="0" dirty="0">
                <a:solidFill>
                  <a:srgbClr val="333333"/>
                </a:solidFill>
                <a:effectLst/>
                <a:latin typeface="inter-bold"/>
              </a:rPr>
              <a:t>Example of abstract method</a:t>
            </a:r>
            <a:endParaRPr lang="en-US" sz="2000" b="0" i="0" dirty="0">
              <a:solidFill>
                <a:srgbClr val="333333"/>
              </a:solidFill>
              <a:effectLst/>
              <a:latin typeface="inter-regular"/>
            </a:endParaRPr>
          </a:p>
          <a:p>
            <a:pPr marL="0" indent="0" algn="just">
              <a:buNone/>
            </a:pPr>
            <a:r>
              <a:rPr lang="en-US" sz="2000" b="1" i="0" dirty="0">
                <a:solidFill>
                  <a:srgbClr val="006699"/>
                </a:solidFill>
                <a:effectLst/>
                <a:latin typeface="inter-regular"/>
              </a:rPr>
              <a:t>		abstract</a:t>
            </a:r>
            <a:r>
              <a:rPr lang="en-US" sz="2000" b="0" i="0" dirty="0">
                <a:solidFill>
                  <a:srgbClr val="000000"/>
                </a:solidFill>
                <a:effectLst/>
                <a:latin typeface="inter-regular"/>
              </a:rPr>
              <a:t> </a:t>
            </a:r>
            <a:r>
              <a:rPr lang="en-US" sz="2000" b="1" i="0" dirty="0">
                <a:solidFill>
                  <a:srgbClr val="006699"/>
                </a:solidFill>
                <a:effectLst/>
                <a:latin typeface="inter-regular"/>
              </a:rPr>
              <a:t>void</a:t>
            </a:r>
            <a:r>
              <a:rPr lang="en-US" sz="2000" b="0" i="0" dirty="0">
                <a:solidFill>
                  <a:srgbClr val="000000"/>
                </a:solidFill>
                <a:effectLst/>
                <a:latin typeface="inter-regular"/>
              </a:rPr>
              <a:t> </a:t>
            </a:r>
            <a:r>
              <a:rPr lang="en-US" sz="2000" b="0" i="0" dirty="0" err="1">
                <a:solidFill>
                  <a:srgbClr val="000000"/>
                </a:solidFill>
                <a:effectLst/>
                <a:latin typeface="inter-regular"/>
              </a:rPr>
              <a:t>printStatus</a:t>
            </a:r>
            <a:r>
              <a:rPr lang="en-US" sz="2000" b="0" i="0" dirty="0">
                <a:solidFill>
                  <a:srgbClr val="000000"/>
                </a:solidFill>
                <a:effectLst/>
                <a:latin typeface="inter-regular"/>
              </a:rPr>
              <a:t>();</a:t>
            </a:r>
            <a:r>
              <a:rPr lang="en-US" sz="2000" b="0" i="0" dirty="0">
                <a:solidFill>
                  <a:srgbClr val="008200"/>
                </a:solidFill>
                <a:effectLst/>
                <a:latin typeface="inter-regular"/>
              </a:rPr>
              <a:t>//no method body and abstract</a:t>
            </a:r>
            <a:r>
              <a:rPr lang="en-US" sz="2000" b="0" i="0" dirty="0">
                <a:solidFill>
                  <a:srgbClr val="000000"/>
                </a:solidFill>
                <a:effectLst/>
                <a:latin typeface="inter-regular"/>
              </a:rPr>
              <a:t>  </a:t>
            </a:r>
          </a:p>
        </p:txBody>
      </p:sp>
    </p:spTree>
    <p:extLst>
      <p:ext uri="{BB962C8B-B14F-4D97-AF65-F5344CB8AC3E}">
        <p14:creationId xmlns:p14="http://schemas.microsoft.com/office/powerpoint/2010/main" val="242289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676400" y="2809155"/>
            <a:ext cx="9144000" cy="1104220"/>
          </a:xfrm>
        </p:spPr>
        <p:txBody>
          <a:bodyPr>
            <a:normAutofit/>
          </a:bodyPr>
          <a:lstStyle/>
          <a:p>
            <a:r>
              <a:rPr lang="en-IN" sz="7200" b="1" dirty="0"/>
              <a:t>Abstract Class</a:t>
            </a:r>
          </a:p>
        </p:txBody>
      </p:sp>
    </p:spTree>
    <p:extLst>
      <p:ext uri="{BB962C8B-B14F-4D97-AF65-F5344CB8AC3E}">
        <p14:creationId xmlns:p14="http://schemas.microsoft.com/office/powerpoint/2010/main" val="325354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Abstract Class</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20228" y="1129553"/>
            <a:ext cx="11329725" cy="4168588"/>
          </a:xfrm>
        </p:spPr>
        <p:txBody>
          <a:bodyPr>
            <a:normAutofit/>
          </a:bodyPr>
          <a:lstStyle/>
          <a:p>
            <a:pPr algn="just"/>
            <a:r>
              <a:rPr lang="en-US" sz="2000" b="0" i="0" dirty="0">
                <a:solidFill>
                  <a:srgbClr val="333333"/>
                </a:solidFill>
                <a:effectLst/>
                <a:latin typeface="inter-regular"/>
              </a:rPr>
              <a:t>A class that is declared by preceding with the keyword “abstract” is known as an </a:t>
            </a:r>
            <a:r>
              <a:rPr lang="en-US" sz="2000" b="1" i="0" dirty="0">
                <a:solidFill>
                  <a:srgbClr val="333333"/>
                </a:solidFill>
                <a:effectLst/>
                <a:latin typeface="inter-bold"/>
              </a:rPr>
              <a:t>abstract class</a:t>
            </a:r>
            <a:r>
              <a:rPr lang="en-US" sz="2000" b="0" i="0" dirty="0">
                <a:solidFill>
                  <a:srgbClr val="333333"/>
                </a:solidFill>
                <a:effectLst/>
                <a:latin typeface="inter-regular"/>
              </a:rPr>
              <a:t>. It can have abstract and non-abstract methods. It needs to be extended and its method implemented. It cannot be instantiated.</a:t>
            </a:r>
          </a:p>
          <a:p>
            <a:pPr marL="0" indent="0" algn="just">
              <a:buNone/>
            </a:pPr>
            <a:r>
              <a:rPr lang="en-US" sz="2000" b="1" i="0" dirty="0">
                <a:solidFill>
                  <a:srgbClr val="610B4B"/>
                </a:solidFill>
                <a:effectLst/>
                <a:latin typeface="erdana"/>
              </a:rPr>
              <a:t>Rules of abstract class</a:t>
            </a:r>
          </a:p>
          <a:p>
            <a:pPr algn="just">
              <a:buFont typeface="Arial" panose="020B0604020202020204" pitchFamily="34" charset="0"/>
              <a:buChar char="•"/>
            </a:pPr>
            <a:r>
              <a:rPr lang="en-US" sz="2000" b="0" i="0" dirty="0">
                <a:solidFill>
                  <a:srgbClr val="000000"/>
                </a:solidFill>
                <a:effectLst/>
                <a:latin typeface="inter-regular"/>
              </a:rPr>
              <a:t>An abstract class must be declared with an </a:t>
            </a:r>
            <a:r>
              <a:rPr lang="en-US" sz="2000" b="0" i="0" dirty="0">
                <a:solidFill>
                  <a:srgbClr val="FF0000"/>
                </a:solidFill>
                <a:effectLst/>
                <a:latin typeface="inter-regular"/>
              </a:rPr>
              <a:t>abstract</a:t>
            </a:r>
            <a:r>
              <a:rPr lang="en-US" sz="2000" b="0" i="0" dirty="0">
                <a:solidFill>
                  <a:srgbClr val="000000"/>
                </a:solidFill>
                <a:effectLst/>
                <a:latin typeface="inter-regular"/>
              </a:rPr>
              <a:t> keyword.</a:t>
            </a:r>
          </a:p>
          <a:p>
            <a:pPr algn="just">
              <a:buFont typeface="Arial" panose="020B0604020202020204" pitchFamily="34" charset="0"/>
              <a:buChar char="•"/>
            </a:pPr>
            <a:r>
              <a:rPr lang="en-US" sz="2000" b="0" i="0" dirty="0">
                <a:solidFill>
                  <a:srgbClr val="000000"/>
                </a:solidFill>
                <a:effectLst/>
                <a:latin typeface="inter-regular"/>
              </a:rPr>
              <a:t>It can have </a:t>
            </a:r>
            <a:r>
              <a:rPr lang="en-US" sz="2000" b="0" i="0" dirty="0">
                <a:solidFill>
                  <a:srgbClr val="FF0000"/>
                </a:solidFill>
                <a:effectLst/>
                <a:latin typeface="inter-regular"/>
              </a:rPr>
              <a:t>abstract</a:t>
            </a:r>
            <a:r>
              <a:rPr lang="en-US" sz="2000" b="0" i="0" dirty="0">
                <a:solidFill>
                  <a:srgbClr val="000000"/>
                </a:solidFill>
                <a:effectLst/>
                <a:latin typeface="inter-regular"/>
              </a:rPr>
              <a:t> and </a:t>
            </a:r>
            <a:r>
              <a:rPr lang="en-US" sz="2000" b="0" i="0" dirty="0">
                <a:solidFill>
                  <a:srgbClr val="FF0000"/>
                </a:solidFill>
                <a:effectLst/>
                <a:latin typeface="inter-regular"/>
              </a:rPr>
              <a:t>non-abstract methods</a:t>
            </a:r>
            <a:r>
              <a:rPr lang="en-US" sz="2000" b="0" i="0" dirty="0">
                <a:solidFill>
                  <a:srgbClr val="000000"/>
                </a:solidFill>
                <a:effectLst/>
                <a:latin typeface="inter-regular"/>
              </a:rPr>
              <a:t>.</a:t>
            </a:r>
          </a:p>
          <a:p>
            <a:pPr algn="just">
              <a:buFont typeface="Arial" panose="020B0604020202020204" pitchFamily="34" charset="0"/>
              <a:buChar char="•"/>
            </a:pPr>
            <a:r>
              <a:rPr lang="en-US" sz="2000" b="0" i="0" dirty="0">
                <a:solidFill>
                  <a:srgbClr val="000000"/>
                </a:solidFill>
                <a:effectLst/>
                <a:latin typeface="inter-regular"/>
              </a:rPr>
              <a:t>It </a:t>
            </a:r>
            <a:r>
              <a:rPr lang="en-US" sz="2000" b="0" i="0" dirty="0">
                <a:solidFill>
                  <a:srgbClr val="FF0000"/>
                </a:solidFill>
                <a:effectLst/>
                <a:latin typeface="inter-regular"/>
              </a:rPr>
              <a:t>cannot be instantiated</a:t>
            </a:r>
            <a:r>
              <a:rPr lang="en-US" sz="2000" b="0" i="0" dirty="0">
                <a:solidFill>
                  <a:srgbClr val="000000"/>
                </a:solidFill>
                <a:effectLst/>
                <a:latin typeface="inter-regular"/>
              </a:rPr>
              <a:t>. i.e</a:t>
            </a:r>
            <a:r>
              <a:rPr lang="en-US" sz="2000" dirty="0">
                <a:solidFill>
                  <a:srgbClr val="000000"/>
                </a:solidFill>
                <a:latin typeface="inter-regular"/>
              </a:rPr>
              <a:t>. We can’t create an object of an abstract class, but we can declare a reference variable of an abstract class.</a:t>
            </a:r>
            <a:endParaRPr lang="en-US" sz="2000" b="0" i="0" dirty="0">
              <a:solidFill>
                <a:srgbClr val="000000"/>
              </a:solidFill>
              <a:effectLst/>
              <a:latin typeface="inter-regular"/>
            </a:endParaRPr>
          </a:p>
          <a:p>
            <a:pPr algn="just">
              <a:buFont typeface="Arial" panose="020B0604020202020204" pitchFamily="34" charset="0"/>
              <a:buChar char="•"/>
            </a:pPr>
            <a:r>
              <a:rPr lang="en-US" sz="2000" b="0" i="0" dirty="0">
                <a:solidFill>
                  <a:srgbClr val="000000"/>
                </a:solidFill>
                <a:effectLst/>
                <a:latin typeface="inter-regular"/>
              </a:rPr>
              <a:t>It can </a:t>
            </a:r>
            <a:r>
              <a:rPr lang="en-US" sz="2000" b="0" i="0" dirty="0">
                <a:solidFill>
                  <a:srgbClr val="FF0000"/>
                </a:solidFill>
                <a:effectLst/>
                <a:latin typeface="inter-regular"/>
              </a:rPr>
              <a:t>have constructors and static methods </a:t>
            </a:r>
            <a:r>
              <a:rPr lang="en-US" sz="2000" b="0" i="0" dirty="0">
                <a:solidFill>
                  <a:srgbClr val="000000"/>
                </a:solidFill>
                <a:effectLst/>
                <a:latin typeface="inter-regular"/>
              </a:rPr>
              <a:t>also.</a:t>
            </a:r>
          </a:p>
          <a:p>
            <a:pPr algn="just">
              <a:buFont typeface="Arial" panose="020B0604020202020204" pitchFamily="34" charset="0"/>
              <a:buChar char="•"/>
            </a:pPr>
            <a:r>
              <a:rPr lang="en-US" sz="2000" b="0" i="0" dirty="0">
                <a:solidFill>
                  <a:srgbClr val="000000"/>
                </a:solidFill>
                <a:effectLst/>
                <a:latin typeface="inter-regular"/>
              </a:rPr>
              <a:t>It can have </a:t>
            </a:r>
            <a:r>
              <a:rPr lang="en-US" sz="2000" b="0" i="0" dirty="0">
                <a:solidFill>
                  <a:srgbClr val="FF0000"/>
                </a:solidFill>
                <a:effectLst/>
                <a:latin typeface="inter-regular"/>
              </a:rPr>
              <a:t>final methods </a:t>
            </a:r>
            <a:r>
              <a:rPr lang="en-US" sz="2000" b="0" i="0" dirty="0">
                <a:solidFill>
                  <a:srgbClr val="000000"/>
                </a:solidFill>
                <a:effectLst/>
                <a:latin typeface="inter-regular"/>
              </a:rPr>
              <a:t>which will force the subclass not to change the body of the method.</a:t>
            </a:r>
          </a:p>
        </p:txBody>
      </p:sp>
    </p:spTree>
    <p:extLst>
      <p:ext uri="{BB962C8B-B14F-4D97-AF65-F5344CB8AC3E}">
        <p14:creationId xmlns:p14="http://schemas.microsoft.com/office/powerpoint/2010/main" val="167579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Abstract Class : Example 1</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74016" y="717870"/>
            <a:ext cx="11329725" cy="1128859"/>
          </a:xfrm>
        </p:spPr>
        <p:txBody>
          <a:bodyPr>
            <a:normAutofit lnSpcReduction="10000"/>
          </a:bodyPr>
          <a:lstStyle/>
          <a:p>
            <a:pPr marL="0" indent="0" algn="just">
              <a:buNone/>
            </a:pPr>
            <a:r>
              <a:rPr lang="en-US" sz="2000" b="1" dirty="0">
                <a:solidFill>
                  <a:srgbClr val="610B4B"/>
                </a:solidFill>
                <a:effectLst/>
                <a:highlight>
                  <a:srgbClr val="FFFF00"/>
                </a:highlight>
                <a:latin typeface="tahoma" panose="020B0604030504040204" pitchFamily="34" charset="0"/>
              </a:rPr>
              <a:t>Example of Abstract class that has an abstract method:</a:t>
            </a:r>
          </a:p>
          <a:p>
            <a:pPr algn="just"/>
            <a:r>
              <a:rPr lang="en-US" sz="2000" b="0" i="0" dirty="0">
                <a:solidFill>
                  <a:srgbClr val="333333"/>
                </a:solidFill>
                <a:effectLst/>
                <a:latin typeface="inter-regular"/>
              </a:rPr>
              <a:t>In this example, Bike is an abstract class that contains only one abstract method run. </a:t>
            </a:r>
          </a:p>
          <a:p>
            <a:pPr algn="just"/>
            <a:r>
              <a:rPr lang="en-US" sz="2000" b="0" i="0" dirty="0">
                <a:solidFill>
                  <a:srgbClr val="333333"/>
                </a:solidFill>
                <a:effectLst/>
                <a:latin typeface="inter-regular"/>
              </a:rPr>
              <a:t>Its implementation is provided by the Honda class.</a:t>
            </a:r>
          </a:p>
          <a:p>
            <a:pPr marL="0" indent="0" algn="just">
              <a:buNone/>
            </a:pPr>
            <a:endParaRPr lang="en-US" sz="1400" b="0" i="0" dirty="0">
              <a:solidFill>
                <a:srgbClr val="000000"/>
              </a:solidFill>
              <a:effectLst/>
              <a:latin typeface="inter-regular"/>
            </a:endParaRPr>
          </a:p>
        </p:txBody>
      </p:sp>
      <p:sp>
        <p:nvSpPr>
          <p:cNvPr id="5" name="TextBox 4">
            <a:extLst>
              <a:ext uri="{FF2B5EF4-FFF2-40B4-BE49-F238E27FC236}">
                <a16:creationId xmlns:a16="http://schemas.microsoft.com/office/drawing/2014/main" id="{91B1D351-588A-C780-778A-3E7D125F6039}"/>
              </a:ext>
            </a:extLst>
          </p:cNvPr>
          <p:cNvSpPr txBox="1"/>
          <p:nvPr/>
        </p:nvSpPr>
        <p:spPr>
          <a:xfrm>
            <a:off x="869576" y="1846729"/>
            <a:ext cx="8130990" cy="4801314"/>
          </a:xfrm>
          <a:prstGeom prst="rect">
            <a:avLst/>
          </a:prstGeom>
          <a:noFill/>
          <a:ln>
            <a:solidFill>
              <a:schemeClr val="accent1"/>
            </a:solidFill>
          </a:ln>
        </p:spPr>
        <p:txBody>
          <a:bodyPr wrap="square">
            <a:spAutoFit/>
          </a:bodyPr>
          <a:lstStyle/>
          <a:p>
            <a:pPr marL="0" indent="0" algn="just">
              <a:buNone/>
            </a:pPr>
            <a:r>
              <a:rPr lang="en-US" sz="1800" b="1" i="0" dirty="0">
                <a:solidFill>
                  <a:srgbClr val="006699"/>
                </a:solidFill>
                <a:effectLst/>
                <a:latin typeface="inter-regular"/>
              </a:rPr>
              <a:t>abstract</a:t>
            </a:r>
            <a:r>
              <a:rPr lang="en-US" sz="1800" b="0" i="0" dirty="0">
                <a:solidFill>
                  <a:srgbClr val="000000"/>
                </a:solidFill>
                <a:effectLst/>
                <a:latin typeface="inter-regular"/>
              </a:rPr>
              <a:t> </a:t>
            </a:r>
            <a:r>
              <a:rPr lang="en-US" sz="1800" b="1" i="0" dirty="0">
                <a:solidFill>
                  <a:srgbClr val="006699"/>
                </a:solidFill>
                <a:effectLst/>
                <a:latin typeface="inter-regular"/>
              </a:rPr>
              <a:t>class</a:t>
            </a:r>
            <a:r>
              <a:rPr lang="en-US" sz="1800" b="0" i="0" dirty="0">
                <a:solidFill>
                  <a:srgbClr val="000000"/>
                </a:solidFill>
                <a:effectLst/>
                <a:latin typeface="inter-regular"/>
              </a:rPr>
              <a:t> Bike</a:t>
            </a:r>
          </a:p>
          <a:p>
            <a:pPr marL="0" indent="0" algn="just">
              <a:buNone/>
            </a:pPr>
            <a:r>
              <a:rPr lang="en-US" sz="1800" b="0" i="0" dirty="0">
                <a:solidFill>
                  <a:srgbClr val="000000"/>
                </a:solidFill>
                <a:effectLst/>
                <a:latin typeface="inter-regular"/>
              </a:rPr>
              <a:t>{  </a:t>
            </a:r>
          </a:p>
          <a:p>
            <a:pPr marL="0" indent="0" algn="just">
              <a:buNone/>
            </a:pPr>
            <a:r>
              <a:rPr lang="en-US" sz="1800" dirty="0">
                <a:solidFill>
                  <a:srgbClr val="000000"/>
                </a:solidFill>
                <a:latin typeface="inter-regular"/>
              </a:rPr>
              <a:t>	</a:t>
            </a:r>
            <a:r>
              <a:rPr lang="en-US" sz="1800" b="1" i="0" dirty="0">
                <a:solidFill>
                  <a:srgbClr val="006699"/>
                </a:solidFill>
                <a:effectLst/>
                <a:latin typeface="inter-regular"/>
              </a:rPr>
              <a:t>abstract</a:t>
            </a:r>
            <a:r>
              <a:rPr lang="en-US" sz="1800" b="0" i="0" dirty="0">
                <a:solidFill>
                  <a:srgbClr val="000000"/>
                </a:solidFill>
                <a:effectLst/>
                <a:latin typeface="inter-regular"/>
              </a:rPr>
              <a:t> </a:t>
            </a:r>
            <a:r>
              <a:rPr lang="en-US" sz="1800" b="1" i="0" dirty="0">
                <a:solidFill>
                  <a:srgbClr val="006699"/>
                </a:solidFill>
                <a:effectLst/>
                <a:latin typeface="inter-regular"/>
              </a:rPr>
              <a:t>void</a:t>
            </a:r>
            <a:r>
              <a:rPr lang="en-US" sz="1800" b="0" i="0" dirty="0">
                <a:solidFill>
                  <a:srgbClr val="000000"/>
                </a:solidFill>
                <a:effectLst/>
                <a:latin typeface="inter-regular"/>
              </a:rPr>
              <a:t> run();   //abstract method</a:t>
            </a:r>
          </a:p>
          <a:p>
            <a:pPr marL="0" indent="0" algn="just">
              <a:buNone/>
            </a:pPr>
            <a:r>
              <a:rPr lang="en-US" sz="1800" b="0" i="0" dirty="0">
                <a:solidFill>
                  <a:srgbClr val="000000"/>
                </a:solidFill>
                <a:effectLst/>
                <a:latin typeface="inter-regular"/>
              </a:rPr>
              <a:t>}  </a:t>
            </a:r>
          </a:p>
          <a:p>
            <a:pPr marL="0" indent="0" algn="just">
              <a:buNone/>
            </a:pPr>
            <a:r>
              <a:rPr lang="en-US" sz="1800" b="1" i="0" dirty="0">
                <a:solidFill>
                  <a:srgbClr val="006699"/>
                </a:solidFill>
                <a:effectLst/>
                <a:latin typeface="inter-regular"/>
              </a:rPr>
              <a:t>class</a:t>
            </a:r>
            <a:r>
              <a:rPr lang="en-US" sz="1800" b="0" i="0" dirty="0">
                <a:solidFill>
                  <a:srgbClr val="000000"/>
                </a:solidFill>
                <a:effectLst/>
                <a:latin typeface="inter-regular"/>
              </a:rPr>
              <a:t> Honda </a:t>
            </a:r>
            <a:r>
              <a:rPr lang="en-US" sz="1800" b="1" i="0" dirty="0">
                <a:solidFill>
                  <a:srgbClr val="006699"/>
                </a:solidFill>
                <a:effectLst/>
                <a:latin typeface="inter-regular"/>
              </a:rPr>
              <a:t>extends</a:t>
            </a:r>
            <a:r>
              <a:rPr lang="en-US" sz="1800" b="0" i="0" dirty="0">
                <a:solidFill>
                  <a:srgbClr val="000000"/>
                </a:solidFill>
                <a:effectLst/>
                <a:latin typeface="inter-regular"/>
              </a:rPr>
              <a:t> Bike</a:t>
            </a:r>
          </a:p>
          <a:p>
            <a:pPr marL="0" indent="0" algn="just">
              <a:buNone/>
            </a:pPr>
            <a:r>
              <a:rPr lang="en-US" sz="1800" b="0" i="0" dirty="0">
                <a:solidFill>
                  <a:srgbClr val="000000"/>
                </a:solidFill>
                <a:effectLst/>
                <a:latin typeface="inter-regular"/>
              </a:rPr>
              <a:t>{  </a:t>
            </a:r>
          </a:p>
          <a:p>
            <a:pPr marL="0" indent="0" algn="just">
              <a:buNone/>
            </a:pPr>
            <a:r>
              <a:rPr lang="en-US" sz="1800" b="1" i="0" dirty="0">
                <a:solidFill>
                  <a:srgbClr val="006699"/>
                </a:solidFill>
                <a:effectLst/>
                <a:latin typeface="inter-regular"/>
              </a:rPr>
              <a:t>	void</a:t>
            </a:r>
            <a:r>
              <a:rPr lang="en-US" sz="1800" b="0" i="0" dirty="0">
                <a:solidFill>
                  <a:srgbClr val="000000"/>
                </a:solidFill>
                <a:effectLst/>
                <a:latin typeface="inter-regular"/>
              </a:rPr>
              <a:t> run()</a:t>
            </a:r>
          </a:p>
          <a:p>
            <a:pPr marL="0" indent="0" algn="just">
              <a:buNone/>
            </a:pP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r>
              <a:rPr lang="en-US" sz="1800" b="0" i="0" dirty="0" err="1">
                <a:solidFill>
                  <a:srgbClr val="000000"/>
                </a:solidFill>
                <a:effectLst/>
                <a:latin typeface="inter-regular"/>
              </a:rPr>
              <a:t>System.out.println</a:t>
            </a:r>
            <a:r>
              <a:rPr lang="en-US" sz="1800" b="0" i="0" dirty="0">
                <a:solidFill>
                  <a:srgbClr val="000000"/>
                </a:solidFill>
                <a:effectLst/>
                <a:latin typeface="inter-regular"/>
              </a:rPr>
              <a:t>(</a:t>
            </a:r>
            <a:r>
              <a:rPr lang="en-US" sz="1800" b="0" i="0" dirty="0">
                <a:solidFill>
                  <a:srgbClr val="0000FF"/>
                </a:solidFill>
                <a:effectLst/>
                <a:latin typeface="inter-regular"/>
              </a:rPr>
              <a:t>“Running Safely"</a:t>
            </a:r>
            <a:r>
              <a:rPr lang="en-US" sz="1800" b="0" i="0" dirty="0">
                <a:solidFill>
                  <a:srgbClr val="000000"/>
                </a:solidFill>
                <a:effectLst/>
                <a:latin typeface="inter-regular"/>
              </a:rPr>
              <a:t>);</a:t>
            </a:r>
          </a:p>
          <a:p>
            <a:pPr marL="0" indent="0" algn="just">
              <a:buNone/>
            </a:pPr>
            <a:r>
              <a:rPr lang="en-US" sz="1800" dirty="0">
                <a:solidFill>
                  <a:srgbClr val="000000"/>
                </a:solidFill>
                <a:latin typeface="inter-regular"/>
              </a:rPr>
              <a:t>	</a:t>
            </a:r>
            <a:r>
              <a:rPr lang="en-US" sz="1800" b="0" i="0" dirty="0">
                <a:solidFill>
                  <a:srgbClr val="000000"/>
                </a:solidFill>
                <a:effectLst/>
                <a:latin typeface="inter-regular"/>
              </a:rPr>
              <a:t>}  </a:t>
            </a:r>
          </a:p>
          <a:p>
            <a:pPr marL="0" indent="0" algn="just">
              <a:buNone/>
            </a:pPr>
            <a:r>
              <a:rPr lang="en-US" sz="1800" b="1" i="0" dirty="0">
                <a:solidFill>
                  <a:srgbClr val="006699"/>
                </a:solidFill>
                <a:effectLst/>
                <a:latin typeface="inter-regular"/>
              </a:rPr>
              <a:t>	public</a:t>
            </a:r>
            <a:r>
              <a:rPr lang="en-US" sz="1800" b="0" i="0" dirty="0">
                <a:solidFill>
                  <a:srgbClr val="000000"/>
                </a:solidFill>
                <a:effectLst/>
                <a:latin typeface="inter-regular"/>
              </a:rPr>
              <a:t> </a:t>
            </a:r>
            <a:r>
              <a:rPr lang="en-US" sz="1800" b="1" i="0" dirty="0">
                <a:solidFill>
                  <a:srgbClr val="006699"/>
                </a:solidFill>
                <a:effectLst/>
                <a:latin typeface="inter-regular"/>
              </a:rPr>
              <a:t>static</a:t>
            </a:r>
            <a:r>
              <a:rPr lang="en-US" sz="1800" b="0" i="0" dirty="0">
                <a:solidFill>
                  <a:srgbClr val="000000"/>
                </a:solidFill>
                <a:effectLst/>
                <a:latin typeface="inter-regular"/>
              </a:rPr>
              <a:t> </a:t>
            </a:r>
            <a:r>
              <a:rPr lang="en-US" sz="1800" b="1" i="0" dirty="0">
                <a:solidFill>
                  <a:srgbClr val="006699"/>
                </a:solidFill>
                <a:effectLst/>
                <a:latin typeface="inter-regular"/>
              </a:rPr>
              <a:t>void</a:t>
            </a:r>
            <a:r>
              <a:rPr lang="en-US" sz="1800" b="0" i="0" dirty="0">
                <a:solidFill>
                  <a:srgbClr val="000000"/>
                </a:solidFill>
                <a:effectLst/>
                <a:latin typeface="inter-regular"/>
              </a:rPr>
              <a:t> main(String </a:t>
            </a:r>
            <a:r>
              <a:rPr lang="en-US" sz="1800" b="0" i="0" dirty="0" err="1">
                <a:solidFill>
                  <a:srgbClr val="000000"/>
                </a:solidFill>
                <a:effectLst/>
                <a:latin typeface="inter-regular"/>
              </a:rPr>
              <a:t>args</a:t>
            </a:r>
            <a:r>
              <a:rPr lang="en-US" sz="1800" b="0" i="0" dirty="0">
                <a:solidFill>
                  <a:srgbClr val="000000"/>
                </a:solidFill>
                <a:effectLst/>
                <a:latin typeface="inter-regular"/>
              </a:rPr>
              <a:t>[])</a:t>
            </a:r>
          </a:p>
          <a:p>
            <a:pPr marL="0" indent="0" algn="just">
              <a:buNone/>
            </a:pPr>
            <a:r>
              <a:rPr lang="en-US" sz="1800" b="0" i="0" dirty="0">
                <a:solidFill>
                  <a:srgbClr val="000000"/>
                </a:solidFill>
                <a:effectLst/>
                <a:latin typeface="inter-regular"/>
              </a:rPr>
              <a:t>	{  </a:t>
            </a:r>
          </a:p>
          <a:p>
            <a:pPr marL="0" indent="0" algn="just">
              <a:buNone/>
            </a:pPr>
            <a:r>
              <a:rPr lang="en-US" dirty="0">
                <a:solidFill>
                  <a:srgbClr val="000000"/>
                </a:solidFill>
                <a:latin typeface="inter-regular"/>
              </a:rPr>
              <a:t>		//</a:t>
            </a:r>
            <a:r>
              <a:rPr lang="en-US" b="1" dirty="0">
                <a:solidFill>
                  <a:srgbClr val="000000"/>
                </a:solidFill>
                <a:latin typeface="inter-regular"/>
              </a:rPr>
              <a:t>abstract class reference variable referring to child class object</a:t>
            </a:r>
            <a:endParaRPr lang="en-US" sz="1800" b="1" i="0" dirty="0">
              <a:solidFill>
                <a:srgbClr val="000000"/>
              </a:solidFill>
              <a:effectLst/>
              <a:latin typeface="inter-regular"/>
            </a:endParaRPr>
          </a:p>
          <a:p>
            <a:pPr marL="0" indent="0" algn="just">
              <a:buNone/>
            </a:pPr>
            <a:r>
              <a:rPr lang="en-US" sz="1800" b="0" i="0" dirty="0">
                <a:solidFill>
                  <a:srgbClr val="000000"/>
                </a:solidFill>
                <a:effectLst/>
                <a:latin typeface="inter-regular"/>
              </a:rPr>
              <a:t> 		Bike obj = </a:t>
            </a:r>
            <a:r>
              <a:rPr lang="en-US" sz="1800" b="1" i="0" dirty="0">
                <a:solidFill>
                  <a:srgbClr val="006699"/>
                </a:solidFill>
                <a:effectLst/>
                <a:latin typeface="inter-regular"/>
              </a:rPr>
              <a:t>new</a:t>
            </a:r>
            <a:r>
              <a:rPr lang="en-US" sz="1800" b="0" i="0" dirty="0">
                <a:solidFill>
                  <a:srgbClr val="000000"/>
                </a:solidFill>
                <a:effectLst/>
                <a:latin typeface="inter-regular"/>
              </a:rPr>
              <a:t> Honda(); </a:t>
            </a:r>
          </a:p>
          <a:p>
            <a:pPr marL="0" indent="0" algn="just">
              <a:buNone/>
            </a:pPr>
            <a:r>
              <a:rPr lang="en-US" sz="1800" b="0" i="0" dirty="0">
                <a:solidFill>
                  <a:srgbClr val="000000"/>
                </a:solidFill>
                <a:effectLst/>
                <a:latin typeface="inter-regular"/>
              </a:rPr>
              <a:t> 		</a:t>
            </a:r>
            <a:r>
              <a:rPr lang="en-US" sz="1800" b="0" i="0" dirty="0" err="1">
                <a:solidFill>
                  <a:srgbClr val="000000"/>
                </a:solidFill>
                <a:effectLst/>
                <a:latin typeface="inter-regular"/>
              </a:rPr>
              <a:t>obj.run</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  </a:t>
            </a:r>
          </a:p>
          <a:p>
            <a:pPr marL="0" indent="0" algn="just">
              <a:buNone/>
            </a:pPr>
            <a:r>
              <a:rPr lang="en-US" sz="1800" b="0" i="0" dirty="0">
                <a:solidFill>
                  <a:srgbClr val="000000"/>
                </a:solidFill>
                <a:effectLst/>
                <a:latin typeface="inter-regular"/>
              </a:rPr>
              <a:t>}</a:t>
            </a:r>
            <a:r>
              <a:rPr lang="en-US" sz="1200" b="0" i="0" dirty="0">
                <a:solidFill>
                  <a:srgbClr val="000000"/>
                </a:solidFill>
                <a:effectLst/>
                <a:latin typeface="inter-regular"/>
              </a:rPr>
              <a:t>  </a:t>
            </a:r>
            <a:endParaRPr lang="en-IN" dirty="0"/>
          </a:p>
        </p:txBody>
      </p:sp>
      <p:sp>
        <p:nvSpPr>
          <p:cNvPr id="6" name="TextBox 5">
            <a:extLst>
              <a:ext uri="{FF2B5EF4-FFF2-40B4-BE49-F238E27FC236}">
                <a16:creationId xmlns:a16="http://schemas.microsoft.com/office/drawing/2014/main" id="{522514C2-B685-4FD1-6280-A74EAFA8A015}"/>
              </a:ext>
            </a:extLst>
          </p:cNvPr>
          <p:cNvSpPr txBox="1"/>
          <p:nvPr/>
        </p:nvSpPr>
        <p:spPr>
          <a:xfrm>
            <a:off x="9295364" y="4051714"/>
            <a:ext cx="2260241" cy="877163"/>
          </a:xfrm>
          <a:prstGeom prst="rect">
            <a:avLst/>
          </a:prstGeom>
          <a:noFill/>
          <a:ln>
            <a:solidFill>
              <a:schemeClr val="accent1"/>
            </a:solidFill>
          </a:ln>
        </p:spPr>
        <p:txBody>
          <a:bodyPr wrap="square">
            <a:spAutoFit/>
          </a:bodyPr>
          <a:lstStyle/>
          <a:p>
            <a:r>
              <a:rPr lang="en-IN" sz="2000" b="1" dirty="0">
                <a:solidFill>
                  <a:srgbClr val="FF0000"/>
                </a:solidFill>
              </a:rPr>
              <a:t>Output:</a:t>
            </a:r>
          </a:p>
          <a:p>
            <a:r>
              <a:rPr lang="en-IN" sz="1100" dirty="0"/>
              <a:t> </a:t>
            </a:r>
          </a:p>
          <a:p>
            <a:r>
              <a:rPr lang="en-IN" sz="2000" dirty="0">
                <a:solidFill>
                  <a:srgbClr val="000000"/>
                </a:solidFill>
                <a:latin typeface="inter-regular"/>
              </a:rPr>
              <a:t>Running Safely</a:t>
            </a:r>
          </a:p>
        </p:txBody>
      </p:sp>
    </p:spTree>
    <p:extLst>
      <p:ext uri="{BB962C8B-B14F-4D97-AF65-F5344CB8AC3E}">
        <p14:creationId xmlns:p14="http://schemas.microsoft.com/office/powerpoint/2010/main" val="1898476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Abstract Class : Example 2</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431137" y="668033"/>
            <a:ext cx="11329725" cy="877164"/>
          </a:xfrm>
        </p:spPr>
        <p:txBody>
          <a:bodyPr>
            <a:normAutofit/>
          </a:bodyPr>
          <a:lstStyle/>
          <a:p>
            <a:pPr algn="just"/>
            <a:r>
              <a:rPr lang="en-US" sz="2000" b="0" i="0" dirty="0">
                <a:solidFill>
                  <a:srgbClr val="333333"/>
                </a:solidFill>
                <a:effectLst/>
                <a:latin typeface="inter-regular"/>
              </a:rPr>
              <a:t>In this example, Shape is the abstract class, and its implementation is provided by the Rectangle and Circle classes.</a:t>
            </a:r>
            <a:endParaRPr lang="en-US" sz="2000" b="0" i="0" dirty="0">
              <a:solidFill>
                <a:srgbClr val="000000"/>
              </a:solidFill>
              <a:effectLst/>
              <a:latin typeface="inter-regular"/>
            </a:endParaRPr>
          </a:p>
        </p:txBody>
      </p:sp>
      <p:sp>
        <p:nvSpPr>
          <p:cNvPr id="6" name="TextBox 5">
            <a:extLst>
              <a:ext uri="{FF2B5EF4-FFF2-40B4-BE49-F238E27FC236}">
                <a16:creationId xmlns:a16="http://schemas.microsoft.com/office/drawing/2014/main" id="{522514C2-B685-4FD1-6280-A74EAFA8A015}"/>
              </a:ext>
            </a:extLst>
          </p:cNvPr>
          <p:cNvSpPr txBox="1"/>
          <p:nvPr/>
        </p:nvSpPr>
        <p:spPr>
          <a:xfrm>
            <a:off x="8117627" y="5488845"/>
            <a:ext cx="2260241" cy="1184940"/>
          </a:xfrm>
          <a:prstGeom prst="rect">
            <a:avLst/>
          </a:prstGeom>
          <a:noFill/>
          <a:ln>
            <a:solidFill>
              <a:schemeClr val="accent1"/>
            </a:solidFill>
          </a:ln>
        </p:spPr>
        <p:txBody>
          <a:bodyPr wrap="square">
            <a:spAutoFit/>
          </a:bodyPr>
          <a:lstStyle/>
          <a:p>
            <a:r>
              <a:rPr lang="en-IN" sz="2000" b="1" dirty="0">
                <a:solidFill>
                  <a:srgbClr val="FF0000"/>
                </a:solidFill>
              </a:rPr>
              <a:t>Output:</a:t>
            </a:r>
          </a:p>
          <a:p>
            <a:r>
              <a:rPr lang="en-IN" sz="1100" dirty="0"/>
              <a:t> </a:t>
            </a:r>
          </a:p>
          <a:p>
            <a:r>
              <a:rPr lang="en-IN" sz="2000" dirty="0">
                <a:solidFill>
                  <a:srgbClr val="000000"/>
                </a:solidFill>
                <a:latin typeface="inter-regular"/>
              </a:rPr>
              <a:t>Drawing circle</a:t>
            </a:r>
          </a:p>
          <a:p>
            <a:r>
              <a:rPr lang="en-IN" sz="2000" dirty="0">
                <a:solidFill>
                  <a:srgbClr val="000000"/>
                </a:solidFill>
                <a:latin typeface="inter-regular"/>
              </a:rPr>
              <a:t>Drawing rectangle</a:t>
            </a:r>
          </a:p>
        </p:txBody>
      </p:sp>
      <p:sp>
        <p:nvSpPr>
          <p:cNvPr id="7" name="TextBox 6">
            <a:extLst>
              <a:ext uri="{FF2B5EF4-FFF2-40B4-BE49-F238E27FC236}">
                <a16:creationId xmlns:a16="http://schemas.microsoft.com/office/drawing/2014/main" id="{37428C6A-7EF1-0566-AA3A-373662B01B98}"/>
              </a:ext>
            </a:extLst>
          </p:cNvPr>
          <p:cNvSpPr txBox="1"/>
          <p:nvPr/>
        </p:nvSpPr>
        <p:spPr>
          <a:xfrm>
            <a:off x="397435" y="1369155"/>
            <a:ext cx="6094324" cy="5078313"/>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abstract</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Shape</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abstract</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draw();  //abstract method</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Rectangle </a:t>
            </a:r>
            <a:r>
              <a:rPr lang="en-IN" b="1" i="0" dirty="0">
                <a:solidFill>
                  <a:srgbClr val="006699"/>
                </a:solidFill>
                <a:effectLst/>
                <a:latin typeface="inter-regular"/>
              </a:rPr>
              <a:t>extends</a:t>
            </a:r>
            <a:r>
              <a:rPr lang="en-IN" b="0" i="0" dirty="0">
                <a:solidFill>
                  <a:srgbClr val="000000"/>
                </a:solidFill>
                <a:effectLst/>
                <a:latin typeface="inter-regular"/>
              </a:rPr>
              <a:t> Shape</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void</a:t>
            </a:r>
            <a:r>
              <a:rPr lang="en-IN" b="0" i="0" dirty="0">
                <a:solidFill>
                  <a:srgbClr val="000000"/>
                </a:solidFill>
                <a:effectLst/>
                <a:latin typeface="inter-regular"/>
              </a:rPr>
              <a:t> draw()</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“Drawing rectangle"</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Circle </a:t>
            </a:r>
            <a:r>
              <a:rPr lang="en-IN" b="1" i="0" dirty="0">
                <a:solidFill>
                  <a:srgbClr val="006699"/>
                </a:solidFill>
                <a:effectLst/>
                <a:latin typeface="inter-regular"/>
              </a:rPr>
              <a:t>extends</a:t>
            </a:r>
            <a:r>
              <a:rPr lang="en-IN" b="0" i="0" dirty="0">
                <a:solidFill>
                  <a:srgbClr val="000000"/>
                </a:solidFill>
                <a:effectLst/>
                <a:latin typeface="inter-regular"/>
              </a:rPr>
              <a:t> Shape</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void</a:t>
            </a:r>
            <a:r>
              <a:rPr lang="en-IN" b="0" i="0" dirty="0">
                <a:solidFill>
                  <a:srgbClr val="000000"/>
                </a:solidFill>
                <a:effectLst/>
                <a:latin typeface="inter-regular"/>
              </a:rPr>
              <a:t> draw()</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“Drawing circle"</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B365E2F4-9099-D29B-49F5-714961ECA573}"/>
              </a:ext>
            </a:extLst>
          </p:cNvPr>
          <p:cNvSpPr txBox="1"/>
          <p:nvPr/>
        </p:nvSpPr>
        <p:spPr>
          <a:xfrm>
            <a:off x="6983490" y="1369155"/>
            <a:ext cx="4528517" cy="3970318"/>
          </a:xfrm>
          <a:prstGeom prst="rect">
            <a:avLst/>
          </a:prstGeom>
          <a:noFill/>
          <a:ln>
            <a:solidFill>
              <a:schemeClr val="accent1"/>
            </a:solidFill>
          </a:ln>
        </p:spPr>
        <p:txBody>
          <a:bodyPr wrap="square">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TestAbstraction1</a:t>
            </a:r>
          </a:p>
          <a:p>
            <a:pPr algn="just"/>
            <a:r>
              <a:rPr lang="en-US" b="0" i="0" dirty="0">
                <a:solidFill>
                  <a:srgbClr val="000000"/>
                </a:solidFill>
                <a:effectLst/>
                <a:latin typeface="inter-regular"/>
              </a:rPr>
              <a:t>{  </a:t>
            </a:r>
          </a:p>
          <a:p>
            <a:pPr lvl="1"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p>
          <a:p>
            <a:pPr lvl="1" algn="just"/>
            <a:r>
              <a:rPr lang="en-US" b="0" i="0" dirty="0">
                <a:solidFill>
                  <a:srgbClr val="000000"/>
                </a:solidFill>
                <a:effectLst/>
                <a:latin typeface="inter-regular"/>
              </a:rPr>
              <a:t>{  </a:t>
            </a:r>
          </a:p>
          <a:p>
            <a:pPr lvl="2" algn="just"/>
            <a:r>
              <a:rPr lang="en-US" b="0" i="0" dirty="0">
                <a:solidFill>
                  <a:srgbClr val="000000"/>
                </a:solidFill>
                <a:effectLst/>
                <a:latin typeface="inter-regular"/>
              </a:rPr>
              <a:t>Shape s;</a:t>
            </a:r>
          </a:p>
          <a:p>
            <a:pPr lvl="2" algn="just"/>
            <a:r>
              <a:rPr lang="en-US" dirty="0">
                <a:solidFill>
                  <a:srgbClr val="000000"/>
                </a:solidFill>
                <a:latin typeface="inter-regular"/>
              </a:rPr>
              <a:t>s</a:t>
            </a:r>
            <a:r>
              <a:rPr lang="en-US" b="0" i="0" dirty="0">
                <a:solidFill>
                  <a:srgbClr val="000000"/>
                </a:solidFill>
                <a:effectLst/>
                <a:latin typeface="inter-regular"/>
              </a:rPr>
              <a:t>=</a:t>
            </a:r>
            <a:r>
              <a:rPr lang="en-US" b="1" i="0" dirty="0">
                <a:solidFill>
                  <a:srgbClr val="006699"/>
                </a:solidFill>
                <a:effectLst/>
                <a:latin typeface="inter-regular"/>
              </a:rPr>
              <a:t>new</a:t>
            </a:r>
            <a:r>
              <a:rPr lang="en-US" b="0" i="0" dirty="0">
                <a:solidFill>
                  <a:srgbClr val="000000"/>
                </a:solidFill>
                <a:effectLst/>
                <a:latin typeface="inter-regular"/>
              </a:rPr>
              <a:t> Circle();</a:t>
            </a:r>
          </a:p>
          <a:p>
            <a:pPr lvl="2" algn="just"/>
            <a:r>
              <a:rPr lang="en-US" b="0" i="0" dirty="0" err="1">
                <a:solidFill>
                  <a:srgbClr val="000000"/>
                </a:solidFill>
                <a:effectLst/>
                <a:latin typeface="inter-regular"/>
              </a:rPr>
              <a:t>s.draw</a:t>
            </a:r>
            <a:r>
              <a:rPr lang="en-US" b="0" i="0" dirty="0">
                <a:solidFill>
                  <a:srgbClr val="000000"/>
                </a:solidFill>
                <a:effectLst/>
                <a:latin typeface="inter-regular"/>
              </a:rPr>
              <a:t>();  </a:t>
            </a:r>
          </a:p>
          <a:p>
            <a:pPr lvl="2" algn="just"/>
            <a:endParaRPr lang="en-US" dirty="0">
              <a:solidFill>
                <a:srgbClr val="000000"/>
              </a:solidFill>
              <a:latin typeface="inter-regular"/>
            </a:endParaRPr>
          </a:p>
          <a:p>
            <a:pPr lvl="2" algn="just"/>
            <a:r>
              <a:rPr lang="en-US" b="0" i="0" dirty="0">
                <a:solidFill>
                  <a:srgbClr val="000000"/>
                </a:solidFill>
                <a:effectLst/>
                <a:latin typeface="inter-regular"/>
              </a:rPr>
              <a:t>s=</a:t>
            </a:r>
            <a:r>
              <a:rPr lang="en-US" b="1" i="0" dirty="0">
                <a:solidFill>
                  <a:srgbClr val="006699"/>
                </a:solidFill>
                <a:effectLst/>
                <a:latin typeface="inter-regular"/>
              </a:rPr>
              <a:t>new</a:t>
            </a:r>
            <a:r>
              <a:rPr lang="en-US" b="0" i="0" dirty="0">
                <a:solidFill>
                  <a:srgbClr val="000000"/>
                </a:solidFill>
                <a:effectLst/>
                <a:latin typeface="inter-regular"/>
              </a:rPr>
              <a:t> Rectangle();</a:t>
            </a:r>
          </a:p>
          <a:p>
            <a:pPr lvl="2" algn="just"/>
            <a:r>
              <a:rPr lang="en-US" b="0" i="0" dirty="0" err="1">
                <a:solidFill>
                  <a:srgbClr val="000000"/>
                </a:solidFill>
                <a:effectLst/>
                <a:latin typeface="inter-regular"/>
              </a:rPr>
              <a:t>s.draw</a:t>
            </a:r>
            <a:r>
              <a:rPr lang="en-US" b="0" i="0" dirty="0">
                <a:solidFill>
                  <a:srgbClr val="000000"/>
                </a:solidFill>
                <a:effectLst/>
                <a:latin typeface="inter-regular"/>
              </a:rPr>
              <a:t>();  </a:t>
            </a:r>
          </a:p>
          <a:p>
            <a:pPr lvl="2" algn="just"/>
            <a:endParaRPr lang="en-US" dirty="0">
              <a:solidFill>
                <a:srgbClr val="000000"/>
              </a:solidFill>
              <a:latin typeface="inter-regular"/>
            </a:endParaRPr>
          </a:p>
          <a:p>
            <a:pPr lvl="2" algn="just"/>
            <a:endParaRPr lang="en-US" b="0" i="0" dirty="0">
              <a:solidFill>
                <a:srgbClr val="000000"/>
              </a:solidFill>
              <a:effectLst/>
              <a:latin typeface="inter-regular"/>
            </a:endParaRPr>
          </a:p>
          <a:p>
            <a:pPr lvl="1"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Tree>
    <p:extLst>
      <p:ext uri="{BB962C8B-B14F-4D97-AF65-F5344CB8AC3E}">
        <p14:creationId xmlns:p14="http://schemas.microsoft.com/office/powerpoint/2010/main" val="3489500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2820</TotalTime>
  <Words>2603</Words>
  <Application>Microsoft Office PowerPoint</Application>
  <PresentationFormat>Widescreen</PresentationFormat>
  <Paragraphs>455</Paragraphs>
  <Slides>32</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3" baseType="lpstr">
      <vt:lpstr>Arial</vt:lpstr>
      <vt:lpstr>Arial</vt:lpstr>
      <vt:lpstr>Calibri</vt:lpstr>
      <vt:lpstr>Calibri Light</vt:lpstr>
      <vt:lpstr>erdana</vt:lpstr>
      <vt:lpstr>inter-bold</vt:lpstr>
      <vt:lpstr>inter-regular</vt:lpstr>
      <vt:lpstr>Tahoma</vt:lpstr>
      <vt:lpstr>urw-din</vt:lpstr>
      <vt:lpstr>Office Theme</vt:lpstr>
      <vt:lpstr>Bitmap Image</vt:lpstr>
      <vt:lpstr>Topics to be Covered:</vt:lpstr>
      <vt:lpstr>Abstraction</vt:lpstr>
      <vt:lpstr>Abstraction</vt:lpstr>
      <vt:lpstr>Abstract Method</vt:lpstr>
      <vt:lpstr>Abstract Method</vt:lpstr>
      <vt:lpstr>Abstract Class</vt:lpstr>
      <vt:lpstr>Abstract Class</vt:lpstr>
      <vt:lpstr>Abstract Class : Example 1</vt:lpstr>
      <vt:lpstr>Abstract Class : Example 2</vt:lpstr>
      <vt:lpstr>Abstract Class : Example 3</vt:lpstr>
      <vt:lpstr>Interface</vt:lpstr>
      <vt:lpstr>Interface</vt:lpstr>
      <vt:lpstr>Interface</vt:lpstr>
      <vt:lpstr>Interface</vt:lpstr>
      <vt:lpstr>Interface : Example </vt:lpstr>
      <vt:lpstr>Interface &amp; Class</vt:lpstr>
      <vt:lpstr>Multiple Inheritance</vt:lpstr>
      <vt:lpstr>Multiple Inheritance</vt:lpstr>
      <vt:lpstr>Multiple Inheritance : Example 01</vt:lpstr>
      <vt:lpstr>Multiple Inheritance : Example 02 </vt:lpstr>
      <vt:lpstr>Multiple Inheritance : Example 03 </vt:lpstr>
      <vt:lpstr>Default method in Interface</vt:lpstr>
      <vt:lpstr>Default method in Interface</vt:lpstr>
      <vt:lpstr>Default method in Interface</vt:lpstr>
      <vt:lpstr>Static method in Interface</vt:lpstr>
      <vt:lpstr>Static method in Interface</vt:lpstr>
      <vt:lpstr>static method in Interface</vt:lpstr>
      <vt:lpstr>Abstract Class Vs Interface</vt:lpstr>
      <vt:lpstr>Abstract Class Vs Interface</vt:lpstr>
      <vt:lpstr>Marker Interface</vt:lpstr>
      <vt:lpstr>Marker Interface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JAVA</dc:title>
  <dc:creator>Anil Kumar</dc:creator>
  <cp:lastModifiedBy>Anil Kumar</cp:lastModifiedBy>
  <cp:revision>138</cp:revision>
  <dcterms:created xsi:type="dcterms:W3CDTF">2022-08-21T11:09:16Z</dcterms:created>
  <dcterms:modified xsi:type="dcterms:W3CDTF">2023-09-13T05:35:36Z</dcterms:modified>
</cp:coreProperties>
</file>