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4" r:id="rId3"/>
    <p:sldId id="370" r:id="rId4"/>
    <p:sldId id="257" r:id="rId5"/>
    <p:sldId id="343" r:id="rId6"/>
    <p:sldId id="366" r:id="rId7"/>
    <p:sldId id="367" r:id="rId8"/>
    <p:sldId id="368" r:id="rId9"/>
    <p:sldId id="369" r:id="rId10"/>
    <p:sldId id="372" r:id="rId11"/>
    <p:sldId id="373" r:id="rId12"/>
    <p:sldId id="375" r:id="rId13"/>
    <p:sldId id="376" r:id="rId14"/>
    <p:sldId id="374" r:id="rId15"/>
    <p:sldId id="371" r:id="rId16"/>
    <p:sldId id="3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0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1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C439-7561-D872-4C0B-085203F15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ABF94-6B75-EC0A-398F-4A225E5DF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4CD30-0637-114E-9C8A-503217BD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9DD38-4B0A-15CF-86E9-F8CB34A2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84CC3-EBE9-7E16-FC3E-E8391631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11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1F4C-549F-78DB-67CE-3BB8584B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2BE7D-DAF7-F1CC-BB59-E44680B42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88613-8C61-205C-EB9F-6E6A8904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F2999-E48F-3BCB-CDFF-486C3C8C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21C83-8AAB-FDBD-39EA-52DECC563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50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C691DE-BB97-5A8E-C7BE-1A80DE249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EE551-277E-BB88-A0F3-6E587136B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7317B-CD99-AD09-11A7-6D2D116C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BBACC-DF9F-2749-21B4-BA1C9B5D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B1129-C1F0-2D71-8C92-AC42AB21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38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458F-4782-8839-D5E1-BE95028B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153C6-1162-9BA5-F123-D7C6D95A5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A34CC-7712-0D8C-9E46-2E190C98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A4B4-F26C-C1D3-E330-ABFE2D89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1D753-6471-8044-B952-51560ACC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3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919C-E4CA-0329-A32F-DB74CD0A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04A60-66FE-A893-5C0D-88F0CCC5D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C725D-C48B-8DD4-28FF-93A4F9B0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D4506-2435-E51B-559A-38EF32E5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DB14F-8DD3-D46A-B557-623C4048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94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0C97-422A-30B3-18BB-1A3FCE27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975DF-3097-416F-7A39-BEA0CEDCA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C43D4-4985-1C78-D168-AE18F9884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3C89A-A180-CA5D-2DDA-F2D7384C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62A4B-B03E-49A1-781D-F7DCAF301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5DD80-168A-263C-8AAD-AC8A62E5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78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FEC7-7ADE-0F5F-B2D2-870A5B4AA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B405C-D6B6-CA23-35A8-4A1013DE0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63882-1611-E67E-2F4C-EFC703D0F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B1D57-DBDC-FC69-B642-81AAACA1F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0A295-A59A-4BB0-E8E6-7DE344A98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59F61-843B-25A8-B2AA-86EA27F7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4E5E5-6B9A-7066-5DC6-074B311A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75CE58-F625-0A96-011C-F7BE5F10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73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57C9-F334-A135-3716-E9BA8481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BE558-91AA-8224-13ED-8624FA90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B5A2F-248E-70B5-2DB9-86528779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EB7F3-D93A-AAA0-727F-B367C09E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28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E05AC-4C32-ABA5-093A-E3C7ADE5E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548EC-36E1-9785-2389-D5C8D80A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4F630-D3A2-FEA5-5688-FA85212D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51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373C-0C7B-3138-2B71-BE0206BFC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FB040-0532-55A0-899E-F1A0058C5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475DE-273B-D486-B977-6F6E9A845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208DA-B383-4687-B5AA-28620729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5D456-D4BD-D260-6F88-B0135E2E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90C7A-C3AB-3293-EE28-D96275A0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41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3485-8066-90B9-E725-2CEC5CC09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51A955-DF1A-1F44-7425-DB06EF344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78DF3-E237-5801-55EA-C8F04D7EC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3E79D-FF3E-BD71-36CE-6173E9E1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C2ABD-A46E-5275-0F11-D6B96342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DD063-8891-ABDA-EE17-207E7E31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01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6C1A3-B44B-5F46-D23F-04FB158A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6F5DB-0D66-D177-53B7-C1F280005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67576-6BC9-43C8-A570-061272C72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AC035-B6B8-4A26-9262-14CC58B9C04B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236A3-3AF3-889E-96AD-FD051640A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5DE2B-397A-6648-D0F7-CC0E414C3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69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post/java-character" TargetMode="External"/><Relationship Id="rId2" Type="http://schemas.openxmlformats.org/officeDocument/2006/relationships/hyperlink" Target="https://www.javatpoint.com/java-boolea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post/java-character" TargetMode="External"/><Relationship Id="rId2" Type="http://schemas.openxmlformats.org/officeDocument/2006/relationships/hyperlink" Target="https://www.javatpoint.com/java-boolea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EE54-B4F0-A301-D82C-C9EEC9EF9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78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7200" b="1" dirty="0">
                <a:solidFill>
                  <a:srgbClr val="1100A7"/>
                </a:solidFill>
              </a:rPr>
              <a:t>Topics to be Covered</a:t>
            </a:r>
            <a:r>
              <a:rPr lang="en-IN" sz="7200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D723C-EF15-FB3D-5FF3-791E71C55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235" y="1718070"/>
            <a:ext cx="8207187" cy="3893836"/>
          </a:xfrm>
        </p:spPr>
        <p:txBody>
          <a:bodyPr>
            <a:normAutofit/>
          </a:bodyPr>
          <a:lstStyle/>
          <a:p>
            <a:r>
              <a:rPr lang="en-IN" dirty="0"/>
              <a:t>Wrapper Classes </a:t>
            </a:r>
          </a:p>
          <a:p>
            <a:r>
              <a:rPr lang="en-IN" dirty="0"/>
              <a:t>Usage of Wrapper Class</a:t>
            </a:r>
          </a:p>
          <a:p>
            <a:r>
              <a:rPr lang="en-IN" dirty="0"/>
              <a:t>Types of Wrapper Class</a:t>
            </a:r>
          </a:p>
          <a:p>
            <a:r>
              <a:rPr lang="en-IN" dirty="0"/>
              <a:t>Autoboxing</a:t>
            </a:r>
          </a:p>
          <a:p>
            <a:r>
              <a:rPr lang="en-IN" dirty="0"/>
              <a:t>Unboxing</a:t>
            </a:r>
          </a:p>
          <a:p>
            <a:r>
              <a:rPr lang="en-IN" dirty="0"/>
              <a:t>Methods of Wrapper Class</a:t>
            </a:r>
          </a:p>
          <a:p>
            <a:r>
              <a:rPr lang="en-IN" dirty="0"/>
              <a:t>Example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9129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EE54-B4F0-A301-D82C-C9EEC9EF9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188" y="2608729"/>
            <a:ext cx="9950824" cy="1080527"/>
          </a:xfrm>
        </p:spPr>
        <p:txBody>
          <a:bodyPr>
            <a:normAutofit/>
          </a:bodyPr>
          <a:lstStyle/>
          <a:p>
            <a:r>
              <a:rPr lang="en-IN" sz="7200" b="1" dirty="0"/>
              <a:t>Methods of Wrapper Class</a:t>
            </a:r>
          </a:p>
        </p:txBody>
      </p:sp>
    </p:spTree>
    <p:extLst>
      <p:ext uri="{BB962C8B-B14F-4D97-AF65-F5344CB8AC3E}">
        <p14:creationId xmlns:p14="http://schemas.microsoft.com/office/powerpoint/2010/main" val="3331520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70" y="163472"/>
            <a:ext cx="109474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Methods of Wrapper Classes : Character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9B639C1-AB03-2241-F277-249DE047F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737744"/>
              </p:ext>
            </p:extLst>
          </p:nvPr>
        </p:nvGraphicFramePr>
        <p:xfrm>
          <a:off x="717176" y="1533658"/>
          <a:ext cx="11196918" cy="4523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952">
                  <a:extLst>
                    <a:ext uri="{9D8B030D-6E8A-4147-A177-3AD203B41FA5}">
                      <a16:colId xmlns:a16="http://schemas.microsoft.com/office/drawing/2014/main" val="4158242390"/>
                    </a:ext>
                  </a:extLst>
                </a:gridCol>
                <a:gridCol w="6958966">
                  <a:extLst>
                    <a:ext uri="{9D8B030D-6E8A-4147-A177-3AD203B41FA5}">
                      <a16:colId xmlns:a16="http://schemas.microsoft.com/office/drawing/2014/main" val="1902546247"/>
                    </a:ext>
                  </a:extLst>
                </a:gridCol>
              </a:tblGrid>
              <a:tr h="358588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 Name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Meaning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2110788988"/>
                  </a:ext>
                </a:extLst>
              </a:tr>
              <a:tr h="37403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charValue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Converts Character class object to primitive char value</a:t>
                      </a:r>
                      <a:endParaRPr lang="en-IN" sz="2000" u="none" kern="1200" dirty="0">
                        <a:solidFill>
                          <a:srgbClr val="333333"/>
                        </a:solidFill>
                        <a:effectLst/>
                        <a:latin typeface="inter-regular"/>
                        <a:ea typeface="+mn-ea"/>
                        <a:cs typeface="+mn-cs"/>
                        <a:hlinkClick r:id="rId2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707779965"/>
                  </a:ext>
                </a:extLst>
              </a:tr>
              <a:tr h="381203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compareTo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(Character </a:t>
                      </a:r>
                      <a:r>
                        <a:rPr lang="en-IN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Obj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Compare two Character Objects</a:t>
                      </a:r>
                      <a:endParaRPr lang="en-IN" sz="2000" kern="1200" dirty="0">
                        <a:solidFill>
                          <a:srgbClr val="333333"/>
                        </a:solidFill>
                        <a:effectLst/>
                        <a:latin typeface="inter-regular"/>
                        <a:ea typeface="+mn-ea"/>
                        <a:cs typeface="+mn-cs"/>
                        <a:hlinkClick r:id="rId3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219451651"/>
                  </a:ext>
                </a:extLst>
              </a:tr>
              <a:tr h="37941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static </a:t>
                      </a:r>
                      <a:r>
                        <a:rPr lang="en-IN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IN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isLetter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(char </a:t>
                      </a:r>
                      <a:r>
                        <a:rPr lang="en-IN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 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Returns true if </a:t>
                      </a:r>
                      <a:r>
                        <a:rPr lang="en-IN" sz="2000" b="1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ch</a:t>
                      </a:r>
                      <a:r>
                        <a:rPr lang="en-IN" sz="2000" b="1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000" b="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is a letter</a:t>
                      </a:r>
                      <a:endParaRPr lang="en-IN" sz="2000" kern="1200" dirty="0">
                        <a:solidFill>
                          <a:srgbClr val="333333"/>
                        </a:solidFill>
                        <a:effectLst/>
                        <a:latin typeface="inter-regular"/>
                        <a:ea typeface="+mn-ea"/>
                        <a:cs typeface="+mn-cs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265002000"/>
                  </a:ext>
                </a:extLst>
              </a:tr>
              <a:tr h="359688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static </a:t>
                      </a:r>
                      <a:r>
                        <a:rPr lang="en-IN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IN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isUpperCase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(char </a:t>
                      </a:r>
                      <a:r>
                        <a:rPr lang="en-IN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Returns true if </a:t>
                      </a:r>
                      <a:r>
                        <a:rPr lang="en-IN" sz="2000" b="1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ch</a:t>
                      </a:r>
                      <a:r>
                        <a:rPr lang="en-IN" sz="2000" b="1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000" b="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is an Uppercase letter</a:t>
                      </a:r>
                      <a:endParaRPr lang="en-IN" sz="2000" kern="1200" dirty="0">
                        <a:solidFill>
                          <a:srgbClr val="333333"/>
                        </a:solidFill>
                        <a:effectLst/>
                        <a:latin typeface="inter-regular"/>
                        <a:ea typeface="+mn-ea"/>
                        <a:cs typeface="+mn-cs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92628451"/>
                  </a:ext>
                </a:extLst>
              </a:tr>
              <a:tr h="37582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static </a:t>
                      </a:r>
                      <a:r>
                        <a:rPr lang="en-IN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IN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isLowerCase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(char </a:t>
                      </a:r>
                      <a:r>
                        <a:rPr lang="en-IN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Returns true if </a:t>
                      </a:r>
                      <a:r>
                        <a:rPr lang="en-IN" sz="2000" b="1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ch</a:t>
                      </a:r>
                      <a:r>
                        <a:rPr lang="en-IN" sz="2000" b="1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000" b="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is an Lowercase letter</a:t>
                      </a:r>
                      <a:endParaRPr lang="en-IN" sz="2000" kern="1200" dirty="0">
                        <a:solidFill>
                          <a:srgbClr val="333333"/>
                        </a:solidFill>
                        <a:effectLst/>
                        <a:latin typeface="inter-regular"/>
                        <a:ea typeface="+mn-ea"/>
                        <a:cs typeface="+mn-cs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644377149"/>
                  </a:ext>
                </a:extLst>
              </a:tr>
              <a:tr h="365066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static </a:t>
                      </a:r>
                      <a:r>
                        <a:rPr lang="en-IN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IN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isSpaceChar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(char </a:t>
                      </a:r>
                      <a:r>
                        <a:rPr lang="en-IN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Returns true if </a:t>
                      </a:r>
                      <a:r>
                        <a:rPr lang="en-IN" sz="2000" b="1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ch</a:t>
                      </a:r>
                      <a:r>
                        <a:rPr lang="en-IN" sz="2000" b="1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000" b="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is a space</a:t>
                      </a:r>
                      <a:endParaRPr lang="en-IN" sz="2000" kern="1200" dirty="0">
                        <a:solidFill>
                          <a:srgbClr val="333333"/>
                        </a:solidFill>
                        <a:effectLst/>
                        <a:latin typeface="inter-regular"/>
                        <a:ea typeface="+mn-ea"/>
                        <a:cs typeface="+mn-cs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926259545"/>
                  </a:ext>
                </a:extLst>
              </a:tr>
              <a:tr h="40809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static </a:t>
                      </a:r>
                      <a:r>
                        <a:rPr lang="en-IN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IN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isLetterOrDigit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(char </a:t>
                      </a:r>
                      <a:r>
                        <a:rPr lang="en-IN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Returns true if </a:t>
                      </a:r>
                      <a:r>
                        <a:rPr lang="en-IN" sz="2000" b="1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ch</a:t>
                      </a:r>
                      <a:r>
                        <a:rPr lang="en-IN" sz="2000" b="1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000" b="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is either a letter or digit</a:t>
                      </a:r>
                      <a:endParaRPr lang="en-IN" sz="2000" kern="1200" dirty="0">
                        <a:solidFill>
                          <a:srgbClr val="333333"/>
                        </a:solidFill>
                        <a:effectLst/>
                        <a:latin typeface="inter-regular"/>
                        <a:ea typeface="+mn-ea"/>
                        <a:cs typeface="+mn-cs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470533391"/>
                  </a:ext>
                </a:extLst>
              </a:tr>
              <a:tr h="376518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static </a:t>
                      </a:r>
                      <a:r>
                        <a:rPr lang="en-IN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IN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toLowerCase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(char </a:t>
                      </a:r>
                      <a:r>
                        <a:rPr lang="en-IN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Converts </a:t>
                      </a:r>
                      <a:r>
                        <a:rPr lang="en-IN" sz="2000" b="1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ch</a:t>
                      </a:r>
                      <a:r>
                        <a:rPr lang="en-IN" sz="2000" b="1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000" b="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into a Lowercase and returns that lowercase letter</a:t>
                      </a:r>
                      <a:endParaRPr lang="en-IN" sz="2000" kern="1200" dirty="0">
                        <a:solidFill>
                          <a:srgbClr val="333333"/>
                        </a:solidFill>
                        <a:effectLst/>
                        <a:latin typeface="inter-regular"/>
                        <a:ea typeface="+mn-ea"/>
                        <a:cs typeface="+mn-cs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130978667"/>
                  </a:ext>
                </a:extLst>
              </a:tr>
              <a:tr h="560653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static </a:t>
                      </a:r>
                      <a:r>
                        <a:rPr lang="en-IN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IN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toUpperCase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(char </a:t>
                      </a:r>
                      <a:r>
                        <a:rPr lang="en-IN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Converts </a:t>
                      </a:r>
                      <a:r>
                        <a:rPr lang="en-IN" sz="2000" b="1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ch</a:t>
                      </a:r>
                      <a:r>
                        <a:rPr lang="en-IN" sz="2000" b="1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000" b="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into an Uppercase and returns that uppercase letter</a:t>
                      </a:r>
                      <a:endParaRPr lang="en-IN" sz="2000" kern="1200" dirty="0">
                        <a:solidFill>
                          <a:srgbClr val="333333"/>
                        </a:solidFill>
                        <a:effectLst/>
                        <a:latin typeface="inter-regular"/>
                        <a:ea typeface="+mn-ea"/>
                        <a:cs typeface="+mn-cs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172954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108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70" y="163472"/>
            <a:ext cx="109474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Methods of Wrapper Classes : Byte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9B639C1-AB03-2241-F277-249DE047F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268206"/>
              </p:ext>
            </p:extLst>
          </p:nvPr>
        </p:nvGraphicFramePr>
        <p:xfrm>
          <a:off x="876300" y="1336435"/>
          <a:ext cx="10439399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758">
                  <a:extLst>
                    <a:ext uri="{9D8B030D-6E8A-4147-A177-3AD203B41FA5}">
                      <a16:colId xmlns:a16="http://schemas.microsoft.com/office/drawing/2014/main" val="4158242390"/>
                    </a:ext>
                  </a:extLst>
                </a:gridCol>
                <a:gridCol w="8536641">
                  <a:extLst>
                    <a:ext uri="{9D8B030D-6E8A-4147-A177-3AD203B41FA5}">
                      <a16:colId xmlns:a16="http://schemas.microsoft.com/office/drawing/2014/main" val="1902546247"/>
                    </a:ext>
                  </a:extLst>
                </a:gridCol>
              </a:tblGrid>
              <a:tr h="35858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 Name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Meaning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2110788988"/>
                  </a:ext>
                </a:extLst>
              </a:tr>
              <a:tr h="393753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byteValue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value of this Byte as a byte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70777996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compare()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compares the two specified byte values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219451651"/>
                  </a:ext>
                </a:extLst>
              </a:tr>
              <a:tr h="369346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compareTo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compares two Byte objects numerically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265002000"/>
                  </a:ext>
                </a:extLst>
              </a:tr>
              <a:tr h="36755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2000" u="none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equals()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compare this object against the specified byte object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92628451"/>
                  </a:ext>
                </a:extLst>
              </a:tr>
              <a:tr h="313765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2000" u="none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floatValue</a:t>
                      </a:r>
                      <a:r>
                        <a:rPr lang="en-IN" sz="2000" u="none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value of this Byte as a Float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644377149"/>
                  </a:ext>
                </a:extLst>
              </a:tr>
              <a:tr h="369346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2000" u="none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hashCode</a:t>
                      </a:r>
                      <a:r>
                        <a:rPr lang="en-IN" sz="2000" u="none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a hash code for this Byte object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926259545"/>
                  </a:ext>
                </a:extLst>
              </a:tr>
              <a:tr h="36755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2000" u="none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intValue</a:t>
                      </a:r>
                      <a:r>
                        <a:rPr lang="en-IN" sz="2000" u="none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an int value for this Byte object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470533391"/>
                  </a:ext>
                </a:extLst>
              </a:tr>
              <a:tr h="313765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2000" u="none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longValue</a:t>
                      </a:r>
                      <a:r>
                        <a:rPr lang="en-IN" sz="2000" u="none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a long value for this Byte object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130978667"/>
                  </a:ext>
                </a:extLst>
              </a:tr>
              <a:tr h="369346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2000" u="none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parseByte</a:t>
                      </a:r>
                      <a:r>
                        <a:rPr lang="en-IN" sz="2000" u="none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parse the string argument as a signed decimal byte.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172954885"/>
                  </a:ext>
                </a:extLst>
              </a:tr>
              <a:tr h="36755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2000" u="none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shortValue</a:t>
                      </a:r>
                      <a:r>
                        <a:rPr lang="en-IN" sz="2000" u="none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a short value for this Byte object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612967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72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70" y="163472"/>
            <a:ext cx="109474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Methods of Wrapper Classes : Short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9B639C1-AB03-2241-F277-249DE047F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728124"/>
              </p:ext>
            </p:extLst>
          </p:nvPr>
        </p:nvGraphicFramePr>
        <p:xfrm>
          <a:off x="747433" y="1219200"/>
          <a:ext cx="10697134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31">
                  <a:extLst>
                    <a:ext uri="{9D8B030D-6E8A-4147-A177-3AD203B41FA5}">
                      <a16:colId xmlns:a16="http://schemas.microsoft.com/office/drawing/2014/main" val="4158242390"/>
                    </a:ext>
                  </a:extLst>
                </a:gridCol>
                <a:gridCol w="8902203">
                  <a:extLst>
                    <a:ext uri="{9D8B030D-6E8A-4147-A177-3AD203B41FA5}">
                      <a16:colId xmlns:a16="http://schemas.microsoft.com/office/drawing/2014/main" val="1902546247"/>
                    </a:ext>
                  </a:extLst>
                </a:gridCol>
              </a:tblGrid>
              <a:tr h="35858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 Name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Meaning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2110788988"/>
                  </a:ext>
                </a:extLst>
              </a:tr>
              <a:tr h="393753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IN" sz="1800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byteValue</a:t>
                      </a:r>
                      <a:r>
                        <a:rPr lang="en-IN" sz="18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value of this Short as a short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707779965"/>
                  </a:ext>
                </a:extLst>
              </a:tr>
              <a:tr h="393753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IN" sz="18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compare()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compares the two specified short values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229616282"/>
                  </a:ext>
                </a:extLst>
              </a:tr>
              <a:tr h="393753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IN" sz="1800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compareTo</a:t>
                      </a:r>
                      <a:r>
                        <a:rPr lang="en-IN" sz="18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compares two Short objects numerically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97868892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IN" sz="1800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doubleValue</a:t>
                      </a:r>
                      <a:r>
                        <a:rPr lang="en-IN" sz="18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a double value for this Short object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219451651"/>
                  </a:ext>
                </a:extLst>
              </a:tr>
              <a:tr h="369346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IN" sz="18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equals()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compare this object against the specified short object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265002000"/>
                  </a:ext>
                </a:extLst>
              </a:tr>
              <a:tr h="367553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IN" sz="1800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floatValue</a:t>
                      </a:r>
                      <a:r>
                        <a:rPr lang="en-IN" sz="18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value of this Short as a Float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92628451"/>
                  </a:ext>
                </a:extLst>
              </a:tr>
              <a:tr h="369346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IN" sz="1800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intValue</a:t>
                      </a:r>
                      <a:r>
                        <a:rPr lang="en-IN" sz="18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an int value for this Short object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926259545"/>
                  </a:ext>
                </a:extLst>
              </a:tr>
              <a:tr h="367553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IN" sz="1800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longValue</a:t>
                      </a:r>
                      <a:r>
                        <a:rPr lang="en-IN" sz="18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a long value for this Short object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470533391"/>
                  </a:ext>
                </a:extLst>
              </a:tr>
              <a:tr h="313765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IN" sz="1800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parseShort</a:t>
                      </a:r>
                      <a:r>
                        <a:rPr lang="en-IN" sz="18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parse the string argument as a signed decimal short.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130978667"/>
                  </a:ext>
                </a:extLst>
              </a:tr>
              <a:tr h="367553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shortValue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a short value for this Short object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612967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230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EE54-B4F0-A301-D82C-C9EEC9EF9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188" y="2608729"/>
            <a:ext cx="9950824" cy="1080527"/>
          </a:xfrm>
        </p:spPr>
        <p:txBody>
          <a:bodyPr>
            <a:normAutofit/>
          </a:bodyPr>
          <a:lstStyle/>
          <a:p>
            <a:r>
              <a:rPr lang="en-IN" sz="7200" b="1"/>
              <a:t>Example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4016180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261"/>
            <a:ext cx="10515600" cy="51232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solidFill>
                  <a:srgbClr val="610B38"/>
                </a:solidFill>
                <a:latin typeface="erdana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55A0-47C1-81ED-E5AC-27D7FF75A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41" y="654392"/>
            <a:ext cx="11081657" cy="51232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dirty="0">
                <a:solidFill>
                  <a:srgbClr val="333333"/>
                </a:solidFill>
                <a:latin typeface="inter-regular"/>
              </a:rPr>
              <a:t>Write a program to accept an integer number from the keyboard and convert it into other number systems.</a:t>
            </a:r>
            <a:endParaRPr lang="en-US" sz="1600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FB54CF-CB12-B3DD-6F05-9447548D60F0}"/>
              </a:ext>
            </a:extLst>
          </p:cNvPr>
          <p:cNvSpPr txBox="1"/>
          <p:nvPr/>
        </p:nvSpPr>
        <p:spPr>
          <a:xfrm>
            <a:off x="718841" y="1109905"/>
            <a:ext cx="8676171" cy="550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//Convert int into binary, hexadecimal</a:t>
            </a:r>
            <a:r>
              <a:rPr lang="en-IN" sz="1600" b="1" dirty="0">
                <a:solidFill>
                  <a:srgbClr val="006699"/>
                </a:solidFill>
                <a:latin typeface="inter-regular"/>
              </a:rPr>
              <a:t>, and octal format</a:t>
            </a:r>
            <a:endParaRPr lang="en-IN" sz="1600" b="1" i="0" dirty="0">
              <a:solidFill>
                <a:srgbClr val="006699"/>
              </a:solidFill>
              <a:effectLst/>
              <a:latin typeface="inter-regular"/>
            </a:endParaRPr>
          </a:p>
          <a:p>
            <a:pPr algn="just"/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Convert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	public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main(String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[]) throws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IOException</a:t>
            </a:r>
            <a:endParaRPr lang="en-IN" sz="16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IN" sz="1600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sz="1600" b="0" i="0" dirty="0">
                <a:solidFill>
                  <a:srgbClr val="008200"/>
                </a:solidFill>
                <a:effectLst/>
                <a:latin typeface="inter-regular"/>
              </a:rPr>
              <a:t>		</a:t>
            </a:r>
            <a:r>
              <a:rPr lang="en-IN" sz="1600" b="0" i="0" dirty="0" err="1">
                <a:effectLst/>
                <a:latin typeface="inter-regular"/>
              </a:rPr>
              <a:t>BufferedReader</a:t>
            </a:r>
            <a:r>
              <a:rPr lang="en-IN" sz="1600" b="0" i="0" dirty="0">
                <a:effectLst/>
                <a:latin typeface="inter-regular"/>
              </a:rPr>
              <a:t> </a:t>
            </a:r>
            <a:r>
              <a:rPr lang="en-IN" sz="1600" b="0" i="0" dirty="0" err="1">
                <a:effectLst/>
                <a:latin typeface="inter-regular"/>
              </a:rPr>
              <a:t>br</a:t>
            </a:r>
            <a:r>
              <a:rPr lang="en-IN" sz="1600" b="0" i="0" dirty="0">
                <a:effectLst/>
                <a:latin typeface="inter-regular"/>
              </a:rPr>
              <a:t>=new </a:t>
            </a:r>
            <a:r>
              <a:rPr lang="en-IN" sz="1600" b="0" i="0" dirty="0" err="1">
                <a:effectLst/>
                <a:latin typeface="inter-regular"/>
              </a:rPr>
              <a:t>BufferedReader</a:t>
            </a:r>
            <a:r>
              <a:rPr lang="en-IN" sz="1600" b="0" i="0" dirty="0">
                <a:effectLst/>
                <a:latin typeface="inter-regular"/>
              </a:rPr>
              <a:t>(new </a:t>
            </a:r>
            <a:r>
              <a:rPr lang="en-IN" sz="1600" b="0" i="0" dirty="0" err="1">
                <a:effectLst/>
                <a:latin typeface="inter-regular"/>
              </a:rPr>
              <a:t>InputStreamReader</a:t>
            </a:r>
            <a:r>
              <a:rPr lang="en-IN" sz="1600" b="0" i="0" dirty="0">
                <a:effectLst/>
                <a:latin typeface="inter-regular"/>
              </a:rPr>
              <a:t>(System.in));</a:t>
            </a:r>
          </a:p>
          <a:p>
            <a:pPr algn="just"/>
            <a:r>
              <a:rPr lang="en-IN" sz="1600" dirty="0">
                <a:latin typeface="inter-regular"/>
              </a:rPr>
              <a:t>		</a:t>
            </a:r>
            <a:r>
              <a:rPr lang="en-IN" sz="1600" dirty="0" err="1">
                <a:latin typeface="inter-regular"/>
              </a:rPr>
              <a:t>System.out.println</a:t>
            </a:r>
            <a:r>
              <a:rPr lang="en-IN" sz="1600" dirty="0">
                <a:latin typeface="inter-regular"/>
              </a:rPr>
              <a:t>(“Enter an integer”);</a:t>
            </a:r>
          </a:p>
          <a:p>
            <a:pPr algn="just"/>
            <a:r>
              <a:rPr lang="en-IN" sz="1600" b="0" i="0" dirty="0">
                <a:effectLst/>
                <a:latin typeface="inter-regular"/>
              </a:rPr>
              <a:t>		String str=</a:t>
            </a:r>
            <a:r>
              <a:rPr lang="en-IN" sz="1600" b="0" i="0" dirty="0" err="1">
                <a:effectLst/>
                <a:latin typeface="inter-regular"/>
              </a:rPr>
              <a:t>br.read</a:t>
            </a:r>
            <a:r>
              <a:rPr lang="en-IN" sz="1600" dirty="0" err="1">
                <a:latin typeface="inter-regular"/>
              </a:rPr>
              <a:t>Line</a:t>
            </a:r>
            <a:r>
              <a:rPr lang="en-IN" sz="1600" dirty="0">
                <a:latin typeface="inter-regular"/>
              </a:rPr>
              <a:t>();</a:t>
            </a:r>
          </a:p>
          <a:p>
            <a:pPr algn="just"/>
            <a:r>
              <a:rPr lang="en-IN" sz="1600" b="0" i="0" dirty="0">
                <a:effectLst/>
                <a:latin typeface="inter-regular"/>
              </a:rPr>
              <a:t>		</a:t>
            </a:r>
            <a:r>
              <a:rPr lang="en-IN" sz="1600" b="1" i="0" dirty="0">
                <a:effectLst/>
                <a:latin typeface="inter-regular"/>
              </a:rPr>
              <a:t>//Convert Stri</a:t>
            </a:r>
            <a:r>
              <a:rPr lang="en-IN" sz="1600" b="1" dirty="0">
                <a:latin typeface="inter-regular"/>
              </a:rPr>
              <a:t>ng into int</a:t>
            </a:r>
          </a:p>
          <a:p>
            <a:pPr algn="just"/>
            <a:r>
              <a:rPr lang="en-IN" sz="1600" b="0" i="0" dirty="0">
                <a:effectLst/>
                <a:latin typeface="inter-regular"/>
              </a:rPr>
              <a:t>		int </a:t>
            </a:r>
            <a:r>
              <a:rPr lang="en-IN" sz="1600" b="0" i="0" dirty="0" err="1">
                <a:effectLst/>
                <a:latin typeface="inter-regular"/>
              </a:rPr>
              <a:t>i</a:t>
            </a:r>
            <a:r>
              <a:rPr lang="en-IN" sz="1600" b="0" i="0" dirty="0">
                <a:effectLst/>
                <a:latin typeface="inter-regular"/>
              </a:rPr>
              <a:t>=</a:t>
            </a:r>
            <a:r>
              <a:rPr lang="en-IN" sz="1600" b="0" i="0" dirty="0" err="1">
                <a:effectLst/>
                <a:latin typeface="inter-regular"/>
              </a:rPr>
              <a:t>Integer.parseInt</a:t>
            </a:r>
            <a:r>
              <a:rPr lang="en-IN" sz="1600" b="0" i="0" dirty="0">
                <a:effectLst/>
                <a:latin typeface="inter-regular"/>
              </a:rPr>
              <a:t>(str);</a:t>
            </a:r>
          </a:p>
          <a:p>
            <a:pPr algn="just"/>
            <a:r>
              <a:rPr lang="en-IN" sz="1600" dirty="0">
                <a:latin typeface="inter-regular"/>
              </a:rPr>
              <a:t>		</a:t>
            </a:r>
            <a:r>
              <a:rPr lang="en-IN" sz="1600" dirty="0" err="1">
                <a:latin typeface="inter-regular"/>
              </a:rPr>
              <a:t>System.out.println</a:t>
            </a:r>
            <a:r>
              <a:rPr lang="en-IN" sz="1600" dirty="0">
                <a:latin typeface="inter-regular"/>
              </a:rPr>
              <a:t>(“In decimal :” +</a:t>
            </a:r>
            <a:r>
              <a:rPr lang="en-IN" sz="1600" dirty="0" err="1">
                <a:latin typeface="inter-regular"/>
              </a:rPr>
              <a:t>i</a:t>
            </a:r>
            <a:r>
              <a:rPr lang="en-IN" sz="1600" dirty="0">
                <a:latin typeface="inter-regular"/>
              </a:rPr>
              <a:t>);</a:t>
            </a:r>
          </a:p>
          <a:p>
            <a:pPr algn="just"/>
            <a:r>
              <a:rPr lang="en-IN" sz="1600" b="1" i="0" dirty="0">
                <a:effectLst/>
                <a:latin typeface="inter-regular"/>
              </a:rPr>
              <a:t>		//Convert </a:t>
            </a:r>
            <a:r>
              <a:rPr lang="en-IN" sz="1600" b="1" dirty="0">
                <a:latin typeface="inter-regular"/>
              </a:rPr>
              <a:t>int into other systems</a:t>
            </a:r>
          </a:p>
          <a:p>
            <a:pPr algn="just"/>
            <a:r>
              <a:rPr lang="en-IN" sz="1600" b="0" i="0" dirty="0">
                <a:effectLst/>
                <a:latin typeface="inter-regular"/>
              </a:rPr>
              <a:t>		str=</a:t>
            </a:r>
            <a:r>
              <a:rPr lang="en-IN" sz="1600" b="0" i="0" dirty="0" err="1">
                <a:effectLst/>
                <a:latin typeface="inter-regular"/>
              </a:rPr>
              <a:t>Integer.</a:t>
            </a:r>
            <a:r>
              <a:rPr lang="en-IN" sz="1600" b="0" i="0" dirty="0" err="1">
                <a:effectLst/>
                <a:highlight>
                  <a:srgbClr val="FFFF00"/>
                </a:highlight>
                <a:latin typeface="inter-regular"/>
              </a:rPr>
              <a:t>toBinaryString</a:t>
            </a:r>
            <a:r>
              <a:rPr lang="en-IN" sz="1600" b="0" i="0" dirty="0">
                <a:effectLst/>
                <a:latin typeface="inter-regular"/>
              </a:rPr>
              <a:t>(</a:t>
            </a:r>
            <a:r>
              <a:rPr lang="en-IN" sz="1600" b="0" i="0" dirty="0" err="1">
                <a:effectLst/>
                <a:latin typeface="inter-regular"/>
              </a:rPr>
              <a:t>i</a:t>
            </a:r>
            <a:r>
              <a:rPr lang="en-IN" sz="1600" b="0" i="0" dirty="0">
                <a:effectLst/>
                <a:latin typeface="inter-regular"/>
              </a:rPr>
              <a:t>);</a:t>
            </a:r>
          </a:p>
          <a:p>
            <a:pPr algn="just"/>
            <a:r>
              <a:rPr lang="en-IN" sz="1600" dirty="0">
                <a:latin typeface="inter-regular"/>
              </a:rPr>
              <a:t>		</a:t>
            </a:r>
            <a:r>
              <a:rPr lang="en-IN" sz="1600" dirty="0" err="1">
                <a:latin typeface="inter-regular"/>
              </a:rPr>
              <a:t>System.out.println</a:t>
            </a:r>
            <a:r>
              <a:rPr lang="en-IN" sz="1600" dirty="0">
                <a:latin typeface="inter-regular"/>
              </a:rPr>
              <a:t>(“In Binary :” +str);</a:t>
            </a:r>
          </a:p>
          <a:p>
            <a:pPr algn="just"/>
            <a:r>
              <a:rPr lang="en-IN" sz="1600" b="0" i="0" dirty="0">
                <a:effectLst/>
                <a:latin typeface="inter-regular"/>
              </a:rPr>
              <a:t>		</a:t>
            </a:r>
          </a:p>
          <a:p>
            <a:pPr algn="just"/>
            <a:r>
              <a:rPr lang="en-IN" sz="1600" dirty="0">
                <a:latin typeface="inter-regular"/>
              </a:rPr>
              <a:t>		</a:t>
            </a:r>
            <a:r>
              <a:rPr lang="en-IN" sz="1600" b="0" i="0" dirty="0">
                <a:effectLst/>
                <a:latin typeface="inter-regular"/>
              </a:rPr>
              <a:t>str=</a:t>
            </a:r>
            <a:r>
              <a:rPr lang="en-IN" sz="1600" b="0" i="0" dirty="0" err="1">
                <a:effectLst/>
                <a:latin typeface="inter-regular"/>
              </a:rPr>
              <a:t>Integer.</a:t>
            </a:r>
            <a:r>
              <a:rPr lang="en-IN" sz="1600" b="0" i="0" dirty="0" err="1">
                <a:effectLst/>
                <a:highlight>
                  <a:srgbClr val="FFFF00"/>
                </a:highlight>
                <a:latin typeface="inter-regular"/>
              </a:rPr>
              <a:t>toHexString</a:t>
            </a:r>
            <a:r>
              <a:rPr lang="en-IN" sz="1600" b="0" i="0" dirty="0">
                <a:effectLst/>
                <a:latin typeface="inter-regular"/>
              </a:rPr>
              <a:t>(</a:t>
            </a:r>
            <a:r>
              <a:rPr lang="en-IN" sz="1600" b="0" i="0" dirty="0" err="1">
                <a:effectLst/>
                <a:latin typeface="inter-regular"/>
              </a:rPr>
              <a:t>i</a:t>
            </a:r>
            <a:r>
              <a:rPr lang="en-IN" sz="1600" b="0" i="0" dirty="0">
                <a:effectLst/>
                <a:latin typeface="inter-regular"/>
              </a:rPr>
              <a:t>);</a:t>
            </a:r>
          </a:p>
          <a:p>
            <a:pPr algn="just"/>
            <a:r>
              <a:rPr lang="en-IN" sz="1600" dirty="0">
                <a:latin typeface="inter-regular"/>
              </a:rPr>
              <a:t>		</a:t>
            </a:r>
            <a:r>
              <a:rPr lang="en-IN" sz="1600" dirty="0" err="1">
                <a:latin typeface="inter-regular"/>
              </a:rPr>
              <a:t>System.out.println</a:t>
            </a:r>
            <a:r>
              <a:rPr lang="en-IN" sz="1600" dirty="0">
                <a:latin typeface="inter-regular"/>
              </a:rPr>
              <a:t>(“In </a:t>
            </a:r>
            <a:r>
              <a:rPr lang="en-IN" sz="1600" dirty="0" err="1">
                <a:latin typeface="inter-regular"/>
              </a:rPr>
              <a:t>HexaDecimal</a:t>
            </a:r>
            <a:r>
              <a:rPr lang="en-IN" sz="1600" dirty="0">
                <a:latin typeface="inter-regular"/>
              </a:rPr>
              <a:t> :” +str);</a:t>
            </a:r>
          </a:p>
          <a:p>
            <a:pPr algn="just"/>
            <a:endParaRPr lang="en-IN" sz="1600" dirty="0">
              <a:latin typeface="inter-regular"/>
            </a:endParaRPr>
          </a:p>
          <a:p>
            <a:pPr algn="just"/>
            <a:r>
              <a:rPr lang="en-IN" sz="1600" dirty="0">
                <a:latin typeface="inter-regular"/>
              </a:rPr>
              <a:t>		s</a:t>
            </a:r>
            <a:r>
              <a:rPr lang="en-IN" sz="1600" b="0" i="0" dirty="0">
                <a:effectLst/>
                <a:latin typeface="inter-regular"/>
              </a:rPr>
              <a:t>tr=</a:t>
            </a:r>
            <a:r>
              <a:rPr lang="en-IN" sz="1600" b="0" i="0" dirty="0" err="1">
                <a:effectLst/>
                <a:latin typeface="inter-regular"/>
              </a:rPr>
              <a:t>Integer.</a:t>
            </a:r>
            <a:r>
              <a:rPr lang="en-IN" sz="1600" b="0" i="0" dirty="0" err="1">
                <a:effectLst/>
                <a:highlight>
                  <a:srgbClr val="FFFF00"/>
                </a:highlight>
                <a:latin typeface="inter-regular"/>
              </a:rPr>
              <a:t>toOctalString</a:t>
            </a:r>
            <a:r>
              <a:rPr lang="en-IN" sz="1600" b="0" i="0" dirty="0">
                <a:effectLst/>
                <a:latin typeface="inter-regular"/>
              </a:rPr>
              <a:t>(</a:t>
            </a:r>
            <a:r>
              <a:rPr lang="en-IN" sz="1600" b="0" i="0" dirty="0" err="1">
                <a:effectLst/>
                <a:latin typeface="inter-regular"/>
              </a:rPr>
              <a:t>i</a:t>
            </a:r>
            <a:r>
              <a:rPr lang="en-IN" sz="1600" b="0" i="0" dirty="0">
                <a:effectLst/>
                <a:latin typeface="inter-regular"/>
              </a:rPr>
              <a:t>);</a:t>
            </a:r>
          </a:p>
          <a:p>
            <a:pPr algn="just"/>
            <a:r>
              <a:rPr lang="en-IN" sz="1600" dirty="0">
                <a:latin typeface="inter-regular"/>
              </a:rPr>
              <a:t>		</a:t>
            </a:r>
            <a:r>
              <a:rPr lang="en-IN" sz="1600" dirty="0" err="1">
                <a:latin typeface="inter-regular"/>
              </a:rPr>
              <a:t>System.out.println</a:t>
            </a:r>
            <a:r>
              <a:rPr lang="en-IN" sz="1600" dirty="0">
                <a:latin typeface="inter-regular"/>
              </a:rPr>
              <a:t>(“In Octal :” +str);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	}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6744BC-3836-AA5C-1EF5-8EBD2AE3891A}"/>
              </a:ext>
            </a:extLst>
          </p:cNvPr>
          <p:cNvSpPr txBox="1"/>
          <p:nvPr/>
        </p:nvSpPr>
        <p:spPr>
          <a:xfrm>
            <a:off x="9587803" y="3059668"/>
            <a:ext cx="2299397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Output:</a:t>
            </a:r>
            <a:r>
              <a:rPr lang="en-IN" b="1" dirty="0"/>
              <a:t> </a:t>
            </a:r>
          </a:p>
          <a:p>
            <a:endParaRPr lang="en-IN" b="1" dirty="0"/>
          </a:p>
          <a:p>
            <a:r>
              <a:rPr lang="en-IN" dirty="0"/>
              <a:t>Enter an integer</a:t>
            </a:r>
          </a:p>
          <a:p>
            <a:r>
              <a:rPr lang="en-IN" dirty="0"/>
              <a:t>456</a:t>
            </a:r>
          </a:p>
          <a:p>
            <a:r>
              <a:rPr lang="en-IN" dirty="0"/>
              <a:t>In decimal: 456</a:t>
            </a:r>
          </a:p>
          <a:p>
            <a:r>
              <a:rPr lang="en-IN" dirty="0"/>
              <a:t>In Binary : 111001000</a:t>
            </a:r>
          </a:p>
          <a:p>
            <a:r>
              <a:rPr lang="en-IN" dirty="0"/>
              <a:t>In </a:t>
            </a:r>
            <a:r>
              <a:rPr lang="en-IN" dirty="0" err="1"/>
              <a:t>HexaDecimal</a:t>
            </a:r>
            <a:r>
              <a:rPr lang="en-IN" dirty="0"/>
              <a:t>: 1C8</a:t>
            </a:r>
          </a:p>
          <a:p>
            <a:r>
              <a:rPr lang="en-IN" dirty="0"/>
              <a:t>In Octal: 710</a:t>
            </a:r>
          </a:p>
        </p:txBody>
      </p:sp>
    </p:spTree>
    <p:extLst>
      <p:ext uri="{BB962C8B-B14F-4D97-AF65-F5344CB8AC3E}">
        <p14:creationId xmlns:p14="http://schemas.microsoft.com/office/powerpoint/2010/main" val="2238250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EE54-B4F0-A301-D82C-C9EEC9EF9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723" y="2809155"/>
            <a:ext cx="10721591" cy="1104220"/>
          </a:xfrm>
        </p:spPr>
        <p:txBody>
          <a:bodyPr>
            <a:normAutofit/>
          </a:bodyPr>
          <a:lstStyle/>
          <a:p>
            <a:r>
              <a:rPr lang="en-IN" sz="7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8566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EE54-B4F0-A301-D82C-C9EEC9EF9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788" y="2761128"/>
            <a:ext cx="9950824" cy="1080527"/>
          </a:xfrm>
        </p:spPr>
        <p:txBody>
          <a:bodyPr>
            <a:normAutofit/>
          </a:bodyPr>
          <a:lstStyle/>
          <a:p>
            <a:r>
              <a:rPr lang="en-IN" sz="7200" b="1" dirty="0"/>
              <a:t>Wrapper Class</a:t>
            </a:r>
          </a:p>
        </p:txBody>
      </p:sp>
    </p:spTree>
    <p:extLst>
      <p:ext uri="{BB962C8B-B14F-4D97-AF65-F5344CB8AC3E}">
        <p14:creationId xmlns:p14="http://schemas.microsoft.com/office/powerpoint/2010/main" val="109811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872"/>
            <a:ext cx="10515600" cy="679904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610B38"/>
                </a:solidFill>
                <a:latin typeface="erdana"/>
              </a:rPr>
              <a:t>Wrapper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55A0-47C1-81ED-E5AC-27D7FF75A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53" y="804776"/>
            <a:ext cx="11081657" cy="486236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333333"/>
                </a:solidFill>
                <a:latin typeface="inter-regular"/>
              </a:rPr>
              <a:t>Introduction :</a:t>
            </a:r>
          </a:p>
          <a:p>
            <a:pPr algn="just"/>
            <a:r>
              <a:rPr lang="en-US" sz="2100" b="0" i="0" dirty="0">
                <a:solidFill>
                  <a:srgbClr val="333333"/>
                </a:solidFill>
                <a:effectLst/>
                <a:latin typeface="inter-regular"/>
              </a:rPr>
              <a:t>We see many applications on the internet, which receive data from the user and sen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d it to the server.</a:t>
            </a:r>
          </a:p>
          <a:p>
            <a:pPr algn="just"/>
            <a:r>
              <a:rPr lang="en-US" sz="2100" b="0" i="0" dirty="0">
                <a:solidFill>
                  <a:srgbClr val="333333"/>
                </a:solidFill>
                <a:effectLst/>
                <a:latin typeface="inter-regular"/>
              </a:rPr>
              <a:t>We type our details like name, credit card number, address etc. and send them to the server.</a:t>
            </a:r>
          </a:p>
          <a:p>
            <a:pPr algn="just"/>
            <a:r>
              <a:rPr lang="en-US" sz="2100" b="0" i="0" dirty="0">
                <a:solidFill>
                  <a:srgbClr val="333333"/>
                </a:solidFill>
                <a:effectLst/>
                <a:latin typeface="inter-regular"/>
              </a:rPr>
              <a:t>The server expects this data in the form of </a:t>
            </a:r>
            <a:r>
              <a:rPr lang="en-US" sz="21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inter-regular"/>
              </a:rPr>
              <a:t>Objects </a:t>
            </a:r>
            <a:r>
              <a:rPr lang="en-US" sz="2100" b="0" i="0" dirty="0">
                <a:solidFill>
                  <a:srgbClr val="333333"/>
                </a:solidFill>
                <a:effectLst/>
                <a:latin typeface="inter-regular"/>
              </a:rPr>
              <a:t>and hence we are supposed to send objects.</a:t>
            </a:r>
          </a:p>
          <a:p>
            <a:pPr algn="just"/>
            <a:r>
              <a:rPr lang="en-US" sz="2100" dirty="0">
                <a:solidFill>
                  <a:srgbClr val="333333"/>
                </a:solidFill>
                <a:latin typeface="inter-regular"/>
              </a:rPr>
              <a:t>In our data, ‘name’ is a String object, but the credit card number is just an </a:t>
            </a:r>
            <a:r>
              <a:rPr lang="en-US" sz="2100" b="1" dirty="0">
                <a:solidFill>
                  <a:srgbClr val="333333"/>
                </a:solidFill>
                <a:latin typeface="inter-regular"/>
              </a:rPr>
              <a:t>int 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type value, which is not an object.</a:t>
            </a:r>
          </a:p>
          <a:p>
            <a:pPr algn="just"/>
            <a:r>
              <a:rPr lang="en-US" sz="2100" b="0" i="0" dirty="0">
                <a:solidFill>
                  <a:srgbClr val="333333"/>
                </a:solidFill>
                <a:effectLst/>
                <a:latin typeface="inter-regular"/>
              </a:rPr>
              <a:t>This primitive data type should also be converted into an object and then sent to the server. To do this, we need wrapper classes.</a:t>
            </a:r>
          </a:p>
          <a:p>
            <a:pPr marL="0" indent="0" algn="just">
              <a:buNone/>
            </a:pPr>
            <a:endParaRPr lang="en-US" sz="2400" b="1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inter-regular"/>
              </a:rPr>
              <a:t>Wrapper Class:</a:t>
            </a:r>
          </a:p>
          <a:p>
            <a:pPr algn="just"/>
            <a:r>
              <a:rPr lang="en-US" sz="2100" i="0" dirty="0">
                <a:solidFill>
                  <a:srgbClr val="333333"/>
                </a:solidFill>
                <a:effectLst/>
                <a:latin typeface="inter-regular"/>
              </a:rPr>
              <a:t>A wrapper class is a class whose object wraps or contains a primitive data typ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e. When we create an object to a wrapper class, it contains a field and in this field, we can store a primitive value.</a:t>
            </a:r>
          </a:p>
          <a:p>
            <a:pPr algn="just"/>
            <a:r>
              <a:rPr lang="en-US" sz="2100" dirty="0">
                <a:solidFill>
                  <a:srgbClr val="333333"/>
                </a:solidFill>
                <a:highlight>
                  <a:srgbClr val="FFFF00"/>
                </a:highlight>
                <a:latin typeface="inter-regular"/>
              </a:rPr>
              <a:t>In other words, we can wrap a primitive value into a wrapper class object.</a:t>
            </a:r>
          </a:p>
          <a:p>
            <a:pPr algn="just"/>
            <a:r>
              <a:rPr lang="en-US" sz="2100" i="0" dirty="0">
                <a:solidFill>
                  <a:srgbClr val="333333"/>
                </a:solidFill>
                <a:effectLst/>
                <a:latin typeface="inter-regular"/>
              </a:rPr>
              <a:t>For example, if we c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reate an object to </a:t>
            </a:r>
            <a:r>
              <a:rPr lang="en-US" sz="2100" b="1" dirty="0">
                <a:solidFill>
                  <a:srgbClr val="333333"/>
                </a:solidFill>
                <a:latin typeface="inter-regular"/>
              </a:rPr>
              <a:t>Character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 wrapper class, it contains a single field </a:t>
            </a:r>
            <a:r>
              <a:rPr lang="en-US" sz="2100" b="1" dirty="0">
                <a:solidFill>
                  <a:srgbClr val="333333"/>
                </a:solidFill>
                <a:latin typeface="inter-regular"/>
              </a:rPr>
              <a:t>char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 and it is possible to store a character. </a:t>
            </a:r>
          </a:p>
          <a:p>
            <a:pPr algn="just"/>
            <a:r>
              <a:rPr lang="en-US" sz="2100" i="0" dirty="0">
                <a:solidFill>
                  <a:srgbClr val="333333"/>
                </a:solidFill>
                <a:effectLst/>
                <a:latin typeface="inter-regular"/>
              </a:rPr>
              <a:t>So, </a:t>
            </a:r>
            <a:r>
              <a:rPr lang="en-US" sz="2100" b="1" i="0" dirty="0">
                <a:solidFill>
                  <a:srgbClr val="333333"/>
                </a:solidFill>
                <a:effectLst/>
                <a:latin typeface="inter-regular"/>
              </a:rPr>
              <a:t>Character</a:t>
            </a:r>
            <a:r>
              <a:rPr lang="en-US" sz="2100" i="0" dirty="0">
                <a:solidFill>
                  <a:srgbClr val="333333"/>
                </a:solidFill>
                <a:effectLst/>
                <a:latin typeface="inter-regular"/>
              </a:rPr>
              <a:t> is a wrapper class of </a:t>
            </a:r>
            <a:r>
              <a:rPr lang="en-US" sz="2100" b="1" i="0" dirty="0">
                <a:solidFill>
                  <a:srgbClr val="333333"/>
                </a:solidFill>
                <a:effectLst/>
                <a:latin typeface="inter-regular"/>
              </a:rPr>
              <a:t>char</a:t>
            </a:r>
            <a:r>
              <a:rPr lang="en-US" sz="2100" i="0" dirty="0">
                <a:solidFill>
                  <a:srgbClr val="333333"/>
                </a:solidFill>
                <a:effectLst/>
                <a:latin typeface="inter-regular"/>
              </a:rPr>
              <a:t> data type.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endParaRPr lang="en-US" sz="1600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D2F5007-B019-F354-0C7C-F1E09A9C69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343012"/>
              </p:ext>
            </p:extLst>
          </p:nvPr>
        </p:nvGraphicFramePr>
        <p:xfrm>
          <a:off x="8122024" y="5057036"/>
          <a:ext cx="2492188" cy="1676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408040" imgH="2194560" progId="PBrush">
                  <p:embed/>
                </p:oleObj>
              </mc:Choice>
              <mc:Fallback>
                <p:oleObj name="Bitmap Image" r:id="rId2" imgW="2408040" imgH="2194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22024" y="5057036"/>
                        <a:ext cx="2492188" cy="16760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978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166"/>
            <a:ext cx="10515600" cy="679904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610B38"/>
                </a:solidFill>
                <a:latin typeface="erdana"/>
              </a:rPr>
              <a:t>Usage of Wrapper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55A0-47C1-81ED-E5AC-27D7FF75A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876" y="1179845"/>
            <a:ext cx="11081657" cy="5131942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bold"/>
              </a:rPr>
              <a:t>wrapper class in Java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 provides the mechanism 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inter-regular"/>
              </a:rPr>
              <a:t>to convert primitive into object and object into primitive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610B38"/>
                </a:solidFill>
                <a:effectLst/>
                <a:latin typeface="erdana"/>
              </a:rPr>
              <a:t>Use of Wrapper classes in Java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inter-bold"/>
              </a:rPr>
              <a:t>Change the value in Method: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Java supports only call by value. So, if we pass a primitive value, it will not change the original value. But, if we convert the primitive value in an object, it will change the original value.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inter-bold"/>
              </a:rPr>
              <a:t>Serialization: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We need to convert the objects into streams to perform the serialization. If we have a primitive value, we can convert it into objects through the wrapper classes.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inter-bold"/>
              </a:rPr>
              <a:t>Synchronization: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Java synchronization works with objects in Multithreading.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000000"/>
                </a:solidFill>
                <a:effectLst/>
                <a:latin typeface="inter-bold"/>
              </a:rPr>
              <a:t>java.util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inter-bold"/>
              </a:rPr>
              <a:t> package: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The java. util package provides the utility classes to deal with objects.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inter-bold"/>
              </a:rPr>
              <a:t>Collection Framework: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Java collection framework works with objects only. All classes of the collection framework 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-regular"/>
              </a:rPr>
              <a:t>ArrayList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, LinkedList, Vector, HashSet,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-regular"/>
              </a:rPr>
              <a:t>LinkedHashSet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-regular"/>
              </a:rPr>
              <a:t>TreeSet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-regular"/>
              </a:rPr>
              <a:t>PriorityQueue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-regular"/>
              </a:rPr>
              <a:t>ArrayDeque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, etc.) deal with objects only.</a:t>
            </a:r>
          </a:p>
          <a:p>
            <a:pPr algn="just"/>
            <a:endParaRPr lang="en-US" sz="1600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55221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70" y="163472"/>
            <a:ext cx="109474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Types of Wrapper Classes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9B639C1-AB03-2241-F277-249DE047F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324224"/>
              </p:ext>
            </p:extLst>
          </p:nvPr>
        </p:nvGraphicFramePr>
        <p:xfrm>
          <a:off x="1792941" y="1669925"/>
          <a:ext cx="879736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8683">
                  <a:extLst>
                    <a:ext uri="{9D8B030D-6E8A-4147-A177-3AD203B41FA5}">
                      <a16:colId xmlns:a16="http://schemas.microsoft.com/office/drawing/2014/main" val="4158242390"/>
                    </a:ext>
                  </a:extLst>
                </a:gridCol>
                <a:gridCol w="4398683">
                  <a:extLst>
                    <a:ext uri="{9D8B030D-6E8A-4147-A177-3AD203B41FA5}">
                      <a16:colId xmlns:a16="http://schemas.microsoft.com/office/drawing/2014/main" val="1902546247"/>
                    </a:ext>
                  </a:extLst>
                </a:gridCol>
              </a:tblGrid>
              <a:tr h="536438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Primitive Type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Wrapper class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2110788988"/>
                  </a:ext>
                </a:extLst>
              </a:tr>
              <a:tr h="464913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</a:t>
                      </a:r>
                      <a:endParaRPr lang="en-IN" sz="2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IN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</a:t>
                      </a:r>
                      <a:endParaRPr lang="en-IN" sz="2400" u="none" kern="1200" dirty="0">
                        <a:solidFill>
                          <a:srgbClr val="333333"/>
                        </a:solidFill>
                        <a:effectLst/>
                        <a:latin typeface="inter-regular"/>
                        <a:ea typeface="+mn-ea"/>
                        <a:cs typeface="+mn-cs"/>
                        <a:hlinkClick r:id="rId2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707779965"/>
                  </a:ext>
                </a:extLst>
              </a:tr>
              <a:tr h="464913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char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Character</a:t>
                      </a:r>
                      <a:endParaRPr lang="en-IN" sz="2400" u="none" strike="noStrike" dirty="0">
                        <a:solidFill>
                          <a:srgbClr val="008000"/>
                        </a:solidFill>
                        <a:effectLst/>
                        <a:latin typeface="inter-regular"/>
                        <a:hlinkClick r:id="rId3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219451651"/>
                  </a:ext>
                </a:extLst>
              </a:tr>
              <a:tr h="464913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byte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Byte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265002000"/>
                  </a:ext>
                </a:extLst>
              </a:tr>
              <a:tr h="464913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short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Short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92628451"/>
                  </a:ext>
                </a:extLst>
              </a:tr>
              <a:tr h="464913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Integer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644377149"/>
                  </a:ext>
                </a:extLst>
              </a:tr>
              <a:tr h="464913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long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Long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926259545"/>
                  </a:ext>
                </a:extLst>
              </a:tr>
              <a:tr h="464913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float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Float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470533391"/>
                  </a:ext>
                </a:extLst>
              </a:tr>
              <a:tr h="464913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double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Double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1309786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C658E24-812A-A41F-815A-271937ED2A86}"/>
              </a:ext>
            </a:extLst>
          </p:cNvPr>
          <p:cNvSpPr txBox="1"/>
          <p:nvPr/>
        </p:nvSpPr>
        <p:spPr>
          <a:xfrm>
            <a:off x="1380564" y="800856"/>
            <a:ext cx="100225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eight classes of the 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inter-regular"/>
              </a:rPr>
              <a:t>java.lang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package are known as wrapper classes in Java. The list of eight wrapper classes are given below: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847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EE54-B4F0-A301-D82C-C9EEC9EF9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929" y="2545976"/>
            <a:ext cx="9950824" cy="1080527"/>
          </a:xfrm>
        </p:spPr>
        <p:txBody>
          <a:bodyPr>
            <a:normAutofit/>
          </a:bodyPr>
          <a:lstStyle/>
          <a:p>
            <a:r>
              <a:rPr lang="en-IN" sz="7200" b="1" dirty="0"/>
              <a:t>Autoboxing</a:t>
            </a:r>
          </a:p>
        </p:txBody>
      </p:sp>
    </p:spTree>
    <p:extLst>
      <p:ext uri="{BB962C8B-B14F-4D97-AF65-F5344CB8AC3E}">
        <p14:creationId xmlns:p14="http://schemas.microsoft.com/office/powerpoint/2010/main" val="266041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261"/>
            <a:ext cx="10515600" cy="679904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610B38"/>
                </a:solidFill>
                <a:latin typeface="erdana"/>
              </a:rPr>
              <a:t>Autoboxing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55A0-47C1-81ED-E5AC-27D7FF75A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41" y="886165"/>
            <a:ext cx="11081657" cy="112192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inter-regular"/>
              </a:rPr>
              <a:t>The automatic conversion of primitive data type into its corresponding wrapper class is known as autoboxing.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333333"/>
                </a:solidFill>
                <a:latin typeface="inter-regular"/>
              </a:rPr>
              <a:t>F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inter-regular"/>
              </a:rPr>
              <a:t>or example, byte to Byte, char to Character, int to Integer, long to Long, float to Float,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inter-regular"/>
              </a:rPr>
              <a:t>boolean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inter-regular"/>
              </a:rPr>
              <a:t> to Boolean, double to Double, and short to Short.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FB54CF-CB12-B3DD-6F05-9447548D60F0}"/>
              </a:ext>
            </a:extLst>
          </p:cNvPr>
          <p:cNvSpPr txBox="1"/>
          <p:nvPr/>
        </p:nvSpPr>
        <p:spPr>
          <a:xfrm>
            <a:off x="838200" y="2039219"/>
            <a:ext cx="8915400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Wrapper class Example: Primitive to Wrapper</a:t>
            </a:r>
            <a:endParaRPr lang="en-IN" b="0" i="0" dirty="0">
              <a:solidFill>
                <a:srgbClr val="008200"/>
              </a:solidFill>
              <a:effectLst/>
              <a:latin typeface="inter-regular"/>
            </a:endParaRPr>
          </a:p>
          <a:p>
            <a:pPr algn="just"/>
            <a:endParaRPr lang="en-IN" dirty="0">
              <a:solidFill>
                <a:srgbClr val="008200"/>
              </a:solidFill>
              <a:latin typeface="inter-regular"/>
            </a:endParaRPr>
          </a:p>
          <a:p>
            <a:pPr algn="just"/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//Java program to convert primitive into objects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//Autoboxing example of int to Integer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WrapperEx1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	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main(String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[])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		//Converting int into Integer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		int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a=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20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		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Integer j=a; 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//autoboxing</a:t>
            </a:r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		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(a+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 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+j);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}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6744BC-3836-AA5C-1EF5-8EBD2AE3891A}"/>
              </a:ext>
            </a:extLst>
          </p:cNvPr>
          <p:cNvSpPr txBox="1"/>
          <p:nvPr/>
        </p:nvSpPr>
        <p:spPr>
          <a:xfrm>
            <a:off x="10161396" y="3978212"/>
            <a:ext cx="176599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Output:</a:t>
            </a:r>
            <a:r>
              <a:rPr lang="en-IN" b="1" dirty="0"/>
              <a:t> </a:t>
            </a:r>
            <a:r>
              <a:rPr lang="en-IN" dirty="0"/>
              <a:t>20 20</a:t>
            </a:r>
          </a:p>
        </p:txBody>
      </p:sp>
    </p:spTree>
    <p:extLst>
      <p:ext uri="{BB962C8B-B14F-4D97-AF65-F5344CB8AC3E}">
        <p14:creationId xmlns:p14="http://schemas.microsoft.com/office/powerpoint/2010/main" val="63607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EE54-B4F0-A301-D82C-C9EEC9EF9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929" y="2545976"/>
            <a:ext cx="9950824" cy="1080527"/>
          </a:xfrm>
        </p:spPr>
        <p:txBody>
          <a:bodyPr>
            <a:normAutofit/>
          </a:bodyPr>
          <a:lstStyle/>
          <a:p>
            <a:r>
              <a:rPr lang="en-IN" sz="7200" b="1" dirty="0"/>
              <a:t>Unboxing</a:t>
            </a:r>
          </a:p>
        </p:txBody>
      </p:sp>
    </p:spTree>
    <p:extLst>
      <p:ext uri="{BB962C8B-B14F-4D97-AF65-F5344CB8AC3E}">
        <p14:creationId xmlns:p14="http://schemas.microsoft.com/office/powerpoint/2010/main" val="1314484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261"/>
            <a:ext cx="10515600" cy="679904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610B38"/>
                </a:solidFill>
                <a:latin typeface="erdana"/>
              </a:rPr>
              <a:t>Unboxing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55A0-47C1-81ED-E5AC-27D7FF75A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41" y="886165"/>
            <a:ext cx="11081657" cy="112192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The automatic conversion of wrapper type into its corresponding primitive type is known as unboxing. It is the reverse process of autoboxing. </a:t>
            </a:r>
            <a:endParaRPr lang="en-US" sz="1600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FB54CF-CB12-B3DD-6F05-9447548D60F0}"/>
              </a:ext>
            </a:extLst>
          </p:cNvPr>
          <p:cNvSpPr txBox="1"/>
          <p:nvPr/>
        </p:nvSpPr>
        <p:spPr>
          <a:xfrm>
            <a:off x="838200" y="2039219"/>
            <a:ext cx="8915400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Wrapper class Example: Wrapper to Primitive</a:t>
            </a:r>
          </a:p>
          <a:p>
            <a:pPr algn="just"/>
            <a:endParaRPr lang="en-IN" dirty="0">
              <a:solidFill>
                <a:srgbClr val="008200"/>
              </a:solidFill>
              <a:latin typeface="inter-regular"/>
            </a:endParaRPr>
          </a:p>
          <a:p>
            <a:pPr algn="just"/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//Java program to convert object into primitives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//Unboxing example of Integer to int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WrapperEx2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	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main(String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[])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  </a:t>
            </a:r>
          </a:p>
          <a:p>
            <a:pPr algn="just"/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		//Converting Integer to int  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	Integer a=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Integer(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10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		int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j=a;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//unboxing  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		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(a+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 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+j); 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}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  </a:t>
            </a:r>
          </a:p>
          <a:p>
            <a:pPr algn="just"/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6744BC-3836-AA5C-1EF5-8EBD2AE3891A}"/>
              </a:ext>
            </a:extLst>
          </p:cNvPr>
          <p:cNvSpPr txBox="1"/>
          <p:nvPr/>
        </p:nvSpPr>
        <p:spPr>
          <a:xfrm>
            <a:off x="10161396" y="3978212"/>
            <a:ext cx="176599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Output:</a:t>
            </a:r>
            <a:r>
              <a:rPr lang="en-IN" b="1" dirty="0"/>
              <a:t> </a:t>
            </a:r>
            <a:r>
              <a:rPr lang="en-IN" dirty="0"/>
              <a:t>10 10</a:t>
            </a:r>
          </a:p>
        </p:txBody>
      </p:sp>
    </p:spTree>
    <p:extLst>
      <p:ext uri="{BB962C8B-B14F-4D97-AF65-F5344CB8AC3E}">
        <p14:creationId xmlns:p14="http://schemas.microsoft.com/office/powerpoint/2010/main" val="2744650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</TotalTime>
  <Words>1338</Words>
  <Application>Microsoft Office PowerPoint</Application>
  <PresentationFormat>Widescreen</PresentationFormat>
  <Paragraphs>189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erdana</vt:lpstr>
      <vt:lpstr>inter-bold</vt:lpstr>
      <vt:lpstr>inter-regular</vt:lpstr>
      <vt:lpstr>times new roman</vt:lpstr>
      <vt:lpstr>Office Theme</vt:lpstr>
      <vt:lpstr>Bitmap Image</vt:lpstr>
      <vt:lpstr>Topics to be Covered:</vt:lpstr>
      <vt:lpstr>Wrapper Class</vt:lpstr>
      <vt:lpstr>Wrapper Classes</vt:lpstr>
      <vt:lpstr>Usage of Wrapper Class</vt:lpstr>
      <vt:lpstr>Types of Wrapper Classes</vt:lpstr>
      <vt:lpstr>Autoboxing</vt:lpstr>
      <vt:lpstr>Autoboxing</vt:lpstr>
      <vt:lpstr>Unboxing</vt:lpstr>
      <vt:lpstr>Unboxing</vt:lpstr>
      <vt:lpstr>Methods of Wrapper Class</vt:lpstr>
      <vt:lpstr>Methods of Wrapper Classes : Character</vt:lpstr>
      <vt:lpstr>Methods of Wrapper Classes : Byte</vt:lpstr>
      <vt:lpstr>Methods of Wrapper Classes : Short</vt:lpstr>
      <vt:lpstr>Example</vt:lpstr>
      <vt:lpstr>Example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in JAVA</dc:title>
  <dc:creator>Anil Kumar</dc:creator>
  <cp:lastModifiedBy>Anil Kumar</cp:lastModifiedBy>
  <cp:revision>122</cp:revision>
  <dcterms:created xsi:type="dcterms:W3CDTF">2022-08-21T11:09:16Z</dcterms:created>
  <dcterms:modified xsi:type="dcterms:W3CDTF">2023-08-30T03:21:49Z</dcterms:modified>
</cp:coreProperties>
</file>