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43" r:id="rId4"/>
    <p:sldId id="366" r:id="rId5"/>
    <p:sldId id="368" r:id="rId6"/>
    <p:sldId id="367" r:id="rId7"/>
    <p:sldId id="369" r:id="rId8"/>
    <p:sldId id="370" r:id="rId9"/>
    <p:sldId id="374" r:id="rId10"/>
    <p:sldId id="375" r:id="rId11"/>
    <p:sldId id="376" r:id="rId12"/>
    <p:sldId id="371" r:id="rId13"/>
    <p:sldId id="372" r:id="rId14"/>
    <p:sldId id="373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65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3" r:id="rId41"/>
    <p:sldId id="404" r:id="rId42"/>
    <p:sldId id="405" r:id="rId43"/>
    <p:sldId id="39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439-7561-D872-4C0B-085203F1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BF94-6B75-EC0A-398F-4A225E5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30-0637-114E-9C8A-503217B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D38-4B0A-15CF-86E9-F8CB34A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4CC3-EBE9-7E16-FC3E-E839163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F4C-549F-78DB-67CE-3BB8584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BE7D-DAF7-F1CC-BB59-E44680B4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13-8C61-205C-EB9F-6E6A890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999-E48F-3BCB-CDFF-486C3C8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C83-8AAB-FDBD-39EA-52DECC5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91DE-BB97-5A8E-C7BE-1A80DE24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551-277E-BB88-A0F3-6E587136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17B-CD99-AD09-11A7-6D2D116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BACC-DF9F-2749-21B4-BA1C9B5D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129-C1F0-2D71-8C92-AC42AB2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58F-4782-8839-D5E1-BE9502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3C6-1162-9BA5-F123-D7C6D95A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34CC-7712-0D8C-9E46-2E190C9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4B4-F26C-C1D3-E330-ABFE2D89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753-6471-8044-B952-51560AC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9C-E4CA-0329-A32F-DB74CD0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A60-66FE-A893-5C0D-88F0CCC5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725D-C48B-8DD4-28FF-93A4F9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4506-2435-E51B-559A-38EF32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14F-8DD3-D46A-B557-623C404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C97-422A-30B3-18BB-1A3FCE2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75DF-3097-416F-7A39-BEA0CEDC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C43D4-4985-1C78-D168-AE18F98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C89A-A180-CA5D-2DDA-F2D7384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A4B-B03E-49A1-781D-F7DCAF30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DD80-168A-263C-8AAD-AC8A62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EC7-7ADE-0F5F-B2D2-870A5B4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405C-D6B6-CA23-35A8-4A1013D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3882-1611-E67E-2F4C-EFC703D0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1D57-DBDC-FC69-B642-81AAACA1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295-A59A-4BB0-E8E6-7DE344A9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59F61-843B-25A8-B2AA-86EA27F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E5E5-6B9A-7066-5DC6-074B31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E58-F625-0A96-011C-F7BE5F1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7C9-F334-A135-3716-E9BA84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E558-91AA-8224-13ED-8624FA9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5A2F-248E-70B5-2DB9-8652877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EB7F3-D93A-AAA0-727F-B367C09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05AC-4C32-ABA5-093A-E3C7ADE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48EC-36E1-9785-2389-D5C8D80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F630-D3A2-FEA5-5688-FA85212D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373C-0C7B-3138-2B71-BE0206B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040-0532-55A0-899E-F1A0058C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5DE-273B-D486-B977-6F6E9A8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08DA-B383-4687-B5AA-2862072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D456-D4BD-D260-6F88-B0135E2E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C7A-C3AB-3293-EE28-D96275A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485-8066-90B9-E725-2CEC5CC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A955-DF1A-1F44-7425-DB06EF34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8DF3-E237-5801-55EA-C8F04D7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E79D-FF3E-BD71-36CE-6173E9E1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2ABD-A46E-5275-0F11-D6B9634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063-8891-ABDA-EE17-207E7E3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C1A3-B44B-5F46-D23F-04FB158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5DB-0D66-D177-53B7-C1F2800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7576-6BC9-43C8-A570-061272C7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035-B6B8-4A26-9262-14CC58B9C04B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36A3-3AF3-889E-96AD-FD051640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E2B-397A-6648-D0F7-CC0E414C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tringBuffer-cla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avatpoint.com/StringBuilder-cla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>
                <a:solidFill>
                  <a:srgbClr val="1100A7"/>
                </a:solidFill>
              </a:rPr>
              <a:t>Topics to be Covered</a:t>
            </a:r>
            <a:r>
              <a:rPr lang="en-IN" sz="7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723C-EF15-FB3D-5FF3-791E71C5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506070"/>
            <a:ext cx="10515600" cy="4607859"/>
          </a:xfrm>
        </p:spPr>
        <p:txBody>
          <a:bodyPr>
            <a:normAutofit/>
          </a:bodyPr>
          <a:lstStyle/>
          <a:p>
            <a:r>
              <a:rPr lang="en-IN" dirty="0"/>
              <a:t>Java String</a:t>
            </a:r>
          </a:p>
          <a:p>
            <a:r>
              <a:rPr lang="en-IN" dirty="0"/>
              <a:t>How to create String in Java</a:t>
            </a:r>
          </a:p>
          <a:p>
            <a:r>
              <a:rPr lang="en-IN" dirty="0"/>
              <a:t>Immutable Strings</a:t>
            </a:r>
          </a:p>
          <a:p>
            <a:r>
              <a:rPr lang="en-IN" dirty="0"/>
              <a:t>Java String Methods</a:t>
            </a:r>
          </a:p>
          <a:p>
            <a:r>
              <a:rPr lang="en-IN" dirty="0" err="1"/>
              <a:t>StringBuffer</a:t>
            </a:r>
            <a:r>
              <a:rPr lang="en-IN" dirty="0"/>
              <a:t> Class in Java</a:t>
            </a:r>
          </a:p>
          <a:p>
            <a:r>
              <a:rPr lang="en-IN" dirty="0"/>
              <a:t>Methods of </a:t>
            </a:r>
            <a:r>
              <a:rPr lang="en-IN" dirty="0" err="1"/>
              <a:t>StringBuffer</a:t>
            </a:r>
            <a:r>
              <a:rPr lang="en-IN" dirty="0"/>
              <a:t> Class</a:t>
            </a:r>
          </a:p>
          <a:p>
            <a:r>
              <a:rPr lang="en-IN" dirty="0"/>
              <a:t>StringBuilder Class in Java</a:t>
            </a:r>
          </a:p>
          <a:p>
            <a:r>
              <a:rPr lang="en-IN" dirty="0"/>
              <a:t>Methods of </a:t>
            </a:r>
            <a:r>
              <a:rPr lang="en-IN" dirty="0" err="1"/>
              <a:t>StringBuider</a:t>
            </a:r>
            <a:r>
              <a:rPr lang="en-IN" dirty="0"/>
              <a:t> Class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Immutable Strings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70"/>
            <a:ext cx="11329725" cy="110196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In Java, </a:t>
            </a:r>
            <a:r>
              <a:rPr lang="en-US" sz="8000" b="1" i="0" dirty="0">
                <a:solidFill>
                  <a:srgbClr val="333333"/>
                </a:solidFill>
                <a:effectLst/>
                <a:latin typeface="inter-regular"/>
              </a:rPr>
              <a:t>String objects are immutable</a:t>
            </a: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. Immutable simply means unmodifiable or unchangeable.</a:t>
            </a:r>
          </a:p>
          <a:p>
            <a:pPr marL="0" indent="0" algn="just">
              <a:buNone/>
            </a:pP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Once a String object is created its data or state can't be changed but a new String object is created.</a:t>
            </a:r>
          </a:p>
          <a:p>
            <a:pPr marL="0" indent="0" algn="just">
              <a:buNone/>
            </a:pP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Let's try to understand the concept of immutability by the example given below:</a:t>
            </a:r>
            <a:endParaRPr lang="en-US" sz="8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2254B-A214-B1C3-BE96-A16FE250EBDD}"/>
              </a:ext>
            </a:extLst>
          </p:cNvPr>
          <p:cNvSpPr txBox="1"/>
          <p:nvPr/>
        </p:nvSpPr>
        <p:spPr>
          <a:xfrm>
            <a:off x="674015" y="1961526"/>
            <a:ext cx="6139161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class 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Testimmutablestring</a:t>
            </a:r>
            <a:endParaRPr lang="en-IN" sz="18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     public static void main(String 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args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[])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     {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String s="Sachin";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      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//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concat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() method appends the string at the end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s.concat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(" Tendulkar");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      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//will print Sachin because strings are immutable objects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System.out.println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(s); 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  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}  </a:t>
            </a:r>
          </a:p>
        </p:txBody>
      </p:sp>
      <p:pic>
        <p:nvPicPr>
          <p:cNvPr id="4098" name="Picture 2" descr="Immutable String in Java">
            <a:extLst>
              <a:ext uri="{FF2B5EF4-FFF2-40B4-BE49-F238E27FC236}">
                <a16:creationId xmlns:a16="http://schemas.microsoft.com/office/drawing/2014/main" id="{F5D3C33F-0882-D205-F144-571FF55C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22" y="1961526"/>
            <a:ext cx="4638675" cy="325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A08DD-222F-BC03-AA09-683568B93721}"/>
              </a:ext>
            </a:extLst>
          </p:cNvPr>
          <p:cNvSpPr txBox="1"/>
          <p:nvPr/>
        </p:nvSpPr>
        <p:spPr>
          <a:xfrm>
            <a:off x="502418" y="5493799"/>
            <a:ext cx="114539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Here,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not changed but a new object is created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Tendulkar. That is why String is known as immutable.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We can see from the above figure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that two objects are created but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reference variable still refers to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not to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Tendulkar".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Immutable Strings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70"/>
            <a:ext cx="11329725" cy="110196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But if we explicitly assign it to the reference variable, it will refer to "</a:t>
            </a:r>
            <a:r>
              <a:rPr lang="en-US" sz="8000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 Tendulkar" object.</a:t>
            </a:r>
          </a:p>
          <a:p>
            <a:pPr marL="0" indent="0" algn="just">
              <a:buNone/>
            </a:pPr>
            <a:endParaRPr lang="en-US" sz="3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8000" b="0" i="0" dirty="0">
                <a:solidFill>
                  <a:srgbClr val="333333"/>
                </a:solidFill>
                <a:effectLst/>
                <a:latin typeface="inter-regular"/>
              </a:rPr>
              <a:t>For example: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2254B-A214-B1C3-BE96-A16FE250EBDD}"/>
              </a:ext>
            </a:extLst>
          </p:cNvPr>
          <p:cNvSpPr txBox="1"/>
          <p:nvPr/>
        </p:nvSpPr>
        <p:spPr>
          <a:xfrm>
            <a:off x="674016" y="1840624"/>
            <a:ext cx="613916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class 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Testimmutablestring</a:t>
            </a:r>
            <a:endParaRPr lang="en-IN" sz="18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     public static void main(String 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args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[])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     {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String s="Sachin";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s=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s.concat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(" Tendulkar");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        </a:t>
            </a:r>
            <a:r>
              <a:rPr lang="en-IN" sz="1800" dirty="0" err="1">
                <a:solidFill>
                  <a:srgbClr val="333333"/>
                </a:solidFill>
                <a:latin typeface="inter-regular"/>
              </a:rPr>
              <a:t>System.out.println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(s); 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     </a:t>
            </a:r>
            <a:r>
              <a:rPr lang="en-IN" sz="1800" dirty="0">
                <a:solidFill>
                  <a:srgbClr val="333333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A08DD-222F-BC03-AA09-683568B93721}"/>
              </a:ext>
            </a:extLst>
          </p:cNvPr>
          <p:cNvSpPr txBox="1"/>
          <p:nvPr/>
        </p:nvSpPr>
        <p:spPr>
          <a:xfrm>
            <a:off x="397436" y="5215095"/>
            <a:ext cx="114001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Why String objects are immutable in Java?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As Java uses the concept of String literal. Suppose there are 5 reference variables, all refer to one object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Sachin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". If one reference variable changes the value of the object, it will be affected by all the reference variables. That is why String objects are immutable in Java.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DF02CB-6BFC-1D77-8A01-92BD7110F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43560"/>
              </p:ext>
            </p:extLst>
          </p:nvPr>
        </p:nvGraphicFramePr>
        <p:xfrm>
          <a:off x="7006309" y="1669490"/>
          <a:ext cx="489882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11160" imgH="3368160" progId="PBrush">
                  <p:embed/>
                </p:oleObj>
              </mc:Choice>
              <mc:Fallback>
                <p:oleObj name="Bitmap Image" r:id="rId2" imgW="4511160" imgH="3368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06309" y="1669490"/>
                        <a:ext cx="4898820" cy="336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7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06" y="2611931"/>
            <a:ext cx="9959788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Java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383254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7613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String Methods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665B45-2949-37A8-1754-BF18A33B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39572"/>
              </p:ext>
            </p:extLst>
          </p:nvPr>
        </p:nvGraphicFramePr>
        <p:xfrm>
          <a:off x="277906" y="1031634"/>
          <a:ext cx="11399370" cy="50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765">
                  <a:extLst>
                    <a:ext uri="{9D8B030D-6E8A-4147-A177-3AD203B41FA5}">
                      <a16:colId xmlns:a16="http://schemas.microsoft.com/office/drawing/2014/main" val="98604603"/>
                    </a:ext>
                  </a:extLst>
                </a:gridCol>
                <a:gridCol w="5751605">
                  <a:extLst>
                    <a:ext uri="{9D8B030D-6E8A-4147-A177-3AD203B41FA5}">
                      <a16:colId xmlns:a16="http://schemas.microsoft.com/office/drawing/2014/main" val="3281261261"/>
                    </a:ext>
                  </a:extLst>
                </a:gridCol>
              </a:tblGrid>
              <a:tr h="407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1299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 </a:t>
                      </a:r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char value for the particular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18188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 length()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string length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7880744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substring(int </a:t>
                      </a:r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beginIndex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substring for given begin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0576060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substring(int 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beginIndex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endIndex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substring for given begin index and end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5088744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contains(</a:t>
                      </a:r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or false after matching the sequence of char value.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95656783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static String join(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delimiter, 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... elements)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joined string.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86746910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checks if string is empty.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36542956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concatenates the specified string.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6537556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replace(char old, char new)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all occurrences of the specified char value.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71100323"/>
                  </a:ext>
                </a:extLst>
              </a:tr>
              <a:tr h="4070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replace(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old, </a:t>
                      </a:r>
                      <a:r>
                        <a:rPr lang="en-US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CharSequence</a:t>
                      </a:r>
                      <a:r>
                        <a:rPr lang="en-US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new)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replaces all occurrences of the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614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1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7613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String Methods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665B45-2949-37A8-1754-BF18A33B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0082"/>
              </p:ext>
            </p:extLst>
          </p:nvPr>
        </p:nvGraphicFramePr>
        <p:xfrm>
          <a:off x="507066" y="807517"/>
          <a:ext cx="11052361" cy="57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962">
                  <a:extLst>
                    <a:ext uri="{9D8B030D-6E8A-4147-A177-3AD203B41FA5}">
                      <a16:colId xmlns:a16="http://schemas.microsoft.com/office/drawing/2014/main" val="19107764"/>
                    </a:ext>
                  </a:extLst>
                </a:gridCol>
                <a:gridCol w="6248399">
                  <a:extLst>
                    <a:ext uri="{9D8B030D-6E8A-4147-A177-3AD203B41FA5}">
                      <a16:colId xmlns:a16="http://schemas.microsoft.com/office/drawing/2014/main" val="3281261261"/>
                    </a:ext>
                  </a:extLst>
                </a:gridCol>
              </a:tblGrid>
              <a:tr h="442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1299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8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equals(Object another)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checks the equality of string with the given object.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03242059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equalsIgnoreCase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(String another)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compares another string. It doesn't check case.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01781123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String[] split(String regex)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split string matching regex.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26301623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sv-SE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String[] split(String regex, int limit)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split string matching regex and limit.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27364044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 </a:t>
                      </a:r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(int </a:t>
                      </a:r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char value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8202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char value index starting with given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22599222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 </a:t>
                      </a:r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(String substring)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substring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1840642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(String substring, int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fromIndex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specified substring index starting with given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20987594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lowercase.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53676405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string in uppercase.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10848551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String trim()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beginning and ending spaces of this string.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86559728"/>
                  </a:ext>
                </a:extLst>
              </a:tr>
              <a:tr h="44219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(int value)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given type into string. It is an overloaded method.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1380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1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charAt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35490-D9E2-2890-0B81-CF0621BB9F03}"/>
              </a:ext>
            </a:extLst>
          </p:cNvPr>
          <p:cNvSpPr txBox="1"/>
          <p:nvPr/>
        </p:nvSpPr>
        <p:spPr>
          <a:xfrm>
            <a:off x="397435" y="805987"/>
            <a:ext cx="11579413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charAt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method returns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a char value at the given index number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index number starts from 0 and goes to n-1, where n is the length of the string. It returns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StringIndexOutOfBoundsException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if the given index number is greater than or equal to this string length or a negative number.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B07EA-4B8A-8AE1-C4FF-FCABD5995527}"/>
              </a:ext>
            </a:extLst>
          </p:cNvPr>
          <p:cNvSpPr txBox="1"/>
          <p:nvPr/>
        </p:nvSpPr>
        <p:spPr>
          <a:xfrm>
            <a:off x="9009530" y="3283768"/>
            <a:ext cx="209774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</a:p>
          <a:p>
            <a:r>
              <a:rPr lang="en-IN" sz="2000" b="1" dirty="0">
                <a:solidFill>
                  <a:srgbClr val="333333"/>
                </a:solidFill>
                <a:latin typeface="inter-bold"/>
              </a:rPr>
              <a:t>	p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BEDE0-B376-A1D5-6D30-AB2A12C772FD}"/>
              </a:ext>
            </a:extLst>
          </p:cNvPr>
          <p:cNvSpPr txBox="1"/>
          <p:nvPr/>
        </p:nvSpPr>
        <p:spPr>
          <a:xfrm>
            <a:off x="484093" y="2959296"/>
            <a:ext cx="775447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CharAtExample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      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  String name=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“compiler"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            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name.charAt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//returns the char value at the 3rd 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1681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length()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35490-D9E2-2890-0B81-CF0621BB9F03}"/>
              </a:ext>
            </a:extLst>
          </p:cNvPr>
          <p:cNvSpPr txBox="1"/>
          <p:nvPr/>
        </p:nvSpPr>
        <p:spPr>
          <a:xfrm>
            <a:off x="397435" y="805987"/>
            <a:ext cx="1157941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Java String class length()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method finds the length of a string. The length of the Java string is the same as the Unicode code units of the string.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B07EA-4B8A-8AE1-C4FF-FCABD5995527}"/>
              </a:ext>
            </a:extLst>
          </p:cNvPr>
          <p:cNvSpPr txBox="1"/>
          <p:nvPr/>
        </p:nvSpPr>
        <p:spPr>
          <a:xfrm>
            <a:off x="8100548" y="3087840"/>
            <a:ext cx="344500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</a:p>
          <a:p>
            <a:r>
              <a:rPr lang="en-IN" sz="2000" b="1" dirty="0">
                <a:solidFill>
                  <a:srgbClr val="333333"/>
                </a:solidFill>
                <a:latin typeface="inter-bold"/>
              </a:rPr>
              <a:t>	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string s1 length is: 4</a:t>
            </a:r>
          </a:p>
          <a:p>
            <a:r>
              <a:rPr lang="en-US" sz="2000" dirty="0">
                <a:solidFill>
                  <a:srgbClr val="0000FF"/>
                </a:solidFill>
                <a:latin typeface="inter-regular"/>
              </a:rPr>
              <a:t>	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string s2 length is: 6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BEDE0-B376-A1D5-6D30-AB2A12C772FD}"/>
              </a:ext>
            </a:extLst>
          </p:cNvPr>
          <p:cNvSpPr txBox="1"/>
          <p:nvPr/>
        </p:nvSpPr>
        <p:spPr>
          <a:xfrm>
            <a:off x="397434" y="2205670"/>
            <a:ext cx="703834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LengthExample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      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  String s1=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String s2=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"python"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"string s1 length is: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+s1.length());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  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"string s2 length is: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+s2.length());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      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8292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substring()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35490-D9E2-2890-0B81-CF0621BB9F03}"/>
              </a:ext>
            </a:extLst>
          </p:cNvPr>
          <p:cNvSpPr txBox="1"/>
          <p:nvPr/>
        </p:nvSpPr>
        <p:spPr>
          <a:xfrm>
            <a:off x="397435" y="852340"/>
            <a:ext cx="11579413" cy="56400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Java String class substring()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method returns a part of the string.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We pass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beginIndex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and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endIndex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number position in the Java substring method where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beginIndex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is inclusive, and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endIndex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is exclusive. 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two types of substring methods in Java string.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substring(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startIndex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type - 1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sz="1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and    </a:t>
            </a:r>
          </a:p>
          <a:p>
            <a:pPr algn="just"/>
            <a:endParaRPr lang="en-US" sz="800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 substring(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startIndex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endIndex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type - 2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Note:</a:t>
            </a:r>
          </a:p>
          <a:p>
            <a:pPr algn="just"/>
            <a:endParaRPr lang="en-US" sz="1050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StringIndexOutOfBoundsException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thrown when any one of the following conditions is met.</a:t>
            </a:r>
          </a:p>
          <a:p>
            <a:pPr algn="just"/>
            <a:endParaRPr lang="en-US" sz="12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if the start index is negative value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end index is lower than starting index.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Either starting or ending index is greater than the total number of characters present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112592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substring()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730623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SubstringEx1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dirty="0" err="1">
                <a:solidFill>
                  <a:srgbClr val="0000FF"/>
                </a:solidFill>
                <a:latin typeface="inter-regular"/>
              </a:rPr>
              <a:t>J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avaprogram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(s1.substring(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 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//returns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va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(s1.substring(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 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//returns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vaprogram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    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4" y="3403714"/>
            <a:ext cx="730623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SubstringEx2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Javaprogram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substr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s1.substring(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Starts with 0 and goes to end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substr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substr2 = s1.substring(</a:t>
            </a:r>
            <a:r>
              <a:rPr lang="en-IN" dirty="0">
                <a:solidFill>
                  <a:srgbClr val="C00000"/>
                </a:solidFill>
                <a:latin typeface="inter-regular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dirty="0">
                <a:solidFill>
                  <a:srgbClr val="C00000"/>
                </a:solidFill>
                <a:latin typeface="inter-regular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Starts from 5 and goes to </a:t>
            </a:r>
            <a:r>
              <a:rPr lang="en-IN" dirty="0">
                <a:solidFill>
                  <a:srgbClr val="008200"/>
                </a:solidFill>
                <a:latin typeface="inter-regular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(substr2);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substr3 = s1.substring(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Returns Exception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0569-BC9C-C248-9668-215B56D438A9}"/>
              </a:ext>
            </a:extLst>
          </p:cNvPr>
          <p:cNvSpPr txBox="1"/>
          <p:nvPr/>
        </p:nvSpPr>
        <p:spPr>
          <a:xfrm>
            <a:off x="8340131" y="4234711"/>
            <a:ext cx="342816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Javaprogram</a:t>
            </a:r>
            <a:endParaRPr lang="en-US" dirty="0"/>
          </a:p>
          <a:p>
            <a:r>
              <a:rPr lang="en-US" dirty="0"/>
              <a:t>prog</a:t>
            </a:r>
          </a:p>
          <a:p>
            <a:r>
              <a:rPr lang="en-US" dirty="0"/>
              <a:t>Exception in thread "main" </a:t>
            </a:r>
            <a:r>
              <a:rPr lang="en-US" dirty="0" err="1"/>
              <a:t>java.lang.StringIndexOutOfBoundsException</a:t>
            </a:r>
            <a:r>
              <a:rPr lang="en-US" dirty="0"/>
              <a:t>: begin 5, end 15, length 11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8442289" y="994868"/>
            <a:ext cx="332600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va</a:t>
            </a:r>
            <a:endParaRPr lang="en-US" dirty="0"/>
          </a:p>
          <a:p>
            <a:r>
              <a:rPr lang="en-US" dirty="0" err="1"/>
              <a:t>vaprogram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contains()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730623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ContainsEx1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 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name=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"what do you know about me"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name.contains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"do you know"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name.contains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"about"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name.contains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 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4" y="3657846"/>
            <a:ext cx="730623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ContainsEx2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	String str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 Java readers"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	 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boolean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isContains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str.contains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isContains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	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Case Sensitive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str.contains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false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0569-BC9C-C248-9668-215B56D438A9}"/>
              </a:ext>
            </a:extLst>
          </p:cNvPr>
          <p:cNvSpPr txBox="1"/>
          <p:nvPr/>
        </p:nvSpPr>
        <p:spPr>
          <a:xfrm>
            <a:off x="8442290" y="3702671"/>
            <a:ext cx="335227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                  true</a:t>
            </a:r>
          </a:p>
          <a:p>
            <a:r>
              <a:rPr lang="en-US" dirty="0"/>
              <a:t>                    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8442289" y="717870"/>
            <a:ext cx="335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                true</a:t>
            </a:r>
          </a:p>
          <a:p>
            <a:r>
              <a:rPr lang="en-US" dirty="0"/>
              <a:t>                   true</a:t>
            </a:r>
          </a:p>
          <a:p>
            <a:r>
              <a:rPr lang="en-US" dirty="0"/>
              <a:t>                  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32959-AA69-9034-3412-F97025C92ED4}"/>
              </a:ext>
            </a:extLst>
          </p:cNvPr>
          <p:cNvSpPr txBox="1"/>
          <p:nvPr/>
        </p:nvSpPr>
        <p:spPr>
          <a:xfrm>
            <a:off x="8442290" y="5061171"/>
            <a:ext cx="338215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Note:</a:t>
            </a:r>
          </a:p>
          <a:p>
            <a:pPr algn="just"/>
            <a:endParaRPr lang="en-US" sz="10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contains() method should not be used to search for a character in a string. Doing so results in an error.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43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09155"/>
            <a:ext cx="9144000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Java String</a:t>
            </a:r>
          </a:p>
        </p:txBody>
      </p:sp>
    </p:spTree>
    <p:extLst>
      <p:ext uri="{BB962C8B-B14F-4D97-AF65-F5344CB8AC3E}">
        <p14:creationId xmlns:p14="http://schemas.microsoft.com/office/powerpoint/2010/main" val="109811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join()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018390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Syntax</a:t>
            </a:r>
            <a:r>
              <a:rPr lang="en-IN" i="0" dirty="0">
                <a:solidFill>
                  <a:srgbClr val="006699"/>
                </a:solidFill>
                <a:effectLst/>
                <a:latin typeface="inter-regular"/>
              </a:rPr>
              <a:t>: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 join(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CharSequence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delimiter,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CharSequence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... elements)  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241728"/>
            <a:ext cx="730623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StringJoinEx1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joinString1=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String.join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"-"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welcome"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"to"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"java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(joinString1);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0569-BC9C-C248-9668-215B56D438A9}"/>
              </a:ext>
            </a:extLst>
          </p:cNvPr>
          <p:cNvSpPr txBox="1"/>
          <p:nvPr/>
        </p:nvSpPr>
        <p:spPr>
          <a:xfrm>
            <a:off x="8593015" y="4928570"/>
            <a:ext cx="33522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                  18/10/2022 10:35:40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8593014" y="2072724"/>
            <a:ext cx="33522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                welcome-to-java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15936-A5FE-C575-F6BE-24777B1AE85F}"/>
              </a:ext>
            </a:extLst>
          </p:cNvPr>
          <p:cNvSpPr txBox="1"/>
          <p:nvPr/>
        </p:nvSpPr>
        <p:spPr>
          <a:xfrm>
            <a:off x="701711" y="3907009"/>
            <a:ext cx="716614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StringJoinEx2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  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date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String.join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"/"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18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“10"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"2022"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(date);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String time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String.join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":"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“10"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35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“40"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+time);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26983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isEmpty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isEmpty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checks if the input string is empty or not. It returns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if string is empty otherwise it will return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Note 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ere empty means the number of characters contained in a string is zero.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2070347"/>
            <a:ext cx="730623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IsEmptyEx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s2=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(s1.isEmpty());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(s2.isEmpty());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8593015" y="3137849"/>
            <a:ext cx="214867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                true</a:t>
            </a:r>
          </a:p>
          <a:p>
            <a:r>
              <a:rPr lang="en-US" dirty="0"/>
              <a:t>                  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324D9-AC87-7129-CF91-19BC0978A527}"/>
              </a:ext>
            </a:extLst>
          </p:cNvPr>
          <p:cNvSpPr txBox="1"/>
          <p:nvPr/>
        </p:nvSpPr>
        <p:spPr>
          <a:xfrm>
            <a:off x="636493" y="5476911"/>
            <a:ext cx="73062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str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empty 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str1 =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null string. It also do not contain any characters.</a:t>
            </a:r>
          </a:p>
          <a:p>
            <a:pPr algn="just"/>
            <a:endParaRPr lang="en-US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Note: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isEmpty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is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regular"/>
              </a:rPr>
              <a:t>not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fit for checking the null strings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90356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concat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Java String class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concat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combines specified string at the end of this string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returns a combined string. It is like appending another string.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641200"/>
            <a:ext cx="866828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ConcatEx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       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 {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String s1=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“Hello"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	// The string s1 does not get changed, even though it is invoking the method  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	// </a:t>
            </a:r>
            <a:r>
              <a:rPr lang="en-US" b="0" i="0" dirty="0" err="1">
                <a:solidFill>
                  <a:srgbClr val="008200"/>
                </a:solidFill>
                <a:effectLst/>
                <a:latin typeface="inter-regular"/>
              </a:rPr>
              <a:t>concat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(), as it is immutable. Therefore,  explicit assignment is required here.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s1.concat(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“Java"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(s1);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s1=s1.concat(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Java Program"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(s1);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 }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9686612" y="3067260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Hello Java Program</a:t>
            </a:r>
          </a:p>
        </p:txBody>
      </p:sp>
    </p:spTree>
    <p:extLst>
      <p:ext uri="{BB962C8B-B14F-4D97-AF65-F5344CB8AC3E}">
        <p14:creationId xmlns:p14="http://schemas.microsoft.com/office/powerpoint/2010/main" val="1034289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replace()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66638" y="717870"/>
            <a:ext cx="724141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ReplaceEx1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“Good morning"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s2 =s1.replace(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‘</a:t>
            </a:r>
            <a:r>
              <a:rPr lang="en-IN" dirty="0" err="1">
                <a:solidFill>
                  <a:srgbClr val="0000FF"/>
                </a:solidFill>
                <a:latin typeface="inter-regular"/>
              </a:rPr>
              <a:t>o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’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’e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//replaces all occurrences of ’o' to ’e’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(s2);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8088923" y="4491502"/>
            <a:ext cx="39490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US" dirty="0"/>
              <a:t>My name was khan and your name was </a:t>
            </a:r>
            <a:r>
              <a:rPr lang="en-US" dirty="0" err="1"/>
              <a:t>kiran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C7CF-22E7-E56E-F599-69A8A8FED9ED}"/>
              </a:ext>
            </a:extLst>
          </p:cNvPr>
          <p:cNvSpPr txBox="1"/>
          <p:nvPr/>
        </p:nvSpPr>
        <p:spPr>
          <a:xfrm>
            <a:off x="666638" y="3780694"/>
            <a:ext cx="724141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ReplaceEx2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s1=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"my name is khan and your name is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kiran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//replaces all occurrences of "is" to "was"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 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replaceString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=s1.replace(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is"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"was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replaceString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85DA3-5CEB-2904-B11E-969F8E11A806}"/>
              </a:ext>
            </a:extLst>
          </p:cNvPr>
          <p:cNvSpPr txBox="1"/>
          <p:nvPr/>
        </p:nvSpPr>
        <p:spPr>
          <a:xfrm>
            <a:off x="9261477" y="1690782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/>
          </a:p>
          <a:p>
            <a:r>
              <a:rPr lang="en-US"/>
              <a:t>Geed </a:t>
            </a:r>
            <a:r>
              <a:rPr lang="en-US" dirty="0" err="1"/>
              <a:t>merning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4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equals()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12849" y="1228858"/>
            <a:ext cx="910489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EqualsEx1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s2=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s3=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s4=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"python"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(s1.equals(s2));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//true because content and case is same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(s1.equals(s3));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//false because case is not same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(s1.equals(s4));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//false because content is not same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85DA3-5CEB-2904-B11E-969F8E11A806}"/>
              </a:ext>
            </a:extLst>
          </p:cNvPr>
          <p:cNvSpPr txBox="1"/>
          <p:nvPr/>
        </p:nvSpPr>
        <p:spPr>
          <a:xfrm>
            <a:off x="9977979" y="2920052"/>
            <a:ext cx="1918186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true</a:t>
            </a:r>
          </a:p>
          <a:p>
            <a:r>
              <a:rPr lang="en-US" dirty="0"/>
              <a:t>	false</a:t>
            </a:r>
          </a:p>
          <a:p>
            <a:r>
              <a:rPr lang="en-US" dirty="0"/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393266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equalsIgnoreCase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12849" y="1228858"/>
            <a:ext cx="910489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EqualsEx2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     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s2=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s3=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String s4=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"python"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(s1.equalsIgnoreCase(s2));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//true because content and case is same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equalsIgnoreCase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(s3));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//true because case is ignored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equalsIgnoreCase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(s4));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//false because content is not same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 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85DA3-5CEB-2904-B11E-969F8E11A806}"/>
              </a:ext>
            </a:extLst>
          </p:cNvPr>
          <p:cNvSpPr txBox="1"/>
          <p:nvPr/>
        </p:nvSpPr>
        <p:spPr>
          <a:xfrm>
            <a:off x="10013838" y="2902123"/>
            <a:ext cx="1918186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true</a:t>
            </a:r>
          </a:p>
          <a:p>
            <a:r>
              <a:rPr lang="en-US" dirty="0"/>
              <a:t>	true</a:t>
            </a:r>
          </a:p>
          <a:p>
            <a:r>
              <a:rPr lang="en-US" dirty="0"/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166480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split()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478119" y="765424"/>
            <a:ext cx="762571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public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class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TestSplit1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{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altLang="en-US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public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static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void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main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[])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altLang="en-US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{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altLang="en-US" sz="16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new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inter-regular"/>
              </a:rPr>
              <a:t>"Welcome-to-Java"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);</a:t>
            </a:r>
          </a:p>
          <a:p>
            <a:pPr algn="just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for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res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: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Str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.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split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inter-regular"/>
              </a:rPr>
              <a:t>"-"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))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altLang="en-US" sz="16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US" altLang="en-US" sz="1600" dirty="0">
                <a:solidFill>
                  <a:srgbClr val="666600"/>
                </a:solidFill>
                <a:latin typeface="inter-regular"/>
              </a:rPr>
              <a:t>			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System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.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inter-regular"/>
              </a:rPr>
              <a:t>out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.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println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res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);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altLang="en-US" sz="16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lang="en-US" altLang="en-US" sz="1600" dirty="0">
                <a:solidFill>
                  <a:srgbClr val="666600"/>
                </a:solidFill>
                <a:latin typeface="inter-regular"/>
              </a:rPr>
              <a:t>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inter-regular"/>
              </a:rPr>
              <a:t>}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-regular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85DA3-5CEB-2904-B11E-969F8E11A806}"/>
              </a:ext>
            </a:extLst>
          </p:cNvPr>
          <p:cNvSpPr txBox="1"/>
          <p:nvPr/>
        </p:nvSpPr>
        <p:spPr>
          <a:xfrm>
            <a:off x="8812305" y="1682923"/>
            <a:ext cx="2779059" cy="1246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Welcome</a:t>
            </a:r>
          </a:p>
          <a:p>
            <a:r>
              <a:rPr lang="en-US" dirty="0"/>
              <a:t>	to</a:t>
            </a:r>
          </a:p>
          <a:p>
            <a:r>
              <a:rPr lang="en-US" dirty="0"/>
              <a:t>	Java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0469C4A-9AD0-8B86-D14C-8209BBCA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19" y="3975984"/>
            <a:ext cx="7625716" cy="2708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  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inter-regular"/>
              </a:rPr>
              <a:t>TestSplit2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main(String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[])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    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String str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Welcome@to@Java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    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arrOfStr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str.split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"@"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inter-regular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   		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(String res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arrOfStr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        	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(res);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inter-regular"/>
              </a:rPr>
              <a:t>    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8812304" y="4690329"/>
            <a:ext cx="2779059" cy="969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Welcome</a:t>
            </a:r>
          </a:p>
          <a:p>
            <a:r>
              <a:rPr lang="en-US" dirty="0"/>
              <a:t>	</a:t>
            </a:r>
            <a:r>
              <a:rPr lang="en-US" dirty="0" err="1"/>
              <a:t>to@Java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2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indexOf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412377" y="717870"/>
            <a:ext cx="8755528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IndexOfEx</a:t>
            </a:r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inter-regular"/>
              </a:rPr>
              <a:t>"this is index of example"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		//passing substring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index1=s1.indexOf(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inter-regular"/>
              </a:rPr>
              <a:t>"is"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//returns the index of is substring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(index1);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//2 </a:t>
            </a:r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index2=s1.indexOf(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inter-regular"/>
              </a:rPr>
              <a:t>"index"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//returns the index of index substring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(index2);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 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		//passing substring with from 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index3=s1.indexOf(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inter-regular"/>
              </a:rPr>
              <a:t>"is"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//returns the index of is substring after 4th 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(index3);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//5 i.e. the index of another 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		//passing char 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index4=s1.indexOf(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inter-regular"/>
              </a:rPr>
              <a:t>'s'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//returns the index of s char 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(index4);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9753598" y="2879458"/>
            <a:ext cx="2026025" cy="15234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2</a:t>
            </a:r>
          </a:p>
          <a:p>
            <a:r>
              <a:rPr lang="en-US" dirty="0"/>
              <a:t>	8</a:t>
            </a:r>
          </a:p>
          <a:p>
            <a:r>
              <a:rPr lang="en-US" dirty="0"/>
              <a:t>	5</a:t>
            </a:r>
          </a:p>
          <a:p>
            <a:r>
              <a:rPr lang="en-US" dirty="0"/>
              <a:t>	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F6D5B-A714-BBC8-1A8F-06608968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58712"/>
              </p:ext>
            </p:extLst>
          </p:nvPr>
        </p:nvGraphicFramePr>
        <p:xfrm>
          <a:off x="1954306" y="6140130"/>
          <a:ext cx="6096000" cy="449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287168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11635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890171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845028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52029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79204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77903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629130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51500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288406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512085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697493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395513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943372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523325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199812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710079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59979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951766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17950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610825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458683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456917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224705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x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x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4873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99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8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toLowerCase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1075765" y="1470905"/>
            <a:ext cx="87555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StringLowerEx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“GIET 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inter-regular"/>
              </a:rPr>
              <a:t>CsE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inter-regular"/>
              </a:rPr>
              <a:t>brAnch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s2=s1.toLowerCase();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(s2);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3304240" y="4460547"/>
            <a:ext cx="5133789" cy="692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</a:t>
            </a:r>
            <a:r>
              <a:rPr lang="en-US" dirty="0" err="1"/>
              <a:t>giet</a:t>
            </a:r>
            <a:r>
              <a:rPr lang="en-US" dirty="0"/>
              <a:t> </a:t>
            </a:r>
            <a:r>
              <a:rPr lang="en-US" dirty="0" err="1"/>
              <a:t>cse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266176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toUpperCase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1075765" y="1470905"/>
            <a:ext cx="87555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StringUpperEx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inter-regular"/>
              </a:rPr>
              <a:t>gIEt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inter-regular"/>
              </a:rPr>
              <a:t>CsE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inter-regular"/>
              </a:rPr>
              <a:t>brAnch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s2=s1.toUpperCase();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(s2);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3304240" y="4460547"/>
            <a:ext cx="5133789" cy="692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GIET CSE BRANCH</a:t>
            </a:r>
          </a:p>
        </p:txBody>
      </p:sp>
    </p:spTree>
    <p:extLst>
      <p:ext uri="{BB962C8B-B14F-4D97-AF65-F5344CB8AC3E}">
        <p14:creationId xmlns:p14="http://schemas.microsoft.com/office/powerpoint/2010/main" val="25499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70"/>
            <a:ext cx="11329725" cy="2419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In Java, string is basically an object that represents the sequence of char values. 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An array of characters works the same as Java string. For example:</a:t>
            </a:r>
          </a:p>
          <a:p>
            <a:pPr marL="0" indent="0" algn="just">
              <a:buNone/>
            </a:pPr>
            <a:endParaRPr lang="en-US" sz="100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			char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={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‘G'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’I'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’E'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’T'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			String s=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				OR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			String s=</a:t>
            </a:r>
            <a:r>
              <a:rPr lang="en-US" sz="1800" b="0" i="0" dirty="0">
                <a:solidFill>
                  <a:srgbClr val="0000FF"/>
                </a:solidFill>
                <a:effectLst/>
                <a:latin typeface="inter-regular"/>
              </a:rPr>
              <a:t>“GIET"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1026" name="Picture 2" descr="String in Java">
            <a:extLst>
              <a:ext uri="{FF2B5EF4-FFF2-40B4-BE49-F238E27FC236}">
                <a16:creationId xmlns:a16="http://schemas.microsoft.com/office/drawing/2014/main" id="{0E308A04-C6D2-BCF0-8081-59584A77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3" y="3065564"/>
            <a:ext cx="4002741" cy="222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3B033-8C76-722B-2BDC-E1031C5BAC04}"/>
              </a:ext>
            </a:extLst>
          </p:cNvPr>
          <p:cNvSpPr txBox="1"/>
          <p:nvPr/>
        </p:nvSpPr>
        <p:spPr>
          <a:xfrm>
            <a:off x="5432612" y="5390205"/>
            <a:ext cx="646355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Note: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CharSequence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 is used to represent the sequence of characters. String, </a:t>
            </a:r>
            <a:r>
              <a:rPr lang="en-US" dirty="0" err="1">
                <a:solidFill>
                  <a:srgbClr val="333333"/>
                </a:solidFill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StringBuffer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 </a:t>
            </a:r>
            <a:r>
              <a:rPr lang="en-US" dirty="0">
                <a:solidFill>
                  <a:srgbClr val="333333"/>
                </a:solidFill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StringBuilder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classes implement it. It means, we can create strings in Java by using these three classes.</a:t>
            </a: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A2BD-01C5-AF9D-E9A8-000880ECC280}"/>
              </a:ext>
            </a:extLst>
          </p:cNvPr>
          <p:cNvSpPr txBox="1"/>
          <p:nvPr/>
        </p:nvSpPr>
        <p:spPr>
          <a:xfrm>
            <a:off x="766483" y="5528705"/>
            <a:ext cx="400274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333333"/>
                </a:solidFill>
                <a:latin typeface="inter-regular"/>
              </a:rPr>
              <a:t>Note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: The </a:t>
            </a:r>
            <a:r>
              <a:rPr lang="en-US" sz="1800" dirty="0" err="1">
                <a:solidFill>
                  <a:srgbClr val="333333"/>
                </a:solidFill>
                <a:latin typeface="inter-regular"/>
              </a:rPr>
              <a:t>java.lang.String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class </a:t>
            </a:r>
            <a:r>
              <a:rPr lang="en-US" sz="1800" dirty="0">
                <a:solidFill>
                  <a:srgbClr val="1100A7"/>
                </a:solidFill>
                <a:latin typeface="inter-regular"/>
              </a:rPr>
              <a:t>implements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1800" b="1" dirty="0">
                <a:solidFill>
                  <a:srgbClr val="333333"/>
                </a:solidFill>
                <a:latin typeface="inter-regular"/>
              </a:rPr>
              <a:t>Serializable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, </a:t>
            </a:r>
            <a:r>
              <a:rPr lang="en-US" sz="1800" b="1" dirty="0">
                <a:solidFill>
                  <a:srgbClr val="333333"/>
                </a:solidFill>
                <a:latin typeface="inter-regular"/>
              </a:rPr>
              <a:t>Comparable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and </a:t>
            </a:r>
            <a:r>
              <a:rPr lang="en-US" sz="1800" b="1" dirty="0" err="1">
                <a:solidFill>
                  <a:srgbClr val="333333"/>
                </a:solidFill>
                <a:latin typeface="inter-regular"/>
              </a:rPr>
              <a:t>CharSequence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interfaces.</a:t>
            </a:r>
          </a:p>
        </p:txBody>
      </p:sp>
      <p:pic>
        <p:nvPicPr>
          <p:cNvPr id="1028" name="Picture 4" descr="CharSequence in Java">
            <a:extLst>
              <a:ext uri="{FF2B5EF4-FFF2-40B4-BE49-F238E27FC236}">
                <a16:creationId xmlns:a16="http://schemas.microsoft.com/office/drawing/2014/main" id="{F471099F-582A-93C4-5E55-BD39D78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00" y="3033157"/>
            <a:ext cx="4002740" cy="21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8AA8E-A136-56EB-4E12-D969CE8C33D9}"/>
              </a:ext>
            </a:extLst>
          </p:cNvPr>
          <p:cNvCxnSpPr>
            <a:cxnSpLocks/>
          </p:cNvCxnSpPr>
          <p:nvPr/>
        </p:nvCxnSpPr>
        <p:spPr>
          <a:xfrm>
            <a:off x="674016" y="3119360"/>
            <a:ext cx="111327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trim()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573741" y="745458"/>
            <a:ext cx="653527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StringTrimEx1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  hello string  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(s1+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//without trim()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(s1.trim()+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//with trim()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7837394" y="1287043"/>
            <a:ext cx="3507441" cy="969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hello string   java</a:t>
            </a:r>
          </a:p>
          <a:p>
            <a:r>
              <a:rPr lang="en-US" dirty="0"/>
              <a:t>	hello </a:t>
            </a:r>
            <a:r>
              <a:rPr lang="en-US" dirty="0" err="1"/>
              <a:t>stringjava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D552-C3B5-2486-B3BC-7C06143C36C2}"/>
              </a:ext>
            </a:extLst>
          </p:cNvPr>
          <p:cNvSpPr txBox="1"/>
          <p:nvPr/>
        </p:nvSpPr>
        <p:spPr>
          <a:xfrm>
            <a:off x="573741" y="3250220"/>
            <a:ext cx="6535270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StringTrimEx2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	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String s1 =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 hello java string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(s1.length());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(s1);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//Without trim() 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String tr = s1.trim();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tr.length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(tr);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//With trim() 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	}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D169F-13DB-DB66-8565-8EADC00DEF6E}"/>
              </a:ext>
            </a:extLst>
          </p:cNvPr>
          <p:cNvSpPr txBox="1"/>
          <p:nvPr/>
        </p:nvSpPr>
        <p:spPr>
          <a:xfrm>
            <a:off x="7837393" y="4458243"/>
            <a:ext cx="3507441" cy="18004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b="1" dirty="0"/>
          </a:p>
          <a:p>
            <a:r>
              <a:rPr lang="en-US" b="1" dirty="0"/>
              <a:t>19</a:t>
            </a:r>
          </a:p>
          <a:p>
            <a:endParaRPr lang="en-US" sz="300" dirty="0"/>
          </a:p>
          <a:p>
            <a:r>
              <a:rPr lang="en-US"/>
              <a:t> hello </a:t>
            </a:r>
            <a:r>
              <a:rPr lang="en-US" dirty="0"/>
              <a:t>java string</a:t>
            </a:r>
          </a:p>
          <a:p>
            <a:r>
              <a:rPr lang="en-US" b="1" dirty="0"/>
              <a:t>17</a:t>
            </a:r>
          </a:p>
          <a:p>
            <a:r>
              <a:rPr lang="en-US" dirty="0"/>
              <a:t>hello java string</a:t>
            </a:r>
          </a:p>
        </p:txBody>
      </p:sp>
    </p:spTree>
    <p:extLst>
      <p:ext uri="{BB962C8B-B14F-4D97-AF65-F5344CB8AC3E}">
        <p14:creationId xmlns:p14="http://schemas.microsoft.com/office/powerpoint/2010/main" val="108938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valueOf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573741" y="745458"/>
            <a:ext cx="715344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StringValueOfEx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value=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String.valueOf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(value);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(s1+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//concatenating string with 10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0E4F-7C5F-AF9B-BAEB-5FC39F3A1723}"/>
              </a:ext>
            </a:extLst>
          </p:cNvPr>
          <p:cNvSpPr txBox="1"/>
          <p:nvPr/>
        </p:nvSpPr>
        <p:spPr>
          <a:xfrm>
            <a:off x="8552748" y="1287043"/>
            <a:ext cx="2792087" cy="692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3010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F9727-FDC4-3936-8685-6DB69CD52390}"/>
              </a:ext>
            </a:extLst>
          </p:cNvPr>
          <p:cNvSpPr txBox="1"/>
          <p:nvPr/>
        </p:nvSpPr>
        <p:spPr>
          <a:xfrm>
            <a:off x="573740" y="3253549"/>
            <a:ext cx="7153441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StringValueOfExa2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	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 Float and Double to String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f  =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.05f;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d =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10.02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String s1 =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String.valueOf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(f);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String s2 =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String.valueOf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(d);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(s1);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(s2);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	}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C731-0AA7-A4CE-A2F8-BD622A1DE00F}"/>
              </a:ext>
            </a:extLst>
          </p:cNvPr>
          <p:cNvSpPr txBox="1"/>
          <p:nvPr/>
        </p:nvSpPr>
        <p:spPr>
          <a:xfrm>
            <a:off x="8421873" y="5224708"/>
            <a:ext cx="2792087" cy="969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sz="300" dirty="0"/>
          </a:p>
          <a:p>
            <a:r>
              <a:rPr lang="en-US" dirty="0"/>
              <a:t>	10.05</a:t>
            </a:r>
          </a:p>
          <a:p>
            <a:r>
              <a:rPr lang="en-US" dirty="0"/>
              <a:t>	10.02</a:t>
            </a:r>
          </a:p>
        </p:txBody>
      </p:sp>
    </p:spTree>
    <p:extLst>
      <p:ext uri="{BB962C8B-B14F-4D97-AF65-F5344CB8AC3E}">
        <p14:creationId xmlns:p14="http://schemas.microsoft.com/office/powerpoint/2010/main" val="34464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2809155"/>
            <a:ext cx="10721591" cy="1104220"/>
          </a:xfrm>
        </p:spPr>
        <p:txBody>
          <a:bodyPr>
            <a:normAutofit/>
          </a:bodyPr>
          <a:lstStyle/>
          <a:p>
            <a:r>
              <a:rPr lang="en-IN" sz="7200" b="1" dirty="0" err="1"/>
              <a:t>StringBuffer</a:t>
            </a:r>
            <a:r>
              <a:rPr lang="en-IN" sz="7200" b="1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28566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err="1">
                <a:solidFill>
                  <a:srgbClr val="610B38"/>
                </a:solidFill>
                <a:latin typeface="erdana"/>
              </a:rPr>
              <a:t>StringBuffer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70"/>
            <a:ext cx="11329725" cy="1720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class is used to create mutable (modifiable) String objects.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class in Java is the same as String class except it is mutable i.e. it can be changed.</a:t>
            </a:r>
          </a:p>
          <a:p>
            <a:pPr marL="0" indent="0" algn="just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Constructors of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 Class:</a:t>
            </a:r>
            <a:endParaRPr lang="en-US" sz="32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6820C-AD04-E0CA-5C88-62445317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75406"/>
              </p:ext>
            </p:extLst>
          </p:nvPr>
        </p:nvGraphicFramePr>
        <p:xfrm>
          <a:off x="1467224" y="2584325"/>
          <a:ext cx="973865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635">
                  <a:extLst>
                    <a:ext uri="{9D8B030D-6E8A-4147-A177-3AD203B41FA5}">
                      <a16:colId xmlns:a16="http://schemas.microsoft.com/office/drawing/2014/main" val="1011737576"/>
                    </a:ext>
                  </a:extLst>
                </a:gridCol>
                <a:gridCol w="6598023">
                  <a:extLst>
                    <a:ext uri="{9D8B030D-6E8A-4147-A177-3AD203B41FA5}">
                      <a16:colId xmlns:a16="http://schemas.microsoft.com/office/drawing/2014/main" val="82322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String buffer with the initial capacity of 16.</a:t>
                      </a:r>
                    </a:p>
                    <a:p>
                      <a:pPr algn="l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34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String buffer with the specified string.</a:t>
                      </a:r>
                    </a:p>
                    <a:p>
                      <a:pPr algn="l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6744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capacity)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String buffer with the specified capacity as length.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72341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C69B3F-579B-CF6F-08B3-90EBEA00CD48}"/>
              </a:ext>
            </a:extLst>
          </p:cNvPr>
          <p:cNvSpPr txBox="1"/>
          <p:nvPr/>
        </p:nvSpPr>
        <p:spPr>
          <a:xfrm>
            <a:off x="779929" y="5464005"/>
            <a:ext cx="10721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Note: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 String that can be modified or changed is known as mutable String.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StringBuilder classes are used for creating mutable strings.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62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Methods of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StringBuffer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6820C-AD04-E0CA-5C88-62445317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90244"/>
              </p:ext>
            </p:extLst>
          </p:nvPr>
        </p:nvGraphicFramePr>
        <p:xfrm>
          <a:off x="397435" y="717870"/>
          <a:ext cx="11319436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685">
                  <a:extLst>
                    <a:ext uri="{9D8B030D-6E8A-4147-A177-3AD203B41FA5}">
                      <a16:colId xmlns:a16="http://schemas.microsoft.com/office/drawing/2014/main" val="1011737576"/>
                    </a:ext>
                  </a:extLst>
                </a:gridCol>
                <a:gridCol w="6605751">
                  <a:extLst>
                    <a:ext uri="{9D8B030D-6E8A-4147-A177-3AD203B41FA5}">
                      <a16:colId xmlns:a16="http://schemas.microsoft.com/office/drawing/2014/main" val="82322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67662"/>
                  </a:ext>
                </a:extLst>
              </a:tr>
              <a:tr h="3937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append(String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specified string with this string.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34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nn-NO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insert(int offset, 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string with this string at the specified position.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6744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replace(int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replace the string from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72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delete(int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the string from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857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reverse()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reverse the string.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9834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capacity()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current capacity.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095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ensureCapacity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minimumCapacity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ensure the capacity at least equal to the given minimum.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9091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charAt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character at the specified position.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86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length()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length of the string i.e. total number of characters.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5341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substring(int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67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substring(int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75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6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append()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append()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method concatenates the given argument with this String.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641200"/>
            <a:ext cx="866828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StringBufferEx1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sb.append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</a:t>
            </a:r>
            <a:r>
              <a:rPr lang="en-IN" b="0" i="0" dirty="0">
                <a:solidFill>
                  <a:srgbClr val="1100A7"/>
                </a:solidFill>
                <a:effectLst/>
                <a:highlight>
                  <a:srgbClr val="FFFF00"/>
                </a:highlight>
                <a:latin typeface="inter-regular"/>
              </a:rPr>
              <a:t>now original string is changed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//prints Hello Java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4756024" y="5066389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US" dirty="0"/>
              <a:t>Hello Java</a:t>
            </a:r>
          </a:p>
        </p:txBody>
      </p:sp>
    </p:spTree>
    <p:extLst>
      <p:ext uri="{BB962C8B-B14F-4D97-AF65-F5344CB8AC3E}">
        <p14:creationId xmlns:p14="http://schemas.microsoft.com/office/powerpoint/2010/main" val="225353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replace()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replace() method replaces the given String from the specified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beginIndex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endIndex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641200"/>
            <a:ext cx="866828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StringBufferEx2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sb.replace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//prints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HJavalo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4756024" y="5066389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HJavalo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b="1" dirty="0">
              <a:solidFill>
                <a:srgbClr val="1100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19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delete()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delete()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method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deletes the String from the specified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beginIndex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endIndex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641200"/>
            <a:ext cx="866828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StringBufferEx3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sb.delete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//prints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Hlo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4756024" y="5066389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Hlo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b="1" dirty="0">
              <a:solidFill>
                <a:srgbClr val="1100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56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reverse()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636493" y="717870"/>
            <a:ext cx="1130879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reverse()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method of the StringBuilder class reverses the current String..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636493" y="1641200"/>
            <a:ext cx="866828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StringBufferEx4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sb.reverse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//prints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olleH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4756024" y="5066389"/>
            <a:ext cx="20833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olleH</a:t>
            </a:r>
            <a:endParaRPr lang="en-US" b="1" dirty="0">
              <a:solidFill>
                <a:srgbClr val="1100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33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capacity()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CCFE-1FCE-8928-2D71-7705BC94FA45}"/>
              </a:ext>
            </a:extLst>
          </p:cNvPr>
          <p:cNvSpPr txBox="1"/>
          <p:nvPr/>
        </p:nvSpPr>
        <p:spPr>
          <a:xfrm>
            <a:off x="582705" y="610294"/>
            <a:ext cx="1130879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capacity() method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StringBuffer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returns the current capacity of the buffer.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default capacity of the buffer is 16. If the number of character increases from its current capacity, it increases the capacity by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oldcapacity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*2)+2.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For example if your current capacity is 16, it will be (16*2)+2=34.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0179F-9266-239E-396D-B1F57FB67A30}"/>
              </a:ext>
            </a:extLst>
          </p:cNvPr>
          <p:cNvSpPr txBox="1"/>
          <p:nvPr/>
        </p:nvSpPr>
        <p:spPr>
          <a:xfrm>
            <a:off x="397435" y="2616365"/>
            <a:ext cx="915296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StringBufferEx5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sb.capacity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//default 16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sb.append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sb.capacity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//now 16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sb.append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 is my favourite language"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sb.capacity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//now (16*2)+2=34 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i.e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8200"/>
                </a:solidFill>
                <a:effectLst/>
                <a:latin typeface="inter-regular"/>
              </a:rPr>
              <a:t>oldcapacity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*2)+2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71143-2734-3D0D-4DFA-EA9D67EABB08}"/>
              </a:ext>
            </a:extLst>
          </p:cNvPr>
          <p:cNvSpPr txBox="1"/>
          <p:nvPr/>
        </p:nvSpPr>
        <p:spPr>
          <a:xfrm>
            <a:off x="9946589" y="3073847"/>
            <a:ext cx="208335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IN" b="1" dirty="0">
                <a:solidFill>
                  <a:srgbClr val="008200"/>
                </a:solidFill>
                <a:latin typeface="inter-regular"/>
              </a:rPr>
              <a:t>16</a:t>
            </a:r>
          </a:p>
          <a:p>
            <a:r>
              <a:rPr lang="en-IN" b="1" dirty="0">
                <a:solidFill>
                  <a:srgbClr val="008200"/>
                </a:solidFill>
                <a:latin typeface="inter-regular"/>
              </a:rPr>
              <a:t>16</a:t>
            </a:r>
          </a:p>
          <a:p>
            <a:r>
              <a:rPr lang="en-IN" b="1" dirty="0">
                <a:solidFill>
                  <a:srgbClr val="008200"/>
                </a:solidFill>
                <a:latin typeface="inter-regular"/>
              </a:rPr>
              <a:t>34</a:t>
            </a:r>
            <a:endParaRPr lang="en-US" b="1" dirty="0">
              <a:solidFill>
                <a:srgbClr val="1100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2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06" y="2611931"/>
            <a:ext cx="9959788" cy="1104220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How to create String in Java</a:t>
            </a:r>
          </a:p>
        </p:txBody>
      </p:sp>
    </p:spTree>
    <p:extLst>
      <p:ext uri="{BB962C8B-B14F-4D97-AF65-F5344CB8AC3E}">
        <p14:creationId xmlns:p14="http://schemas.microsoft.com/office/powerpoint/2010/main" val="705569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2809155"/>
            <a:ext cx="10721591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StringBuilder Class</a:t>
            </a:r>
          </a:p>
        </p:txBody>
      </p:sp>
    </p:spTree>
    <p:extLst>
      <p:ext uri="{BB962C8B-B14F-4D97-AF65-F5344CB8AC3E}">
        <p14:creationId xmlns:p14="http://schemas.microsoft.com/office/powerpoint/2010/main" val="246959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StringBuilder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70"/>
            <a:ext cx="11329725" cy="17205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inter-regular"/>
              </a:rPr>
              <a:t>Java StringBuilder class is used to create mutable (modifiable) String. </a:t>
            </a:r>
          </a:p>
          <a:p>
            <a:r>
              <a:rPr lang="en-US" sz="1800" dirty="0">
                <a:solidFill>
                  <a:srgbClr val="333333"/>
                </a:solidFill>
                <a:latin typeface="inter-regular"/>
              </a:rPr>
              <a:t>The Java StringBuilder class is same as </a:t>
            </a:r>
            <a:r>
              <a:rPr lang="en-US" sz="1800" dirty="0" err="1">
                <a:solidFill>
                  <a:srgbClr val="333333"/>
                </a:solidFill>
                <a:latin typeface="inter-regular"/>
              </a:rPr>
              <a:t>StringBuffer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 class except that it is non-synchronized. It is available since JDK 1.5</a:t>
            </a:r>
          </a:p>
          <a:p>
            <a:pPr marL="0" indent="0" algn="just">
              <a:buNone/>
            </a:pPr>
            <a:endParaRPr lang="en-US" sz="20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Constructors of StringBuilder Class:</a:t>
            </a:r>
            <a:endParaRPr lang="en-US" sz="32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6820C-AD04-E0CA-5C88-62445317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12335"/>
              </p:ext>
            </p:extLst>
          </p:nvPr>
        </p:nvGraphicFramePr>
        <p:xfrm>
          <a:off x="1467224" y="2584325"/>
          <a:ext cx="973865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635">
                  <a:extLst>
                    <a:ext uri="{9D8B030D-6E8A-4147-A177-3AD203B41FA5}">
                      <a16:colId xmlns:a16="http://schemas.microsoft.com/office/drawing/2014/main" val="1011737576"/>
                    </a:ext>
                  </a:extLst>
                </a:gridCol>
                <a:gridCol w="6598023">
                  <a:extLst>
                    <a:ext uri="{9D8B030D-6E8A-4147-A177-3AD203B41FA5}">
                      <a16:colId xmlns:a16="http://schemas.microsoft.com/office/drawing/2014/main" val="82322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String Builder with the initial capacity of 16.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34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StringBuilder(String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 String Builder with the specified string.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6744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StringBuilder(int length)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String Builder with the specified capacity as length.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723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0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Methods of StringBuilder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6820C-AD04-E0CA-5C88-62445317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72660"/>
              </p:ext>
            </p:extLst>
          </p:nvPr>
        </p:nvGraphicFramePr>
        <p:xfrm>
          <a:off x="397435" y="717870"/>
          <a:ext cx="11319436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3685">
                  <a:extLst>
                    <a:ext uri="{9D8B030D-6E8A-4147-A177-3AD203B41FA5}">
                      <a16:colId xmlns:a16="http://schemas.microsoft.com/office/drawing/2014/main" val="1011737576"/>
                    </a:ext>
                  </a:extLst>
                </a:gridCol>
                <a:gridCol w="6605751">
                  <a:extLst>
                    <a:ext uri="{9D8B030D-6E8A-4147-A177-3AD203B41FA5}">
                      <a16:colId xmlns:a16="http://schemas.microsoft.com/office/drawing/2014/main" val="82322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67662"/>
                  </a:ext>
                </a:extLst>
              </a:tr>
              <a:tr h="39375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StringBuilder append(String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specified string with this string.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341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StringBuilder insert(int offset, 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string with this string at the specified position.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6744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StringBuilder replace(int startIndex, int endIndex, 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replace the string from specified startIndex and endIndex.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72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StringBuilder delete(int startIndex, int endIndex)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the string from specified startIndex and endIndex.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857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StringBuilder reverse()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reverse the string.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9834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capacity()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current capacity.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095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char charAt(int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character at the specified position.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86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length()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length of the string i.e. total number of characters.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5341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substring(int beginIndex)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beginIndex.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67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substring(int beginIndex, int endIndex)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575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54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2809155"/>
            <a:ext cx="10721591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846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How to create String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69"/>
            <a:ext cx="11329725" cy="57456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java.lang.String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class is used to create a string object. There are two ways to create String object: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By string literal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By new keyword</a:t>
            </a:r>
          </a:p>
          <a:p>
            <a:pPr marL="457200" indent="-457200" algn="just"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1) String Literal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Java String literal is created by using double quotes. For Example:</a:t>
            </a:r>
          </a:p>
          <a:p>
            <a:pPr marL="0" indent="0" algn="ctr">
              <a:buNone/>
            </a:pPr>
            <a:r>
              <a:rPr lang="en-IN" sz="2000" b="1" dirty="0">
                <a:solidFill>
                  <a:srgbClr val="1100A7"/>
                </a:solidFill>
                <a:latin typeface="inter-regular"/>
              </a:rPr>
              <a:t>String</a:t>
            </a:r>
            <a:r>
              <a:rPr lang="en-IN" sz="2000" dirty="0">
                <a:solidFill>
                  <a:srgbClr val="333333"/>
                </a:solidFill>
                <a:latin typeface="inter-regular"/>
              </a:rPr>
              <a:t> s="</a:t>
            </a:r>
            <a:r>
              <a:rPr lang="en-IN" sz="2000" dirty="0">
                <a:solidFill>
                  <a:srgbClr val="FF0000"/>
                </a:solidFill>
                <a:latin typeface="inter-regular"/>
              </a:rPr>
              <a:t>welcome</a:t>
            </a:r>
            <a:r>
              <a:rPr lang="en-IN" sz="2000" dirty="0">
                <a:solidFill>
                  <a:srgbClr val="333333"/>
                </a:solidFill>
                <a:latin typeface="inter-regular"/>
              </a:rPr>
              <a:t>";  </a:t>
            </a:r>
          </a:p>
          <a:p>
            <a:pPr marL="0" indent="0" algn="just">
              <a:buNone/>
            </a:pPr>
            <a:endParaRPr lang="en-US" sz="3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Each time you create a string literal, the JVM checks the "</a:t>
            </a:r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string constant pool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" first. If the string already exists in the pool, a reference to the pooled instance is returned. If the string doesn't exist in the pool, a new string instance is created and placed in the pool. </a:t>
            </a:r>
          </a:p>
          <a:p>
            <a:pPr marL="0" indent="0" algn="just">
              <a:buNone/>
            </a:pPr>
            <a:endParaRPr lang="en-US" sz="7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Note: 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String objects are stored in a special memory area known as the "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string constant pool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-regular"/>
              </a:rPr>
              <a:t>".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1400" b="1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87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How to create String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69"/>
            <a:ext cx="11329725" cy="5933943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5000" dirty="0">
                <a:solidFill>
                  <a:srgbClr val="333333"/>
                </a:solidFill>
                <a:latin typeface="inter-regular"/>
              </a:rPr>
              <a:t>For example:</a:t>
            </a:r>
          </a:p>
          <a:p>
            <a:pPr marL="0" indent="0" algn="just">
              <a:buNone/>
            </a:pPr>
            <a:r>
              <a:rPr lang="en-US" sz="49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US" sz="4900" b="1" dirty="0">
                <a:solidFill>
                  <a:srgbClr val="0070C0"/>
                </a:solidFill>
                <a:latin typeface="inter-regular"/>
              </a:rPr>
              <a:t>String</a:t>
            </a:r>
            <a:r>
              <a:rPr lang="en-US" sz="4900" dirty="0">
                <a:solidFill>
                  <a:srgbClr val="333333"/>
                </a:solidFill>
                <a:latin typeface="inter-regular"/>
              </a:rPr>
              <a:t> s1=“</a:t>
            </a:r>
            <a:r>
              <a:rPr lang="en-US" sz="4900" dirty="0">
                <a:solidFill>
                  <a:srgbClr val="FF0000"/>
                </a:solidFill>
                <a:latin typeface="inter-regular"/>
              </a:rPr>
              <a:t>welcome</a:t>
            </a:r>
            <a:r>
              <a:rPr lang="en-US" sz="4900" dirty="0">
                <a:solidFill>
                  <a:srgbClr val="333333"/>
                </a:solidFill>
                <a:latin typeface="inter-regular"/>
              </a:rPr>
              <a:t>";  </a:t>
            </a:r>
          </a:p>
          <a:p>
            <a:pPr marL="0" indent="0" algn="just">
              <a:buNone/>
            </a:pPr>
            <a:r>
              <a:rPr lang="en-US" sz="4900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US" sz="4900" b="1" dirty="0">
                <a:solidFill>
                  <a:srgbClr val="0070C0"/>
                </a:solidFill>
                <a:latin typeface="inter-regular"/>
              </a:rPr>
              <a:t>String</a:t>
            </a:r>
            <a:r>
              <a:rPr lang="en-US" sz="4900" dirty="0">
                <a:solidFill>
                  <a:srgbClr val="333333"/>
                </a:solidFill>
                <a:latin typeface="inter-regular"/>
              </a:rPr>
              <a:t> s2=“</a:t>
            </a:r>
            <a:r>
              <a:rPr lang="en-US" sz="4900" dirty="0">
                <a:solidFill>
                  <a:srgbClr val="FF0000"/>
                </a:solidFill>
                <a:latin typeface="inter-regular"/>
              </a:rPr>
              <a:t>welcome</a:t>
            </a:r>
            <a:r>
              <a:rPr lang="en-US" sz="4900" dirty="0">
                <a:solidFill>
                  <a:srgbClr val="333333"/>
                </a:solidFill>
                <a:latin typeface="inter-regular"/>
              </a:rPr>
              <a:t>"; //</a:t>
            </a:r>
            <a:r>
              <a:rPr lang="en-US" sz="4900" b="1" dirty="0">
                <a:solidFill>
                  <a:srgbClr val="333333"/>
                </a:solidFill>
                <a:latin typeface="inter-regular"/>
              </a:rPr>
              <a:t>It doesn't create a new instance </a:t>
            </a:r>
          </a:p>
          <a:p>
            <a:pPr marL="0" indent="0" algn="just">
              <a:buNone/>
            </a:pPr>
            <a:endParaRPr lang="en-US" sz="4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4900" b="0" i="0" dirty="0">
                <a:solidFill>
                  <a:srgbClr val="333333"/>
                </a:solidFill>
                <a:effectLst/>
                <a:latin typeface="inter-regular"/>
              </a:rPr>
              <a:t>Firstly, JVM will not find any string object with the value "Welcome" in string constant pool that is why it will create a new object. </a:t>
            </a:r>
          </a:p>
          <a:p>
            <a:pPr marL="0" indent="0" algn="just">
              <a:buNone/>
            </a:pPr>
            <a:r>
              <a:rPr lang="en-US" sz="4900" b="0" i="0" dirty="0">
                <a:solidFill>
                  <a:srgbClr val="333333"/>
                </a:solidFill>
                <a:effectLst/>
                <a:latin typeface="inter-regular"/>
              </a:rPr>
              <a:t>After that it will find the string with the value "Welcome" in the pool, it will not create a new object but will return the reference to the same instance.</a:t>
            </a: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900" b="1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9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4500" b="1" i="0" dirty="0">
                <a:solidFill>
                  <a:srgbClr val="333333"/>
                </a:solidFill>
                <a:effectLst/>
                <a:latin typeface="inter-regular"/>
              </a:rPr>
              <a:t>Note</a:t>
            </a:r>
            <a:r>
              <a:rPr lang="en-US" sz="2900" b="0" i="0" dirty="0">
                <a:solidFill>
                  <a:srgbClr val="333333"/>
                </a:solidFill>
                <a:effectLst/>
                <a:latin typeface="inter-regular"/>
              </a:rPr>
              <a:t>: </a:t>
            </a:r>
            <a:r>
              <a:rPr lang="en-US" sz="4500" b="0" i="0" dirty="0">
                <a:solidFill>
                  <a:srgbClr val="333333"/>
                </a:solidFill>
                <a:effectLst/>
                <a:latin typeface="inter-regular"/>
              </a:rPr>
              <a:t>The concept of String literal is used to make Java more memory efficient (because no new objects are created if it exists already in the string constant pool).</a:t>
            </a:r>
            <a:endParaRPr lang="en-US" sz="4500" b="1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2050" name="Picture 2" descr="Java String">
            <a:extLst>
              <a:ext uri="{FF2B5EF4-FFF2-40B4-BE49-F238E27FC236}">
                <a16:creationId xmlns:a16="http://schemas.microsoft.com/office/drawing/2014/main" id="{06F3C8B1-03B2-9480-5C1C-930A1F99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41" y="3223157"/>
            <a:ext cx="6149787" cy="256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How to create String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6" y="717869"/>
            <a:ext cx="11329725" cy="5961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2) By new keyword :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String s=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"Welcome"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//creates two objects and one reference variable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such case, JVM will create a new string object in normal (non-pool) heap memory, and the literal "Welcome" will be placed in the string constant pool.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variable s will refer to the object in a heap (non-pool).</a:t>
            </a:r>
            <a:endParaRPr lang="en-US" sz="32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8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82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1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103DBC-4884-84BE-1B59-826B98504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37448"/>
              </p:ext>
            </p:extLst>
          </p:nvPr>
        </p:nvGraphicFramePr>
        <p:xfrm>
          <a:off x="2510117" y="3097960"/>
          <a:ext cx="717176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72280" imgH="3581280" progId="PBrush">
                  <p:embed/>
                </p:oleObj>
              </mc:Choice>
              <mc:Fallback>
                <p:oleObj name="Bitmap Image" r:id="rId2" imgW="5372280" imgH="3581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0117" y="3097960"/>
                        <a:ext cx="717176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Creating String in Java : An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35490-D9E2-2890-0B81-CF0621BB9F03}"/>
              </a:ext>
            </a:extLst>
          </p:cNvPr>
          <p:cNvSpPr txBox="1"/>
          <p:nvPr/>
        </p:nvSpPr>
        <p:spPr>
          <a:xfrm>
            <a:off x="215152" y="1379728"/>
            <a:ext cx="93950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StringEx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lvl="1"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s1=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"java"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	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//creating string by Java string literal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	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[]={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's'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't'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'r'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n'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'g'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's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String s2=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	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//converting char array to string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String s3=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"example"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  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//creating Java string by new keyword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(s1);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(s2);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(s3);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B07EA-4B8A-8AE1-C4FF-FCABD5995527}"/>
              </a:ext>
            </a:extLst>
          </p:cNvPr>
          <p:cNvSpPr txBox="1"/>
          <p:nvPr/>
        </p:nvSpPr>
        <p:spPr>
          <a:xfrm>
            <a:off x="9879106" y="3176191"/>
            <a:ext cx="20977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Output:</a:t>
            </a:r>
          </a:p>
          <a:p>
            <a:r>
              <a:rPr lang="en-IN" b="1" dirty="0">
                <a:solidFill>
                  <a:srgbClr val="333333"/>
                </a:solidFill>
                <a:latin typeface="inter-bold"/>
              </a:rPr>
              <a:t>	</a:t>
            </a:r>
            <a:r>
              <a:rPr lang="en-IN" dirty="0">
                <a:solidFill>
                  <a:srgbClr val="333333"/>
                </a:solidFill>
                <a:latin typeface="inter-bold"/>
              </a:rPr>
              <a:t>java</a:t>
            </a:r>
          </a:p>
          <a:p>
            <a:r>
              <a:rPr lang="en-IN" dirty="0">
                <a:solidFill>
                  <a:srgbClr val="333333"/>
                </a:solidFill>
                <a:latin typeface="inter-bold"/>
              </a:rPr>
              <a:t>	strings</a:t>
            </a:r>
          </a:p>
          <a:p>
            <a:r>
              <a:rPr lang="en-IN" dirty="0">
                <a:solidFill>
                  <a:srgbClr val="333333"/>
                </a:solidFill>
                <a:latin typeface="inter-bold"/>
              </a:rPr>
              <a:t>	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0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06" y="2611931"/>
            <a:ext cx="9959788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Immutable String in Java</a:t>
            </a:r>
          </a:p>
        </p:txBody>
      </p:sp>
    </p:spTree>
    <p:extLst>
      <p:ext uri="{BB962C8B-B14F-4D97-AF65-F5344CB8AC3E}">
        <p14:creationId xmlns:p14="http://schemas.microsoft.com/office/powerpoint/2010/main" val="48714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4727</Words>
  <Application>Microsoft Office PowerPoint</Application>
  <PresentationFormat>Widescreen</PresentationFormat>
  <Paragraphs>794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Bitmap Image</vt:lpstr>
      <vt:lpstr>Topics to be Covered:</vt:lpstr>
      <vt:lpstr>Java String</vt:lpstr>
      <vt:lpstr>Java String</vt:lpstr>
      <vt:lpstr>How to create String in Java</vt:lpstr>
      <vt:lpstr>How to create String in Java</vt:lpstr>
      <vt:lpstr>How to create String in Java</vt:lpstr>
      <vt:lpstr>How to create String in Java</vt:lpstr>
      <vt:lpstr>Creating String in Java : An Example</vt:lpstr>
      <vt:lpstr>Immutable String in Java</vt:lpstr>
      <vt:lpstr>Immutable Strings in Java</vt:lpstr>
      <vt:lpstr>Immutable Strings in Java</vt:lpstr>
      <vt:lpstr>Java String Methods</vt:lpstr>
      <vt:lpstr>String Methods</vt:lpstr>
      <vt:lpstr>String Methods</vt:lpstr>
      <vt:lpstr>charAt() Method</vt:lpstr>
      <vt:lpstr>length() Method</vt:lpstr>
      <vt:lpstr>substring() Method</vt:lpstr>
      <vt:lpstr>substring() Method</vt:lpstr>
      <vt:lpstr>contains() Method</vt:lpstr>
      <vt:lpstr>join() Method</vt:lpstr>
      <vt:lpstr>isEmpty() Method</vt:lpstr>
      <vt:lpstr>concat() Method</vt:lpstr>
      <vt:lpstr>replace() Method</vt:lpstr>
      <vt:lpstr>equals() Method</vt:lpstr>
      <vt:lpstr>equalsIgnoreCase() Method</vt:lpstr>
      <vt:lpstr>split() Method</vt:lpstr>
      <vt:lpstr>indexOf() Method</vt:lpstr>
      <vt:lpstr>toLowerCase() Method</vt:lpstr>
      <vt:lpstr>toUpperCase() Method</vt:lpstr>
      <vt:lpstr>trim() Method</vt:lpstr>
      <vt:lpstr>valueOf() Method</vt:lpstr>
      <vt:lpstr>StringBuffer Class</vt:lpstr>
      <vt:lpstr>StringBuffer Class</vt:lpstr>
      <vt:lpstr>Methods of StringBuffer Class</vt:lpstr>
      <vt:lpstr>append() Method</vt:lpstr>
      <vt:lpstr>replace() Method</vt:lpstr>
      <vt:lpstr>delete() Method</vt:lpstr>
      <vt:lpstr>reverse() Method</vt:lpstr>
      <vt:lpstr>capacity() Method</vt:lpstr>
      <vt:lpstr>StringBuilder Class</vt:lpstr>
      <vt:lpstr>StringBuilder Class</vt:lpstr>
      <vt:lpstr>Methods of StringBuilder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Anil Kumar</dc:creator>
  <cp:lastModifiedBy>Anil Kumar</cp:lastModifiedBy>
  <cp:revision>165</cp:revision>
  <dcterms:created xsi:type="dcterms:W3CDTF">2022-08-21T11:09:16Z</dcterms:created>
  <dcterms:modified xsi:type="dcterms:W3CDTF">2023-09-13T07:46:12Z</dcterms:modified>
</cp:coreProperties>
</file>