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43" r:id="rId4"/>
    <p:sldId id="368" r:id="rId5"/>
    <p:sldId id="395" r:id="rId6"/>
    <p:sldId id="366" r:id="rId7"/>
    <p:sldId id="396" r:id="rId8"/>
    <p:sldId id="397" r:id="rId9"/>
    <p:sldId id="398" r:id="rId10"/>
    <p:sldId id="399" r:id="rId11"/>
    <p:sldId id="402" r:id="rId12"/>
    <p:sldId id="400" r:id="rId13"/>
    <p:sldId id="401" r:id="rId14"/>
    <p:sldId id="403" r:id="rId15"/>
    <p:sldId id="404" r:id="rId16"/>
    <p:sldId id="3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85" d="100"/>
          <a:sy n="85" d="100"/>
        </p:scale>
        <p:origin x="408"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16-10-2022</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16-10-2022</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365125"/>
            <a:ext cx="10515600" cy="674781"/>
          </a:xfrm>
        </p:spPr>
        <p:txBody>
          <a:bodyPr>
            <a:normAutofit fontScale="90000"/>
          </a:bodyPr>
          <a:lstStyle/>
          <a:p>
            <a:pPr algn="ctr"/>
            <a:r>
              <a:rPr lang="en-IN" sz="7200" b="1" dirty="0">
                <a:solidFill>
                  <a:srgbClr val="1100A7"/>
                </a:solidFill>
              </a:rPr>
              <a:t>Topics to be Covered</a:t>
            </a:r>
            <a:r>
              <a:rPr lang="en-IN" sz="7200" b="1" dirty="0"/>
              <a:t>:</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703730" y="2180852"/>
            <a:ext cx="10515600" cy="3021106"/>
          </a:xfrm>
        </p:spPr>
        <p:txBody>
          <a:bodyPr>
            <a:normAutofit/>
          </a:bodyPr>
          <a:lstStyle/>
          <a:p>
            <a:r>
              <a:rPr lang="en-IN" dirty="0"/>
              <a:t>Java Package</a:t>
            </a:r>
          </a:p>
          <a:p>
            <a:r>
              <a:rPr lang="en-IN" dirty="0"/>
              <a:t>How to create package in Java</a:t>
            </a:r>
          </a:p>
          <a:p>
            <a:r>
              <a:rPr lang="en-IN" dirty="0"/>
              <a:t>How to compile and execute package</a:t>
            </a:r>
          </a:p>
          <a:p>
            <a:r>
              <a:rPr lang="en-IN" dirty="0"/>
              <a:t>How to access package</a:t>
            </a:r>
          </a:p>
          <a:p>
            <a:r>
              <a:rPr lang="en-IN" dirty="0"/>
              <a:t>Role of Access Modifiers in Package</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Accessing Packages</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717869"/>
            <a:ext cx="11329725" cy="1612955"/>
          </a:xfrm>
        </p:spPr>
        <p:txBody>
          <a:bodyPr>
            <a:normAutofit/>
          </a:bodyPr>
          <a:lstStyle/>
          <a:p>
            <a:pPr algn="just"/>
            <a:endParaRPr lang="en-US" sz="1200" b="0" i="0" dirty="0">
              <a:solidFill>
                <a:srgbClr val="333333"/>
              </a:solidFill>
              <a:effectLst/>
              <a:latin typeface="inter-regular"/>
            </a:endParaRPr>
          </a:p>
          <a:p>
            <a:pPr marL="0" indent="0" algn="just">
              <a:buNone/>
            </a:pPr>
            <a:endParaRPr lang="en-US" sz="100" b="0" i="0" dirty="0">
              <a:solidFill>
                <a:srgbClr val="000000"/>
              </a:solidFill>
              <a:effectLst/>
              <a:latin typeface="inter-regular"/>
            </a:endParaRPr>
          </a:p>
        </p:txBody>
      </p:sp>
      <p:sp>
        <p:nvSpPr>
          <p:cNvPr id="8" name="TextBox 7">
            <a:extLst>
              <a:ext uri="{FF2B5EF4-FFF2-40B4-BE49-F238E27FC236}">
                <a16:creationId xmlns:a16="http://schemas.microsoft.com/office/drawing/2014/main" id="{46157387-CEE0-27BF-A1C0-FC5FBA924E81}"/>
              </a:ext>
            </a:extLst>
          </p:cNvPr>
          <p:cNvSpPr txBox="1"/>
          <p:nvPr/>
        </p:nvSpPr>
        <p:spPr>
          <a:xfrm>
            <a:off x="769302" y="962373"/>
            <a:ext cx="10748682" cy="1877437"/>
          </a:xfrm>
          <a:prstGeom prst="rect">
            <a:avLst/>
          </a:prstGeom>
          <a:noFill/>
        </p:spPr>
        <p:txBody>
          <a:bodyPr wrap="square">
            <a:spAutoFit/>
          </a:bodyPr>
          <a:lstStyle/>
          <a:p>
            <a:pPr algn="just"/>
            <a:r>
              <a:rPr lang="en-US" b="1" i="0" dirty="0">
                <a:solidFill>
                  <a:srgbClr val="610B38"/>
                </a:solidFill>
                <a:effectLst/>
                <a:latin typeface="erdana"/>
              </a:rPr>
              <a:t>3) Using fully qualified name</a:t>
            </a:r>
          </a:p>
          <a:p>
            <a:pPr algn="just"/>
            <a:endParaRPr lang="en-US" sz="800" b="0" i="0" dirty="0">
              <a:solidFill>
                <a:srgbClr val="610B38"/>
              </a:solidFill>
              <a:effectLst/>
              <a:latin typeface="erdana"/>
            </a:endParaRPr>
          </a:p>
          <a:p>
            <a:pPr algn="just"/>
            <a:r>
              <a:rPr lang="en-US" b="0" i="0" dirty="0">
                <a:solidFill>
                  <a:srgbClr val="333333"/>
                </a:solidFill>
                <a:effectLst/>
                <a:latin typeface="inter-regular"/>
              </a:rPr>
              <a:t>If you use fully qualified name then only declared class of this package will be accessible. Now there is no need to import. But you need to use fully qualified name every time when you are accessing the class or interface.</a:t>
            </a:r>
          </a:p>
          <a:p>
            <a:pPr algn="just"/>
            <a:endParaRPr lang="en-US" dirty="0">
              <a:solidFill>
                <a:srgbClr val="333333"/>
              </a:solidFill>
              <a:latin typeface="inter-regular"/>
            </a:endParaRPr>
          </a:p>
          <a:p>
            <a:pPr algn="just"/>
            <a:r>
              <a:rPr lang="en-US" b="0" i="0" dirty="0">
                <a:solidFill>
                  <a:srgbClr val="333333"/>
                </a:solidFill>
                <a:effectLst/>
                <a:latin typeface="inter-regular"/>
              </a:rPr>
              <a:t>It is generally used when two packages have same class name e.g. </a:t>
            </a:r>
            <a:r>
              <a:rPr lang="en-US" b="0" i="0" dirty="0" err="1">
                <a:solidFill>
                  <a:srgbClr val="333333"/>
                </a:solidFill>
                <a:effectLst/>
                <a:latin typeface="inter-regular"/>
              </a:rPr>
              <a:t>java.util</a:t>
            </a:r>
            <a:r>
              <a:rPr lang="en-US" b="0" i="0" dirty="0">
                <a:solidFill>
                  <a:srgbClr val="333333"/>
                </a:solidFill>
                <a:effectLst/>
                <a:latin typeface="inter-regular"/>
              </a:rPr>
              <a:t> and </a:t>
            </a:r>
            <a:r>
              <a:rPr lang="en-US" b="0" i="0" dirty="0" err="1">
                <a:solidFill>
                  <a:srgbClr val="333333"/>
                </a:solidFill>
                <a:effectLst/>
                <a:latin typeface="inter-regular"/>
              </a:rPr>
              <a:t>java.sql</a:t>
            </a:r>
            <a:r>
              <a:rPr lang="en-US" b="0" i="0" dirty="0">
                <a:solidFill>
                  <a:srgbClr val="333333"/>
                </a:solidFill>
                <a:effectLst/>
                <a:latin typeface="inter-regular"/>
              </a:rPr>
              <a:t> packages contain Date class.</a:t>
            </a:r>
          </a:p>
        </p:txBody>
      </p:sp>
      <p:sp>
        <p:nvSpPr>
          <p:cNvPr id="10" name="TextBox 9">
            <a:extLst>
              <a:ext uri="{FF2B5EF4-FFF2-40B4-BE49-F238E27FC236}">
                <a16:creationId xmlns:a16="http://schemas.microsoft.com/office/drawing/2014/main" id="{41EFFC25-4D51-1318-63CB-C7F0D33095E8}"/>
              </a:ext>
            </a:extLst>
          </p:cNvPr>
          <p:cNvSpPr txBox="1"/>
          <p:nvPr/>
        </p:nvSpPr>
        <p:spPr>
          <a:xfrm>
            <a:off x="397435" y="3084313"/>
            <a:ext cx="4105835" cy="2585323"/>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6E68C54B-1381-FB6F-A3AA-BA5900597E88}"/>
              </a:ext>
            </a:extLst>
          </p:cNvPr>
          <p:cNvSpPr txBox="1"/>
          <p:nvPr/>
        </p:nvSpPr>
        <p:spPr>
          <a:xfrm>
            <a:off x="4713030" y="2807314"/>
            <a:ext cx="6537675" cy="2862322"/>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US" b="0" i="0" dirty="0">
                <a:solidFill>
                  <a:srgbClr val="000000"/>
                </a:solidFill>
                <a:effectLst/>
                <a:latin typeface="inter-regular"/>
              </a:rPr>
              <a:t> </a:t>
            </a:r>
            <a:r>
              <a:rPr lang="en-US" b="0" i="0" dirty="0" err="1">
                <a:solidFill>
                  <a:srgbClr val="000000"/>
                </a:solidFill>
                <a:effectLst/>
                <a:latin typeface="inter-regular"/>
              </a:rPr>
              <a:t>pack.A</a:t>
            </a:r>
            <a:r>
              <a:rPr lang="en-US" b="0" i="0" dirty="0">
                <a:solidFill>
                  <a:srgbClr val="000000"/>
                </a:solidFill>
                <a:effectLst/>
                <a:latin typeface="inter-regular"/>
              </a:rPr>
              <a:t> obj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pack.A</a:t>
            </a:r>
            <a:r>
              <a:rPr lang="en-US" b="0" i="0" dirty="0">
                <a:solidFill>
                  <a:srgbClr val="000000"/>
                </a:solidFill>
                <a:effectLst/>
                <a:latin typeface="inter-regular"/>
              </a:rPr>
              <a:t>();</a:t>
            </a:r>
            <a:r>
              <a:rPr lang="en-US" b="0" i="0" dirty="0">
                <a:solidFill>
                  <a:srgbClr val="008200"/>
                </a:solidFill>
                <a:effectLst/>
                <a:latin typeface="inter-regular"/>
              </a:rPr>
              <a:t>//using fully qualified name</a:t>
            </a:r>
            <a:r>
              <a:rPr lang="en-US" b="0" i="0" dirty="0">
                <a:solidFill>
                  <a:srgbClr val="000000"/>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4" name="TextBox 3">
            <a:extLst>
              <a:ext uri="{FF2B5EF4-FFF2-40B4-BE49-F238E27FC236}">
                <a16:creationId xmlns:a16="http://schemas.microsoft.com/office/drawing/2014/main" id="{F062066F-CE33-9037-CAB9-6AF6C2D46EEC}"/>
              </a:ext>
            </a:extLst>
          </p:cNvPr>
          <p:cNvSpPr txBox="1"/>
          <p:nvPr/>
        </p:nvSpPr>
        <p:spPr>
          <a:xfrm>
            <a:off x="8096376" y="5814891"/>
            <a:ext cx="2159247" cy="815608"/>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Output:</a:t>
            </a:r>
          </a:p>
          <a:p>
            <a:pPr algn="just"/>
            <a:endParaRPr lang="en-IN" sz="1050" dirty="0">
              <a:solidFill>
                <a:srgbClr val="008200"/>
              </a:solidFill>
              <a:latin typeface="inter-regular"/>
            </a:endParaRPr>
          </a:p>
          <a:p>
            <a:pPr algn="just"/>
            <a:r>
              <a:rPr lang="en-IN" b="1" i="0" dirty="0">
                <a:solidFill>
                  <a:srgbClr val="008200"/>
                </a:solidFill>
                <a:effectLst/>
                <a:latin typeface="inter-regular"/>
              </a:rPr>
              <a:t>Hello</a:t>
            </a:r>
            <a:endParaRPr lang="en-IN" b="1" i="0" dirty="0">
              <a:solidFill>
                <a:srgbClr val="000000"/>
              </a:solidFill>
              <a:effectLst/>
              <a:latin typeface="inter-regular"/>
            </a:endParaRPr>
          </a:p>
        </p:txBody>
      </p:sp>
    </p:spTree>
    <p:extLst>
      <p:ext uri="{BB962C8B-B14F-4D97-AF65-F5344CB8AC3E}">
        <p14:creationId xmlns:p14="http://schemas.microsoft.com/office/powerpoint/2010/main" val="49308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609600" y="2611931"/>
            <a:ext cx="11080376" cy="1104220"/>
          </a:xfrm>
        </p:spPr>
        <p:txBody>
          <a:bodyPr>
            <a:normAutofit/>
          </a:bodyPr>
          <a:lstStyle/>
          <a:p>
            <a:r>
              <a:rPr lang="en-IN" sz="7200" b="1" dirty="0"/>
              <a:t>Access Modifiers in Package</a:t>
            </a:r>
          </a:p>
        </p:txBody>
      </p:sp>
    </p:spTree>
    <p:extLst>
      <p:ext uri="{BB962C8B-B14F-4D97-AF65-F5344CB8AC3E}">
        <p14:creationId xmlns:p14="http://schemas.microsoft.com/office/powerpoint/2010/main" val="269884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Access Modifiers in Package </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31137" y="887852"/>
            <a:ext cx="11329725" cy="5082296"/>
          </a:xfrm>
        </p:spPr>
        <p:txBody>
          <a:bodyPr>
            <a:normAutofit/>
          </a:bodyPr>
          <a:lstStyle/>
          <a:p>
            <a:pPr algn="just"/>
            <a:endParaRPr lang="en-US" sz="1200" b="0" i="0" dirty="0">
              <a:solidFill>
                <a:srgbClr val="333333"/>
              </a:solidFill>
              <a:effectLst/>
              <a:latin typeface="inter-regular"/>
            </a:endParaRPr>
          </a:p>
          <a:p>
            <a:pPr marL="0" indent="0" algn="just">
              <a:buNone/>
            </a:pPr>
            <a:endParaRPr lang="en-US" sz="100" b="0" i="0" dirty="0">
              <a:solidFill>
                <a:srgbClr val="000000"/>
              </a:solidFill>
              <a:effectLst/>
              <a:latin typeface="inter-regular"/>
            </a:endParaRPr>
          </a:p>
        </p:txBody>
      </p:sp>
      <p:sp>
        <p:nvSpPr>
          <p:cNvPr id="6" name="TextBox 5">
            <a:extLst>
              <a:ext uri="{FF2B5EF4-FFF2-40B4-BE49-F238E27FC236}">
                <a16:creationId xmlns:a16="http://schemas.microsoft.com/office/drawing/2014/main" id="{6EC03CB9-176F-09D9-C7CC-4B78EEF776F5}"/>
              </a:ext>
            </a:extLst>
          </p:cNvPr>
          <p:cNvSpPr txBox="1"/>
          <p:nvPr/>
        </p:nvSpPr>
        <p:spPr>
          <a:xfrm>
            <a:off x="600635" y="970072"/>
            <a:ext cx="10947400" cy="4524315"/>
          </a:xfrm>
          <a:prstGeom prst="rect">
            <a:avLst/>
          </a:prstGeom>
          <a:noFill/>
        </p:spPr>
        <p:txBody>
          <a:bodyPr wrap="square">
            <a:spAutoFit/>
          </a:bodyPr>
          <a:lstStyle/>
          <a:p>
            <a:pPr algn="just"/>
            <a:r>
              <a:rPr lang="en-US" b="0" i="0" dirty="0">
                <a:solidFill>
                  <a:srgbClr val="333333"/>
                </a:solidFill>
                <a:effectLst/>
                <a:latin typeface="inter-regular"/>
              </a:rPr>
              <a:t>The access modifiers in Java specifies the accessibility or scope of a field, method, constructor, or class. We can change the access level of fields, constructors, methods, and class by applying the access modifier on it.</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There are four types of Java access modifiers:</a:t>
            </a:r>
          </a:p>
          <a:p>
            <a:pPr algn="just"/>
            <a:endParaRPr lang="en-US" b="0" i="0" dirty="0">
              <a:solidFill>
                <a:srgbClr val="333333"/>
              </a:solidFill>
              <a:effectLst/>
              <a:latin typeface="inter-regular"/>
            </a:endParaRPr>
          </a:p>
          <a:p>
            <a:pPr algn="just">
              <a:buFont typeface="+mj-lt"/>
              <a:buAutoNum type="arabicPeriod"/>
            </a:pPr>
            <a:r>
              <a:rPr lang="en-US" b="1" i="0" dirty="0">
                <a:solidFill>
                  <a:srgbClr val="000000"/>
                </a:solidFill>
                <a:effectLst/>
                <a:latin typeface="inter-bold"/>
              </a:rPr>
              <a:t>private</a:t>
            </a:r>
            <a:r>
              <a:rPr lang="en-US" b="0" i="0" dirty="0">
                <a:solidFill>
                  <a:srgbClr val="000000"/>
                </a:solidFill>
                <a:effectLst/>
                <a:latin typeface="inter-regular"/>
              </a:rPr>
              <a:t>: The access level of a private modifier is only within the class. It cannot be accessed from outside the class.</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default</a:t>
            </a:r>
            <a:r>
              <a:rPr lang="en-US" b="0" i="0" dirty="0">
                <a:solidFill>
                  <a:srgbClr val="000000"/>
                </a:solidFill>
                <a:effectLst/>
                <a:latin typeface="inter-regular"/>
              </a:rPr>
              <a:t>: The access level of a default modifier is only within the package. It cannot be accessed from outside the package. If you do not specify any access level, it will be the default.</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protected</a:t>
            </a:r>
            <a:r>
              <a:rPr lang="en-US" b="0" i="0" dirty="0">
                <a:solidFill>
                  <a:srgbClr val="000000"/>
                </a:solidFill>
                <a:effectLst/>
                <a:latin typeface="inter-regular"/>
              </a:rPr>
              <a:t>: The access level of a protected modifier is within the package and outside the package through child class. If you do not make the child class, it cannot be accessed from outside the package.</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public</a:t>
            </a:r>
            <a:r>
              <a:rPr lang="en-US" b="0" i="0" dirty="0">
                <a:solidFill>
                  <a:srgbClr val="000000"/>
                </a:solidFill>
                <a:effectLst/>
                <a:latin typeface="inter-regular"/>
              </a:rPr>
              <a:t>: The access level of a public modifier is everywhere. It can be accessed from within the class, outside the class, within the package, and outside the package.</a:t>
            </a:r>
          </a:p>
        </p:txBody>
      </p:sp>
    </p:spTree>
    <p:extLst>
      <p:ext uri="{BB962C8B-B14F-4D97-AF65-F5344CB8AC3E}">
        <p14:creationId xmlns:p14="http://schemas.microsoft.com/office/powerpoint/2010/main" val="30072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Access Modifiers in Package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31137" y="887852"/>
            <a:ext cx="11329725" cy="5082296"/>
          </a:xfrm>
        </p:spPr>
        <p:txBody>
          <a:bodyPr>
            <a:normAutofit/>
          </a:bodyPr>
          <a:lstStyle/>
          <a:p>
            <a:pPr algn="just"/>
            <a:endParaRPr lang="en-US" sz="1200" b="0" i="0" dirty="0">
              <a:solidFill>
                <a:srgbClr val="333333"/>
              </a:solidFill>
              <a:effectLst/>
              <a:latin typeface="inter-regular"/>
            </a:endParaRPr>
          </a:p>
          <a:p>
            <a:pPr marL="0" indent="0" algn="just">
              <a:buNone/>
            </a:pPr>
            <a:endParaRPr lang="en-US" sz="100" b="0" i="0" dirty="0">
              <a:solidFill>
                <a:srgbClr val="000000"/>
              </a:solidFill>
              <a:effectLst/>
              <a:latin typeface="inter-regular"/>
            </a:endParaRPr>
          </a:p>
        </p:txBody>
      </p:sp>
      <p:graphicFrame>
        <p:nvGraphicFramePr>
          <p:cNvPr id="5" name="Table 6">
            <a:extLst>
              <a:ext uri="{FF2B5EF4-FFF2-40B4-BE49-F238E27FC236}">
                <a16:creationId xmlns:a16="http://schemas.microsoft.com/office/drawing/2014/main" id="{49258C75-DD33-B973-CE3A-BC1C8EC2AF6C}"/>
              </a:ext>
            </a:extLst>
          </p:cNvPr>
          <p:cNvGraphicFramePr>
            <a:graphicFrameLocks noGrp="1"/>
          </p:cNvGraphicFramePr>
          <p:nvPr>
            <p:extLst>
              <p:ext uri="{D42A27DB-BD31-4B8C-83A1-F6EECF244321}">
                <p14:modId xmlns:p14="http://schemas.microsoft.com/office/powerpoint/2010/main" val="3947266999"/>
              </p:ext>
            </p:extLst>
          </p:nvPr>
        </p:nvGraphicFramePr>
        <p:xfrm>
          <a:off x="685799" y="1093076"/>
          <a:ext cx="10820400" cy="4671848"/>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372559721"/>
                    </a:ext>
                  </a:extLst>
                </a:gridCol>
                <a:gridCol w="2164080">
                  <a:extLst>
                    <a:ext uri="{9D8B030D-6E8A-4147-A177-3AD203B41FA5}">
                      <a16:colId xmlns:a16="http://schemas.microsoft.com/office/drawing/2014/main" val="1854243777"/>
                    </a:ext>
                  </a:extLst>
                </a:gridCol>
                <a:gridCol w="2164080">
                  <a:extLst>
                    <a:ext uri="{9D8B030D-6E8A-4147-A177-3AD203B41FA5}">
                      <a16:colId xmlns:a16="http://schemas.microsoft.com/office/drawing/2014/main" val="1516948982"/>
                    </a:ext>
                  </a:extLst>
                </a:gridCol>
                <a:gridCol w="2164080">
                  <a:extLst>
                    <a:ext uri="{9D8B030D-6E8A-4147-A177-3AD203B41FA5}">
                      <a16:colId xmlns:a16="http://schemas.microsoft.com/office/drawing/2014/main" val="1544267827"/>
                    </a:ext>
                  </a:extLst>
                </a:gridCol>
                <a:gridCol w="2164080">
                  <a:extLst>
                    <a:ext uri="{9D8B030D-6E8A-4147-A177-3AD203B41FA5}">
                      <a16:colId xmlns:a16="http://schemas.microsoft.com/office/drawing/2014/main" val="1833665528"/>
                    </a:ext>
                  </a:extLst>
                </a:gridCol>
              </a:tblGrid>
              <a:tr h="695522">
                <a:tc>
                  <a:txBody>
                    <a:bodyPr/>
                    <a:lstStyle/>
                    <a:p>
                      <a:pPr algn="ctr" fontAlgn="t"/>
                      <a:endParaRPr lang="en-IN" sz="2800" dirty="0">
                        <a:solidFill>
                          <a:srgbClr val="FFFF00"/>
                        </a:solidFill>
                        <a:effectLst/>
                        <a:latin typeface="times new roman" panose="02020603050405020304" pitchFamily="18" charset="0"/>
                      </a:endParaRPr>
                    </a:p>
                    <a:p>
                      <a:pPr algn="ctr" fontAlgn="t"/>
                      <a:r>
                        <a:rPr lang="en-IN" sz="2800" dirty="0">
                          <a:solidFill>
                            <a:srgbClr val="FFFF00"/>
                          </a:solidFill>
                          <a:effectLst/>
                          <a:latin typeface="times new roman" panose="02020603050405020304" pitchFamily="18" charset="0"/>
                        </a:rPr>
                        <a:t>Access Modifier</a:t>
                      </a:r>
                    </a:p>
                  </a:txBody>
                  <a:tcPr marT="91440" marB="91440"/>
                </a:tc>
                <a:tc>
                  <a:txBody>
                    <a:bodyPr/>
                    <a:lstStyle/>
                    <a:p>
                      <a:pPr algn="ctr" fontAlgn="t"/>
                      <a:endParaRPr lang="en-IN" sz="2800" dirty="0">
                        <a:solidFill>
                          <a:srgbClr val="FFFF00"/>
                        </a:solidFill>
                        <a:effectLst/>
                        <a:latin typeface="times new roman" panose="02020603050405020304" pitchFamily="18" charset="0"/>
                      </a:endParaRPr>
                    </a:p>
                    <a:p>
                      <a:pPr algn="ctr" fontAlgn="t"/>
                      <a:r>
                        <a:rPr lang="en-IN" sz="2800" dirty="0">
                          <a:solidFill>
                            <a:srgbClr val="FFFF00"/>
                          </a:solidFill>
                          <a:effectLst/>
                          <a:latin typeface="times new roman" panose="02020603050405020304" pitchFamily="18" charset="0"/>
                        </a:rPr>
                        <a:t>within class</a:t>
                      </a:r>
                    </a:p>
                  </a:txBody>
                  <a:tcPr marT="91440" marB="91440"/>
                </a:tc>
                <a:tc>
                  <a:txBody>
                    <a:bodyPr/>
                    <a:lstStyle/>
                    <a:p>
                      <a:pPr algn="ctr" fontAlgn="t"/>
                      <a:endParaRPr lang="en-IN" sz="2800" dirty="0">
                        <a:solidFill>
                          <a:srgbClr val="FFFF00"/>
                        </a:solidFill>
                        <a:effectLst/>
                        <a:latin typeface="times new roman" panose="02020603050405020304" pitchFamily="18" charset="0"/>
                      </a:endParaRPr>
                    </a:p>
                    <a:p>
                      <a:pPr algn="ctr" fontAlgn="t"/>
                      <a:r>
                        <a:rPr lang="en-IN" sz="2800" dirty="0">
                          <a:solidFill>
                            <a:srgbClr val="FFFF00"/>
                          </a:solidFill>
                          <a:effectLst/>
                          <a:latin typeface="times new roman" panose="02020603050405020304" pitchFamily="18" charset="0"/>
                        </a:rPr>
                        <a:t>within package</a:t>
                      </a:r>
                    </a:p>
                  </a:txBody>
                  <a:tcPr marT="91440" marB="91440"/>
                </a:tc>
                <a:tc>
                  <a:txBody>
                    <a:bodyPr/>
                    <a:lstStyle/>
                    <a:p>
                      <a:pPr algn="ctr" fontAlgn="t"/>
                      <a:r>
                        <a:rPr lang="en-US" sz="2800" dirty="0">
                          <a:solidFill>
                            <a:srgbClr val="FFFF00"/>
                          </a:solidFill>
                          <a:effectLst/>
                          <a:latin typeface="times new roman" panose="02020603050405020304" pitchFamily="18" charset="0"/>
                        </a:rPr>
                        <a:t>outside package by subclass only</a:t>
                      </a:r>
                    </a:p>
                  </a:txBody>
                  <a:tcPr marT="91440" marB="91440"/>
                </a:tc>
                <a:tc>
                  <a:txBody>
                    <a:bodyPr/>
                    <a:lstStyle/>
                    <a:p>
                      <a:pPr algn="ctr" fontAlgn="t"/>
                      <a:endParaRPr lang="en-IN" sz="2800" dirty="0">
                        <a:solidFill>
                          <a:srgbClr val="FFFF00"/>
                        </a:solidFill>
                        <a:effectLst/>
                        <a:latin typeface="times new roman" panose="02020603050405020304" pitchFamily="18" charset="0"/>
                      </a:endParaRPr>
                    </a:p>
                    <a:p>
                      <a:pPr algn="ctr" fontAlgn="t"/>
                      <a:r>
                        <a:rPr lang="en-IN" sz="2800" dirty="0">
                          <a:solidFill>
                            <a:srgbClr val="FFFF00"/>
                          </a:solidFill>
                          <a:effectLst/>
                          <a:latin typeface="times new roman" panose="02020603050405020304" pitchFamily="18" charset="0"/>
                        </a:rPr>
                        <a:t>outside package</a:t>
                      </a:r>
                    </a:p>
                  </a:txBody>
                  <a:tcPr marT="91440" marB="91440"/>
                </a:tc>
                <a:extLst>
                  <a:ext uri="{0D108BD9-81ED-4DB2-BD59-A6C34878D82A}">
                    <a16:rowId xmlns:a16="http://schemas.microsoft.com/office/drawing/2014/main" val="784729961"/>
                  </a:ext>
                </a:extLst>
              </a:tr>
              <a:tr h="695522">
                <a:tc>
                  <a:txBody>
                    <a:bodyPr/>
                    <a:lstStyle/>
                    <a:p>
                      <a:pPr algn="ctr" fontAlgn="t"/>
                      <a:r>
                        <a:rPr lang="en-IN" sz="2800" b="1" dirty="0">
                          <a:solidFill>
                            <a:srgbClr val="333333"/>
                          </a:solidFill>
                          <a:effectLst/>
                          <a:latin typeface="inter-bold"/>
                        </a:rPr>
                        <a:t>private</a:t>
                      </a:r>
                      <a:endParaRPr lang="en-IN" sz="2800" dirty="0">
                        <a:solidFill>
                          <a:srgbClr val="333333"/>
                        </a:solidFill>
                        <a:effectLst/>
                        <a:latin typeface="inter-regular"/>
                      </a:endParaRPr>
                    </a:p>
                  </a:txBody>
                  <a:tcPr marL="60960" marR="60960" marT="60960" marB="60960"/>
                </a:tc>
                <a:tc>
                  <a:txBody>
                    <a:bodyPr/>
                    <a:lstStyle/>
                    <a:p>
                      <a:pPr algn="ctr" fontAlgn="t"/>
                      <a:r>
                        <a:rPr lang="en-IN" sz="2800" dirty="0">
                          <a:solidFill>
                            <a:srgbClr val="333333"/>
                          </a:solidFill>
                          <a:effectLst/>
                          <a:latin typeface="inter-regular"/>
                        </a:rPr>
                        <a:t>Y</a:t>
                      </a:r>
                    </a:p>
                  </a:txBody>
                  <a:tcPr marL="60960" marR="60960" marT="60960" marB="60960"/>
                </a:tc>
                <a:tc>
                  <a:txBody>
                    <a:bodyPr/>
                    <a:lstStyle/>
                    <a:p>
                      <a:pPr algn="ctr" fontAlgn="t"/>
                      <a:r>
                        <a:rPr lang="en-IN" sz="2800" dirty="0">
                          <a:solidFill>
                            <a:srgbClr val="333333"/>
                          </a:solidFill>
                          <a:effectLst/>
                          <a:latin typeface="inter-regular"/>
                        </a:rPr>
                        <a:t>N</a:t>
                      </a:r>
                    </a:p>
                  </a:txBody>
                  <a:tcPr marL="60960" marR="60960" marT="60960" marB="60960"/>
                </a:tc>
                <a:tc>
                  <a:txBody>
                    <a:bodyPr/>
                    <a:lstStyle/>
                    <a:p>
                      <a:pPr algn="ctr" fontAlgn="t"/>
                      <a:r>
                        <a:rPr lang="en-IN" sz="2800" dirty="0">
                          <a:solidFill>
                            <a:srgbClr val="333333"/>
                          </a:solidFill>
                          <a:effectLst/>
                          <a:latin typeface="inter-regular"/>
                        </a:rPr>
                        <a:t>N</a:t>
                      </a:r>
                    </a:p>
                  </a:txBody>
                  <a:tcPr marL="60960" marR="60960" marT="60960" marB="60960"/>
                </a:tc>
                <a:tc>
                  <a:txBody>
                    <a:bodyPr/>
                    <a:lstStyle/>
                    <a:p>
                      <a:pPr algn="ctr" fontAlgn="t"/>
                      <a:r>
                        <a:rPr lang="en-IN" sz="2800" dirty="0">
                          <a:solidFill>
                            <a:srgbClr val="333333"/>
                          </a:solidFill>
                          <a:effectLst/>
                          <a:latin typeface="inter-regular"/>
                        </a:rPr>
                        <a:t>N</a:t>
                      </a:r>
                    </a:p>
                  </a:txBody>
                  <a:tcPr marL="60960" marR="60960" marT="60960" marB="60960"/>
                </a:tc>
                <a:extLst>
                  <a:ext uri="{0D108BD9-81ED-4DB2-BD59-A6C34878D82A}">
                    <a16:rowId xmlns:a16="http://schemas.microsoft.com/office/drawing/2014/main" val="516955241"/>
                  </a:ext>
                </a:extLst>
              </a:tr>
              <a:tr h="695522">
                <a:tc>
                  <a:txBody>
                    <a:bodyPr/>
                    <a:lstStyle/>
                    <a:p>
                      <a:pPr algn="ctr" fontAlgn="t"/>
                      <a:r>
                        <a:rPr lang="en-IN" sz="2800" b="1" dirty="0">
                          <a:solidFill>
                            <a:srgbClr val="333333"/>
                          </a:solidFill>
                          <a:effectLst/>
                          <a:latin typeface="inter-bold"/>
                        </a:rPr>
                        <a:t>default</a:t>
                      </a:r>
                      <a:endParaRPr lang="en-IN" sz="2800" dirty="0">
                        <a:solidFill>
                          <a:srgbClr val="333333"/>
                        </a:solidFill>
                        <a:effectLst/>
                        <a:latin typeface="inter-regular"/>
                      </a:endParaRPr>
                    </a:p>
                  </a:txBody>
                  <a:tcPr marL="60960" marR="60960" marT="60960" marB="60960"/>
                </a:tc>
                <a:tc>
                  <a:txBody>
                    <a:bodyPr/>
                    <a:lstStyle/>
                    <a:p>
                      <a:pPr algn="ctr" fontAlgn="t"/>
                      <a:r>
                        <a:rPr lang="en-IN" sz="2800" dirty="0">
                          <a:solidFill>
                            <a:srgbClr val="333333"/>
                          </a:solidFill>
                          <a:effectLst/>
                          <a:latin typeface="inter-regular"/>
                        </a:rPr>
                        <a:t>Y</a:t>
                      </a:r>
                    </a:p>
                  </a:txBody>
                  <a:tcPr marL="60960" marR="60960" marT="60960" marB="60960"/>
                </a:tc>
                <a:tc>
                  <a:txBody>
                    <a:bodyPr/>
                    <a:lstStyle/>
                    <a:p>
                      <a:pPr algn="ctr" fontAlgn="t"/>
                      <a:r>
                        <a:rPr lang="en-IN" sz="2800" dirty="0">
                          <a:solidFill>
                            <a:srgbClr val="333333"/>
                          </a:solidFill>
                          <a:effectLst/>
                          <a:latin typeface="inter-regular"/>
                        </a:rPr>
                        <a:t>Y</a:t>
                      </a:r>
                    </a:p>
                  </a:txBody>
                  <a:tcPr marL="60960" marR="60960" marT="60960" marB="60960"/>
                </a:tc>
                <a:tc>
                  <a:txBody>
                    <a:bodyPr/>
                    <a:lstStyle/>
                    <a:p>
                      <a:pPr algn="ctr" fontAlgn="t"/>
                      <a:r>
                        <a:rPr lang="en-IN" sz="2800" dirty="0">
                          <a:solidFill>
                            <a:srgbClr val="333333"/>
                          </a:solidFill>
                          <a:effectLst/>
                          <a:latin typeface="inter-regular"/>
                        </a:rPr>
                        <a:t>N</a:t>
                      </a:r>
                    </a:p>
                  </a:txBody>
                  <a:tcPr marL="60960" marR="60960" marT="60960" marB="60960"/>
                </a:tc>
                <a:tc>
                  <a:txBody>
                    <a:bodyPr/>
                    <a:lstStyle/>
                    <a:p>
                      <a:pPr algn="ctr" fontAlgn="t"/>
                      <a:r>
                        <a:rPr lang="en-IN" sz="2800">
                          <a:solidFill>
                            <a:srgbClr val="333333"/>
                          </a:solidFill>
                          <a:effectLst/>
                          <a:latin typeface="inter-regular"/>
                        </a:rPr>
                        <a:t>N</a:t>
                      </a:r>
                    </a:p>
                  </a:txBody>
                  <a:tcPr marL="60960" marR="60960" marT="60960" marB="60960"/>
                </a:tc>
                <a:extLst>
                  <a:ext uri="{0D108BD9-81ED-4DB2-BD59-A6C34878D82A}">
                    <a16:rowId xmlns:a16="http://schemas.microsoft.com/office/drawing/2014/main" val="1013033461"/>
                  </a:ext>
                </a:extLst>
              </a:tr>
              <a:tr h="695522">
                <a:tc>
                  <a:txBody>
                    <a:bodyPr/>
                    <a:lstStyle/>
                    <a:p>
                      <a:pPr algn="ctr" fontAlgn="t"/>
                      <a:r>
                        <a:rPr lang="en-IN" sz="2800" b="1" dirty="0">
                          <a:solidFill>
                            <a:srgbClr val="333333"/>
                          </a:solidFill>
                          <a:effectLst/>
                          <a:latin typeface="inter-bold"/>
                        </a:rPr>
                        <a:t>protected</a:t>
                      </a:r>
                      <a:endParaRPr lang="en-IN" sz="2800" dirty="0">
                        <a:solidFill>
                          <a:srgbClr val="333333"/>
                        </a:solidFill>
                        <a:effectLst/>
                        <a:latin typeface="inter-regular"/>
                      </a:endParaRPr>
                    </a:p>
                  </a:txBody>
                  <a:tcPr marL="60960" marR="60960" marT="60960" marB="60960"/>
                </a:tc>
                <a:tc>
                  <a:txBody>
                    <a:bodyPr/>
                    <a:lstStyle/>
                    <a:p>
                      <a:pPr algn="ctr" fontAlgn="t"/>
                      <a:r>
                        <a:rPr lang="en-IN" sz="2800">
                          <a:solidFill>
                            <a:srgbClr val="333333"/>
                          </a:solidFill>
                          <a:effectLst/>
                          <a:latin typeface="inter-regular"/>
                        </a:rPr>
                        <a:t>Y</a:t>
                      </a:r>
                    </a:p>
                  </a:txBody>
                  <a:tcPr marL="60960" marR="60960" marT="60960" marB="60960"/>
                </a:tc>
                <a:tc>
                  <a:txBody>
                    <a:bodyPr/>
                    <a:lstStyle/>
                    <a:p>
                      <a:pPr algn="ctr" fontAlgn="t"/>
                      <a:r>
                        <a:rPr lang="en-IN" sz="2800">
                          <a:solidFill>
                            <a:srgbClr val="333333"/>
                          </a:solidFill>
                          <a:effectLst/>
                          <a:latin typeface="inter-regular"/>
                        </a:rPr>
                        <a:t>Y</a:t>
                      </a:r>
                    </a:p>
                  </a:txBody>
                  <a:tcPr marL="60960" marR="60960" marT="60960" marB="60960"/>
                </a:tc>
                <a:tc>
                  <a:txBody>
                    <a:bodyPr/>
                    <a:lstStyle/>
                    <a:p>
                      <a:pPr algn="ctr" fontAlgn="t"/>
                      <a:r>
                        <a:rPr lang="en-IN" sz="2800" dirty="0">
                          <a:solidFill>
                            <a:srgbClr val="333333"/>
                          </a:solidFill>
                          <a:effectLst/>
                          <a:latin typeface="inter-regular"/>
                        </a:rPr>
                        <a:t>Y</a:t>
                      </a:r>
                    </a:p>
                  </a:txBody>
                  <a:tcPr marL="60960" marR="60960" marT="60960" marB="60960"/>
                </a:tc>
                <a:tc>
                  <a:txBody>
                    <a:bodyPr/>
                    <a:lstStyle/>
                    <a:p>
                      <a:pPr algn="ctr" fontAlgn="t"/>
                      <a:r>
                        <a:rPr lang="en-IN" sz="2800" dirty="0">
                          <a:solidFill>
                            <a:srgbClr val="333333"/>
                          </a:solidFill>
                          <a:effectLst/>
                          <a:latin typeface="inter-regular"/>
                        </a:rPr>
                        <a:t>N</a:t>
                      </a:r>
                    </a:p>
                  </a:txBody>
                  <a:tcPr marL="60960" marR="60960" marT="60960" marB="60960"/>
                </a:tc>
                <a:extLst>
                  <a:ext uri="{0D108BD9-81ED-4DB2-BD59-A6C34878D82A}">
                    <a16:rowId xmlns:a16="http://schemas.microsoft.com/office/drawing/2014/main" val="4165121871"/>
                  </a:ext>
                </a:extLst>
              </a:tr>
              <a:tr h="695522">
                <a:tc>
                  <a:txBody>
                    <a:bodyPr/>
                    <a:lstStyle/>
                    <a:p>
                      <a:pPr algn="ctr" fontAlgn="t"/>
                      <a:r>
                        <a:rPr lang="en-IN" sz="2800" b="1" dirty="0">
                          <a:solidFill>
                            <a:srgbClr val="333333"/>
                          </a:solidFill>
                          <a:effectLst/>
                          <a:latin typeface="inter-bold"/>
                        </a:rPr>
                        <a:t>public</a:t>
                      </a:r>
                      <a:endParaRPr lang="en-IN" sz="2800" dirty="0">
                        <a:solidFill>
                          <a:srgbClr val="333333"/>
                        </a:solidFill>
                        <a:effectLst/>
                        <a:latin typeface="inter-regular"/>
                      </a:endParaRPr>
                    </a:p>
                  </a:txBody>
                  <a:tcPr marL="60960" marR="60960" marT="60960" marB="60960"/>
                </a:tc>
                <a:tc>
                  <a:txBody>
                    <a:bodyPr/>
                    <a:lstStyle/>
                    <a:p>
                      <a:pPr algn="ctr" fontAlgn="t"/>
                      <a:r>
                        <a:rPr lang="en-IN" sz="2800">
                          <a:solidFill>
                            <a:srgbClr val="333333"/>
                          </a:solidFill>
                          <a:effectLst/>
                          <a:latin typeface="inter-regular"/>
                        </a:rPr>
                        <a:t>Y</a:t>
                      </a:r>
                    </a:p>
                  </a:txBody>
                  <a:tcPr marL="60960" marR="60960" marT="60960" marB="60960"/>
                </a:tc>
                <a:tc>
                  <a:txBody>
                    <a:bodyPr/>
                    <a:lstStyle/>
                    <a:p>
                      <a:pPr algn="ctr" fontAlgn="t"/>
                      <a:r>
                        <a:rPr lang="en-IN" sz="2800">
                          <a:solidFill>
                            <a:srgbClr val="333333"/>
                          </a:solidFill>
                          <a:effectLst/>
                          <a:latin typeface="inter-regular"/>
                        </a:rPr>
                        <a:t>Y</a:t>
                      </a:r>
                    </a:p>
                  </a:txBody>
                  <a:tcPr marL="60960" marR="60960" marT="60960" marB="60960"/>
                </a:tc>
                <a:tc>
                  <a:txBody>
                    <a:bodyPr/>
                    <a:lstStyle/>
                    <a:p>
                      <a:pPr algn="ctr" fontAlgn="t"/>
                      <a:r>
                        <a:rPr lang="en-IN" sz="2800">
                          <a:solidFill>
                            <a:srgbClr val="333333"/>
                          </a:solidFill>
                          <a:effectLst/>
                          <a:latin typeface="inter-regular"/>
                        </a:rPr>
                        <a:t>Y</a:t>
                      </a:r>
                    </a:p>
                  </a:txBody>
                  <a:tcPr marL="60960" marR="60960" marT="60960" marB="60960"/>
                </a:tc>
                <a:tc>
                  <a:txBody>
                    <a:bodyPr/>
                    <a:lstStyle/>
                    <a:p>
                      <a:pPr algn="ctr" fontAlgn="t"/>
                      <a:r>
                        <a:rPr lang="en-IN" sz="2800" dirty="0">
                          <a:solidFill>
                            <a:srgbClr val="333333"/>
                          </a:solidFill>
                          <a:effectLst/>
                          <a:latin typeface="inter-regular"/>
                        </a:rPr>
                        <a:t>Y</a:t>
                      </a:r>
                    </a:p>
                  </a:txBody>
                  <a:tcPr marL="60960" marR="60960" marT="60960" marB="60960"/>
                </a:tc>
                <a:extLst>
                  <a:ext uri="{0D108BD9-81ED-4DB2-BD59-A6C34878D82A}">
                    <a16:rowId xmlns:a16="http://schemas.microsoft.com/office/drawing/2014/main" val="2925880068"/>
                  </a:ext>
                </a:extLst>
              </a:tr>
            </a:tbl>
          </a:graphicData>
        </a:graphic>
      </p:graphicFrame>
    </p:spTree>
    <p:extLst>
      <p:ext uri="{BB962C8B-B14F-4D97-AF65-F5344CB8AC3E}">
        <p14:creationId xmlns:p14="http://schemas.microsoft.com/office/powerpoint/2010/main" val="1660938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default Access Specifier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31137" y="717870"/>
            <a:ext cx="11329725" cy="5252278"/>
          </a:xfrm>
        </p:spPr>
        <p:txBody>
          <a:bodyPr>
            <a:normAutofit/>
          </a:bodyPr>
          <a:lstStyle/>
          <a:p>
            <a:pPr algn="just"/>
            <a:endParaRPr lang="en-US" sz="1200" b="0" i="0" dirty="0">
              <a:solidFill>
                <a:srgbClr val="333333"/>
              </a:solidFill>
              <a:effectLst/>
              <a:latin typeface="inter-regular"/>
            </a:endParaRPr>
          </a:p>
          <a:p>
            <a:pPr marL="0" indent="0" algn="just">
              <a:buNone/>
            </a:pPr>
            <a:endParaRPr lang="en-US" sz="100" b="0" i="0" dirty="0">
              <a:solidFill>
                <a:srgbClr val="000000"/>
              </a:solidFill>
              <a:effectLst/>
              <a:latin typeface="inter-regular"/>
            </a:endParaRPr>
          </a:p>
        </p:txBody>
      </p:sp>
      <p:sp>
        <p:nvSpPr>
          <p:cNvPr id="5" name="TextBox 4">
            <a:extLst>
              <a:ext uri="{FF2B5EF4-FFF2-40B4-BE49-F238E27FC236}">
                <a16:creationId xmlns:a16="http://schemas.microsoft.com/office/drawing/2014/main" id="{787DA48A-2FE0-6660-A4F9-487A0DA8EB3D}"/>
              </a:ext>
            </a:extLst>
          </p:cNvPr>
          <p:cNvSpPr txBox="1"/>
          <p:nvPr/>
        </p:nvSpPr>
        <p:spPr>
          <a:xfrm>
            <a:off x="735105" y="717870"/>
            <a:ext cx="10838329" cy="2585323"/>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If you don't use any modifier, it is treated as </a:t>
            </a:r>
            <a:r>
              <a:rPr lang="en-US" b="1" i="0" dirty="0">
                <a:solidFill>
                  <a:srgbClr val="333333"/>
                </a:solidFill>
                <a:effectLst/>
                <a:latin typeface="inter-bold"/>
              </a:rPr>
              <a:t>default</a:t>
            </a:r>
            <a:r>
              <a:rPr lang="en-US" b="0" i="0" dirty="0">
                <a:solidFill>
                  <a:srgbClr val="333333"/>
                </a:solidFill>
                <a:effectLst/>
                <a:latin typeface="inter-regular"/>
              </a:rPr>
              <a:t> by default. </a:t>
            </a:r>
          </a:p>
          <a:p>
            <a:pPr marL="285750" indent="-285750" algn="just">
              <a:buFont typeface="Arial" panose="020B0604020202020204" pitchFamily="34" charset="0"/>
              <a:buChar char="•"/>
            </a:pPr>
            <a:r>
              <a:rPr lang="en-US" b="0" i="0" dirty="0">
                <a:solidFill>
                  <a:srgbClr val="333333"/>
                </a:solidFill>
                <a:effectLst/>
                <a:latin typeface="inter-regular"/>
              </a:rPr>
              <a:t>The default modifier is accessible only within package. </a:t>
            </a:r>
          </a:p>
          <a:p>
            <a:pPr marL="285750" indent="-285750" algn="just">
              <a:buFont typeface="Arial" panose="020B0604020202020204" pitchFamily="34" charset="0"/>
              <a:buChar char="•"/>
            </a:pPr>
            <a:r>
              <a:rPr lang="en-US" b="0" i="0" dirty="0">
                <a:solidFill>
                  <a:srgbClr val="333333"/>
                </a:solidFill>
                <a:effectLst/>
                <a:latin typeface="inter-regular"/>
              </a:rPr>
              <a:t>It cannot be accessed from outside the package. </a:t>
            </a:r>
          </a:p>
          <a:p>
            <a:pPr marL="285750" indent="-285750" algn="just">
              <a:buFont typeface="Arial" panose="020B0604020202020204" pitchFamily="34" charset="0"/>
              <a:buChar char="•"/>
            </a:pPr>
            <a:r>
              <a:rPr lang="en-US" b="0" i="0" dirty="0">
                <a:solidFill>
                  <a:srgbClr val="333333"/>
                </a:solidFill>
                <a:effectLst/>
                <a:latin typeface="inter-regular"/>
              </a:rPr>
              <a:t>It provides more accessibility than private. But, it is more restrictive than protected, and public.</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Example of default access modifier</a:t>
            </a: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In this example, we have created two packages pack and </a:t>
            </a:r>
            <a:r>
              <a:rPr lang="en-US" b="0" i="0" dirty="0" err="1">
                <a:solidFill>
                  <a:srgbClr val="333333"/>
                </a:solidFill>
                <a:effectLst/>
                <a:latin typeface="inter-regular"/>
              </a:rPr>
              <a:t>mypack</a:t>
            </a:r>
            <a:r>
              <a:rPr lang="en-US" b="0" i="0" dirty="0">
                <a:solidFill>
                  <a:srgbClr val="333333"/>
                </a:solidFill>
                <a:effectLst/>
                <a:latin typeface="inter-regular"/>
              </a:rPr>
              <a:t>. </a:t>
            </a:r>
          </a:p>
          <a:p>
            <a:pPr marL="285750" indent="-285750" algn="just">
              <a:buFont typeface="Arial" panose="020B0604020202020204" pitchFamily="34" charset="0"/>
              <a:buChar char="•"/>
            </a:pPr>
            <a:r>
              <a:rPr lang="en-US" b="0" i="0" dirty="0">
                <a:solidFill>
                  <a:srgbClr val="333333"/>
                </a:solidFill>
                <a:effectLst/>
                <a:latin typeface="inter-regular"/>
              </a:rPr>
              <a:t>We are accessing the A class from outside its package, since A class is not public, so it cannot be accessed from outside the package.</a:t>
            </a:r>
          </a:p>
        </p:txBody>
      </p:sp>
      <p:sp>
        <p:nvSpPr>
          <p:cNvPr id="9" name="TextBox 8">
            <a:extLst>
              <a:ext uri="{FF2B5EF4-FFF2-40B4-BE49-F238E27FC236}">
                <a16:creationId xmlns:a16="http://schemas.microsoft.com/office/drawing/2014/main" id="{3BD2BBFB-4215-D558-CDB0-373F1E1D33A5}"/>
              </a:ext>
            </a:extLst>
          </p:cNvPr>
          <p:cNvSpPr txBox="1"/>
          <p:nvPr/>
        </p:nvSpPr>
        <p:spPr>
          <a:xfrm>
            <a:off x="735105" y="3344009"/>
            <a:ext cx="4814047" cy="2585323"/>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class</a:t>
            </a:r>
            <a:r>
              <a:rPr lang="en-IN" b="0" i="0" dirty="0">
                <a:solidFill>
                  <a:srgbClr val="000000"/>
                </a:solidFill>
                <a:effectLst/>
                <a:latin typeface="inter-regular"/>
              </a:rPr>
              <a:t> A</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10" name="TextBox 9">
            <a:extLst>
              <a:ext uri="{FF2B5EF4-FFF2-40B4-BE49-F238E27FC236}">
                <a16:creationId xmlns:a16="http://schemas.microsoft.com/office/drawing/2014/main" id="{6971AE44-967B-1E5A-F042-D5A89EB8BB80}"/>
              </a:ext>
            </a:extLst>
          </p:cNvPr>
          <p:cNvSpPr txBox="1"/>
          <p:nvPr/>
        </p:nvSpPr>
        <p:spPr>
          <a:xfrm>
            <a:off x="6249231" y="3173680"/>
            <a:ext cx="5511631" cy="3139321"/>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r>
              <a:rPr lang="en-IN" b="1" i="0" dirty="0">
                <a:solidFill>
                  <a:srgbClr val="006699"/>
                </a:solidFill>
                <a:effectLst/>
                <a:latin typeface="inter-regular"/>
              </a:rPr>
              <a:t>class</a:t>
            </a:r>
            <a:r>
              <a:rPr lang="en-IN" b="0" i="0" dirty="0">
                <a:solidFill>
                  <a:srgbClr val="000000"/>
                </a:solidFill>
                <a:effectLst/>
                <a:latin typeface="inter-regular"/>
              </a:rPr>
              <a:t> B</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  //Compile time error</a:t>
            </a:r>
          </a:p>
          <a:p>
            <a:pPr algn="just"/>
            <a:r>
              <a:rPr lang="en-IN" b="0" i="0" dirty="0">
                <a:solidFill>
                  <a:srgbClr val="000000"/>
                </a:solidFill>
                <a:effectLst/>
                <a:latin typeface="inter-regular"/>
              </a:rPr>
              <a:t>   	obj.msg();  //Compile time error</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9C650B84-63E1-303C-1FE4-6739724B7A4E}"/>
              </a:ext>
            </a:extLst>
          </p:cNvPr>
          <p:cNvSpPr txBox="1"/>
          <p:nvPr/>
        </p:nvSpPr>
        <p:spPr>
          <a:xfrm>
            <a:off x="735105" y="6480775"/>
            <a:ext cx="11025757" cy="338554"/>
          </a:xfrm>
          <a:prstGeom prst="rect">
            <a:avLst/>
          </a:prstGeom>
          <a:noFill/>
          <a:ln>
            <a:solidFill>
              <a:schemeClr val="accent1"/>
            </a:solidFill>
          </a:ln>
        </p:spPr>
        <p:txBody>
          <a:bodyPr wrap="square">
            <a:spAutoFit/>
          </a:bodyPr>
          <a:lstStyle/>
          <a:p>
            <a:r>
              <a:rPr lang="en-US" sz="1600" b="1" i="0" dirty="0">
                <a:solidFill>
                  <a:srgbClr val="333333"/>
                </a:solidFill>
                <a:effectLst/>
                <a:latin typeface="inter-regular"/>
              </a:rPr>
              <a:t>Note: </a:t>
            </a:r>
            <a:r>
              <a:rPr lang="en-US" sz="1600" b="0" i="0" dirty="0">
                <a:solidFill>
                  <a:srgbClr val="333333"/>
                </a:solidFill>
                <a:effectLst/>
                <a:latin typeface="inter-regular"/>
              </a:rPr>
              <a:t>In the above example, the scope of class A and its method msg() is default so it cannot be accessed from outside the package.</a:t>
            </a:r>
            <a:endParaRPr lang="en-IN" sz="1600" dirty="0"/>
          </a:p>
        </p:txBody>
      </p:sp>
    </p:spTree>
    <p:extLst>
      <p:ext uri="{BB962C8B-B14F-4D97-AF65-F5344CB8AC3E}">
        <p14:creationId xmlns:p14="http://schemas.microsoft.com/office/powerpoint/2010/main" val="367312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protected Access Specifier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31137" y="717870"/>
            <a:ext cx="11329725" cy="5252278"/>
          </a:xfrm>
        </p:spPr>
        <p:txBody>
          <a:bodyPr>
            <a:normAutofit/>
          </a:bodyPr>
          <a:lstStyle/>
          <a:p>
            <a:pPr algn="just"/>
            <a:endParaRPr lang="en-US" sz="1200" b="0" i="0" dirty="0">
              <a:solidFill>
                <a:srgbClr val="333333"/>
              </a:solidFill>
              <a:effectLst/>
              <a:latin typeface="inter-regular"/>
            </a:endParaRPr>
          </a:p>
          <a:p>
            <a:pPr marL="0" indent="0" algn="just">
              <a:buNone/>
            </a:pPr>
            <a:endParaRPr lang="en-US" sz="100" b="0" i="0" dirty="0">
              <a:solidFill>
                <a:srgbClr val="000000"/>
              </a:solidFill>
              <a:effectLst/>
              <a:latin typeface="inter-regular"/>
            </a:endParaRPr>
          </a:p>
        </p:txBody>
      </p:sp>
      <p:sp>
        <p:nvSpPr>
          <p:cNvPr id="5" name="TextBox 4">
            <a:extLst>
              <a:ext uri="{FF2B5EF4-FFF2-40B4-BE49-F238E27FC236}">
                <a16:creationId xmlns:a16="http://schemas.microsoft.com/office/drawing/2014/main" id="{787DA48A-2FE0-6660-A4F9-487A0DA8EB3D}"/>
              </a:ext>
            </a:extLst>
          </p:cNvPr>
          <p:cNvSpPr txBox="1"/>
          <p:nvPr/>
        </p:nvSpPr>
        <p:spPr>
          <a:xfrm>
            <a:off x="735105" y="717870"/>
            <a:ext cx="10838329" cy="2677656"/>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protected access modifier</a:t>
            </a:r>
            <a:r>
              <a:rPr lang="en-US" b="0" i="0" dirty="0">
                <a:solidFill>
                  <a:srgbClr val="333333"/>
                </a:solidFill>
                <a:effectLst/>
                <a:latin typeface="inter-regular"/>
              </a:rPr>
              <a:t> is accessible within package and outside the package but through inheritance only.</a:t>
            </a:r>
          </a:p>
          <a:p>
            <a:pPr algn="just"/>
            <a:endParaRPr lang="en-US" sz="700" b="0" i="0" dirty="0">
              <a:solidFill>
                <a:srgbClr val="333333"/>
              </a:solidFill>
              <a:effectLst/>
              <a:latin typeface="inter-regular"/>
            </a:endParaRPr>
          </a:p>
          <a:p>
            <a:pPr algn="just"/>
            <a:r>
              <a:rPr lang="en-US" b="0" i="0" dirty="0">
                <a:solidFill>
                  <a:srgbClr val="333333"/>
                </a:solidFill>
                <a:effectLst/>
                <a:latin typeface="inter-regular"/>
              </a:rPr>
              <a:t>The protected access modifier can be applied on the data member, method, and constructor. It can't be applied on the class.</a:t>
            </a:r>
          </a:p>
          <a:p>
            <a:pPr algn="just"/>
            <a:endParaRPr lang="en-US" sz="600" b="0" i="0" dirty="0">
              <a:solidFill>
                <a:srgbClr val="333333"/>
              </a:solidFill>
              <a:effectLst/>
              <a:latin typeface="inter-regular"/>
            </a:endParaRPr>
          </a:p>
          <a:p>
            <a:pPr algn="just"/>
            <a:r>
              <a:rPr lang="en-US" b="0" i="0" dirty="0">
                <a:solidFill>
                  <a:srgbClr val="333333"/>
                </a:solidFill>
                <a:effectLst/>
                <a:latin typeface="inter-regular"/>
              </a:rPr>
              <a:t>It provides more accessibility than the default modifier.</a:t>
            </a:r>
          </a:p>
          <a:p>
            <a:pPr algn="just"/>
            <a:endParaRPr lang="en-US" sz="1000" b="1" i="0" dirty="0">
              <a:solidFill>
                <a:srgbClr val="333333"/>
              </a:solidFill>
              <a:effectLst/>
              <a:latin typeface="inter-bold"/>
            </a:endParaRPr>
          </a:p>
          <a:p>
            <a:pPr algn="just"/>
            <a:r>
              <a:rPr lang="en-US" b="1" i="0" dirty="0">
                <a:solidFill>
                  <a:srgbClr val="333333"/>
                </a:solidFill>
                <a:effectLst/>
                <a:latin typeface="inter-bold"/>
              </a:rPr>
              <a:t>Example of protected access modifier</a:t>
            </a: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In this example, we have created the two packages pack and </a:t>
            </a:r>
            <a:r>
              <a:rPr lang="en-US" b="0" i="0" dirty="0" err="1">
                <a:solidFill>
                  <a:srgbClr val="333333"/>
                </a:solidFill>
                <a:effectLst/>
                <a:latin typeface="inter-regular"/>
              </a:rPr>
              <a:t>mypack</a:t>
            </a:r>
            <a:r>
              <a:rPr lang="en-US" b="0" i="0" dirty="0">
                <a:solidFill>
                  <a:srgbClr val="333333"/>
                </a:solidFill>
                <a:effectLst/>
                <a:latin typeface="inter-regular"/>
              </a:rPr>
              <a:t>. </a:t>
            </a:r>
          </a:p>
          <a:p>
            <a:pPr marL="285750" indent="-285750" algn="just">
              <a:buFont typeface="Arial" panose="020B0604020202020204" pitchFamily="34" charset="0"/>
              <a:buChar char="•"/>
            </a:pPr>
            <a:r>
              <a:rPr lang="en-US" b="0" i="0" dirty="0">
                <a:solidFill>
                  <a:srgbClr val="333333"/>
                </a:solidFill>
                <a:effectLst/>
                <a:latin typeface="inter-regular"/>
              </a:rPr>
              <a:t>The A class of pack package is public, so can be accessed from outside the package. But </a:t>
            </a:r>
            <a:r>
              <a:rPr lang="en-US" b="1" i="0" dirty="0">
                <a:solidFill>
                  <a:srgbClr val="333333"/>
                </a:solidFill>
                <a:effectLst/>
                <a:latin typeface="inter-regular"/>
              </a:rPr>
              <a:t>msg()</a:t>
            </a:r>
            <a:r>
              <a:rPr lang="en-US" b="0" i="0" dirty="0">
                <a:solidFill>
                  <a:srgbClr val="333333"/>
                </a:solidFill>
                <a:effectLst/>
                <a:latin typeface="inter-regular"/>
              </a:rPr>
              <a:t> method of this package is declared as </a:t>
            </a:r>
            <a:r>
              <a:rPr lang="en-US" b="0" i="0" dirty="0">
                <a:solidFill>
                  <a:srgbClr val="333333"/>
                </a:solidFill>
                <a:effectLst/>
                <a:highlight>
                  <a:srgbClr val="FFFF00"/>
                </a:highlight>
                <a:latin typeface="inter-regular"/>
              </a:rPr>
              <a:t>protected</a:t>
            </a:r>
            <a:r>
              <a:rPr lang="en-US" b="0" i="0" dirty="0">
                <a:solidFill>
                  <a:srgbClr val="333333"/>
                </a:solidFill>
                <a:effectLst/>
                <a:latin typeface="inter-regular"/>
              </a:rPr>
              <a:t>, so it can be accessed from outside the class only </a:t>
            </a:r>
            <a:r>
              <a:rPr lang="en-US" b="0" i="0" dirty="0">
                <a:solidFill>
                  <a:srgbClr val="333333"/>
                </a:solidFill>
                <a:effectLst/>
                <a:highlight>
                  <a:srgbClr val="FFFF00"/>
                </a:highlight>
                <a:latin typeface="inter-regular"/>
              </a:rPr>
              <a:t>through inheritance</a:t>
            </a:r>
            <a:r>
              <a:rPr lang="en-US" b="0" i="0" dirty="0">
                <a:solidFill>
                  <a:srgbClr val="333333"/>
                </a:solidFill>
                <a:effectLst/>
                <a:latin typeface="inter-regular"/>
              </a:rPr>
              <a:t>.</a:t>
            </a:r>
          </a:p>
        </p:txBody>
      </p:sp>
      <p:sp>
        <p:nvSpPr>
          <p:cNvPr id="9" name="TextBox 8">
            <a:extLst>
              <a:ext uri="{FF2B5EF4-FFF2-40B4-BE49-F238E27FC236}">
                <a16:creationId xmlns:a16="http://schemas.microsoft.com/office/drawing/2014/main" id="{3BD2BBFB-4215-D558-CDB0-373F1E1D33A5}"/>
              </a:ext>
            </a:extLst>
          </p:cNvPr>
          <p:cNvSpPr txBox="1"/>
          <p:nvPr/>
        </p:nvSpPr>
        <p:spPr>
          <a:xfrm>
            <a:off x="654422" y="3800429"/>
            <a:ext cx="4814047" cy="2585323"/>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public class</a:t>
            </a:r>
            <a:r>
              <a:rPr lang="en-IN" b="0" i="0" dirty="0">
                <a:solidFill>
                  <a:srgbClr val="000000"/>
                </a:solidFill>
                <a:effectLst/>
                <a:latin typeface="inter-regular"/>
              </a:rPr>
              <a:t> A</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protected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10" name="TextBox 9">
            <a:extLst>
              <a:ext uri="{FF2B5EF4-FFF2-40B4-BE49-F238E27FC236}">
                <a16:creationId xmlns:a16="http://schemas.microsoft.com/office/drawing/2014/main" id="{6971AE44-967B-1E5A-F042-D5A89EB8BB80}"/>
              </a:ext>
            </a:extLst>
          </p:cNvPr>
          <p:cNvSpPr txBox="1"/>
          <p:nvPr/>
        </p:nvSpPr>
        <p:spPr>
          <a:xfrm>
            <a:off x="6154269" y="3523431"/>
            <a:ext cx="5511631" cy="3139321"/>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r>
              <a:rPr lang="en-IN" b="1" i="0" dirty="0">
                <a:solidFill>
                  <a:srgbClr val="006699"/>
                </a:solidFill>
                <a:effectLst/>
                <a:latin typeface="inter-regular"/>
              </a:rPr>
              <a:t>class</a:t>
            </a:r>
            <a:r>
              <a:rPr lang="en-IN" b="0" i="0" dirty="0">
                <a:solidFill>
                  <a:srgbClr val="000000"/>
                </a:solidFill>
                <a:effectLst/>
                <a:latin typeface="inter-regular"/>
              </a:rPr>
              <a:t> B extends A</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B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B();  </a:t>
            </a:r>
          </a:p>
          <a:p>
            <a:pPr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33570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Thank You</a:t>
            </a:r>
          </a:p>
        </p:txBody>
      </p:sp>
    </p:spTree>
    <p:extLst>
      <p:ext uri="{BB962C8B-B14F-4D97-AF65-F5344CB8AC3E}">
        <p14:creationId xmlns:p14="http://schemas.microsoft.com/office/powerpoint/2010/main" val="183846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Java Packages</a:t>
            </a:r>
          </a:p>
        </p:txBody>
      </p:sp>
    </p:spTree>
    <p:extLst>
      <p:ext uri="{BB962C8B-B14F-4D97-AF65-F5344CB8AC3E}">
        <p14:creationId xmlns:p14="http://schemas.microsoft.com/office/powerpoint/2010/main" val="109811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Java Package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717870"/>
            <a:ext cx="11329725" cy="2419777"/>
          </a:xfrm>
        </p:spPr>
        <p:txBody>
          <a:bodyPr>
            <a:normAutofit/>
          </a:bodyPr>
          <a:lstStyle/>
          <a:p>
            <a:pPr algn="just"/>
            <a:r>
              <a:rPr lang="en-IN" sz="1800" b="0" i="0" dirty="0">
                <a:solidFill>
                  <a:srgbClr val="333333"/>
                </a:solidFill>
                <a:effectLst/>
                <a:latin typeface="inter-regular"/>
              </a:rPr>
              <a:t>A </a:t>
            </a:r>
            <a:r>
              <a:rPr lang="en-IN" sz="1800" b="1" i="0" dirty="0">
                <a:solidFill>
                  <a:srgbClr val="333333"/>
                </a:solidFill>
                <a:effectLst/>
                <a:latin typeface="inter-bold"/>
              </a:rPr>
              <a:t>java package</a:t>
            </a:r>
            <a:r>
              <a:rPr lang="en-IN" sz="1800" b="0" i="0" dirty="0">
                <a:solidFill>
                  <a:srgbClr val="333333"/>
                </a:solidFill>
                <a:effectLst/>
                <a:latin typeface="inter-regular"/>
              </a:rPr>
              <a:t> is a group of classes, interfaces and sub-packages.</a:t>
            </a:r>
          </a:p>
          <a:p>
            <a:pPr algn="just"/>
            <a:r>
              <a:rPr lang="en-IN" sz="1800" b="0" i="0" dirty="0">
                <a:solidFill>
                  <a:srgbClr val="333333"/>
                </a:solidFill>
                <a:effectLst/>
                <a:latin typeface="inter-regular"/>
              </a:rPr>
              <a:t>Package in java can be categorized in two forms, </a:t>
            </a:r>
            <a:r>
              <a:rPr lang="en-IN" sz="1800" b="1" i="0" dirty="0">
                <a:solidFill>
                  <a:srgbClr val="333333"/>
                </a:solidFill>
                <a:effectLst/>
                <a:latin typeface="inter-regular"/>
              </a:rPr>
              <a:t>built-in package </a:t>
            </a:r>
            <a:r>
              <a:rPr lang="en-IN" sz="1800" b="0" i="0" dirty="0">
                <a:solidFill>
                  <a:srgbClr val="333333"/>
                </a:solidFill>
                <a:effectLst/>
                <a:latin typeface="inter-regular"/>
              </a:rPr>
              <a:t>and </a:t>
            </a:r>
            <a:r>
              <a:rPr lang="en-IN" sz="1800" b="1" i="0" dirty="0">
                <a:solidFill>
                  <a:srgbClr val="333333"/>
                </a:solidFill>
                <a:effectLst/>
                <a:latin typeface="inter-regular"/>
              </a:rPr>
              <a:t>user-defined package</a:t>
            </a:r>
            <a:r>
              <a:rPr lang="en-IN" sz="1800" b="0" i="0" dirty="0">
                <a:solidFill>
                  <a:srgbClr val="333333"/>
                </a:solidFill>
                <a:effectLst/>
                <a:latin typeface="inter-regular"/>
              </a:rPr>
              <a:t>.</a:t>
            </a:r>
          </a:p>
          <a:p>
            <a:pPr algn="just"/>
            <a:r>
              <a:rPr lang="en-IN" sz="1800" b="0" i="0" dirty="0">
                <a:solidFill>
                  <a:srgbClr val="333333"/>
                </a:solidFill>
                <a:effectLst/>
                <a:latin typeface="inter-regular"/>
              </a:rPr>
              <a:t>There are many built-in packages such as lang, </a:t>
            </a:r>
            <a:r>
              <a:rPr lang="en-IN" sz="1800" b="0" i="0" dirty="0" err="1">
                <a:solidFill>
                  <a:srgbClr val="333333"/>
                </a:solidFill>
                <a:effectLst/>
                <a:latin typeface="inter-regular"/>
              </a:rPr>
              <a:t>awt</a:t>
            </a:r>
            <a:r>
              <a:rPr lang="en-IN" sz="1800" b="0" i="0" dirty="0">
                <a:solidFill>
                  <a:srgbClr val="333333"/>
                </a:solidFill>
                <a:effectLst/>
                <a:latin typeface="inter-regular"/>
              </a:rPr>
              <a:t>, </a:t>
            </a:r>
            <a:r>
              <a:rPr lang="en-IN" sz="1800" b="0" i="0" dirty="0" err="1">
                <a:solidFill>
                  <a:srgbClr val="333333"/>
                </a:solidFill>
                <a:effectLst/>
                <a:latin typeface="inter-regular"/>
              </a:rPr>
              <a:t>javax</a:t>
            </a:r>
            <a:r>
              <a:rPr lang="en-IN" sz="1800" b="0" i="0" dirty="0">
                <a:solidFill>
                  <a:srgbClr val="333333"/>
                </a:solidFill>
                <a:effectLst/>
                <a:latin typeface="inter-regular"/>
              </a:rPr>
              <a:t>, swing, net, io, util, </a:t>
            </a:r>
            <a:r>
              <a:rPr lang="en-IN" sz="1800" b="0" i="0" dirty="0" err="1">
                <a:solidFill>
                  <a:srgbClr val="333333"/>
                </a:solidFill>
                <a:effectLst/>
                <a:latin typeface="inter-regular"/>
              </a:rPr>
              <a:t>sql</a:t>
            </a:r>
            <a:r>
              <a:rPr lang="en-IN" sz="1800" b="0" i="0" dirty="0">
                <a:solidFill>
                  <a:srgbClr val="333333"/>
                </a:solidFill>
                <a:effectLst/>
                <a:latin typeface="inter-regular"/>
              </a:rPr>
              <a:t> etc.</a:t>
            </a:r>
          </a:p>
          <a:p>
            <a:pPr marL="0" indent="0" algn="just">
              <a:buNone/>
            </a:pPr>
            <a:endParaRPr lang="en-US" sz="100" b="0" i="0" dirty="0">
              <a:solidFill>
                <a:srgbClr val="000000"/>
              </a:solidFill>
              <a:effectLst/>
              <a:latin typeface="inter-regular"/>
            </a:endParaRPr>
          </a:p>
        </p:txBody>
      </p:sp>
      <p:sp>
        <p:nvSpPr>
          <p:cNvPr id="5" name="TextBox 4">
            <a:extLst>
              <a:ext uri="{FF2B5EF4-FFF2-40B4-BE49-F238E27FC236}">
                <a16:creationId xmlns:a16="http://schemas.microsoft.com/office/drawing/2014/main" id="{6A5DE2E6-CC8F-990D-505F-0F2E6D6EFCF8}"/>
              </a:ext>
            </a:extLst>
          </p:cNvPr>
          <p:cNvSpPr txBox="1"/>
          <p:nvPr/>
        </p:nvSpPr>
        <p:spPr>
          <a:xfrm>
            <a:off x="674016" y="1898846"/>
            <a:ext cx="9744636" cy="1238801"/>
          </a:xfrm>
          <a:prstGeom prst="rect">
            <a:avLst/>
          </a:prstGeom>
          <a:noFill/>
        </p:spPr>
        <p:txBody>
          <a:bodyPr wrap="square">
            <a:spAutoFit/>
          </a:bodyPr>
          <a:lstStyle/>
          <a:p>
            <a:pPr algn="just"/>
            <a:r>
              <a:rPr lang="en-US" sz="1600" b="1" i="0" dirty="0">
                <a:solidFill>
                  <a:srgbClr val="610B4B"/>
                </a:solidFill>
                <a:effectLst/>
                <a:latin typeface="erdana"/>
              </a:rPr>
              <a:t>Advantages of Java Package :</a:t>
            </a:r>
          </a:p>
          <a:p>
            <a:pPr algn="just"/>
            <a:endParaRPr lang="en-US" sz="900" b="0" i="0" dirty="0">
              <a:solidFill>
                <a:srgbClr val="333333"/>
              </a:solidFill>
              <a:effectLst/>
              <a:latin typeface="inter-regular"/>
            </a:endParaRPr>
          </a:p>
          <a:p>
            <a:pPr algn="just"/>
            <a:r>
              <a:rPr lang="en-US" sz="1600" b="0" i="0" dirty="0">
                <a:solidFill>
                  <a:srgbClr val="333333"/>
                </a:solidFill>
                <a:effectLst/>
                <a:latin typeface="inter-regular"/>
              </a:rPr>
              <a:t>1) Java package is used to categorize the classes and interfaces so that they can be easily maintained.</a:t>
            </a:r>
          </a:p>
          <a:p>
            <a:pPr algn="just"/>
            <a:r>
              <a:rPr lang="en-US" sz="1600" b="0" i="0" dirty="0">
                <a:solidFill>
                  <a:srgbClr val="333333"/>
                </a:solidFill>
                <a:effectLst/>
                <a:latin typeface="inter-regular"/>
              </a:rPr>
              <a:t>2) Java package provides access protection.</a:t>
            </a:r>
          </a:p>
          <a:p>
            <a:pPr algn="just"/>
            <a:r>
              <a:rPr lang="en-US" sz="1600" b="0" i="0" dirty="0">
                <a:solidFill>
                  <a:srgbClr val="333333"/>
                </a:solidFill>
                <a:effectLst/>
                <a:latin typeface="inter-regular"/>
              </a:rPr>
              <a:t>3) Java package removes naming collision.</a:t>
            </a:r>
          </a:p>
        </p:txBody>
      </p:sp>
      <p:pic>
        <p:nvPicPr>
          <p:cNvPr id="6" name="Picture 2" descr="package in java">
            <a:extLst>
              <a:ext uri="{FF2B5EF4-FFF2-40B4-BE49-F238E27FC236}">
                <a16:creationId xmlns:a16="http://schemas.microsoft.com/office/drawing/2014/main" id="{4FB84E47-6B21-63AB-CE06-0CFF658E6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694" y="3137647"/>
            <a:ext cx="6194612" cy="29470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88F81B6-58DA-C952-BEDA-B337D90B3A48}"/>
              </a:ext>
            </a:extLst>
          </p:cNvPr>
          <p:cNvSpPr txBox="1"/>
          <p:nvPr/>
        </p:nvSpPr>
        <p:spPr>
          <a:xfrm>
            <a:off x="3532093" y="6294464"/>
            <a:ext cx="3854824" cy="369332"/>
          </a:xfrm>
          <a:prstGeom prst="rect">
            <a:avLst/>
          </a:prstGeom>
          <a:noFill/>
        </p:spPr>
        <p:txBody>
          <a:bodyPr wrap="square">
            <a:spAutoFit/>
          </a:bodyPr>
          <a:lstStyle/>
          <a:p>
            <a:pPr algn="ctr"/>
            <a:r>
              <a:rPr lang="en-IN" sz="1800" b="1" i="0" dirty="0">
                <a:solidFill>
                  <a:srgbClr val="333333"/>
                </a:solidFill>
                <a:effectLst/>
                <a:latin typeface="inter-regular"/>
              </a:rPr>
              <a:t>Sample organization of packages</a:t>
            </a:r>
            <a:endParaRPr lang="en-IN" b="1" dirty="0"/>
          </a:p>
        </p:txBody>
      </p:sp>
    </p:spTree>
    <p:extLst>
      <p:ext uri="{BB962C8B-B14F-4D97-AF65-F5344CB8AC3E}">
        <p14:creationId xmlns:p14="http://schemas.microsoft.com/office/powerpoint/2010/main" val="189847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How to create Package : An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717868"/>
            <a:ext cx="11329725" cy="5889120"/>
          </a:xfrm>
        </p:spPr>
        <p:txBody>
          <a:bodyPr>
            <a:normAutofit fontScale="92500" lnSpcReduction="20000"/>
          </a:bodyPr>
          <a:lstStyle/>
          <a:p>
            <a:pPr marL="0" indent="0" algn="just">
              <a:buNone/>
            </a:pPr>
            <a:r>
              <a:rPr lang="en-US" sz="1800" b="0" i="0" dirty="0">
                <a:solidFill>
                  <a:srgbClr val="333333"/>
                </a:solidFill>
                <a:effectLst/>
                <a:latin typeface="inter-regular"/>
              </a:rPr>
              <a:t>The </a:t>
            </a:r>
            <a:r>
              <a:rPr lang="en-US" sz="1800" b="1" i="0" dirty="0">
                <a:solidFill>
                  <a:srgbClr val="333333"/>
                </a:solidFill>
                <a:effectLst/>
                <a:latin typeface="inter-bold"/>
              </a:rPr>
              <a:t>package keyword</a:t>
            </a:r>
            <a:r>
              <a:rPr lang="en-US" sz="1800" b="0" i="0" dirty="0">
                <a:solidFill>
                  <a:srgbClr val="333333"/>
                </a:solidFill>
                <a:effectLst/>
                <a:latin typeface="inter-regular"/>
              </a:rPr>
              <a:t> is used to create a package in java.</a:t>
            </a:r>
          </a:p>
          <a:p>
            <a:pPr marL="0" indent="0" algn="just">
              <a:buNone/>
            </a:pPr>
            <a:endParaRPr lang="en-IN" sz="600" b="1" i="0" dirty="0">
              <a:solidFill>
                <a:schemeClr val="accent2">
                  <a:lumMod val="75000"/>
                </a:schemeClr>
              </a:solidFill>
              <a:effectLst/>
              <a:latin typeface="inter-regular"/>
            </a:endParaRPr>
          </a:p>
          <a:p>
            <a:pPr marL="0" indent="0" algn="just">
              <a:buNone/>
            </a:pPr>
            <a:r>
              <a:rPr lang="en-IN" sz="1800" b="1" dirty="0">
                <a:solidFill>
                  <a:schemeClr val="accent2">
                    <a:lumMod val="75000"/>
                  </a:schemeClr>
                </a:solidFill>
                <a:latin typeface="inter-regular"/>
              </a:rPr>
              <a:t>Syntax: </a:t>
            </a:r>
          </a:p>
          <a:p>
            <a:pPr marL="0" indent="0" algn="just">
              <a:buNone/>
            </a:pPr>
            <a:endParaRPr lang="en-IN" sz="300" b="1" dirty="0">
              <a:latin typeface="inter-regular"/>
            </a:endParaRPr>
          </a:p>
          <a:p>
            <a:pPr marL="0" indent="0" algn="just">
              <a:buNone/>
            </a:pPr>
            <a:r>
              <a:rPr lang="en-IN" sz="1800" b="1" dirty="0">
                <a:latin typeface="inter-regular"/>
              </a:rPr>
              <a:t>package </a:t>
            </a:r>
            <a:r>
              <a:rPr lang="en-IN" sz="1800" b="1" dirty="0" err="1">
                <a:latin typeface="inter-regular"/>
              </a:rPr>
              <a:t>package_name</a:t>
            </a:r>
            <a:r>
              <a:rPr lang="en-IN" sz="1800" b="1" dirty="0">
                <a:latin typeface="inter-regular"/>
              </a:rPr>
              <a:t>;</a:t>
            </a:r>
          </a:p>
          <a:p>
            <a:pPr marL="0" indent="0" algn="just">
              <a:buNone/>
            </a:pPr>
            <a:r>
              <a:rPr lang="en-IN" sz="1800" dirty="0">
                <a:latin typeface="inter-regular"/>
              </a:rPr>
              <a:t>public class </a:t>
            </a:r>
            <a:r>
              <a:rPr lang="en-IN" sz="1800" dirty="0" err="1">
                <a:latin typeface="inter-regular"/>
              </a:rPr>
              <a:t>class_name</a:t>
            </a:r>
            <a:endParaRPr lang="en-IN" sz="1800" dirty="0">
              <a:latin typeface="inter-regular"/>
            </a:endParaRPr>
          </a:p>
          <a:p>
            <a:pPr marL="0" indent="0" algn="just">
              <a:buNone/>
            </a:pPr>
            <a:r>
              <a:rPr lang="en-IN" sz="1800" dirty="0">
                <a:latin typeface="inter-regular"/>
              </a:rPr>
              <a:t>{</a:t>
            </a:r>
          </a:p>
          <a:p>
            <a:pPr marL="0" indent="0" algn="just">
              <a:buNone/>
            </a:pPr>
            <a:r>
              <a:rPr lang="en-IN" sz="1800" dirty="0">
                <a:latin typeface="inter-regular"/>
              </a:rPr>
              <a:t>      // Body of Class</a:t>
            </a:r>
          </a:p>
          <a:p>
            <a:pPr marL="0" indent="0" algn="just">
              <a:buNone/>
            </a:pPr>
            <a:r>
              <a:rPr lang="en-IN" sz="1800" dirty="0">
                <a:latin typeface="inter-regular"/>
              </a:rPr>
              <a:t>}</a:t>
            </a:r>
          </a:p>
          <a:p>
            <a:pPr marL="0" indent="0" algn="just">
              <a:buNone/>
            </a:pPr>
            <a:endParaRPr lang="en-IN" sz="1800" b="1" i="0" dirty="0">
              <a:solidFill>
                <a:schemeClr val="accent2">
                  <a:lumMod val="75000"/>
                </a:schemeClr>
              </a:solidFill>
              <a:effectLst/>
              <a:latin typeface="inter-regular"/>
            </a:endParaRPr>
          </a:p>
          <a:p>
            <a:pPr marL="0" indent="0" algn="just">
              <a:buNone/>
            </a:pPr>
            <a:r>
              <a:rPr lang="en-IN" sz="1800" b="1" i="0" dirty="0">
                <a:solidFill>
                  <a:schemeClr val="accent2">
                    <a:lumMod val="75000"/>
                  </a:schemeClr>
                </a:solidFill>
                <a:effectLst/>
                <a:latin typeface="inter-regular"/>
              </a:rPr>
              <a:t>Example: (Simple.java)</a:t>
            </a:r>
          </a:p>
          <a:p>
            <a:pPr marL="0" indent="0" algn="just">
              <a:buNone/>
            </a:pPr>
            <a:r>
              <a:rPr lang="en-IN" sz="1800" b="1" i="0" dirty="0">
                <a:solidFill>
                  <a:srgbClr val="006699"/>
                </a:solidFill>
                <a:effectLst/>
                <a:latin typeface="inter-regular"/>
              </a:rPr>
              <a:t>package</a:t>
            </a:r>
            <a:r>
              <a:rPr lang="en-IN" sz="1800" b="0" i="0" dirty="0">
                <a:solidFill>
                  <a:srgbClr val="000000"/>
                </a:solidFill>
                <a:effectLst/>
                <a:latin typeface="inter-regular"/>
              </a:rPr>
              <a:t> </a:t>
            </a:r>
            <a:r>
              <a:rPr lang="en-IN" sz="1800" b="0" i="0" dirty="0" err="1">
                <a:solidFill>
                  <a:srgbClr val="000000"/>
                </a:solidFill>
                <a:effectLst/>
                <a:latin typeface="inter-regular"/>
              </a:rPr>
              <a:t>mypack</a:t>
            </a: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public</a:t>
            </a:r>
            <a:r>
              <a:rPr lang="en-IN" sz="1800" b="0" i="0" dirty="0">
                <a:solidFill>
                  <a:srgbClr val="000000"/>
                </a:solidFill>
                <a:effectLst/>
                <a:latin typeface="inter-regular"/>
              </a:rPr>
              <a:t> </a:t>
            </a:r>
            <a:r>
              <a:rPr lang="en-IN" sz="1800" b="1" i="0" dirty="0">
                <a:solidFill>
                  <a:srgbClr val="006699"/>
                </a:solidFill>
                <a:effectLst/>
                <a:latin typeface="inter-regular"/>
              </a:rPr>
              <a:t>class</a:t>
            </a:r>
            <a:r>
              <a:rPr lang="en-IN" sz="1800" b="0" i="0" dirty="0">
                <a:solidFill>
                  <a:srgbClr val="000000"/>
                </a:solidFill>
                <a:effectLst/>
                <a:latin typeface="inter-regular"/>
              </a:rPr>
              <a:t> Simple</a:t>
            </a: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public</a:t>
            </a:r>
            <a:r>
              <a:rPr lang="en-IN" sz="1800" b="0" i="0" dirty="0">
                <a:solidFill>
                  <a:srgbClr val="000000"/>
                </a:solidFill>
                <a:effectLst/>
                <a:latin typeface="inter-regular"/>
              </a:rPr>
              <a:t> </a:t>
            </a:r>
            <a:r>
              <a:rPr lang="en-IN" sz="1800" b="1" i="0" dirty="0">
                <a:solidFill>
                  <a:srgbClr val="006699"/>
                </a:solidFill>
                <a:effectLst/>
                <a:latin typeface="inter-regular"/>
              </a:rPr>
              <a:t>static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main(String </a:t>
            </a:r>
            <a:r>
              <a:rPr lang="en-IN" sz="1800" b="0" i="0" dirty="0" err="1">
                <a:solidFill>
                  <a:srgbClr val="000000"/>
                </a:solidFill>
                <a:effectLst/>
                <a:latin typeface="inter-regular"/>
              </a:rPr>
              <a:t>args</a:t>
            </a:r>
            <a:r>
              <a:rPr lang="en-IN" sz="1800" b="0" i="0" dirty="0">
                <a:solidFill>
                  <a:srgbClr val="000000"/>
                </a:solidFill>
                <a:effectLst/>
                <a:latin typeface="inter-regular"/>
              </a:rPr>
              <a:t>[])</a:t>
            </a:r>
          </a:p>
          <a:p>
            <a:pPr marL="0" indent="0" algn="just">
              <a:buNone/>
            </a:pPr>
            <a:r>
              <a:rPr lang="en-IN" sz="1800" dirty="0">
                <a:solidFill>
                  <a:srgbClr val="000000"/>
                </a:solidFill>
                <a:latin typeface="inter-regular"/>
              </a:rPr>
              <a:t>	</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0" i="0" dirty="0">
                <a:solidFill>
                  <a:srgbClr val="0000FF"/>
                </a:solidFill>
                <a:effectLst/>
                <a:latin typeface="inter-regular"/>
              </a:rPr>
              <a:t>"Welcome to package"</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a:t>
            </a:r>
          </a:p>
          <a:p>
            <a:pPr marL="0" indent="0" algn="just">
              <a:buNone/>
            </a:pPr>
            <a:endParaRPr lang="en-US" sz="100" b="0" i="0" dirty="0">
              <a:solidFill>
                <a:srgbClr val="000000"/>
              </a:solidFill>
              <a:effectLst/>
              <a:latin typeface="inter-regular"/>
            </a:endParaRPr>
          </a:p>
        </p:txBody>
      </p:sp>
    </p:spTree>
    <p:extLst>
      <p:ext uri="{BB962C8B-B14F-4D97-AF65-F5344CB8AC3E}">
        <p14:creationId xmlns:p14="http://schemas.microsoft.com/office/powerpoint/2010/main" val="416870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How to compile &amp; Execute Package ?</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717869"/>
            <a:ext cx="11329725" cy="5978766"/>
          </a:xfrm>
        </p:spPr>
        <p:txBody>
          <a:bodyPr>
            <a:normAutofit/>
          </a:bodyPr>
          <a:lstStyle/>
          <a:p>
            <a:pPr algn="just"/>
            <a:endParaRPr lang="en-US" sz="1200" b="0" i="0" dirty="0">
              <a:solidFill>
                <a:srgbClr val="333333"/>
              </a:solidFill>
              <a:effectLst/>
              <a:latin typeface="inter-regular"/>
            </a:endParaRPr>
          </a:p>
          <a:p>
            <a:pPr marL="0" indent="0" algn="just">
              <a:buNone/>
            </a:pPr>
            <a:endParaRPr lang="en-US" sz="100" b="0" i="0" dirty="0">
              <a:solidFill>
                <a:srgbClr val="000000"/>
              </a:solidFill>
              <a:effectLst/>
              <a:latin typeface="inter-regular"/>
            </a:endParaRPr>
          </a:p>
        </p:txBody>
      </p:sp>
      <p:graphicFrame>
        <p:nvGraphicFramePr>
          <p:cNvPr id="4" name="Table 3">
            <a:extLst>
              <a:ext uri="{FF2B5EF4-FFF2-40B4-BE49-F238E27FC236}">
                <a16:creationId xmlns:a16="http://schemas.microsoft.com/office/drawing/2014/main" id="{090F37DB-EF36-61F4-1B02-75B974AE7B90}"/>
              </a:ext>
            </a:extLst>
          </p:cNvPr>
          <p:cNvGraphicFramePr>
            <a:graphicFrameLocks noGrp="1"/>
          </p:cNvGraphicFramePr>
          <p:nvPr>
            <p:extLst>
              <p:ext uri="{D42A27DB-BD31-4B8C-83A1-F6EECF244321}">
                <p14:modId xmlns:p14="http://schemas.microsoft.com/office/powerpoint/2010/main" val="3129646626"/>
              </p:ext>
            </p:extLst>
          </p:nvPr>
        </p:nvGraphicFramePr>
        <p:xfrm>
          <a:off x="778925" y="717867"/>
          <a:ext cx="10283522" cy="5422263"/>
        </p:xfrm>
        <a:graphic>
          <a:graphicData uri="http://schemas.openxmlformats.org/drawingml/2006/table">
            <a:tbl>
              <a:tblPr/>
              <a:tblGrid>
                <a:gridCol w="10283522">
                  <a:extLst>
                    <a:ext uri="{9D8B030D-6E8A-4147-A177-3AD203B41FA5}">
                      <a16:colId xmlns:a16="http://schemas.microsoft.com/office/drawing/2014/main" val="1934145387"/>
                    </a:ext>
                  </a:extLst>
                </a:gridCol>
              </a:tblGrid>
              <a:tr h="5002475">
                <a:tc>
                  <a:txBody>
                    <a:bodyPr/>
                    <a:lstStyle/>
                    <a:p>
                      <a:pPr marL="0" indent="0" algn="just">
                        <a:buNone/>
                      </a:pPr>
                      <a:r>
                        <a:rPr lang="en-US" sz="2000" b="1" i="0" dirty="0">
                          <a:solidFill>
                            <a:srgbClr val="610B4B"/>
                          </a:solidFill>
                          <a:effectLst/>
                          <a:latin typeface="erdana"/>
                        </a:rPr>
                        <a:t>How to compile java package ?</a:t>
                      </a:r>
                    </a:p>
                    <a:p>
                      <a:pPr marL="0" indent="0" algn="just">
                        <a:buNone/>
                      </a:pPr>
                      <a:r>
                        <a:rPr lang="en-US" sz="1800" b="0" i="0" dirty="0">
                          <a:solidFill>
                            <a:srgbClr val="333333"/>
                          </a:solidFill>
                          <a:effectLst/>
                          <a:latin typeface="inter-regular"/>
                        </a:rPr>
                        <a:t>If you are not using any IDE, you need to follow the below </a:t>
                      </a:r>
                      <a:r>
                        <a:rPr lang="en-US" sz="1800" b="1" i="0" dirty="0">
                          <a:solidFill>
                            <a:srgbClr val="333333"/>
                          </a:solidFill>
                          <a:effectLst/>
                          <a:latin typeface="inter-bold"/>
                        </a:rPr>
                        <a:t>syntax</a:t>
                      </a:r>
                      <a:r>
                        <a:rPr lang="en-US" sz="1800" b="0" i="0" dirty="0">
                          <a:solidFill>
                            <a:srgbClr val="333333"/>
                          </a:solidFill>
                          <a:effectLst/>
                          <a:latin typeface="inter-regular"/>
                        </a:rPr>
                        <a:t>:</a:t>
                      </a:r>
                    </a:p>
                    <a:p>
                      <a:pPr marL="0" indent="0" algn="just">
                        <a:buNone/>
                      </a:pPr>
                      <a:endParaRPr lang="en-US" sz="200" dirty="0">
                        <a:solidFill>
                          <a:srgbClr val="333333"/>
                        </a:solidFill>
                        <a:latin typeface="inter-regular"/>
                      </a:endParaRPr>
                    </a:p>
                    <a:p>
                      <a:pPr marL="0" indent="0">
                        <a:buNone/>
                      </a:pPr>
                      <a:endParaRPr lang="en-IN" sz="1800" b="0" i="0" dirty="0">
                        <a:solidFill>
                          <a:srgbClr val="000000"/>
                        </a:solidFill>
                        <a:effectLst/>
                        <a:highlight>
                          <a:srgbClr val="FFFF00"/>
                        </a:highlight>
                        <a:latin typeface="inter-regular"/>
                      </a:endParaRPr>
                    </a:p>
                    <a:p>
                      <a:pPr marL="0" indent="0">
                        <a:buNone/>
                      </a:pPr>
                      <a:r>
                        <a:rPr lang="en-IN" sz="1800" b="0" i="0" dirty="0" err="1">
                          <a:solidFill>
                            <a:srgbClr val="000000"/>
                          </a:solidFill>
                          <a:effectLst/>
                          <a:highlight>
                            <a:srgbClr val="FFFF00"/>
                          </a:highlight>
                          <a:latin typeface="inter-regular"/>
                        </a:rPr>
                        <a:t>javac</a:t>
                      </a:r>
                      <a:r>
                        <a:rPr lang="en-IN" sz="1800" b="0" i="0" dirty="0">
                          <a:solidFill>
                            <a:srgbClr val="000000"/>
                          </a:solidFill>
                          <a:effectLst/>
                          <a:highlight>
                            <a:srgbClr val="FFFF00"/>
                          </a:highlight>
                          <a:latin typeface="inter-regular"/>
                        </a:rPr>
                        <a:t> -d directory </a:t>
                      </a:r>
                      <a:r>
                        <a:rPr lang="en-IN" sz="1800" b="0" i="0" dirty="0" err="1">
                          <a:solidFill>
                            <a:srgbClr val="000000"/>
                          </a:solidFill>
                          <a:effectLst/>
                          <a:highlight>
                            <a:srgbClr val="FFFF00"/>
                          </a:highlight>
                          <a:latin typeface="inter-regular"/>
                        </a:rPr>
                        <a:t>javafilename</a:t>
                      </a:r>
                      <a:r>
                        <a:rPr lang="en-IN" sz="1800" b="0" i="0" dirty="0">
                          <a:solidFill>
                            <a:srgbClr val="000000"/>
                          </a:solidFill>
                          <a:effectLst/>
                          <a:highlight>
                            <a:srgbClr val="FFFF00"/>
                          </a:highlight>
                          <a:latin typeface="inter-regular"/>
                        </a:rPr>
                        <a:t>  </a:t>
                      </a:r>
                    </a:p>
                    <a:p>
                      <a:pPr marL="0" indent="0">
                        <a:buNone/>
                      </a:pPr>
                      <a:endParaRPr lang="en-IN" sz="1800" dirty="0">
                        <a:solidFill>
                          <a:srgbClr val="000000"/>
                        </a:solidFill>
                        <a:highlight>
                          <a:srgbClr val="00FFFF"/>
                        </a:highlight>
                        <a:latin typeface="inter-regular"/>
                      </a:endParaRPr>
                    </a:p>
                    <a:p>
                      <a:pPr marL="0" indent="0">
                        <a:buNone/>
                      </a:pPr>
                      <a:r>
                        <a:rPr lang="en-IN" sz="1800" b="1" dirty="0">
                          <a:solidFill>
                            <a:srgbClr val="000000"/>
                          </a:solidFill>
                          <a:highlight>
                            <a:srgbClr val="00FFFF"/>
                          </a:highlight>
                          <a:latin typeface="inter-regular"/>
                        </a:rPr>
                        <a:t>Ex</a:t>
                      </a:r>
                      <a:r>
                        <a:rPr lang="en-IN" sz="1800" dirty="0">
                          <a:solidFill>
                            <a:srgbClr val="000000"/>
                          </a:solidFill>
                          <a:highlight>
                            <a:srgbClr val="00FFFF"/>
                          </a:highlight>
                          <a:latin typeface="inter-regular"/>
                        </a:rPr>
                        <a:t>: </a:t>
                      </a:r>
                      <a:r>
                        <a:rPr lang="en-IN" sz="1800" dirty="0" err="1">
                          <a:solidFill>
                            <a:srgbClr val="000000"/>
                          </a:solidFill>
                          <a:highlight>
                            <a:srgbClr val="00FFFF"/>
                          </a:highlight>
                          <a:latin typeface="inter-regular"/>
                        </a:rPr>
                        <a:t>javac</a:t>
                      </a:r>
                      <a:r>
                        <a:rPr lang="en-IN" sz="1800" dirty="0">
                          <a:solidFill>
                            <a:srgbClr val="000000"/>
                          </a:solidFill>
                          <a:highlight>
                            <a:srgbClr val="00FFFF"/>
                          </a:highlight>
                          <a:latin typeface="inter-regular"/>
                        </a:rPr>
                        <a:t> – d </a:t>
                      </a:r>
                      <a:r>
                        <a:rPr lang="en-IN" sz="1800" b="1" dirty="0">
                          <a:solidFill>
                            <a:srgbClr val="000000"/>
                          </a:solidFill>
                          <a:highlight>
                            <a:srgbClr val="00FFFF"/>
                          </a:highlight>
                          <a:latin typeface="inter-regular"/>
                        </a:rPr>
                        <a:t>.</a:t>
                      </a:r>
                      <a:r>
                        <a:rPr lang="en-IN" sz="1800" dirty="0">
                          <a:solidFill>
                            <a:srgbClr val="000000"/>
                          </a:solidFill>
                          <a:highlight>
                            <a:srgbClr val="00FFFF"/>
                          </a:highlight>
                          <a:latin typeface="inter-regular"/>
                        </a:rPr>
                        <a:t> Simple.java</a:t>
                      </a:r>
                      <a:endParaRPr lang="en-IN" sz="1800" b="0" i="0" dirty="0">
                        <a:solidFill>
                          <a:srgbClr val="000000"/>
                        </a:solidFill>
                        <a:effectLst/>
                        <a:highlight>
                          <a:srgbClr val="00FFFF"/>
                        </a:highlight>
                        <a:latin typeface="inter-regular"/>
                      </a:endParaRPr>
                    </a:p>
                    <a:p>
                      <a:pPr marL="0" indent="0">
                        <a:buNone/>
                      </a:pPr>
                      <a:endParaRPr lang="en-US" sz="600" b="0" i="0" dirty="0">
                        <a:solidFill>
                          <a:srgbClr val="333333"/>
                        </a:solidFill>
                        <a:effectLst/>
                        <a:latin typeface="inter-regular"/>
                      </a:endParaRPr>
                    </a:p>
                    <a:p>
                      <a:pPr marL="0" indent="0">
                        <a:buNone/>
                      </a:pPr>
                      <a:endParaRPr lang="en-US" sz="1800" b="1" i="0" dirty="0">
                        <a:solidFill>
                          <a:srgbClr val="333333"/>
                        </a:solidFill>
                        <a:effectLst/>
                        <a:latin typeface="inter-regular"/>
                      </a:endParaRPr>
                    </a:p>
                    <a:p>
                      <a:pPr marL="0" indent="0">
                        <a:buNone/>
                      </a:pPr>
                      <a:r>
                        <a:rPr lang="en-US" sz="1800" b="1" i="0" dirty="0">
                          <a:solidFill>
                            <a:srgbClr val="333333"/>
                          </a:solidFill>
                          <a:effectLst/>
                          <a:latin typeface="inter-regular"/>
                        </a:rPr>
                        <a:t>Note</a:t>
                      </a:r>
                      <a:r>
                        <a:rPr lang="en-US" sz="1800" b="0" i="0" dirty="0">
                          <a:solidFill>
                            <a:srgbClr val="333333"/>
                          </a:solidFill>
                          <a:effectLst/>
                          <a:latin typeface="inter-regular"/>
                        </a:rPr>
                        <a:t>: </a:t>
                      </a:r>
                    </a:p>
                    <a:p>
                      <a:pPr marL="285750" indent="-285750">
                        <a:buFont typeface="Arial" panose="020B0604020202020204" pitchFamily="34" charset="0"/>
                        <a:buChar char="•"/>
                      </a:pPr>
                      <a:r>
                        <a:rPr lang="en-US" sz="1800" b="0" i="0" dirty="0">
                          <a:solidFill>
                            <a:srgbClr val="333333"/>
                          </a:solidFill>
                          <a:effectLst/>
                          <a:latin typeface="inter-regular"/>
                        </a:rPr>
                        <a:t>The -d switch specifies the destination where to put the generated class file. </a:t>
                      </a:r>
                    </a:p>
                    <a:p>
                      <a:pPr marL="285750" indent="-285750">
                        <a:buFont typeface="Arial" panose="020B0604020202020204" pitchFamily="34" charset="0"/>
                        <a:buChar char="•"/>
                      </a:pPr>
                      <a:r>
                        <a:rPr lang="en-US" sz="1800" b="0" i="0" dirty="0">
                          <a:solidFill>
                            <a:srgbClr val="333333"/>
                          </a:solidFill>
                          <a:effectLst/>
                          <a:latin typeface="inter-regular"/>
                        </a:rPr>
                        <a:t>You can use any directory name like d:/abc (in case of windows) etc. </a:t>
                      </a:r>
                    </a:p>
                    <a:p>
                      <a:pPr marL="285750" indent="-285750">
                        <a:buFont typeface="Arial" panose="020B0604020202020204" pitchFamily="34" charset="0"/>
                        <a:buChar char="•"/>
                      </a:pPr>
                      <a:r>
                        <a:rPr lang="en-US" sz="1800" b="0" i="0" dirty="0">
                          <a:solidFill>
                            <a:srgbClr val="333333"/>
                          </a:solidFill>
                          <a:effectLst/>
                          <a:latin typeface="inter-regular"/>
                        </a:rPr>
                        <a:t>If you want to keep the package within the same directory, you can use . (dot).</a:t>
                      </a:r>
                      <a:br>
                        <a:rPr lang="en-US" sz="1800" dirty="0"/>
                      </a:br>
                      <a:endParaRPr lang="en-US" sz="1800" b="0" i="0" dirty="0">
                        <a:solidFill>
                          <a:srgbClr val="000000"/>
                        </a:solidFill>
                        <a:effectLst/>
                        <a:latin typeface="inter-regular"/>
                      </a:endParaRPr>
                    </a:p>
                    <a:p>
                      <a:pPr algn="just"/>
                      <a:r>
                        <a:rPr lang="en-US" sz="1800" b="1" i="0" dirty="0">
                          <a:solidFill>
                            <a:srgbClr val="610B4B"/>
                          </a:solidFill>
                          <a:effectLst/>
                          <a:latin typeface="erdana"/>
                        </a:rPr>
                        <a:t>How to run java package program ?</a:t>
                      </a:r>
                    </a:p>
                    <a:p>
                      <a:pPr algn="just"/>
                      <a:endParaRPr lang="en-US" sz="1800" b="1" i="0" dirty="0">
                        <a:solidFill>
                          <a:srgbClr val="610B4B"/>
                        </a:solidFill>
                        <a:effectLst/>
                        <a:latin typeface="erdana"/>
                      </a:endParaRPr>
                    </a:p>
                    <a:p>
                      <a:pPr algn="just"/>
                      <a:r>
                        <a:rPr lang="en-US" sz="1800" b="0" i="0" dirty="0">
                          <a:solidFill>
                            <a:srgbClr val="333333"/>
                          </a:solidFill>
                          <a:effectLst/>
                          <a:latin typeface="inter-regular"/>
                        </a:rPr>
                        <a:t>You need to use fully qualified name e.g. </a:t>
                      </a:r>
                      <a:r>
                        <a:rPr lang="en-US" sz="1800" b="0" i="0" dirty="0" err="1">
                          <a:solidFill>
                            <a:srgbClr val="333333"/>
                          </a:solidFill>
                          <a:effectLst/>
                          <a:latin typeface="inter-regular"/>
                        </a:rPr>
                        <a:t>mypack.Simple</a:t>
                      </a:r>
                      <a:r>
                        <a:rPr lang="en-US" sz="1800" b="0" i="0" dirty="0">
                          <a:solidFill>
                            <a:srgbClr val="333333"/>
                          </a:solidFill>
                          <a:effectLst/>
                          <a:latin typeface="inter-regular"/>
                        </a:rPr>
                        <a:t> </a:t>
                      </a:r>
                      <a:r>
                        <a:rPr lang="en-US" sz="1800" b="0" i="0" dirty="0" err="1">
                          <a:solidFill>
                            <a:srgbClr val="333333"/>
                          </a:solidFill>
                          <a:effectLst/>
                          <a:latin typeface="inter-regular"/>
                        </a:rPr>
                        <a:t>etc</a:t>
                      </a:r>
                      <a:r>
                        <a:rPr lang="en-US" sz="1800" b="0" i="0" dirty="0">
                          <a:solidFill>
                            <a:srgbClr val="333333"/>
                          </a:solidFill>
                          <a:effectLst/>
                          <a:latin typeface="inter-regular"/>
                        </a:rPr>
                        <a:t> to run the class.</a:t>
                      </a:r>
                    </a:p>
                    <a:p>
                      <a:pPr algn="just"/>
                      <a:endParaRPr lang="en-IN" sz="800" b="1" dirty="0">
                        <a:solidFill>
                          <a:srgbClr val="333333"/>
                        </a:solidFill>
                        <a:effectLst/>
                        <a:latin typeface="inter-bold"/>
                      </a:endParaRPr>
                    </a:p>
                  </a:txBody>
                  <a:tcPr anchor="ctr">
                    <a:lnL>
                      <a:noFill/>
                    </a:lnL>
                    <a:lnR>
                      <a:noFill/>
                    </a:lnR>
                    <a:lnT>
                      <a:noFill/>
                    </a:lnT>
                    <a:lnB>
                      <a:noFill/>
                    </a:lnB>
                    <a:solidFill>
                      <a:srgbClr val="FFFFFF"/>
                    </a:solidFill>
                  </a:tcPr>
                </a:tc>
                <a:extLst>
                  <a:ext uri="{0D108BD9-81ED-4DB2-BD59-A6C34878D82A}">
                    <a16:rowId xmlns:a16="http://schemas.microsoft.com/office/drawing/2014/main" val="3432072708"/>
                  </a:ext>
                </a:extLst>
              </a:tr>
              <a:tr h="419788">
                <a:tc>
                  <a:txBody>
                    <a:bodyPr/>
                    <a:lstStyle/>
                    <a:p>
                      <a:pPr algn="just"/>
                      <a:r>
                        <a:rPr lang="en-US" b="1" dirty="0">
                          <a:solidFill>
                            <a:srgbClr val="333333"/>
                          </a:solidFill>
                          <a:effectLst/>
                          <a:latin typeface="inter-bold"/>
                        </a:rPr>
                        <a:t>To Run:</a:t>
                      </a:r>
                      <a:r>
                        <a:rPr lang="en-US" dirty="0">
                          <a:solidFill>
                            <a:srgbClr val="333333"/>
                          </a:solidFill>
                          <a:effectLst/>
                          <a:latin typeface="inter-regular"/>
                        </a:rPr>
                        <a:t> </a:t>
                      </a:r>
                      <a:r>
                        <a:rPr lang="en-US" dirty="0">
                          <a:solidFill>
                            <a:srgbClr val="333333"/>
                          </a:solidFill>
                          <a:effectLst/>
                          <a:highlight>
                            <a:srgbClr val="00FFFF"/>
                          </a:highlight>
                          <a:latin typeface="inter-regular"/>
                        </a:rPr>
                        <a:t>java </a:t>
                      </a:r>
                      <a:r>
                        <a:rPr lang="en-US" dirty="0" err="1">
                          <a:solidFill>
                            <a:srgbClr val="333333"/>
                          </a:solidFill>
                          <a:effectLst/>
                          <a:highlight>
                            <a:srgbClr val="00FFFF"/>
                          </a:highlight>
                          <a:latin typeface="inter-regular"/>
                        </a:rPr>
                        <a:t>mypack.Simple</a:t>
                      </a:r>
                      <a:endParaRPr lang="en-US" dirty="0">
                        <a:solidFill>
                          <a:srgbClr val="333333"/>
                        </a:solidFill>
                        <a:effectLst/>
                        <a:highlight>
                          <a:srgbClr val="00FFFF"/>
                        </a:highlight>
                        <a:latin typeface="inter-regular"/>
                      </a:endParaRPr>
                    </a:p>
                  </a:txBody>
                  <a:tcPr anchor="ctr">
                    <a:lnL>
                      <a:noFill/>
                    </a:lnL>
                    <a:lnR>
                      <a:noFill/>
                    </a:lnR>
                    <a:lnT>
                      <a:noFill/>
                    </a:lnT>
                    <a:lnB>
                      <a:noFill/>
                    </a:lnB>
                    <a:solidFill>
                      <a:srgbClr val="FFFFFF"/>
                    </a:solidFill>
                  </a:tcPr>
                </a:tc>
                <a:extLst>
                  <a:ext uri="{0D108BD9-81ED-4DB2-BD59-A6C34878D82A}">
                    <a16:rowId xmlns:a16="http://schemas.microsoft.com/office/drawing/2014/main" val="2660316591"/>
                  </a:ext>
                </a:extLst>
              </a:tr>
            </a:tbl>
          </a:graphicData>
        </a:graphic>
      </p:graphicFrame>
    </p:spTree>
    <p:extLst>
      <p:ext uri="{BB962C8B-B14F-4D97-AF65-F5344CB8AC3E}">
        <p14:creationId xmlns:p14="http://schemas.microsoft.com/office/powerpoint/2010/main" val="10446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116106" y="2611931"/>
            <a:ext cx="9959788" cy="1104220"/>
          </a:xfrm>
        </p:spPr>
        <p:txBody>
          <a:bodyPr>
            <a:normAutofit/>
          </a:bodyPr>
          <a:lstStyle/>
          <a:p>
            <a:r>
              <a:rPr lang="en-IN" sz="7200" b="1" dirty="0"/>
              <a:t>Accessing Packages</a:t>
            </a:r>
          </a:p>
        </p:txBody>
      </p:sp>
    </p:spTree>
    <p:extLst>
      <p:ext uri="{BB962C8B-B14F-4D97-AF65-F5344CB8AC3E}">
        <p14:creationId xmlns:p14="http://schemas.microsoft.com/office/powerpoint/2010/main" val="70556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Accessing Packages</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717869"/>
            <a:ext cx="11329725" cy="1612955"/>
          </a:xfrm>
        </p:spPr>
        <p:txBody>
          <a:bodyPr>
            <a:normAutofit/>
          </a:bodyPr>
          <a:lstStyle/>
          <a:p>
            <a:pPr algn="just"/>
            <a:endParaRPr lang="en-US" sz="1200" b="0" i="0" dirty="0">
              <a:solidFill>
                <a:srgbClr val="333333"/>
              </a:solidFill>
              <a:effectLst/>
              <a:latin typeface="inter-regular"/>
            </a:endParaRPr>
          </a:p>
          <a:p>
            <a:pPr marL="0" indent="0" algn="just">
              <a:buNone/>
            </a:pPr>
            <a:endParaRPr lang="en-US" sz="100" b="0" i="0" dirty="0">
              <a:solidFill>
                <a:srgbClr val="000000"/>
              </a:solidFill>
              <a:effectLst/>
              <a:latin typeface="inter-regular"/>
            </a:endParaRPr>
          </a:p>
        </p:txBody>
      </p:sp>
      <p:sp>
        <p:nvSpPr>
          <p:cNvPr id="6" name="TextBox 5">
            <a:extLst>
              <a:ext uri="{FF2B5EF4-FFF2-40B4-BE49-F238E27FC236}">
                <a16:creationId xmlns:a16="http://schemas.microsoft.com/office/drawing/2014/main" id="{E70F6FC9-391A-5826-410A-8DA0B5C2405F}"/>
              </a:ext>
            </a:extLst>
          </p:cNvPr>
          <p:cNvSpPr txBox="1"/>
          <p:nvPr/>
        </p:nvSpPr>
        <p:spPr>
          <a:xfrm>
            <a:off x="833718" y="919806"/>
            <a:ext cx="8659906" cy="1200329"/>
          </a:xfrm>
          <a:prstGeom prst="rect">
            <a:avLst/>
          </a:prstGeom>
          <a:noFill/>
        </p:spPr>
        <p:txBody>
          <a:bodyPr wrap="square">
            <a:spAutoFit/>
          </a:bodyPr>
          <a:lstStyle/>
          <a:p>
            <a:pPr algn="just"/>
            <a:r>
              <a:rPr lang="en-US" b="0" i="0" dirty="0">
                <a:solidFill>
                  <a:srgbClr val="333333"/>
                </a:solidFill>
                <a:effectLst/>
                <a:latin typeface="inter-regular"/>
              </a:rPr>
              <a:t>There are three ways to access the package from outside the package.</a:t>
            </a:r>
          </a:p>
          <a:p>
            <a:pPr algn="just">
              <a:buFont typeface="+mj-lt"/>
              <a:buAutoNum type="arabicPeriod"/>
            </a:pPr>
            <a:r>
              <a:rPr lang="en-US" b="1" i="0" dirty="0">
                <a:solidFill>
                  <a:srgbClr val="000000"/>
                </a:solidFill>
                <a:effectLst/>
                <a:highlight>
                  <a:srgbClr val="00FFFF"/>
                </a:highlight>
                <a:latin typeface="inter-regular"/>
              </a:rPr>
              <a:t>import</a:t>
            </a:r>
            <a:r>
              <a:rPr lang="en-US" b="0" i="0" dirty="0">
                <a:solidFill>
                  <a:srgbClr val="000000"/>
                </a:solidFill>
                <a:effectLst/>
                <a:latin typeface="inter-regular"/>
              </a:rPr>
              <a:t> package.*;</a:t>
            </a:r>
          </a:p>
          <a:p>
            <a:pPr algn="just">
              <a:buFont typeface="+mj-lt"/>
              <a:buAutoNum type="arabicPeriod"/>
            </a:pPr>
            <a:r>
              <a:rPr lang="en-US" b="1" i="0" dirty="0">
                <a:solidFill>
                  <a:srgbClr val="000000"/>
                </a:solidFill>
                <a:effectLst/>
                <a:highlight>
                  <a:srgbClr val="00FFFF"/>
                </a:highligh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package.classname</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fully qualified name.</a:t>
            </a:r>
          </a:p>
        </p:txBody>
      </p:sp>
      <p:sp>
        <p:nvSpPr>
          <p:cNvPr id="8" name="TextBox 7">
            <a:extLst>
              <a:ext uri="{FF2B5EF4-FFF2-40B4-BE49-F238E27FC236}">
                <a16:creationId xmlns:a16="http://schemas.microsoft.com/office/drawing/2014/main" id="{46157387-CEE0-27BF-A1C0-FC5FBA924E81}"/>
              </a:ext>
            </a:extLst>
          </p:cNvPr>
          <p:cNvSpPr txBox="1"/>
          <p:nvPr/>
        </p:nvSpPr>
        <p:spPr>
          <a:xfrm>
            <a:off x="769302" y="2172608"/>
            <a:ext cx="10748682" cy="1508105"/>
          </a:xfrm>
          <a:prstGeom prst="rect">
            <a:avLst/>
          </a:prstGeom>
          <a:noFill/>
        </p:spPr>
        <p:txBody>
          <a:bodyPr wrap="square">
            <a:spAutoFit/>
          </a:bodyPr>
          <a:lstStyle/>
          <a:p>
            <a:pPr marL="342900" indent="-342900" algn="just">
              <a:buAutoNum type="arabicParenR"/>
            </a:pPr>
            <a:r>
              <a:rPr lang="en-US" b="0" i="0" dirty="0">
                <a:solidFill>
                  <a:srgbClr val="610B38"/>
                </a:solidFill>
                <a:effectLst/>
                <a:latin typeface="erdana"/>
              </a:rPr>
              <a:t>Using packagename.*</a:t>
            </a:r>
          </a:p>
          <a:p>
            <a:pPr algn="just"/>
            <a:endParaRPr lang="en-US" sz="800" b="0" i="0" dirty="0">
              <a:solidFill>
                <a:srgbClr val="610B38"/>
              </a:solidFill>
              <a:effectLst/>
              <a:latin typeface="erdana"/>
            </a:endParaRPr>
          </a:p>
          <a:p>
            <a:pPr algn="just"/>
            <a:r>
              <a:rPr lang="en-US" b="0" i="0" dirty="0">
                <a:solidFill>
                  <a:srgbClr val="333333"/>
                </a:solidFill>
                <a:effectLst/>
                <a:latin typeface="inter-regular"/>
              </a:rPr>
              <a:t>If you use package.* then all the classes and interfaces of this package will be accessible but not sub-packages.</a:t>
            </a:r>
          </a:p>
          <a:p>
            <a:pPr algn="just"/>
            <a:endParaRPr lang="en-US" sz="900" b="0" i="0" dirty="0">
              <a:solidFill>
                <a:srgbClr val="333333"/>
              </a:solidFill>
              <a:effectLst/>
              <a:latin typeface="inter-regular"/>
            </a:endParaRPr>
          </a:p>
          <a:p>
            <a:pPr algn="just"/>
            <a:r>
              <a:rPr lang="en-US" b="0" i="0" dirty="0">
                <a:solidFill>
                  <a:srgbClr val="333333"/>
                </a:solidFill>
                <a:effectLst/>
                <a:latin typeface="inter-regular"/>
              </a:rPr>
              <a:t>The </a:t>
            </a:r>
            <a:r>
              <a:rPr lang="en-US" b="1" i="0" dirty="0">
                <a:solidFill>
                  <a:srgbClr val="333333"/>
                </a:solidFill>
                <a:effectLst/>
                <a:latin typeface="inter-regular"/>
              </a:rPr>
              <a:t>import</a:t>
            </a:r>
            <a:r>
              <a:rPr lang="en-US" b="0" i="0" dirty="0">
                <a:solidFill>
                  <a:srgbClr val="333333"/>
                </a:solidFill>
                <a:effectLst/>
                <a:latin typeface="inter-regular"/>
              </a:rPr>
              <a:t> keyword is used to make the classes and interface of another package accessible to the current package.</a:t>
            </a:r>
          </a:p>
        </p:txBody>
      </p:sp>
      <p:sp>
        <p:nvSpPr>
          <p:cNvPr id="10" name="TextBox 9">
            <a:extLst>
              <a:ext uri="{FF2B5EF4-FFF2-40B4-BE49-F238E27FC236}">
                <a16:creationId xmlns:a16="http://schemas.microsoft.com/office/drawing/2014/main" id="{41EFFC25-4D51-1318-63CB-C7F0D33095E8}"/>
              </a:ext>
            </a:extLst>
          </p:cNvPr>
          <p:cNvSpPr txBox="1"/>
          <p:nvPr/>
        </p:nvSpPr>
        <p:spPr>
          <a:xfrm>
            <a:off x="769302" y="3824417"/>
            <a:ext cx="4105835" cy="2585323"/>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6E68C54B-1381-FB6F-A3AA-BA5900597E88}"/>
              </a:ext>
            </a:extLst>
          </p:cNvPr>
          <p:cNvSpPr txBox="1"/>
          <p:nvPr/>
        </p:nvSpPr>
        <p:spPr>
          <a:xfrm>
            <a:off x="6338878" y="3680713"/>
            <a:ext cx="4551299" cy="3139321"/>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pack.*;  </a:t>
            </a:r>
          </a:p>
          <a:p>
            <a:pPr algn="just"/>
            <a:r>
              <a:rPr lang="en-IN" b="1" i="0" dirty="0">
                <a:solidFill>
                  <a:srgbClr val="006699"/>
                </a:solidFill>
                <a:effectLst/>
                <a:latin typeface="inter-regular"/>
              </a:rPr>
              <a:t>class</a:t>
            </a:r>
            <a:r>
              <a:rPr lang="en-IN" b="0" i="0" dirty="0">
                <a:solidFill>
                  <a:srgbClr val="000000"/>
                </a:solidFill>
                <a:effectLst/>
                <a:latin typeface="inter-regular"/>
              </a:rPr>
              <a:t> B</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10043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Steps to be followed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717869"/>
            <a:ext cx="11329725" cy="1612955"/>
          </a:xfrm>
        </p:spPr>
        <p:txBody>
          <a:bodyPr>
            <a:normAutofit/>
          </a:bodyPr>
          <a:lstStyle/>
          <a:p>
            <a:pPr algn="just"/>
            <a:endParaRPr lang="en-US" sz="1200" b="0" i="0" dirty="0">
              <a:solidFill>
                <a:srgbClr val="333333"/>
              </a:solidFill>
              <a:effectLst/>
              <a:latin typeface="inter-regular"/>
            </a:endParaRPr>
          </a:p>
          <a:p>
            <a:pPr marL="0" indent="0" algn="just">
              <a:buNone/>
            </a:pPr>
            <a:endParaRPr lang="en-US" sz="100" b="0" i="0" dirty="0">
              <a:solidFill>
                <a:srgbClr val="000000"/>
              </a:solidFill>
              <a:effectLst/>
              <a:latin typeface="inter-regular"/>
            </a:endParaRPr>
          </a:p>
        </p:txBody>
      </p:sp>
      <p:sp>
        <p:nvSpPr>
          <p:cNvPr id="6" name="TextBox 5">
            <a:extLst>
              <a:ext uri="{FF2B5EF4-FFF2-40B4-BE49-F238E27FC236}">
                <a16:creationId xmlns:a16="http://schemas.microsoft.com/office/drawing/2014/main" id="{E70F6FC9-391A-5826-410A-8DA0B5C2405F}"/>
              </a:ext>
            </a:extLst>
          </p:cNvPr>
          <p:cNvSpPr txBox="1"/>
          <p:nvPr/>
        </p:nvSpPr>
        <p:spPr>
          <a:xfrm>
            <a:off x="833717" y="892911"/>
            <a:ext cx="10309411" cy="5078313"/>
          </a:xfrm>
          <a:prstGeom prst="rect">
            <a:avLst/>
          </a:prstGeom>
          <a:noFill/>
        </p:spPr>
        <p:txBody>
          <a:bodyPr wrap="square">
            <a:spAutoFit/>
          </a:bodyPr>
          <a:lstStyle/>
          <a:p>
            <a:pPr algn="just"/>
            <a:r>
              <a:rPr lang="en-US" b="0" i="0" dirty="0">
                <a:solidFill>
                  <a:srgbClr val="000000"/>
                </a:solidFill>
                <a:effectLst/>
                <a:latin typeface="inter-regular"/>
              </a:rPr>
              <a:t>Assume the current working directory is :  </a:t>
            </a:r>
            <a:r>
              <a:rPr lang="en-US" b="0" i="0" dirty="0">
                <a:solidFill>
                  <a:srgbClr val="000000"/>
                </a:solidFill>
                <a:effectLst/>
                <a:highlight>
                  <a:srgbClr val="FFFF00"/>
                </a:highlight>
                <a:latin typeface="inter-regular"/>
              </a:rPr>
              <a:t>d:\jprogs</a:t>
            </a:r>
          </a:p>
          <a:p>
            <a:pPr algn="just"/>
            <a:endParaRPr lang="en-US" dirty="0">
              <a:solidFill>
                <a:srgbClr val="000000"/>
              </a:solidFill>
              <a:latin typeface="inter-regular"/>
            </a:endParaRPr>
          </a:p>
          <a:p>
            <a:pPr marL="342900" indent="-342900" algn="just">
              <a:buAutoNum type="arabicParenR"/>
            </a:pPr>
            <a:r>
              <a:rPr lang="en-US" b="0" i="0" dirty="0">
                <a:solidFill>
                  <a:srgbClr val="000000"/>
                </a:solidFill>
                <a:effectLst/>
                <a:latin typeface="inter-regular"/>
              </a:rPr>
              <a:t>Save </a:t>
            </a:r>
            <a:r>
              <a:rPr lang="en-US" b="0" i="0" dirty="0">
                <a:solidFill>
                  <a:srgbClr val="000000"/>
                </a:solidFill>
                <a:effectLst/>
                <a:highlight>
                  <a:srgbClr val="00FFFF"/>
                </a:highlight>
                <a:latin typeface="inter-regular"/>
              </a:rPr>
              <a:t>A.java </a:t>
            </a:r>
            <a:r>
              <a:rPr lang="en-US" b="0" i="0" dirty="0">
                <a:solidFill>
                  <a:srgbClr val="000000"/>
                </a:solidFill>
                <a:effectLst/>
                <a:latin typeface="inter-regular"/>
              </a:rPr>
              <a:t>within </a:t>
            </a:r>
            <a:r>
              <a:rPr lang="en-US" b="1" i="0" dirty="0" err="1">
                <a:solidFill>
                  <a:srgbClr val="000000"/>
                </a:solidFill>
                <a:effectLst/>
                <a:latin typeface="inter-regular"/>
              </a:rPr>
              <a:t>jprogs</a:t>
            </a:r>
            <a:r>
              <a:rPr lang="en-US" i="0" dirty="0">
                <a:solidFill>
                  <a:srgbClr val="000000"/>
                </a:solidFill>
                <a:effectLst/>
                <a:latin typeface="inter-regular"/>
              </a:rPr>
              <a:t> directory</a:t>
            </a:r>
          </a:p>
          <a:p>
            <a:pPr marL="342900" indent="-342900" algn="just">
              <a:buAutoNum type="arabicParenR"/>
            </a:pPr>
            <a:endParaRPr lang="en-US" i="0" dirty="0">
              <a:solidFill>
                <a:srgbClr val="000000"/>
              </a:solidFill>
              <a:effectLst/>
              <a:latin typeface="inter-regular"/>
            </a:endParaRPr>
          </a:p>
          <a:p>
            <a:pPr marL="342900" indent="-342900" algn="just">
              <a:buAutoNum type="arabicParenR"/>
            </a:pPr>
            <a:r>
              <a:rPr lang="en-US" dirty="0">
                <a:solidFill>
                  <a:srgbClr val="000000"/>
                </a:solidFill>
                <a:latin typeface="inter-regular"/>
              </a:rPr>
              <a:t>Compile the file using :	</a:t>
            </a:r>
            <a:r>
              <a:rPr lang="en-US" dirty="0" err="1">
                <a:solidFill>
                  <a:srgbClr val="000000"/>
                </a:solidFill>
                <a:latin typeface="inter-regular"/>
              </a:rPr>
              <a:t>javac</a:t>
            </a:r>
            <a:r>
              <a:rPr lang="en-US" dirty="0">
                <a:solidFill>
                  <a:srgbClr val="000000"/>
                </a:solidFill>
                <a:latin typeface="inter-regular"/>
              </a:rPr>
              <a:t> –d . A.java</a:t>
            </a:r>
          </a:p>
          <a:p>
            <a:pPr marL="342900" indent="-342900" algn="just">
              <a:buAutoNum type="arabicParenR"/>
            </a:pPr>
            <a:endParaRPr lang="en-US" dirty="0">
              <a:solidFill>
                <a:srgbClr val="000000"/>
              </a:solidFill>
              <a:latin typeface="inter-regular"/>
            </a:endParaRPr>
          </a:p>
          <a:p>
            <a:pPr marL="342900" indent="-342900" algn="just">
              <a:buAutoNum type="arabicParenR"/>
            </a:pPr>
            <a:r>
              <a:rPr lang="en-US" dirty="0">
                <a:solidFill>
                  <a:srgbClr val="000000"/>
                </a:solidFill>
                <a:latin typeface="inter-regular"/>
              </a:rPr>
              <a:t>This will create a folder </a:t>
            </a:r>
            <a:r>
              <a:rPr lang="en-US" b="1" dirty="0">
                <a:solidFill>
                  <a:srgbClr val="000000"/>
                </a:solidFill>
                <a:latin typeface="inter-regular"/>
              </a:rPr>
              <a:t>pack</a:t>
            </a:r>
            <a:r>
              <a:rPr lang="en-US" dirty="0">
                <a:solidFill>
                  <a:srgbClr val="000000"/>
                </a:solidFill>
                <a:latin typeface="inter-regular"/>
              </a:rPr>
              <a:t> ( within </a:t>
            </a:r>
            <a:r>
              <a:rPr lang="en-US" b="1" dirty="0" err="1">
                <a:solidFill>
                  <a:srgbClr val="000000"/>
                </a:solidFill>
                <a:latin typeface="inter-regular"/>
              </a:rPr>
              <a:t>jprogs</a:t>
            </a:r>
            <a:r>
              <a:rPr lang="en-US" dirty="0">
                <a:solidFill>
                  <a:srgbClr val="000000"/>
                </a:solidFill>
                <a:latin typeface="inter-regular"/>
              </a:rPr>
              <a:t> folder ) and </a:t>
            </a:r>
            <a:r>
              <a:rPr lang="en-US" dirty="0" err="1">
                <a:solidFill>
                  <a:srgbClr val="000000"/>
                </a:solidFill>
                <a:latin typeface="inter-regular"/>
              </a:rPr>
              <a:t>A.class</a:t>
            </a:r>
            <a:r>
              <a:rPr lang="en-US" dirty="0">
                <a:solidFill>
                  <a:srgbClr val="000000"/>
                </a:solidFill>
                <a:latin typeface="inter-regular"/>
              </a:rPr>
              <a:t> file will be stored in it.</a:t>
            </a:r>
          </a:p>
          <a:p>
            <a:pPr marL="342900" indent="-342900" algn="just">
              <a:buAutoNum type="arabicParenR"/>
            </a:pPr>
            <a:endParaRPr lang="en-US" dirty="0">
              <a:solidFill>
                <a:srgbClr val="000000"/>
              </a:solidFill>
              <a:latin typeface="inter-regular"/>
            </a:endParaRPr>
          </a:p>
          <a:p>
            <a:pPr marL="342900" indent="-342900" algn="just">
              <a:buAutoNum type="arabicParenR"/>
            </a:pPr>
            <a:r>
              <a:rPr lang="en-US" dirty="0">
                <a:solidFill>
                  <a:srgbClr val="000000"/>
                </a:solidFill>
                <a:latin typeface="inter-regular"/>
              </a:rPr>
              <a:t>Now save </a:t>
            </a:r>
            <a:r>
              <a:rPr lang="en-US" dirty="0">
                <a:solidFill>
                  <a:srgbClr val="000000"/>
                </a:solidFill>
                <a:highlight>
                  <a:srgbClr val="00FFFF"/>
                </a:highlight>
                <a:latin typeface="inter-regular"/>
              </a:rPr>
              <a:t>B.java </a:t>
            </a:r>
            <a:r>
              <a:rPr lang="en-US" dirty="0">
                <a:solidFill>
                  <a:srgbClr val="000000"/>
                </a:solidFill>
                <a:latin typeface="inter-regular"/>
              </a:rPr>
              <a:t>within </a:t>
            </a:r>
            <a:r>
              <a:rPr lang="en-US" b="1" dirty="0" err="1">
                <a:solidFill>
                  <a:srgbClr val="000000"/>
                </a:solidFill>
                <a:latin typeface="inter-regular"/>
              </a:rPr>
              <a:t>jprogs</a:t>
            </a:r>
            <a:r>
              <a:rPr lang="en-US" dirty="0">
                <a:solidFill>
                  <a:srgbClr val="000000"/>
                </a:solidFill>
                <a:latin typeface="inter-regular"/>
              </a:rPr>
              <a:t> directory </a:t>
            </a:r>
          </a:p>
          <a:p>
            <a:pPr marL="342900" indent="-342900" algn="just">
              <a:buAutoNum type="arabicParenR"/>
            </a:pPr>
            <a:endParaRPr lang="en-US" dirty="0">
              <a:solidFill>
                <a:srgbClr val="000000"/>
              </a:solidFill>
              <a:latin typeface="inter-regular"/>
            </a:endParaRPr>
          </a:p>
          <a:p>
            <a:pPr marL="342900" indent="-342900" algn="just">
              <a:buAutoNum type="arabicParenR"/>
            </a:pPr>
            <a:r>
              <a:rPr lang="en-US" dirty="0">
                <a:solidFill>
                  <a:srgbClr val="000000"/>
                </a:solidFill>
                <a:latin typeface="inter-regular"/>
              </a:rPr>
              <a:t>Compile the file using :	</a:t>
            </a:r>
            <a:r>
              <a:rPr lang="en-US" dirty="0" err="1">
                <a:solidFill>
                  <a:srgbClr val="000000"/>
                </a:solidFill>
                <a:latin typeface="inter-regular"/>
              </a:rPr>
              <a:t>javac</a:t>
            </a:r>
            <a:r>
              <a:rPr lang="en-US" dirty="0">
                <a:solidFill>
                  <a:srgbClr val="000000"/>
                </a:solidFill>
                <a:latin typeface="inter-regular"/>
              </a:rPr>
              <a:t> –d . B.java</a:t>
            </a:r>
          </a:p>
          <a:p>
            <a:pPr marL="342900" indent="-342900" algn="just">
              <a:buAutoNum type="arabicParenR"/>
            </a:pPr>
            <a:endParaRPr lang="en-US" dirty="0">
              <a:solidFill>
                <a:srgbClr val="000000"/>
              </a:solidFill>
              <a:latin typeface="inter-regular"/>
            </a:endParaRPr>
          </a:p>
          <a:p>
            <a:pPr marL="342900" indent="-342900" algn="just">
              <a:buAutoNum type="arabicParenR"/>
            </a:pPr>
            <a:r>
              <a:rPr lang="en-US" dirty="0">
                <a:solidFill>
                  <a:srgbClr val="000000"/>
                </a:solidFill>
                <a:latin typeface="inter-regular"/>
              </a:rPr>
              <a:t>This will create a folder </a:t>
            </a:r>
            <a:r>
              <a:rPr lang="en-US" b="1" dirty="0" err="1">
                <a:solidFill>
                  <a:srgbClr val="000000"/>
                </a:solidFill>
                <a:latin typeface="inter-regular"/>
              </a:rPr>
              <a:t>mypack</a:t>
            </a:r>
            <a:r>
              <a:rPr lang="en-US" dirty="0">
                <a:solidFill>
                  <a:srgbClr val="000000"/>
                </a:solidFill>
                <a:latin typeface="inter-regular"/>
              </a:rPr>
              <a:t> ( within </a:t>
            </a:r>
            <a:r>
              <a:rPr lang="en-US" b="1" dirty="0" err="1">
                <a:solidFill>
                  <a:srgbClr val="000000"/>
                </a:solidFill>
                <a:latin typeface="inter-regular"/>
              </a:rPr>
              <a:t>jprogs</a:t>
            </a:r>
            <a:r>
              <a:rPr lang="en-US" dirty="0">
                <a:solidFill>
                  <a:srgbClr val="000000"/>
                </a:solidFill>
                <a:latin typeface="inter-regular"/>
              </a:rPr>
              <a:t> folder ) and </a:t>
            </a:r>
            <a:r>
              <a:rPr lang="en-US" dirty="0" err="1">
                <a:solidFill>
                  <a:srgbClr val="000000"/>
                </a:solidFill>
                <a:latin typeface="inter-regular"/>
              </a:rPr>
              <a:t>B.class</a:t>
            </a:r>
            <a:r>
              <a:rPr lang="en-US" dirty="0">
                <a:solidFill>
                  <a:srgbClr val="000000"/>
                </a:solidFill>
                <a:latin typeface="inter-regular"/>
              </a:rPr>
              <a:t> file will be stored in it</a:t>
            </a:r>
          </a:p>
          <a:p>
            <a:pPr marL="342900" indent="-342900" algn="just">
              <a:buAutoNum type="arabicParenR"/>
            </a:pPr>
            <a:endParaRPr lang="en-US" dirty="0">
              <a:solidFill>
                <a:srgbClr val="000000"/>
              </a:solidFill>
              <a:latin typeface="inter-regular"/>
            </a:endParaRPr>
          </a:p>
          <a:p>
            <a:pPr marL="342900" indent="-342900" algn="just">
              <a:buAutoNum type="arabicParenR"/>
            </a:pPr>
            <a:r>
              <a:rPr lang="en-US" b="1" dirty="0">
                <a:solidFill>
                  <a:srgbClr val="000000"/>
                </a:solidFill>
                <a:latin typeface="inter-regular"/>
              </a:rPr>
              <a:t>Now run the file as :	</a:t>
            </a:r>
          </a:p>
          <a:p>
            <a:pPr marL="342900" indent="-342900" algn="just">
              <a:buAutoNum type="arabicParenR"/>
            </a:pPr>
            <a:endParaRPr lang="en-US" b="1" dirty="0">
              <a:solidFill>
                <a:srgbClr val="000000"/>
              </a:solidFill>
              <a:latin typeface="inter-regular"/>
            </a:endParaRPr>
          </a:p>
          <a:p>
            <a:pPr algn="just"/>
            <a:r>
              <a:rPr lang="en-US" b="1" dirty="0">
                <a:solidFill>
                  <a:srgbClr val="000000"/>
                </a:solidFill>
                <a:latin typeface="inter-regular"/>
              </a:rPr>
              <a:t>	</a:t>
            </a:r>
            <a:r>
              <a:rPr lang="en-US" dirty="0">
                <a:solidFill>
                  <a:srgbClr val="000000"/>
                </a:solidFill>
                <a:latin typeface="inter-regular"/>
              </a:rPr>
              <a:t>D:\jprogs&gt; </a:t>
            </a:r>
            <a:r>
              <a:rPr lang="en-US" b="1" dirty="0">
                <a:solidFill>
                  <a:srgbClr val="000000"/>
                </a:solidFill>
                <a:latin typeface="inter-regular"/>
              </a:rPr>
              <a:t>java </a:t>
            </a:r>
            <a:r>
              <a:rPr lang="en-US" b="1" dirty="0" err="1">
                <a:solidFill>
                  <a:srgbClr val="000000"/>
                </a:solidFill>
                <a:latin typeface="inter-regular"/>
              </a:rPr>
              <a:t>mypack.B</a:t>
            </a:r>
            <a:endParaRPr lang="en-US" b="1" dirty="0">
              <a:solidFill>
                <a:srgbClr val="000000"/>
              </a:solidFill>
              <a:latin typeface="inter-regular"/>
            </a:endParaRPr>
          </a:p>
          <a:p>
            <a:pPr algn="just"/>
            <a:endParaRPr lang="en-US" i="0" dirty="0">
              <a:solidFill>
                <a:srgbClr val="000000"/>
              </a:solidFill>
              <a:effectLst/>
              <a:latin typeface="inter-regular"/>
            </a:endParaRPr>
          </a:p>
        </p:txBody>
      </p:sp>
    </p:spTree>
    <p:extLst>
      <p:ext uri="{BB962C8B-B14F-4D97-AF65-F5344CB8AC3E}">
        <p14:creationId xmlns:p14="http://schemas.microsoft.com/office/powerpoint/2010/main" val="188127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Accessing Packages</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74016" y="717869"/>
            <a:ext cx="11329725" cy="1612955"/>
          </a:xfrm>
        </p:spPr>
        <p:txBody>
          <a:bodyPr>
            <a:normAutofit/>
          </a:bodyPr>
          <a:lstStyle/>
          <a:p>
            <a:pPr algn="just"/>
            <a:endParaRPr lang="en-US" sz="1200" b="0" i="0" dirty="0">
              <a:solidFill>
                <a:srgbClr val="333333"/>
              </a:solidFill>
              <a:effectLst/>
              <a:latin typeface="inter-regular"/>
            </a:endParaRPr>
          </a:p>
          <a:p>
            <a:pPr marL="0" indent="0" algn="just">
              <a:buNone/>
            </a:pPr>
            <a:endParaRPr lang="en-US" sz="100" b="0" i="0" dirty="0">
              <a:solidFill>
                <a:srgbClr val="000000"/>
              </a:solidFill>
              <a:effectLst/>
              <a:latin typeface="inter-regular"/>
            </a:endParaRPr>
          </a:p>
        </p:txBody>
      </p:sp>
      <p:sp>
        <p:nvSpPr>
          <p:cNvPr id="8" name="TextBox 7">
            <a:extLst>
              <a:ext uri="{FF2B5EF4-FFF2-40B4-BE49-F238E27FC236}">
                <a16:creationId xmlns:a16="http://schemas.microsoft.com/office/drawing/2014/main" id="{46157387-CEE0-27BF-A1C0-FC5FBA924E81}"/>
              </a:ext>
            </a:extLst>
          </p:cNvPr>
          <p:cNvSpPr txBox="1"/>
          <p:nvPr/>
        </p:nvSpPr>
        <p:spPr>
          <a:xfrm>
            <a:off x="769302" y="962373"/>
            <a:ext cx="10748682" cy="769441"/>
          </a:xfrm>
          <a:prstGeom prst="rect">
            <a:avLst/>
          </a:prstGeom>
          <a:noFill/>
        </p:spPr>
        <p:txBody>
          <a:bodyPr wrap="square">
            <a:spAutoFit/>
          </a:bodyPr>
          <a:lstStyle/>
          <a:p>
            <a:pPr algn="just"/>
            <a:r>
              <a:rPr lang="en-US" b="1" i="0" dirty="0">
                <a:solidFill>
                  <a:srgbClr val="610B38"/>
                </a:solidFill>
                <a:effectLst/>
                <a:latin typeface="erdana"/>
              </a:rPr>
              <a:t>2) Using </a:t>
            </a:r>
            <a:r>
              <a:rPr lang="en-US" b="1" i="0" dirty="0" err="1">
                <a:solidFill>
                  <a:srgbClr val="610B38"/>
                </a:solidFill>
                <a:effectLst/>
                <a:latin typeface="erdana"/>
              </a:rPr>
              <a:t>packagename.classname</a:t>
            </a:r>
            <a:endParaRPr lang="en-US" b="1" i="0" dirty="0">
              <a:solidFill>
                <a:srgbClr val="610B38"/>
              </a:solidFill>
              <a:effectLst/>
              <a:latin typeface="erdana"/>
            </a:endParaRPr>
          </a:p>
          <a:p>
            <a:pPr algn="just"/>
            <a:endParaRPr lang="en-US" sz="800" b="0" i="0" dirty="0">
              <a:solidFill>
                <a:srgbClr val="610B38"/>
              </a:solidFill>
              <a:effectLst/>
              <a:latin typeface="erdana"/>
            </a:endParaRPr>
          </a:p>
          <a:p>
            <a:pPr algn="just"/>
            <a:r>
              <a:rPr lang="en-US" b="0" i="0" dirty="0">
                <a:solidFill>
                  <a:srgbClr val="333333"/>
                </a:solidFill>
                <a:effectLst/>
                <a:latin typeface="inter-regular"/>
              </a:rPr>
              <a:t>If you import </a:t>
            </a:r>
            <a:r>
              <a:rPr lang="en-US" b="0" i="0" dirty="0" err="1">
                <a:solidFill>
                  <a:srgbClr val="333333"/>
                </a:solidFill>
                <a:effectLst/>
                <a:latin typeface="inter-regular"/>
              </a:rPr>
              <a:t>package.classname</a:t>
            </a:r>
            <a:r>
              <a:rPr lang="en-US" b="0" i="0" dirty="0">
                <a:solidFill>
                  <a:srgbClr val="333333"/>
                </a:solidFill>
                <a:effectLst/>
                <a:latin typeface="inter-regular"/>
              </a:rPr>
              <a:t> then only declared class of this package will be accessible.</a:t>
            </a:r>
          </a:p>
        </p:txBody>
      </p:sp>
      <p:sp>
        <p:nvSpPr>
          <p:cNvPr id="10" name="TextBox 9">
            <a:extLst>
              <a:ext uri="{FF2B5EF4-FFF2-40B4-BE49-F238E27FC236}">
                <a16:creationId xmlns:a16="http://schemas.microsoft.com/office/drawing/2014/main" id="{41EFFC25-4D51-1318-63CB-C7F0D33095E8}"/>
              </a:ext>
            </a:extLst>
          </p:cNvPr>
          <p:cNvSpPr txBox="1"/>
          <p:nvPr/>
        </p:nvSpPr>
        <p:spPr>
          <a:xfrm>
            <a:off x="584369" y="2136338"/>
            <a:ext cx="4105835" cy="2585323"/>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A.java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pack;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msg</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"Hello"</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6E68C54B-1381-FB6F-A3AA-BA5900597E88}"/>
              </a:ext>
            </a:extLst>
          </p:cNvPr>
          <p:cNvSpPr txBox="1"/>
          <p:nvPr/>
        </p:nvSpPr>
        <p:spPr>
          <a:xfrm>
            <a:off x="5514541" y="1911759"/>
            <a:ext cx="4551299" cy="3139321"/>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//save by B.java</a:t>
            </a:r>
            <a:r>
              <a:rPr lang="en-IN" b="0" i="0" dirty="0">
                <a:solidFill>
                  <a:srgbClr val="000000"/>
                </a:solidFill>
                <a:effectLst/>
                <a:latin typeface="inter-regular"/>
              </a:rPr>
              <a:t>  </a:t>
            </a:r>
          </a:p>
          <a:p>
            <a:pPr algn="just"/>
            <a:r>
              <a:rPr lang="en-IN" b="1" i="0" dirty="0">
                <a:solidFill>
                  <a:srgbClr val="006699"/>
                </a:solidFill>
                <a:effectLst/>
                <a:latin typeface="inter-regular"/>
              </a:rPr>
              <a:t>package</a:t>
            </a:r>
            <a:r>
              <a:rPr lang="en-IN" b="0" i="0" dirty="0">
                <a:solidFill>
                  <a:srgbClr val="000000"/>
                </a:solidFill>
                <a:effectLst/>
                <a:latin typeface="inter-regular"/>
              </a:rPr>
              <a:t> </a:t>
            </a:r>
            <a:r>
              <a:rPr lang="en-IN" b="0" i="0" dirty="0" err="1">
                <a:solidFill>
                  <a:srgbClr val="000000"/>
                </a:solidFill>
                <a:effectLst/>
                <a:latin typeface="inter-regular"/>
              </a:rPr>
              <a:t>mypack</a:t>
            </a:r>
            <a:r>
              <a:rPr lang="en-IN" b="0" i="0" dirty="0">
                <a:solidFill>
                  <a:srgbClr val="000000"/>
                </a:solidFill>
                <a:effectLst/>
                <a:latin typeface="inter-regular"/>
              </a:rPr>
              <a:t>;  </a:t>
            </a:r>
          </a:p>
          <a:p>
            <a:pPr algn="just"/>
            <a:r>
              <a:rPr lang="en-IN" b="1" i="0" dirty="0">
                <a:solidFill>
                  <a:srgbClr val="006699"/>
                </a:solidFill>
                <a:effectLst/>
                <a:highlight>
                  <a:srgbClr val="FFFF00"/>
                </a:highlight>
                <a:latin typeface="inter-regular"/>
              </a:rPr>
              <a:t>import</a:t>
            </a:r>
            <a:r>
              <a:rPr lang="en-IN" b="0" i="0" dirty="0">
                <a:solidFill>
                  <a:srgbClr val="000000"/>
                </a:solidFill>
                <a:effectLst/>
                <a:highlight>
                  <a:srgbClr val="FFFF00"/>
                </a:highlight>
                <a:latin typeface="inter-regular"/>
              </a:rPr>
              <a:t> </a:t>
            </a:r>
            <a:r>
              <a:rPr lang="en-IN" b="0" i="0" dirty="0" err="1">
                <a:solidFill>
                  <a:srgbClr val="000000"/>
                </a:solidFill>
                <a:effectLst/>
                <a:highlight>
                  <a:srgbClr val="FFFF00"/>
                </a:highlight>
                <a:latin typeface="inter-regular"/>
              </a:rPr>
              <a:t>pack.A</a:t>
            </a:r>
            <a:r>
              <a:rPr lang="en-IN" b="0" i="0" dirty="0">
                <a:solidFill>
                  <a:srgbClr val="000000"/>
                </a:solidFill>
                <a:effectLst/>
                <a:highlight>
                  <a:srgbClr val="FFFF00"/>
                </a:highligh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  </a:t>
            </a:r>
          </a:p>
          <a:p>
            <a:pPr algn="just"/>
            <a:r>
              <a:rPr lang="en-IN" b="0" i="0" dirty="0">
                <a:solidFill>
                  <a:srgbClr val="000000"/>
                </a:solidFill>
                <a:effectLst/>
                <a:latin typeface="inter-regular"/>
              </a:rPr>
              <a:t>   	obj.msg();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4" name="TextBox 3">
            <a:extLst>
              <a:ext uri="{FF2B5EF4-FFF2-40B4-BE49-F238E27FC236}">
                <a16:creationId xmlns:a16="http://schemas.microsoft.com/office/drawing/2014/main" id="{F062066F-CE33-9037-CAB9-6AF6C2D46EEC}"/>
              </a:ext>
            </a:extLst>
          </p:cNvPr>
          <p:cNvSpPr txBox="1"/>
          <p:nvPr/>
        </p:nvSpPr>
        <p:spPr>
          <a:xfrm>
            <a:off x="7334377" y="5578503"/>
            <a:ext cx="4105835" cy="923330"/>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Output:</a:t>
            </a:r>
          </a:p>
          <a:p>
            <a:pPr algn="just"/>
            <a:endParaRPr lang="en-IN" dirty="0">
              <a:solidFill>
                <a:srgbClr val="008200"/>
              </a:solidFill>
              <a:latin typeface="inter-regular"/>
            </a:endParaRPr>
          </a:p>
          <a:p>
            <a:pPr algn="just"/>
            <a:r>
              <a:rPr lang="en-IN" b="1" i="0" dirty="0">
                <a:solidFill>
                  <a:srgbClr val="008200"/>
                </a:solidFill>
                <a:effectLst/>
                <a:latin typeface="inter-regular"/>
              </a:rPr>
              <a:t>Hello</a:t>
            </a:r>
            <a:endParaRPr lang="en-IN" b="1" i="0" dirty="0">
              <a:solidFill>
                <a:srgbClr val="000000"/>
              </a:solidFill>
              <a:effectLst/>
              <a:latin typeface="inter-regular"/>
            </a:endParaRPr>
          </a:p>
        </p:txBody>
      </p:sp>
    </p:spTree>
    <p:extLst>
      <p:ext uri="{BB962C8B-B14F-4D97-AF65-F5344CB8AC3E}">
        <p14:creationId xmlns:p14="http://schemas.microsoft.com/office/powerpoint/2010/main" val="19039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2902</TotalTime>
  <Words>1513</Words>
  <Application>Microsoft Office PowerPoint</Application>
  <PresentationFormat>Widescreen</PresentationFormat>
  <Paragraphs>264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erdana</vt:lpstr>
      <vt:lpstr>inter-bold</vt:lpstr>
      <vt:lpstr>inter-regular</vt:lpstr>
      <vt:lpstr>Times New Roman</vt:lpstr>
      <vt:lpstr>Office Theme</vt:lpstr>
      <vt:lpstr>Topics to be Covered:</vt:lpstr>
      <vt:lpstr>Java Packages</vt:lpstr>
      <vt:lpstr>Java Package</vt:lpstr>
      <vt:lpstr>How to create Package : An Example</vt:lpstr>
      <vt:lpstr>How to compile &amp; Execute Package ?</vt:lpstr>
      <vt:lpstr>Accessing Packages</vt:lpstr>
      <vt:lpstr>Accessing Packages</vt:lpstr>
      <vt:lpstr>Steps to be followed</vt:lpstr>
      <vt:lpstr>Accessing Packages</vt:lpstr>
      <vt:lpstr>Accessing Packages</vt:lpstr>
      <vt:lpstr>Access Modifiers in Package</vt:lpstr>
      <vt:lpstr>Access Modifiers in Package </vt:lpstr>
      <vt:lpstr>Access Modifiers in Package</vt:lpstr>
      <vt:lpstr>default Access Specifier</vt:lpstr>
      <vt:lpstr>protected Access Specifier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169</cp:revision>
  <dcterms:created xsi:type="dcterms:W3CDTF">2022-08-21T11:09:16Z</dcterms:created>
  <dcterms:modified xsi:type="dcterms:W3CDTF">2022-10-16T17:17:44Z</dcterms:modified>
</cp:coreProperties>
</file>