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43" r:id="rId4"/>
    <p:sldId id="405" r:id="rId5"/>
    <p:sldId id="406" r:id="rId6"/>
    <p:sldId id="407" r:id="rId7"/>
    <p:sldId id="408" r:id="rId8"/>
    <p:sldId id="409" r:id="rId9"/>
    <p:sldId id="410" r:id="rId10"/>
    <p:sldId id="411" r:id="rId11"/>
    <p:sldId id="425" r:id="rId12"/>
    <p:sldId id="413" r:id="rId13"/>
    <p:sldId id="412" r:id="rId14"/>
    <p:sldId id="414" r:id="rId15"/>
    <p:sldId id="415" r:id="rId16"/>
    <p:sldId id="416" r:id="rId17"/>
    <p:sldId id="417" r:id="rId18"/>
    <p:sldId id="418" r:id="rId19"/>
    <p:sldId id="419" r:id="rId20"/>
    <p:sldId id="420" r:id="rId21"/>
    <p:sldId id="421" r:id="rId22"/>
    <p:sldId id="422" r:id="rId23"/>
    <p:sldId id="424" r:id="rId24"/>
    <p:sldId id="423" r:id="rId25"/>
    <p:sldId id="430" r:id="rId26"/>
    <p:sldId id="426" r:id="rId27"/>
    <p:sldId id="427" r:id="rId28"/>
    <p:sldId id="429" r:id="rId29"/>
    <p:sldId id="431" r:id="rId30"/>
    <p:sldId id="432" r:id="rId31"/>
    <p:sldId id="433" r:id="rId32"/>
    <p:sldId id="434" r:id="rId33"/>
    <p:sldId id="435" r:id="rId34"/>
    <p:sldId id="436" r:id="rId35"/>
    <p:sldId id="437" r:id="rId36"/>
    <p:sldId id="438" r:id="rId37"/>
    <p:sldId id="439" r:id="rId38"/>
    <p:sldId id="440" r:id="rId39"/>
    <p:sldId id="441" r:id="rId40"/>
    <p:sldId id="442" r:id="rId41"/>
    <p:sldId id="443" r:id="rId42"/>
    <p:sldId id="3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85" d="100"/>
          <a:sy n="85" d="100"/>
        </p:scale>
        <p:origin x="408"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10-11-2022</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10-11-2022</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368405"/>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1022914" y="1221465"/>
            <a:ext cx="9837680" cy="5271410"/>
          </a:xfrm>
        </p:spPr>
        <p:txBody>
          <a:bodyPr>
            <a:normAutofit fontScale="70000" lnSpcReduction="20000"/>
          </a:bodyPr>
          <a:lstStyle/>
          <a:p>
            <a:r>
              <a:rPr lang="en-IN" dirty="0"/>
              <a:t>Exception Handling in Java</a:t>
            </a:r>
          </a:p>
          <a:p>
            <a:r>
              <a:rPr lang="en-IN" dirty="0"/>
              <a:t>Hierarchy of Exception classes</a:t>
            </a:r>
          </a:p>
          <a:p>
            <a:r>
              <a:rPr lang="en-IN" dirty="0"/>
              <a:t>Types of Java Exceptions</a:t>
            </a:r>
          </a:p>
          <a:p>
            <a:r>
              <a:rPr lang="en-IN" dirty="0"/>
              <a:t>Java Exception Keywords</a:t>
            </a:r>
          </a:p>
          <a:p>
            <a:pPr lvl="1"/>
            <a:r>
              <a:rPr lang="en-IN" dirty="0"/>
              <a:t>try</a:t>
            </a:r>
          </a:p>
          <a:p>
            <a:pPr lvl="1"/>
            <a:r>
              <a:rPr lang="en-IN" dirty="0"/>
              <a:t>catch</a:t>
            </a:r>
          </a:p>
          <a:p>
            <a:pPr lvl="1"/>
            <a:r>
              <a:rPr lang="en-IN" dirty="0"/>
              <a:t>finally</a:t>
            </a:r>
          </a:p>
          <a:p>
            <a:pPr lvl="1"/>
            <a:r>
              <a:rPr lang="en-IN" dirty="0"/>
              <a:t>throw</a:t>
            </a:r>
          </a:p>
          <a:p>
            <a:pPr lvl="1"/>
            <a:r>
              <a:rPr lang="en-IN" dirty="0"/>
              <a:t>throws</a:t>
            </a:r>
          </a:p>
          <a:p>
            <a:r>
              <a:rPr lang="en-IN" dirty="0"/>
              <a:t>Java try-catch : Examples</a:t>
            </a:r>
          </a:p>
          <a:p>
            <a:r>
              <a:rPr lang="en-IN" dirty="0"/>
              <a:t>Multiple Catch Blocks</a:t>
            </a:r>
          </a:p>
          <a:p>
            <a:pPr lvl="1"/>
            <a:r>
              <a:rPr lang="en-IN" dirty="0"/>
              <a:t>Order of Catch Blocks</a:t>
            </a:r>
          </a:p>
          <a:p>
            <a:r>
              <a:rPr lang="en-IN" dirty="0"/>
              <a:t>Nested try-catch block</a:t>
            </a:r>
          </a:p>
          <a:p>
            <a:r>
              <a:rPr lang="en-IN" dirty="0"/>
              <a:t>finally block</a:t>
            </a:r>
          </a:p>
          <a:p>
            <a:r>
              <a:rPr lang="en-IN" dirty="0"/>
              <a:t>throw keyword</a:t>
            </a:r>
          </a:p>
          <a:p>
            <a:r>
              <a:rPr lang="en-IN" dirty="0"/>
              <a:t>throws keyword</a:t>
            </a:r>
          </a:p>
          <a:p>
            <a:r>
              <a:rPr lang="en-IN" dirty="0"/>
              <a:t>User-defined Exceptions</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Java Exception Keywords</a:t>
            </a:r>
          </a:p>
        </p:txBody>
      </p:sp>
      <p:graphicFrame>
        <p:nvGraphicFramePr>
          <p:cNvPr id="3" name="Table 3">
            <a:extLst>
              <a:ext uri="{FF2B5EF4-FFF2-40B4-BE49-F238E27FC236}">
                <a16:creationId xmlns:a16="http://schemas.microsoft.com/office/drawing/2014/main" id="{E8BA3A35-9427-7C96-3D0C-033865AE4F05}"/>
              </a:ext>
            </a:extLst>
          </p:cNvPr>
          <p:cNvGraphicFramePr>
            <a:graphicFrameLocks noGrp="1"/>
          </p:cNvGraphicFramePr>
          <p:nvPr>
            <p:extLst>
              <p:ext uri="{D42A27DB-BD31-4B8C-83A1-F6EECF244321}">
                <p14:modId xmlns:p14="http://schemas.microsoft.com/office/powerpoint/2010/main" val="2047750437"/>
              </p:ext>
            </p:extLst>
          </p:nvPr>
        </p:nvGraphicFramePr>
        <p:xfrm>
          <a:off x="537882" y="851647"/>
          <a:ext cx="11080377" cy="5897144"/>
        </p:xfrm>
        <a:graphic>
          <a:graphicData uri="http://schemas.openxmlformats.org/drawingml/2006/table">
            <a:tbl>
              <a:tblPr firstRow="1" bandRow="1">
                <a:tableStyleId>{5C22544A-7EE6-4342-B048-85BDC9FD1C3A}</a:tableStyleId>
              </a:tblPr>
              <a:tblGrid>
                <a:gridCol w="1626899">
                  <a:extLst>
                    <a:ext uri="{9D8B030D-6E8A-4147-A177-3AD203B41FA5}">
                      <a16:colId xmlns:a16="http://schemas.microsoft.com/office/drawing/2014/main" val="3049443179"/>
                    </a:ext>
                  </a:extLst>
                </a:gridCol>
                <a:gridCol w="9453478">
                  <a:extLst>
                    <a:ext uri="{9D8B030D-6E8A-4147-A177-3AD203B41FA5}">
                      <a16:colId xmlns:a16="http://schemas.microsoft.com/office/drawing/2014/main" val="1150989885"/>
                    </a:ext>
                  </a:extLst>
                </a:gridCol>
              </a:tblGrid>
              <a:tr h="445300">
                <a:tc>
                  <a:txBody>
                    <a:bodyPr/>
                    <a:lstStyle/>
                    <a:p>
                      <a:pPr algn="ctr"/>
                      <a:r>
                        <a:rPr lang="en-IN" dirty="0"/>
                        <a:t>Keywords</a:t>
                      </a:r>
                    </a:p>
                  </a:txBody>
                  <a:tcPr/>
                </a:tc>
                <a:tc>
                  <a:txBody>
                    <a:bodyPr/>
                    <a:lstStyle/>
                    <a:p>
                      <a:r>
                        <a:rPr lang="en-IN" dirty="0"/>
                        <a:t>Description</a:t>
                      </a:r>
                    </a:p>
                  </a:txBody>
                  <a:tcPr/>
                </a:tc>
                <a:extLst>
                  <a:ext uri="{0D108BD9-81ED-4DB2-BD59-A6C34878D82A}">
                    <a16:rowId xmlns:a16="http://schemas.microsoft.com/office/drawing/2014/main" val="1138667714"/>
                  </a:ext>
                </a:extLst>
              </a:tr>
              <a:tr h="1134602">
                <a:tc>
                  <a:txBody>
                    <a:bodyPr/>
                    <a:lstStyle/>
                    <a:p>
                      <a:pPr algn="ctr" fontAlgn="t"/>
                      <a:r>
                        <a:rPr lang="en-IN" sz="2000" dirty="0">
                          <a:solidFill>
                            <a:srgbClr val="333333"/>
                          </a:solidFill>
                          <a:effectLst/>
                          <a:latin typeface="inter-regular"/>
                        </a:rPr>
                        <a:t>try</a:t>
                      </a:r>
                    </a:p>
                  </a:txBody>
                  <a:tcPr marL="60960" marR="60960" marT="60960" marB="60960"/>
                </a:tc>
                <a:tc>
                  <a:txBody>
                    <a:bodyPr/>
                    <a:lstStyle/>
                    <a:p>
                      <a:pPr algn="just" fontAlgn="t"/>
                      <a:r>
                        <a:rPr lang="en-US" sz="2000" dirty="0">
                          <a:solidFill>
                            <a:srgbClr val="333333"/>
                          </a:solidFill>
                          <a:effectLst/>
                          <a:latin typeface="inter-regular"/>
                        </a:rPr>
                        <a:t>The "try" keyword is used to specify a block where we should place an exception code. It means we can't use try block alone. The try block must be </a:t>
                      </a:r>
                      <a:r>
                        <a:rPr lang="en-US" sz="2000" dirty="0">
                          <a:solidFill>
                            <a:srgbClr val="333333"/>
                          </a:solidFill>
                          <a:effectLst/>
                          <a:highlight>
                            <a:srgbClr val="FFFF00"/>
                          </a:highlight>
                          <a:latin typeface="inter-regular"/>
                        </a:rPr>
                        <a:t>followed</a:t>
                      </a:r>
                      <a:r>
                        <a:rPr lang="en-US" sz="2000" dirty="0">
                          <a:solidFill>
                            <a:srgbClr val="333333"/>
                          </a:solidFill>
                          <a:effectLst/>
                          <a:latin typeface="inter-regular"/>
                        </a:rPr>
                        <a:t> by either </a:t>
                      </a:r>
                      <a:r>
                        <a:rPr lang="en-US" sz="2000" b="1" dirty="0">
                          <a:solidFill>
                            <a:srgbClr val="333333"/>
                          </a:solidFill>
                          <a:effectLst/>
                          <a:latin typeface="inter-regular"/>
                        </a:rPr>
                        <a:t>catch</a:t>
                      </a:r>
                      <a:r>
                        <a:rPr lang="en-US" sz="2000" dirty="0">
                          <a:solidFill>
                            <a:srgbClr val="333333"/>
                          </a:solidFill>
                          <a:effectLst/>
                          <a:latin typeface="inter-regular"/>
                        </a:rPr>
                        <a:t> or </a:t>
                      </a:r>
                      <a:r>
                        <a:rPr lang="en-US" sz="2000" b="1" dirty="0">
                          <a:solidFill>
                            <a:srgbClr val="333333"/>
                          </a:solidFill>
                          <a:effectLst/>
                          <a:latin typeface="inter-regular"/>
                        </a:rPr>
                        <a:t>finally</a:t>
                      </a:r>
                      <a:r>
                        <a:rPr lang="en-US" sz="2000" dirty="0">
                          <a:solidFill>
                            <a:srgbClr val="333333"/>
                          </a:solidFill>
                          <a:effectLst/>
                          <a:latin typeface="inter-regular"/>
                        </a:rPr>
                        <a:t>.</a:t>
                      </a: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758216449"/>
                  </a:ext>
                </a:extLst>
              </a:tr>
              <a:tr h="1134602">
                <a:tc>
                  <a:txBody>
                    <a:bodyPr/>
                    <a:lstStyle/>
                    <a:p>
                      <a:pPr algn="ctr" fontAlgn="t"/>
                      <a:r>
                        <a:rPr lang="en-IN" sz="2000" dirty="0">
                          <a:solidFill>
                            <a:srgbClr val="333333"/>
                          </a:solidFill>
                          <a:effectLst/>
                          <a:latin typeface="inter-regular"/>
                        </a:rPr>
                        <a:t>catch</a:t>
                      </a:r>
                    </a:p>
                  </a:txBody>
                  <a:tcPr marL="60960" marR="60960" marT="60960" marB="60960"/>
                </a:tc>
                <a:tc>
                  <a:txBody>
                    <a:bodyPr/>
                    <a:lstStyle/>
                    <a:p>
                      <a:pPr algn="just" fontAlgn="t"/>
                      <a:r>
                        <a:rPr lang="en-US" sz="2000" dirty="0">
                          <a:solidFill>
                            <a:srgbClr val="333333"/>
                          </a:solidFill>
                          <a:effectLst/>
                          <a:latin typeface="inter-regular"/>
                        </a:rPr>
                        <a:t>The "catch" block is used to handle the exception. It must be </a:t>
                      </a:r>
                      <a:r>
                        <a:rPr lang="en-US" sz="2000" dirty="0">
                          <a:solidFill>
                            <a:srgbClr val="333333"/>
                          </a:solidFill>
                          <a:effectLst/>
                          <a:highlight>
                            <a:srgbClr val="FFFF00"/>
                          </a:highlight>
                          <a:latin typeface="inter-regular"/>
                        </a:rPr>
                        <a:t>preceded</a:t>
                      </a:r>
                      <a:r>
                        <a:rPr lang="en-US" sz="2000" dirty="0">
                          <a:solidFill>
                            <a:srgbClr val="333333"/>
                          </a:solidFill>
                          <a:effectLst/>
                          <a:latin typeface="inter-regular"/>
                        </a:rPr>
                        <a:t> by </a:t>
                      </a:r>
                      <a:r>
                        <a:rPr lang="en-US" sz="2000" b="1" dirty="0">
                          <a:solidFill>
                            <a:srgbClr val="333333"/>
                          </a:solidFill>
                          <a:effectLst/>
                          <a:latin typeface="inter-regular"/>
                        </a:rPr>
                        <a:t>try block </a:t>
                      </a:r>
                      <a:r>
                        <a:rPr lang="en-US" sz="2000" dirty="0">
                          <a:solidFill>
                            <a:srgbClr val="333333"/>
                          </a:solidFill>
                          <a:effectLst/>
                          <a:latin typeface="inter-regular"/>
                        </a:rPr>
                        <a:t>which means we can't use catch block alone. It can be followed by finally block later.</a:t>
                      </a: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484707555"/>
                  </a:ext>
                </a:extLst>
              </a:tr>
              <a:tr h="1134602">
                <a:tc>
                  <a:txBody>
                    <a:bodyPr/>
                    <a:lstStyle/>
                    <a:p>
                      <a:pPr algn="ctr" fontAlgn="t"/>
                      <a:r>
                        <a:rPr lang="en-IN" sz="2000" dirty="0">
                          <a:solidFill>
                            <a:srgbClr val="333333"/>
                          </a:solidFill>
                          <a:effectLst/>
                          <a:latin typeface="inter-regular"/>
                        </a:rPr>
                        <a:t>finally</a:t>
                      </a:r>
                    </a:p>
                  </a:txBody>
                  <a:tcPr marL="60960" marR="60960" marT="60960" marB="60960"/>
                </a:tc>
                <a:tc>
                  <a:txBody>
                    <a:bodyPr/>
                    <a:lstStyle/>
                    <a:p>
                      <a:pPr algn="just" fontAlgn="t"/>
                      <a:r>
                        <a:rPr lang="en-US" sz="2000" dirty="0">
                          <a:solidFill>
                            <a:srgbClr val="333333"/>
                          </a:solidFill>
                          <a:effectLst/>
                          <a:latin typeface="inter-regular"/>
                        </a:rPr>
                        <a:t>The "finally" block is used to </a:t>
                      </a:r>
                      <a:r>
                        <a:rPr lang="en-US" sz="2000" dirty="0">
                          <a:solidFill>
                            <a:srgbClr val="333333"/>
                          </a:solidFill>
                          <a:effectLst/>
                          <a:highlight>
                            <a:srgbClr val="FFFF00"/>
                          </a:highlight>
                          <a:latin typeface="inter-regular"/>
                        </a:rPr>
                        <a:t>execute the necessary code </a:t>
                      </a:r>
                      <a:r>
                        <a:rPr lang="en-US" sz="2000" dirty="0">
                          <a:solidFill>
                            <a:srgbClr val="333333"/>
                          </a:solidFill>
                          <a:effectLst/>
                          <a:latin typeface="inter-regular"/>
                        </a:rPr>
                        <a:t>of the program. It is executed whether an exception is handled or not.</a:t>
                      </a: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160708824"/>
                  </a:ext>
                </a:extLst>
              </a:tr>
              <a:tr h="805200">
                <a:tc>
                  <a:txBody>
                    <a:bodyPr/>
                    <a:lstStyle/>
                    <a:p>
                      <a:pPr algn="ctr" fontAlgn="t"/>
                      <a:r>
                        <a:rPr lang="en-IN" sz="2000" dirty="0">
                          <a:solidFill>
                            <a:srgbClr val="333333"/>
                          </a:solidFill>
                          <a:effectLst/>
                          <a:latin typeface="inter-regular"/>
                        </a:rPr>
                        <a:t>throw</a:t>
                      </a:r>
                    </a:p>
                  </a:txBody>
                  <a:tcPr marL="60960" marR="60960" marT="60960" marB="60960"/>
                </a:tc>
                <a:tc>
                  <a:txBody>
                    <a:bodyPr/>
                    <a:lstStyle/>
                    <a:p>
                      <a:pPr algn="just" fontAlgn="t"/>
                      <a:r>
                        <a:rPr lang="en-US" sz="2000" dirty="0">
                          <a:solidFill>
                            <a:srgbClr val="333333"/>
                          </a:solidFill>
                          <a:effectLst/>
                          <a:latin typeface="inter-regular"/>
                        </a:rPr>
                        <a:t>The "throw" keyword is used to </a:t>
                      </a:r>
                      <a:r>
                        <a:rPr lang="en-US" sz="2000" dirty="0">
                          <a:solidFill>
                            <a:srgbClr val="333333"/>
                          </a:solidFill>
                          <a:effectLst/>
                          <a:highlight>
                            <a:srgbClr val="FFFF00"/>
                          </a:highlight>
                          <a:latin typeface="inter-regular"/>
                        </a:rPr>
                        <a:t>throw an exception</a:t>
                      </a:r>
                      <a:r>
                        <a:rPr lang="en-US" sz="2000" dirty="0">
                          <a:solidFill>
                            <a:srgbClr val="333333"/>
                          </a:solidFill>
                          <a:effectLst/>
                          <a:latin typeface="inter-regular"/>
                        </a:rPr>
                        <a:t>.</a:t>
                      </a:r>
                    </a:p>
                    <a:p>
                      <a:pPr algn="just" fontAlgn="t"/>
                      <a:endParaRPr lang="en-US" sz="2000" dirty="0">
                        <a:solidFill>
                          <a:srgbClr val="333333"/>
                        </a:solidFill>
                        <a:effectLst/>
                        <a:latin typeface="inter-regular"/>
                      </a:endParaRPr>
                    </a:p>
                  </a:txBody>
                  <a:tcPr marL="60960" marR="60960" marT="60960" marB="60960"/>
                </a:tc>
                <a:extLst>
                  <a:ext uri="{0D108BD9-81ED-4DB2-BD59-A6C34878D82A}">
                    <a16:rowId xmlns:a16="http://schemas.microsoft.com/office/drawing/2014/main" val="2445859030"/>
                  </a:ext>
                </a:extLst>
              </a:tr>
              <a:tr h="805200">
                <a:tc>
                  <a:txBody>
                    <a:bodyPr/>
                    <a:lstStyle/>
                    <a:p>
                      <a:pPr algn="ctr" fontAlgn="t"/>
                      <a:r>
                        <a:rPr lang="en-IN" sz="2000" dirty="0">
                          <a:solidFill>
                            <a:srgbClr val="333333"/>
                          </a:solidFill>
                          <a:effectLst/>
                          <a:latin typeface="inter-regular"/>
                        </a:rPr>
                        <a:t>throws</a:t>
                      </a:r>
                    </a:p>
                  </a:txBody>
                  <a:tcPr marL="60960" marR="60960" marT="60960" marB="60960"/>
                </a:tc>
                <a:tc>
                  <a:txBody>
                    <a:bodyPr/>
                    <a:lstStyle/>
                    <a:p>
                      <a:pPr algn="just" fontAlgn="t"/>
                      <a:r>
                        <a:rPr lang="en-US" sz="2000" dirty="0">
                          <a:solidFill>
                            <a:srgbClr val="333333"/>
                          </a:solidFill>
                          <a:effectLst/>
                          <a:latin typeface="inter-regular"/>
                        </a:rPr>
                        <a:t>The "throws" keyword is used to declare exceptions. It specifies that there may occur an exception in the </a:t>
                      </a:r>
                      <a:r>
                        <a:rPr lang="en-US" sz="2000" dirty="0">
                          <a:solidFill>
                            <a:srgbClr val="333333"/>
                          </a:solidFill>
                          <a:effectLst/>
                          <a:highlight>
                            <a:srgbClr val="FFFF00"/>
                          </a:highlight>
                          <a:latin typeface="inter-regular"/>
                        </a:rPr>
                        <a:t>method</a:t>
                      </a:r>
                      <a:r>
                        <a:rPr lang="en-US" sz="2000" dirty="0">
                          <a:solidFill>
                            <a:srgbClr val="333333"/>
                          </a:solidFill>
                          <a:effectLst/>
                          <a:latin typeface="inter-regular"/>
                        </a:rPr>
                        <a:t>. It doesn't throw an exception. It is always used with method signature.</a:t>
                      </a:r>
                    </a:p>
                  </a:txBody>
                  <a:tcPr marL="60960" marR="60960" marT="60960" marB="60960"/>
                </a:tc>
                <a:extLst>
                  <a:ext uri="{0D108BD9-81ED-4DB2-BD59-A6C34878D82A}">
                    <a16:rowId xmlns:a16="http://schemas.microsoft.com/office/drawing/2014/main" val="3478652635"/>
                  </a:ext>
                </a:extLst>
              </a:tr>
            </a:tbl>
          </a:graphicData>
        </a:graphic>
      </p:graphicFrame>
    </p:spTree>
    <p:extLst>
      <p:ext uri="{BB962C8B-B14F-4D97-AF65-F5344CB8AC3E}">
        <p14:creationId xmlns:p14="http://schemas.microsoft.com/office/powerpoint/2010/main" val="407439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05672" y="2758914"/>
            <a:ext cx="10180655" cy="1104220"/>
          </a:xfrm>
        </p:spPr>
        <p:txBody>
          <a:bodyPr>
            <a:normAutofit/>
          </a:bodyPr>
          <a:lstStyle/>
          <a:p>
            <a:r>
              <a:rPr lang="en-IN" sz="6600" b="1" dirty="0"/>
              <a:t>Java try-catch </a:t>
            </a:r>
          </a:p>
        </p:txBody>
      </p:sp>
    </p:spTree>
    <p:extLst>
      <p:ext uri="{BB962C8B-B14F-4D97-AF65-F5344CB8AC3E}">
        <p14:creationId xmlns:p14="http://schemas.microsoft.com/office/powerpoint/2010/main" val="15763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22300" y="115556"/>
            <a:ext cx="10947400" cy="679904"/>
          </a:xfrm>
        </p:spPr>
        <p:txBody>
          <a:bodyPr>
            <a:normAutofit fontScale="90000"/>
          </a:bodyPr>
          <a:lstStyle/>
          <a:p>
            <a:pPr algn="ctr"/>
            <a:r>
              <a:rPr lang="en-IN" b="1" dirty="0">
                <a:solidFill>
                  <a:srgbClr val="610B38"/>
                </a:solidFill>
                <a:latin typeface="erdana"/>
              </a:rPr>
              <a:t>Internal Working of Java try-catch block</a:t>
            </a:r>
          </a:p>
        </p:txBody>
      </p:sp>
      <p:pic>
        <p:nvPicPr>
          <p:cNvPr id="4098" name="Picture 2" descr="Java try-catch block">
            <a:extLst>
              <a:ext uri="{FF2B5EF4-FFF2-40B4-BE49-F238E27FC236}">
                <a16:creationId xmlns:a16="http://schemas.microsoft.com/office/drawing/2014/main" id="{1B503AA1-8E64-14D8-A701-9B61F7D7D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65" y="934498"/>
            <a:ext cx="10388908" cy="574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83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Java try-catch block</a:t>
            </a:r>
          </a:p>
        </p:txBody>
      </p:sp>
      <p:sp>
        <p:nvSpPr>
          <p:cNvPr id="4" name="TextBox 3">
            <a:extLst>
              <a:ext uri="{FF2B5EF4-FFF2-40B4-BE49-F238E27FC236}">
                <a16:creationId xmlns:a16="http://schemas.microsoft.com/office/drawing/2014/main" id="{F9144B18-5542-4C9D-B14B-A60F8186BFD4}"/>
              </a:ext>
            </a:extLst>
          </p:cNvPr>
          <p:cNvSpPr txBox="1"/>
          <p:nvPr/>
        </p:nvSpPr>
        <p:spPr>
          <a:xfrm>
            <a:off x="627529" y="717870"/>
            <a:ext cx="10947400" cy="1754326"/>
          </a:xfrm>
          <a:prstGeom prst="rect">
            <a:avLst/>
          </a:prstGeom>
          <a:noFill/>
        </p:spPr>
        <p:txBody>
          <a:bodyPr wrap="square">
            <a:spAutoFit/>
          </a:bodyPr>
          <a:lstStyle/>
          <a:p>
            <a:pPr algn="just"/>
            <a:r>
              <a:rPr lang="en-US" b="0" i="0" dirty="0">
                <a:solidFill>
                  <a:srgbClr val="333333"/>
                </a:solidFill>
                <a:effectLst/>
                <a:latin typeface="inter-regular"/>
              </a:rPr>
              <a:t>Java </a:t>
            </a:r>
            <a:r>
              <a:rPr lang="en-US" b="1" i="0" dirty="0">
                <a:solidFill>
                  <a:srgbClr val="333333"/>
                </a:solidFill>
                <a:effectLst/>
                <a:latin typeface="inter-bold"/>
              </a:rPr>
              <a:t>try</a:t>
            </a:r>
            <a:r>
              <a:rPr lang="en-US" b="0" i="0" dirty="0">
                <a:solidFill>
                  <a:srgbClr val="333333"/>
                </a:solidFill>
                <a:effectLst/>
                <a:latin typeface="inter-regular"/>
              </a:rPr>
              <a:t> block is used to enclose the code that might throw an exception. It must be used within the method.</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If an exception occurs at the particular statement in the try block, the rest of the block code will not execute. So, it is recommended not to keep the code in try block that will not throw an exception.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Java try block must be followed by either catch or finally block.</a:t>
            </a:r>
          </a:p>
        </p:txBody>
      </p:sp>
      <p:sp>
        <p:nvSpPr>
          <p:cNvPr id="7" name="TextBox 6">
            <a:extLst>
              <a:ext uri="{FF2B5EF4-FFF2-40B4-BE49-F238E27FC236}">
                <a16:creationId xmlns:a16="http://schemas.microsoft.com/office/drawing/2014/main" id="{58BC3D09-AFD9-6054-C304-F2BF835E060F}"/>
              </a:ext>
            </a:extLst>
          </p:cNvPr>
          <p:cNvSpPr txBox="1"/>
          <p:nvPr/>
        </p:nvSpPr>
        <p:spPr>
          <a:xfrm>
            <a:off x="627529" y="2567498"/>
            <a:ext cx="6096000" cy="369332"/>
          </a:xfrm>
          <a:prstGeom prst="rect">
            <a:avLst/>
          </a:prstGeom>
          <a:noFill/>
        </p:spPr>
        <p:txBody>
          <a:bodyPr wrap="square">
            <a:spAutoFit/>
          </a:bodyPr>
          <a:lstStyle/>
          <a:p>
            <a:pPr algn="just"/>
            <a:r>
              <a:rPr lang="en-IN" b="1" i="0" dirty="0">
                <a:solidFill>
                  <a:srgbClr val="610B4B"/>
                </a:solidFill>
                <a:effectLst/>
                <a:latin typeface="erdana"/>
              </a:rPr>
              <a:t>Syntax of Java try-catch</a:t>
            </a:r>
          </a:p>
        </p:txBody>
      </p:sp>
      <p:sp>
        <p:nvSpPr>
          <p:cNvPr id="9" name="TextBox 8">
            <a:extLst>
              <a:ext uri="{FF2B5EF4-FFF2-40B4-BE49-F238E27FC236}">
                <a16:creationId xmlns:a16="http://schemas.microsoft.com/office/drawing/2014/main" id="{1F5082E8-682A-274E-ED47-7FE82A2DB718}"/>
              </a:ext>
            </a:extLst>
          </p:cNvPr>
          <p:cNvSpPr txBox="1"/>
          <p:nvPr/>
        </p:nvSpPr>
        <p:spPr>
          <a:xfrm>
            <a:off x="627529" y="3309871"/>
            <a:ext cx="4760259" cy="2308324"/>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try</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//code that may throw an exception  </a:t>
            </a:r>
            <a:r>
              <a:rPr lang="en-US" b="0" i="0" dirty="0">
                <a:solidFill>
                  <a:srgbClr val="000000"/>
                </a:solidFill>
                <a:effectLst/>
                <a:latin typeface="inter-regular"/>
              </a:rPr>
              <a:t>  </a:t>
            </a:r>
          </a:p>
          <a:p>
            <a:pPr algn="just"/>
            <a:r>
              <a:rPr lang="en-US" b="0" i="0" dirty="0">
                <a:solidFill>
                  <a:srgbClr val="000000"/>
                </a:solidFill>
                <a:effectLst/>
                <a:latin typeface="inter-regular"/>
              </a:rPr>
              <a:t>}</a:t>
            </a:r>
          </a:p>
          <a:p>
            <a:pPr algn="just"/>
            <a:r>
              <a:rPr lang="en-US" b="1" i="0" dirty="0">
                <a:solidFill>
                  <a:srgbClr val="006699"/>
                </a:solidFill>
                <a:effectLst/>
                <a:latin typeface="inter-regular"/>
              </a:rPr>
              <a:t>catch</a:t>
            </a:r>
            <a:r>
              <a:rPr lang="en-US" b="0" i="0" dirty="0">
                <a:solidFill>
                  <a:srgbClr val="000000"/>
                </a:solidFill>
                <a:effectLst/>
                <a:latin typeface="inter-regular"/>
              </a:rPr>
              <a:t>(</a:t>
            </a:r>
            <a:r>
              <a:rPr lang="en-US" b="0" i="0" dirty="0" err="1">
                <a:solidFill>
                  <a:srgbClr val="000000"/>
                </a:solidFill>
                <a:effectLst/>
                <a:latin typeface="inter-regular"/>
              </a:rPr>
              <a:t>Exception_class_Name</a:t>
            </a:r>
            <a:r>
              <a:rPr lang="en-US" b="0" i="0" dirty="0">
                <a:solidFill>
                  <a:srgbClr val="000000"/>
                </a:solidFill>
                <a:effectLst/>
                <a:latin typeface="inter-regular"/>
              </a:rPr>
              <a:t> ref)</a:t>
            </a:r>
          </a:p>
          <a:p>
            <a:pPr algn="just"/>
            <a:r>
              <a:rPr lang="en-US" b="0" i="0" dirty="0">
                <a:solidFill>
                  <a:srgbClr val="000000"/>
                </a:solidFill>
                <a:effectLst/>
                <a:latin typeface="inter-regular"/>
              </a:rPr>
              <a:t>{</a:t>
            </a:r>
          </a:p>
          <a:p>
            <a:pPr algn="just"/>
            <a:r>
              <a:rPr lang="en-US" dirty="0">
                <a:solidFill>
                  <a:srgbClr val="000000"/>
                </a:solidFill>
                <a:latin typeface="inter-regular"/>
              </a:rPr>
              <a:t>	</a:t>
            </a:r>
            <a:r>
              <a:rPr lang="en-US" dirty="0">
                <a:solidFill>
                  <a:srgbClr val="008200"/>
                </a:solidFill>
                <a:latin typeface="inter-regular"/>
              </a:rPr>
              <a:t>// code for handling exception</a:t>
            </a:r>
          </a:p>
          <a:p>
            <a:pPr algn="just"/>
            <a:r>
              <a:rPr lang="en-US" b="0" i="0" dirty="0">
                <a:solidFill>
                  <a:srgbClr val="000000"/>
                </a:solidFill>
                <a:effectLst/>
                <a:latin typeface="inter-regular"/>
              </a:rPr>
              <a:t>}    </a:t>
            </a:r>
          </a:p>
        </p:txBody>
      </p:sp>
      <p:sp>
        <p:nvSpPr>
          <p:cNvPr id="11" name="TextBox 10">
            <a:extLst>
              <a:ext uri="{FF2B5EF4-FFF2-40B4-BE49-F238E27FC236}">
                <a16:creationId xmlns:a16="http://schemas.microsoft.com/office/drawing/2014/main" id="{C42842B5-490E-42C3-437A-316BFEC926EC}"/>
              </a:ext>
            </a:extLst>
          </p:cNvPr>
          <p:cNvSpPr txBox="1"/>
          <p:nvPr/>
        </p:nvSpPr>
        <p:spPr>
          <a:xfrm>
            <a:off x="7571680" y="2567498"/>
            <a:ext cx="3401120" cy="369332"/>
          </a:xfrm>
          <a:prstGeom prst="rect">
            <a:avLst/>
          </a:prstGeom>
          <a:noFill/>
        </p:spPr>
        <p:txBody>
          <a:bodyPr wrap="square">
            <a:spAutoFit/>
          </a:bodyPr>
          <a:lstStyle/>
          <a:p>
            <a:pPr algn="just"/>
            <a:r>
              <a:rPr lang="en-IN" b="1" i="0" dirty="0">
                <a:solidFill>
                  <a:srgbClr val="610B4B"/>
                </a:solidFill>
                <a:effectLst/>
                <a:latin typeface="erdana"/>
              </a:rPr>
              <a:t>Syntax of try-finally block</a:t>
            </a:r>
          </a:p>
        </p:txBody>
      </p:sp>
      <p:sp>
        <p:nvSpPr>
          <p:cNvPr id="12" name="TextBox 11">
            <a:extLst>
              <a:ext uri="{FF2B5EF4-FFF2-40B4-BE49-F238E27FC236}">
                <a16:creationId xmlns:a16="http://schemas.microsoft.com/office/drawing/2014/main" id="{8D77A1B6-15DA-EC6B-C125-49AF255D8124}"/>
              </a:ext>
            </a:extLst>
          </p:cNvPr>
          <p:cNvSpPr txBox="1"/>
          <p:nvPr/>
        </p:nvSpPr>
        <p:spPr>
          <a:xfrm>
            <a:off x="6584576" y="3309871"/>
            <a:ext cx="5161947" cy="2308324"/>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try</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//code that may throw an exception  </a:t>
            </a:r>
            <a:r>
              <a:rPr lang="en-US" b="0" i="0" dirty="0">
                <a:solidFill>
                  <a:srgbClr val="000000"/>
                </a:solidFill>
                <a:effectLst/>
                <a:latin typeface="inter-regular"/>
              </a:rPr>
              <a:t>  </a:t>
            </a:r>
          </a:p>
          <a:p>
            <a:pPr algn="just"/>
            <a:r>
              <a:rPr lang="en-US" b="0" i="0" dirty="0">
                <a:solidFill>
                  <a:srgbClr val="000000"/>
                </a:solidFill>
                <a:effectLst/>
                <a:latin typeface="inter-regular"/>
              </a:rPr>
              <a:t>}</a:t>
            </a:r>
          </a:p>
          <a:p>
            <a:pPr algn="just"/>
            <a:r>
              <a:rPr lang="en-US" b="1" i="0" dirty="0">
                <a:solidFill>
                  <a:srgbClr val="006699"/>
                </a:solidFill>
                <a:effectLst/>
                <a:latin typeface="inter-regular"/>
              </a:rPr>
              <a:t>finally</a:t>
            </a:r>
            <a:endParaRPr lang="en-US" b="0" i="0" dirty="0">
              <a:solidFill>
                <a:srgbClr val="000000"/>
              </a:solidFill>
              <a:effectLst/>
              <a:latin typeface="inter-regular"/>
            </a:endParaRPr>
          </a:p>
          <a:p>
            <a:pPr algn="just"/>
            <a:r>
              <a:rPr lang="en-US" b="0" i="0" dirty="0">
                <a:solidFill>
                  <a:srgbClr val="000000"/>
                </a:solidFill>
                <a:effectLst/>
                <a:latin typeface="inter-regular"/>
              </a:rPr>
              <a:t>{</a:t>
            </a:r>
          </a:p>
          <a:p>
            <a:pPr algn="just"/>
            <a:r>
              <a:rPr lang="en-US" dirty="0">
                <a:solidFill>
                  <a:srgbClr val="000000"/>
                </a:solidFill>
                <a:latin typeface="inter-regular"/>
              </a:rPr>
              <a:t>	</a:t>
            </a:r>
            <a:r>
              <a:rPr lang="en-US" dirty="0">
                <a:solidFill>
                  <a:srgbClr val="008200"/>
                </a:solidFill>
                <a:latin typeface="inter-regular"/>
              </a:rPr>
              <a:t>// necessary code for execution</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53606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1 (Without Exception Handling)</a:t>
            </a:r>
          </a:p>
        </p:txBody>
      </p:sp>
      <p:sp>
        <p:nvSpPr>
          <p:cNvPr id="5" name="TextBox 4">
            <a:extLst>
              <a:ext uri="{FF2B5EF4-FFF2-40B4-BE49-F238E27FC236}">
                <a16:creationId xmlns:a16="http://schemas.microsoft.com/office/drawing/2014/main" id="{8E83B685-7E4D-F954-8022-1E1CE115F1C7}"/>
              </a:ext>
            </a:extLst>
          </p:cNvPr>
          <p:cNvSpPr txBox="1"/>
          <p:nvPr/>
        </p:nvSpPr>
        <p:spPr>
          <a:xfrm>
            <a:off x="856621" y="717870"/>
            <a:ext cx="10156372" cy="923330"/>
          </a:xfrm>
          <a:prstGeom prst="rect">
            <a:avLst/>
          </a:prstGeom>
          <a:noFill/>
        </p:spPr>
        <p:txBody>
          <a:bodyPr wrap="square">
            <a:spAutoFit/>
          </a:bodyPr>
          <a:lstStyle/>
          <a:p>
            <a:pPr algn="just"/>
            <a:r>
              <a:rPr lang="en-US" b="1" i="0" dirty="0">
                <a:solidFill>
                  <a:srgbClr val="610B38"/>
                </a:solidFill>
                <a:effectLst/>
                <a:latin typeface="erdana"/>
              </a:rPr>
              <a:t>Problem without exception handling:</a:t>
            </a:r>
          </a:p>
          <a:p>
            <a:pPr algn="just"/>
            <a:endParaRPr lang="en-US" b="1" i="0" dirty="0">
              <a:solidFill>
                <a:srgbClr val="610B38"/>
              </a:solidFill>
              <a:effectLst/>
              <a:latin typeface="erdana"/>
            </a:endParaRPr>
          </a:p>
          <a:p>
            <a:pPr algn="just"/>
            <a:r>
              <a:rPr lang="en-US" b="0" i="0" dirty="0">
                <a:solidFill>
                  <a:srgbClr val="333333"/>
                </a:solidFill>
                <a:effectLst/>
                <a:latin typeface="inter-regular"/>
              </a:rPr>
              <a:t>Let's try to understand the problem if we don't use a try-catch block.</a:t>
            </a:r>
          </a:p>
        </p:txBody>
      </p:sp>
      <p:sp>
        <p:nvSpPr>
          <p:cNvPr id="8" name="TextBox 7">
            <a:extLst>
              <a:ext uri="{FF2B5EF4-FFF2-40B4-BE49-F238E27FC236}">
                <a16:creationId xmlns:a16="http://schemas.microsoft.com/office/drawing/2014/main" id="{0246E5EA-4746-F923-5C78-3023712156B0}"/>
              </a:ext>
            </a:extLst>
          </p:cNvPr>
          <p:cNvSpPr txBox="1"/>
          <p:nvPr/>
        </p:nvSpPr>
        <p:spPr>
          <a:xfrm>
            <a:off x="856621" y="1859339"/>
            <a:ext cx="6247564" cy="2308324"/>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TryCatchEx1</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data=</a:t>
            </a:r>
            <a:r>
              <a:rPr lang="en-US" b="0" i="0" dirty="0">
                <a:solidFill>
                  <a:srgbClr val="C00000"/>
                </a:solidFill>
                <a:effectLst/>
                <a:latin typeface="inter-regular"/>
              </a:rPr>
              <a:t>50</a:t>
            </a:r>
            <a:r>
              <a:rPr lang="en-US" b="0" i="0" dirty="0">
                <a:solidFill>
                  <a:srgbClr val="000000"/>
                </a:solidFill>
                <a:effectLst/>
                <a:latin typeface="inter-regular"/>
              </a:rPr>
              <a:t>/</a:t>
            </a:r>
            <a:r>
              <a:rPr lang="en-US" b="0" i="0" dirty="0">
                <a:solidFill>
                  <a:srgbClr val="C00000"/>
                </a:solidFill>
                <a:effectLst/>
                <a:latin typeface="inter-regular"/>
              </a:rPr>
              <a:t>0</a:t>
            </a:r>
            <a:r>
              <a:rPr lang="en-US" b="0" i="0" dirty="0">
                <a:solidFill>
                  <a:srgbClr val="000000"/>
                </a:solidFill>
                <a:effectLst/>
                <a:latin typeface="inter-regular"/>
              </a:rPr>
              <a:t>; </a:t>
            </a:r>
            <a:r>
              <a:rPr lang="en-US" b="0" i="0" dirty="0">
                <a:solidFill>
                  <a:srgbClr val="008200"/>
                </a:solidFill>
                <a:effectLst/>
                <a:latin typeface="inter-regular"/>
              </a:rPr>
              <a:t>//may throw exception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"rest of the code"</a:t>
            </a:r>
            <a:r>
              <a:rPr lang="en-US" b="0" i="0" dirty="0">
                <a:solidFill>
                  <a:srgbClr val="000000"/>
                </a:solidFill>
                <a:effectLst/>
                <a:latin typeface="inter-regular"/>
              </a:rPr>
              <a:t>);  </a:t>
            </a:r>
          </a:p>
          <a:p>
            <a:pPr algn="just"/>
            <a:r>
              <a:rPr lang="en-US" b="0" i="0" dirty="0">
                <a:solidFill>
                  <a:srgbClr val="000000"/>
                </a:solidFill>
                <a:effectLst/>
                <a:latin typeface="inter-regular"/>
              </a:rPr>
              <a:t>     	}  </a:t>
            </a:r>
            <a:endParaRPr lang="en-US" dirty="0">
              <a:solidFill>
                <a:srgbClr val="000000"/>
              </a:solidFill>
              <a:latin typeface="inter-regular"/>
            </a:endParaRPr>
          </a:p>
          <a:p>
            <a:pPr algn="just"/>
            <a:r>
              <a:rPr lang="en-US" b="0" i="0" dirty="0">
                <a:solidFill>
                  <a:srgbClr val="000000"/>
                </a:solidFill>
                <a:effectLst/>
                <a:latin typeface="inter-regular"/>
              </a:rPr>
              <a:t>}  </a:t>
            </a:r>
          </a:p>
        </p:txBody>
      </p:sp>
      <p:sp>
        <p:nvSpPr>
          <p:cNvPr id="14" name="TextBox 13">
            <a:extLst>
              <a:ext uri="{FF2B5EF4-FFF2-40B4-BE49-F238E27FC236}">
                <a16:creationId xmlns:a16="http://schemas.microsoft.com/office/drawing/2014/main" id="{373CA1CC-0F31-BEBA-D51B-9CA4D6145ADF}"/>
              </a:ext>
            </a:extLst>
          </p:cNvPr>
          <p:cNvSpPr txBox="1"/>
          <p:nvPr/>
        </p:nvSpPr>
        <p:spPr>
          <a:xfrm>
            <a:off x="7425732" y="2136438"/>
            <a:ext cx="4290646" cy="1200329"/>
          </a:xfrm>
          <a:prstGeom prst="rect">
            <a:avLst/>
          </a:prstGeom>
          <a:noFill/>
          <a:ln>
            <a:solidFill>
              <a:schemeClr val="accent1"/>
            </a:solidFill>
          </a:ln>
        </p:spPr>
        <p:txBody>
          <a:bodyPr wrap="square">
            <a:spAutoFit/>
          </a:bodyPr>
          <a:lstStyle/>
          <a:p>
            <a:r>
              <a:rPr lang="en-IN" b="1" i="0" dirty="0">
                <a:solidFill>
                  <a:srgbClr val="333333"/>
                </a:solidFill>
                <a:effectLst/>
                <a:latin typeface="inter-bold"/>
              </a:rPr>
              <a:t>Output:</a:t>
            </a:r>
          </a:p>
          <a:p>
            <a:endParaRPr lang="en-IN" b="1" dirty="0">
              <a:solidFill>
                <a:srgbClr val="333333"/>
              </a:solidFill>
              <a:latin typeface="inter-bold"/>
            </a:endParaRPr>
          </a:p>
          <a:p>
            <a:r>
              <a:rPr lang="en-US" dirty="0"/>
              <a:t>Exception in thread "main" </a:t>
            </a:r>
            <a:r>
              <a:rPr lang="en-US" dirty="0" err="1"/>
              <a:t>java.lang.ArithmeticException</a:t>
            </a:r>
            <a:r>
              <a:rPr lang="en-US" dirty="0"/>
              <a:t>: / by zero</a:t>
            </a:r>
            <a:endParaRPr lang="en-IN" dirty="0"/>
          </a:p>
        </p:txBody>
      </p:sp>
      <p:sp>
        <p:nvSpPr>
          <p:cNvPr id="16" name="TextBox 15">
            <a:extLst>
              <a:ext uri="{FF2B5EF4-FFF2-40B4-BE49-F238E27FC236}">
                <a16:creationId xmlns:a16="http://schemas.microsoft.com/office/drawing/2014/main" id="{1F12A157-56B8-089E-2E88-BE559F443BF5}"/>
              </a:ext>
            </a:extLst>
          </p:cNvPr>
          <p:cNvSpPr txBox="1"/>
          <p:nvPr/>
        </p:nvSpPr>
        <p:spPr>
          <a:xfrm>
            <a:off x="856621" y="4755335"/>
            <a:ext cx="10658789" cy="1477328"/>
          </a:xfrm>
          <a:prstGeom prst="rect">
            <a:avLst/>
          </a:prstGeom>
          <a:noFill/>
          <a:ln>
            <a:solidFill>
              <a:schemeClr val="accent1"/>
            </a:solidFill>
          </a:ln>
        </p:spPr>
        <p:txBody>
          <a:bodyPr wrap="square">
            <a:spAutoFit/>
          </a:bodyPr>
          <a:lstStyle/>
          <a:p>
            <a:pPr algn="just"/>
            <a:r>
              <a:rPr lang="en-US" dirty="0">
                <a:solidFill>
                  <a:srgbClr val="333333"/>
                </a:solidFill>
                <a:latin typeface="inter-regular"/>
              </a:rPr>
              <a:t>I</a:t>
            </a:r>
            <a:r>
              <a:rPr lang="en-US" b="0" i="0" dirty="0">
                <a:solidFill>
                  <a:srgbClr val="333333"/>
                </a:solidFill>
                <a:effectLst/>
                <a:latin typeface="inter-regular"/>
              </a:rPr>
              <a:t>n the above example, the </a:t>
            </a:r>
            <a:r>
              <a:rPr lang="en-US" b="1" i="0" dirty="0">
                <a:solidFill>
                  <a:srgbClr val="333333"/>
                </a:solidFill>
                <a:effectLst/>
                <a:latin typeface="inter-bold"/>
              </a:rPr>
              <a:t>rest of the code</a:t>
            </a:r>
            <a:r>
              <a:rPr lang="en-US" b="0" i="0" dirty="0">
                <a:solidFill>
                  <a:srgbClr val="333333"/>
                </a:solidFill>
                <a:effectLst/>
                <a:latin typeface="inter-regular"/>
              </a:rPr>
              <a:t> is not executed (in such case, the </a:t>
            </a:r>
            <a:r>
              <a:rPr lang="en-US" b="1" i="0" dirty="0">
                <a:solidFill>
                  <a:srgbClr val="333333"/>
                </a:solidFill>
                <a:effectLst/>
                <a:latin typeface="inter-bold"/>
              </a:rPr>
              <a:t>rest of the code</a:t>
            </a:r>
            <a:r>
              <a:rPr lang="en-US" b="0" i="0" dirty="0">
                <a:solidFill>
                  <a:srgbClr val="333333"/>
                </a:solidFill>
                <a:effectLst/>
                <a:latin typeface="inter-regular"/>
              </a:rPr>
              <a:t> statement is not printed).</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might be 100 lines of code after the exception. If the exception is not handled, all the code below the exception won't be executed.</a:t>
            </a:r>
          </a:p>
        </p:txBody>
      </p:sp>
    </p:spTree>
    <p:extLst>
      <p:ext uri="{BB962C8B-B14F-4D97-AF65-F5344CB8AC3E}">
        <p14:creationId xmlns:p14="http://schemas.microsoft.com/office/powerpoint/2010/main" val="142641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2 (With Exception Handling)</a:t>
            </a:r>
          </a:p>
        </p:txBody>
      </p:sp>
      <p:sp>
        <p:nvSpPr>
          <p:cNvPr id="5" name="TextBox 4">
            <a:extLst>
              <a:ext uri="{FF2B5EF4-FFF2-40B4-BE49-F238E27FC236}">
                <a16:creationId xmlns:a16="http://schemas.microsoft.com/office/drawing/2014/main" id="{8E83B685-7E4D-F954-8022-1E1CE115F1C7}"/>
              </a:ext>
            </a:extLst>
          </p:cNvPr>
          <p:cNvSpPr txBox="1"/>
          <p:nvPr/>
        </p:nvSpPr>
        <p:spPr>
          <a:xfrm>
            <a:off x="1017814" y="843877"/>
            <a:ext cx="10156372" cy="923330"/>
          </a:xfrm>
          <a:prstGeom prst="rect">
            <a:avLst/>
          </a:prstGeom>
          <a:noFill/>
        </p:spPr>
        <p:txBody>
          <a:bodyPr wrap="square">
            <a:spAutoFit/>
          </a:bodyPr>
          <a:lstStyle/>
          <a:p>
            <a:pPr algn="just"/>
            <a:r>
              <a:rPr lang="en-US" b="1" i="0" dirty="0">
                <a:solidFill>
                  <a:srgbClr val="610B38"/>
                </a:solidFill>
                <a:effectLst/>
                <a:latin typeface="erdana"/>
              </a:rPr>
              <a:t>Problem with exception handling:</a:t>
            </a:r>
          </a:p>
          <a:p>
            <a:pPr algn="just"/>
            <a:endParaRPr lang="en-US" b="1" i="0" dirty="0">
              <a:solidFill>
                <a:srgbClr val="610B38"/>
              </a:solidFill>
              <a:effectLst/>
              <a:latin typeface="erdana"/>
            </a:endParaRPr>
          </a:p>
          <a:p>
            <a:pPr algn="just"/>
            <a:r>
              <a:rPr lang="en-US" b="0" i="0" dirty="0">
                <a:solidFill>
                  <a:srgbClr val="333333"/>
                </a:solidFill>
                <a:effectLst/>
                <a:latin typeface="inter-regular"/>
              </a:rPr>
              <a:t>Let's see the solution of the above problem by a java try-catch block.</a:t>
            </a:r>
          </a:p>
        </p:txBody>
      </p:sp>
      <p:sp>
        <p:nvSpPr>
          <p:cNvPr id="8" name="TextBox 7">
            <a:extLst>
              <a:ext uri="{FF2B5EF4-FFF2-40B4-BE49-F238E27FC236}">
                <a16:creationId xmlns:a16="http://schemas.microsoft.com/office/drawing/2014/main" id="{0246E5EA-4746-F923-5C78-3023712156B0}"/>
              </a:ext>
            </a:extLst>
          </p:cNvPr>
          <p:cNvSpPr txBox="1"/>
          <p:nvPr/>
        </p:nvSpPr>
        <p:spPr>
          <a:xfrm>
            <a:off x="856621" y="1859339"/>
            <a:ext cx="6247564" cy="452431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TryCatchEx2</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a:solidFill>
                  <a:srgbClr val="008200"/>
                </a:solidFill>
                <a:effectLst/>
                <a:latin typeface="inter-regular"/>
              </a:rPr>
              <a:t>//may throw exception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//handling the 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ArithmeticException</a:t>
            </a:r>
            <a:r>
              <a:rPr lang="en-IN" b="0" i="0" dirty="0">
                <a:solidFill>
                  <a:srgbClr val="000000"/>
                </a:solidFill>
                <a:effectLst/>
                <a:latin typeface="inter-regular"/>
              </a:rPr>
              <a:t> 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14" name="TextBox 13">
            <a:extLst>
              <a:ext uri="{FF2B5EF4-FFF2-40B4-BE49-F238E27FC236}">
                <a16:creationId xmlns:a16="http://schemas.microsoft.com/office/drawing/2014/main" id="{373CA1CC-0F31-BEBA-D51B-9CA4D6145ADF}"/>
              </a:ext>
            </a:extLst>
          </p:cNvPr>
          <p:cNvSpPr txBox="1"/>
          <p:nvPr/>
        </p:nvSpPr>
        <p:spPr>
          <a:xfrm>
            <a:off x="7425732" y="2136438"/>
            <a:ext cx="4290646" cy="1200329"/>
          </a:xfrm>
          <a:prstGeom prst="rect">
            <a:avLst/>
          </a:prstGeom>
          <a:noFill/>
          <a:ln>
            <a:solidFill>
              <a:schemeClr val="accent1"/>
            </a:solidFill>
          </a:ln>
        </p:spPr>
        <p:txBody>
          <a:bodyPr wrap="square">
            <a:spAutoFit/>
          </a:bodyPr>
          <a:lstStyle/>
          <a:p>
            <a:r>
              <a:rPr lang="en-IN" b="1" i="0" dirty="0">
                <a:solidFill>
                  <a:srgbClr val="333333"/>
                </a:solidFill>
                <a:effectLst/>
                <a:latin typeface="inter-bold"/>
              </a:rPr>
              <a:t>Output:</a:t>
            </a:r>
          </a:p>
          <a:p>
            <a:endParaRPr lang="en-IN" b="1" dirty="0">
              <a:solidFill>
                <a:srgbClr val="333333"/>
              </a:solidFill>
              <a:latin typeface="inter-bold"/>
            </a:endParaRPr>
          </a:p>
          <a:p>
            <a:r>
              <a:rPr lang="en-US" dirty="0" err="1"/>
              <a:t>java.lang.ArithmeticException</a:t>
            </a:r>
            <a:r>
              <a:rPr lang="en-US" dirty="0"/>
              <a:t>: / by zero</a:t>
            </a:r>
          </a:p>
          <a:p>
            <a:r>
              <a:rPr lang="en-US" dirty="0"/>
              <a:t>rest of the code</a:t>
            </a:r>
            <a:endParaRPr lang="en-IN" dirty="0"/>
          </a:p>
        </p:txBody>
      </p:sp>
      <p:sp>
        <p:nvSpPr>
          <p:cNvPr id="4" name="TextBox 3">
            <a:extLst>
              <a:ext uri="{FF2B5EF4-FFF2-40B4-BE49-F238E27FC236}">
                <a16:creationId xmlns:a16="http://schemas.microsoft.com/office/drawing/2014/main" id="{A0F7DA2D-C01F-E165-A1EC-DD2E1D1F2060}"/>
              </a:ext>
            </a:extLst>
          </p:cNvPr>
          <p:cNvSpPr txBox="1"/>
          <p:nvPr/>
        </p:nvSpPr>
        <p:spPr>
          <a:xfrm>
            <a:off x="7425732" y="4490629"/>
            <a:ext cx="4290646" cy="923330"/>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As displayed in the above example, the </a:t>
            </a:r>
            <a:r>
              <a:rPr lang="en-US" b="1" i="0" dirty="0">
                <a:solidFill>
                  <a:srgbClr val="333333"/>
                </a:solidFill>
                <a:effectLst/>
                <a:latin typeface="inter-bold"/>
              </a:rPr>
              <a:t>remaining code</a:t>
            </a:r>
            <a:r>
              <a:rPr lang="en-US" b="0" i="0" dirty="0">
                <a:solidFill>
                  <a:srgbClr val="333333"/>
                </a:solidFill>
                <a:effectLst/>
                <a:latin typeface="inter-regular"/>
              </a:rPr>
              <a:t> is executed, i.e., the </a:t>
            </a:r>
            <a:r>
              <a:rPr lang="en-US" b="1" i="0" dirty="0">
                <a:solidFill>
                  <a:srgbClr val="333333"/>
                </a:solidFill>
                <a:effectLst/>
                <a:latin typeface="inter-bold"/>
              </a:rPr>
              <a:t>rest of the code</a:t>
            </a:r>
            <a:r>
              <a:rPr lang="en-US" b="0" i="0" dirty="0">
                <a:solidFill>
                  <a:srgbClr val="333333"/>
                </a:solidFill>
                <a:effectLst/>
                <a:latin typeface="inter-regular"/>
              </a:rPr>
              <a:t> statement is printed.</a:t>
            </a:r>
            <a:endParaRPr lang="en-IN" dirty="0"/>
          </a:p>
        </p:txBody>
      </p:sp>
    </p:spTree>
    <p:extLst>
      <p:ext uri="{BB962C8B-B14F-4D97-AF65-F5344CB8AC3E}">
        <p14:creationId xmlns:p14="http://schemas.microsoft.com/office/powerpoint/2010/main" val="272226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3 (With Exception Handling)</a:t>
            </a:r>
          </a:p>
        </p:txBody>
      </p:sp>
      <p:sp>
        <p:nvSpPr>
          <p:cNvPr id="14" name="TextBox 13">
            <a:extLst>
              <a:ext uri="{FF2B5EF4-FFF2-40B4-BE49-F238E27FC236}">
                <a16:creationId xmlns:a16="http://schemas.microsoft.com/office/drawing/2014/main" id="{373CA1CC-0F31-BEBA-D51B-9CA4D6145ADF}"/>
              </a:ext>
            </a:extLst>
          </p:cNvPr>
          <p:cNvSpPr txBox="1"/>
          <p:nvPr/>
        </p:nvSpPr>
        <p:spPr>
          <a:xfrm>
            <a:off x="7807569" y="2150195"/>
            <a:ext cx="4290646" cy="923330"/>
          </a:xfrm>
          <a:prstGeom prst="rect">
            <a:avLst/>
          </a:prstGeom>
          <a:noFill/>
          <a:ln>
            <a:solidFill>
              <a:schemeClr val="accent1"/>
            </a:solidFill>
          </a:ln>
        </p:spPr>
        <p:txBody>
          <a:bodyPr wrap="square">
            <a:spAutoFit/>
          </a:bodyPr>
          <a:lstStyle/>
          <a:p>
            <a:r>
              <a:rPr lang="en-IN" b="1" i="0" dirty="0">
                <a:solidFill>
                  <a:srgbClr val="333333"/>
                </a:solidFill>
                <a:effectLst/>
                <a:latin typeface="inter-bold"/>
              </a:rPr>
              <a:t>Output:</a:t>
            </a:r>
          </a:p>
          <a:p>
            <a:endParaRPr lang="en-IN" b="1" dirty="0">
              <a:solidFill>
                <a:srgbClr val="333333"/>
              </a:solidFill>
              <a:latin typeface="inter-bold"/>
            </a:endParaRPr>
          </a:p>
          <a:p>
            <a:r>
              <a:rPr lang="en-US" dirty="0" err="1"/>
              <a:t>java.lang.ArithmeticException</a:t>
            </a:r>
            <a:r>
              <a:rPr lang="en-US" dirty="0"/>
              <a:t>: / by zero</a:t>
            </a:r>
          </a:p>
        </p:txBody>
      </p:sp>
      <p:sp>
        <p:nvSpPr>
          <p:cNvPr id="6" name="TextBox 5">
            <a:extLst>
              <a:ext uri="{FF2B5EF4-FFF2-40B4-BE49-F238E27FC236}">
                <a16:creationId xmlns:a16="http://schemas.microsoft.com/office/drawing/2014/main" id="{75E811ED-565D-9E6F-2B37-77303C9C3777}"/>
              </a:ext>
            </a:extLst>
          </p:cNvPr>
          <p:cNvSpPr txBox="1"/>
          <p:nvPr/>
        </p:nvSpPr>
        <p:spPr>
          <a:xfrm>
            <a:off x="397435" y="1311539"/>
            <a:ext cx="7061479"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TryCatchEx3</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a:solidFill>
                  <a:srgbClr val="008200"/>
                </a:solidFill>
                <a:effectLst/>
                <a:latin typeface="inter-regular"/>
              </a:rPr>
              <a:t>//may throw exception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if exception occurs, the remaining statements will not execute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block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 handling the exception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ArithmeticException</a:t>
            </a:r>
            <a:r>
              <a:rPr lang="en-IN" b="0" i="0" dirty="0">
                <a:solidFill>
                  <a:srgbClr val="000000"/>
                </a:solidFill>
                <a:effectLst/>
                <a:latin typeface="inter-regular"/>
              </a:rPr>
              <a:t> 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F987B9EC-22AC-1459-4DAA-7D635F9A46A4}"/>
              </a:ext>
            </a:extLst>
          </p:cNvPr>
          <p:cNvSpPr txBox="1"/>
          <p:nvPr/>
        </p:nvSpPr>
        <p:spPr>
          <a:xfrm>
            <a:off x="7807569" y="4233275"/>
            <a:ext cx="4062638" cy="923330"/>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Here, we can see that if an exception occurs in the try block, the rest of the block code will not execute.</a:t>
            </a:r>
            <a:endParaRPr lang="en-IN" dirty="0"/>
          </a:p>
        </p:txBody>
      </p:sp>
    </p:spTree>
    <p:extLst>
      <p:ext uri="{BB962C8B-B14F-4D97-AF65-F5344CB8AC3E}">
        <p14:creationId xmlns:p14="http://schemas.microsoft.com/office/powerpoint/2010/main" val="1286962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4 (With Exception Handling)</a:t>
            </a:r>
          </a:p>
        </p:txBody>
      </p:sp>
      <p:sp>
        <p:nvSpPr>
          <p:cNvPr id="14" name="TextBox 13">
            <a:extLst>
              <a:ext uri="{FF2B5EF4-FFF2-40B4-BE49-F238E27FC236}">
                <a16:creationId xmlns:a16="http://schemas.microsoft.com/office/drawing/2014/main" id="{373CA1CC-0F31-BEBA-D51B-9CA4D6145ADF}"/>
              </a:ext>
            </a:extLst>
          </p:cNvPr>
          <p:cNvSpPr txBox="1"/>
          <p:nvPr/>
        </p:nvSpPr>
        <p:spPr>
          <a:xfrm>
            <a:off x="7325248" y="2150195"/>
            <a:ext cx="4772967" cy="1200329"/>
          </a:xfrm>
          <a:prstGeom prst="rect">
            <a:avLst/>
          </a:prstGeom>
          <a:noFill/>
          <a:ln>
            <a:solidFill>
              <a:schemeClr val="accent1"/>
            </a:solidFill>
          </a:ln>
        </p:spPr>
        <p:txBody>
          <a:bodyPr wrap="square">
            <a:spAutoFit/>
          </a:bodyPr>
          <a:lstStyle/>
          <a:p>
            <a:r>
              <a:rPr lang="en-IN" b="1" i="0" dirty="0">
                <a:solidFill>
                  <a:srgbClr val="333333"/>
                </a:solidFill>
                <a:effectLst/>
                <a:latin typeface="inter-bold"/>
              </a:rPr>
              <a:t>Output:</a:t>
            </a:r>
          </a:p>
          <a:p>
            <a:endParaRPr lang="en-IN" b="1" dirty="0">
              <a:solidFill>
                <a:srgbClr val="333333"/>
              </a:solidFill>
              <a:latin typeface="inter-bold"/>
            </a:endParaRPr>
          </a:p>
          <a:p>
            <a:r>
              <a:rPr lang="en-US" dirty="0" err="1"/>
              <a:t>java.lang.ArrayIndexOutOfBoundsException</a:t>
            </a:r>
            <a:r>
              <a:rPr lang="en-US" dirty="0"/>
              <a:t>: 10</a:t>
            </a:r>
          </a:p>
          <a:p>
            <a:r>
              <a:rPr lang="en-US" dirty="0"/>
              <a:t>rest of the code</a:t>
            </a:r>
          </a:p>
        </p:txBody>
      </p:sp>
      <p:sp>
        <p:nvSpPr>
          <p:cNvPr id="6" name="TextBox 5">
            <a:extLst>
              <a:ext uri="{FF2B5EF4-FFF2-40B4-BE49-F238E27FC236}">
                <a16:creationId xmlns:a16="http://schemas.microsoft.com/office/drawing/2014/main" id="{75E811ED-565D-9E6F-2B37-77303C9C3777}"/>
              </a:ext>
            </a:extLst>
          </p:cNvPr>
          <p:cNvSpPr txBox="1"/>
          <p:nvPr/>
        </p:nvSpPr>
        <p:spPr>
          <a:xfrm>
            <a:off x="397436" y="1311539"/>
            <a:ext cx="6606266" cy="5078313"/>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TryCatchEx4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arr</a:t>
            </a:r>
            <a:r>
              <a:rPr lang="en-IN" b="0" i="0" dirty="0">
                <a:solidFill>
                  <a:srgbClr val="000000"/>
                </a:solidFill>
                <a:effectLst/>
                <a:latin typeface="inter-regular"/>
              </a:rPr>
              <a:t>[]= {</a:t>
            </a:r>
            <a:r>
              <a:rPr lang="en-IN" b="0" i="0" dirty="0">
                <a:solidFill>
                  <a:srgbClr val="C00000"/>
                </a:solidFill>
                <a:effectLst/>
                <a:latin typeface="inter-regular"/>
              </a:rPr>
              <a:t>1</a:t>
            </a:r>
            <a:r>
              <a:rPr lang="en-IN" b="0" i="0" dirty="0">
                <a:solidFill>
                  <a:srgbClr val="000000"/>
                </a:solidFill>
                <a:effectLst/>
                <a:latin typeface="inter-regular"/>
              </a:rPr>
              <a:t>,</a:t>
            </a:r>
            <a:r>
              <a:rPr lang="en-IN" b="0" i="0" dirty="0">
                <a:solidFill>
                  <a:srgbClr val="C00000"/>
                </a:solidFill>
                <a:effectLst/>
                <a:latin typeface="inter-regular"/>
              </a:rPr>
              <a:t>3</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C00000"/>
                </a:solidFill>
                <a:effectLst/>
                <a:latin typeface="inter-regular"/>
              </a:rPr>
              <a:t>7</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arr</a:t>
            </a:r>
            <a:r>
              <a:rPr lang="en-IN" b="0" i="0" dirty="0">
                <a:solidFill>
                  <a:srgbClr val="000000"/>
                </a:solidFill>
                <a:effectLst/>
                <a:latin typeface="inter-regular"/>
              </a:rPr>
              <a:t>[</a:t>
            </a:r>
            <a:r>
              <a:rPr lang="en-IN" b="0" i="0" dirty="0">
                <a:solidFill>
                  <a:srgbClr val="C00000"/>
                </a:solidFill>
                <a:effectLst/>
                <a:latin typeface="inter-regular"/>
              </a:rPr>
              <a:t>10</a:t>
            </a:r>
            <a:r>
              <a:rPr lang="en-IN" b="0" i="0" dirty="0">
                <a:solidFill>
                  <a:srgbClr val="000000"/>
                </a:solidFill>
                <a:effectLst/>
                <a:latin typeface="inter-regular"/>
              </a:rPr>
              <a:t>]); </a:t>
            </a:r>
            <a:r>
              <a:rPr lang="en-IN" b="0" i="0" dirty="0">
                <a:solidFill>
                  <a:srgbClr val="008200"/>
                </a:solidFill>
                <a:effectLst/>
                <a:latin typeface="inter-regular"/>
              </a:rPr>
              <a:t>//may throw exception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 handling the array 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ArrayIndexOutOfBoundsException</a:t>
            </a:r>
            <a:r>
              <a:rPr lang="en-IN" b="0" i="0" dirty="0">
                <a:solidFill>
                  <a:srgbClr val="000000"/>
                </a:solidFill>
                <a:effectLst/>
                <a:latin typeface="inter-regular"/>
              </a:rPr>
              <a:t> 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F987B9EC-22AC-1459-4DAA-7D635F9A46A4}"/>
              </a:ext>
            </a:extLst>
          </p:cNvPr>
          <p:cNvSpPr txBox="1"/>
          <p:nvPr/>
        </p:nvSpPr>
        <p:spPr>
          <a:xfrm>
            <a:off x="7254910" y="4233275"/>
            <a:ext cx="4772967" cy="1200329"/>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Here, we are trying to access element at inde</a:t>
            </a:r>
            <a:r>
              <a:rPr lang="en-US" dirty="0">
                <a:solidFill>
                  <a:srgbClr val="333333"/>
                </a:solidFill>
                <a:latin typeface="inter-regular"/>
              </a:rPr>
              <a:t>x 10 whereas the size of the array is 4</a:t>
            </a:r>
            <a:r>
              <a:rPr lang="en-US" b="0" i="0" dirty="0">
                <a:solidFill>
                  <a:srgbClr val="333333"/>
                </a:solidFill>
                <a:effectLst/>
                <a:latin typeface="inter-regular"/>
              </a:rPr>
              <a:t>. </a:t>
            </a:r>
          </a:p>
          <a:p>
            <a:pPr algn="just"/>
            <a:endParaRPr lang="en-US" dirty="0">
              <a:solidFill>
                <a:srgbClr val="333333"/>
              </a:solidFill>
              <a:latin typeface="inter-regular"/>
            </a:endParaRPr>
          </a:p>
          <a:p>
            <a:r>
              <a:rPr lang="en-US" b="0" i="0" dirty="0">
                <a:solidFill>
                  <a:srgbClr val="333333"/>
                </a:solidFill>
                <a:effectLst/>
                <a:latin typeface="inter-regular"/>
              </a:rPr>
              <a:t>Hence, </a:t>
            </a:r>
            <a:r>
              <a:rPr lang="en-US" b="0" i="0" dirty="0" err="1">
                <a:solidFill>
                  <a:srgbClr val="333333"/>
                </a:solidFill>
                <a:effectLst/>
                <a:latin typeface="inter-regular"/>
              </a:rPr>
              <a:t>ArrayIndexOutOfBoundsException</a:t>
            </a:r>
            <a:r>
              <a:rPr lang="en-US" b="0" i="0" dirty="0">
                <a:solidFill>
                  <a:srgbClr val="333333"/>
                </a:solidFill>
                <a:effectLst/>
                <a:latin typeface="inter-regular"/>
              </a:rPr>
              <a:t> occurs.</a:t>
            </a:r>
            <a:endParaRPr lang="en-IN" dirty="0"/>
          </a:p>
        </p:txBody>
      </p:sp>
    </p:spTree>
    <p:extLst>
      <p:ext uri="{BB962C8B-B14F-4D97-AF65-F5344CB8AC3E}">
        <p14:creationId xmlns:p14="http://schemas.microsoft.com/office/powerpoint/2010/main" val="426552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Multiple catch blocks</a:t>
            </a:r>
          </a:p>
        </p:txBody>
      </p:sp>
    </p:spTree>
    <p:extLst>
      <p:ext uri="{BB962C8B-B14F-4D97-AF65-F5344CB8AC3E}">
        <p14:creationId xmlns:p14="http://schemas.microsoft.com/office/powerpoint/2010/main" val="417087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622300" y="115556"/>
            <a:ext cx="10947400" cy="679904"/>
          </a:xfrm>
        </p:spPr>
        <p:txBody>
          <a:bodyPr>
            <a:normAutofit fontScale="90000"/>
          </a:bodyPr>
          <a:lstStyle/>
          <a:p>
            <a:pPr algn="ctr"/>
            <a:r>
              <a:rPr lang="en-IN" b="1" dirty="0">
                <a:solidFill>
                  <a:srgbClr val="610B38"/>
                </a:solidFill>
                <a:latin typeface="erdana"/>
              </a:rPr>
              <a:t>Multiple catch blocks</a:t>
            </a:r>
          </a:p>
        </p:txBody>
      </p:sp>
      <p:sp>
        <p:nvSpPr>
          <p:cNvPr id="4" name="TextBox 3">
            <a:extLst>
              <a:ext uri="{FF2B5EF4-FFF2-40B4-BE49-F238E27FC236}">
                <a16:creationId xmlns:a16="http://schemas.microsoft.com/office/drawing/2014/main" id="{0B413823-FEEE-C32A-F7E4-5B26A8AA80A7}"/>
              </a:ext>
            </a:extLst>
          </p:cNvPr>
          <p:cNvSpPr txBox="1"/>
          <p:nvPr/>
        </p:nvSpPr>
        <p:spPr>
          <a:xfrm>
            <a:off x="622300" y="1117007"/>
            <a:ext cx="4632988" cy="5524589"/>
          </a:xfrm>
          <a:prstGeom prst="rect">
            <a:avLst/>
          </a:prstGeom>
          <a:noFill/>
          <a:ln>
            <a:solidFill>
              <a:schemeClr val="accent1"/>
            </a:solidFill>
          </a:ln>
        </p:spPr>
        <p:txBody>
          <a:bodyPr wrap="square">
            <a:spAutoFit/>
          </a:bodyPr>
          <a:lstStyle/>
          <a:p>
            <a:pPr algn="just"/>
            <a:r>
              <a:rPr lang="en-US" b="1" i="0" dirty="0">
                <a:effectLst/>
                <a:latin typeface="erdana"/>
              </a:rPr>
              <a:t>Java Multi-catch block</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 try block can be followed by one or more catch blocks. Each catch block must contain a different exception handler. </a:t>
            </a:r>
          </a:p>
          <a:p>
            <a:pPr algn="just"/>
            <a:endParaRPr lang="en-US" dirty="0">
              <a:solidFill>
                <a:srgbClr val="333333"/>
              </a:solidFill>
              <a:latin typeface="inter-regular"/>
            </a:endParaRPr>
          </a:p>
          <a:p>
            <a:pPr algn="just"/>
            <a:r>
              <a:rPr lang="en-US" b="0" i="0" dirty="0">
                <a:solidFill>
                  <a:srgbClr val="333333"/>
                </a:solidFill>
                <a:effectLst/>
                <a:latin typeface="inter-regular"/>
              </a:rPr>
              <a:t>So, if you have to perform different tasks at the occurrence of different exceptions, use java multi-catch block.</a:t>
            </a:r>
          </a:p>
          <a:p>
            <a:pPr algn="just"/>
            <a:endParaRPr lang="en-US" b="0" i="0" dirty="0">
              <a:solidFill>
                <a:srgbClr val="610B38"/>
              </a:solidFill>
              <a:effectLst/>
              <a:latin typeface="erdana"/>
            </a:endParaRPr>
          </a:p>
          <a:p>
            <a:pPr algn="just"/>
            <a:endParaRPr lang="en-US" dirty="0">
              <a:solidFill>
                <a:srgbClr val="610B38"/>
              </a:solidFill>
              <a:latin typeface="erdana"/>
            </a:endParaRPr>
          </a:p>
          <a:p>
            <a:pPr algn="just"/>
            <a:r>
              <a:rPr lang="en-US" b="1" dirty="0">
                <a:latin typeface="erdana"/>
              </a:rPr>
              <a:t>Note:</a:t>
            </a:r>
          </a:p>
          <a:p>
            <a:pPr algn="just"/>
            <a:endParaRPr lang="en-US" sz="1100" b="1" i="0" dirty="0">
              <a:effectLst/>
              <a:latin typeface="erdana"/>
            </a:endParaRPr>
          </a:p>
          <a:p>
            <a:pPr algn="just">
              <a:buFont typeface="Arial" panose="020B0604020202020204" pitchFamily="34" charset="0"/>
              <a:buChar char="•"/>
            </a:pPr>
            <a:r>
              <a:rPr lang="en-US" b="0" i="0" dirty="0">
                <a:solidFill>
                  <a:srgbClr val="000000"/>
                </a:solidFill>
                <a:effectLst/>
                <a:latin typeface="inter-regular"/>
              </a:rPr>
              <a:t>At a time only one exception occurs and at a time only one catch block is executed.</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All catch blocks must be ordered from most specific to most general, i.e. catch for </a:t>
            </a:r>
            <a:r>
              <a:rPr lang="en-US" b="1" i="0" dirty="0" err="1">
                <a:solidFill>
                  <a:srgbClr val="000000"/>
                </a:solidFill>
                <a:effectLst/>
                <a:latin typeface="inter-regular"/>
              </a:rPr>
              <a:t>ArithmeticException</a:t>
            </a:r>
            <a:r>
              <a:rPr lang="en-US" b="0" i="0" dirty="0">
                <a:solidFill>
                  <a:srgbClr val="000000"/>
                </a:solidFill>
                <a:effectLst/>
                <a:latin typeface="inter-regular"/>
              </a:rPr>
              <a:t> must come before catch for </a:t>
            </a:r>
            <a:r>
              <a:rPr lang="en-US" b="1" i="0" dirty="0">
                <a:solidFill>
                  <a:srgbClr val="000000"/>
                </a:solidFill>
                <a:effectLst/>
                <a:latin typeface="inter-regular"/>
              </a:rPr>
              <a:t>Exception</a:t>
            </a:r>
            <a:r>
              <a:rPr lang="en-US" b="0" i="0" dirty="0">
                <a:solidFill>
                  <a:srgbClr val="000000"/>
                </a:solidFill>
                <a:effectLst/>
                <a:latin typeface="inter-regular"/>
              </a:rPr>
              <a:t>.</a:t>
            </a:r>
          </a:p>
        </p:txBody>
      </p:sp>
      <p:pic>
        <p:nvPicPr>
          <p:cNvPr id="6146" name="Picture 2" descr="Java Catch Multiple Exceptions">
            <a:extLst>
              <a:ext uri="{FF2B5EF4-FFF2-40B4-BE49-F238E27FC236}">
                <a16:creationId xmlns:a16="http://schemas.microsoft.com/office/drawing/2014/main" id="{34DC420F-A5A1-ADF0-F04C-72D57A704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350" y="1557337"/>
            <a:ext cx="6022801" cy="50842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27F553-60D1-C9E7-63E4-083783D0EEC6}"/>
              </a:ext>
            </a:extLst>
          </p:cNvPr>
          <p:cNvSpPr txBox="1"/>
          <p:nvPr/>
        </p:nvSpPr>
        <p:spPr>
          <a:xfrm>
            <a:off x="7274342" y="991732"/>
            <a:ext cx="3085509" cy="369332"/>
          </a:xfrm>
          <a:prstGeom prst="rect">
            <a:avLst/>
          </a:prstGeom>
          <a:noFill/>
        </p:spPr>
        <p:txBody>
          <a:bodyPr wrap="square">
            <a:spAutoFit/>
          </a:bodyPr>
          <a:lstStyle/>
          <a:p>
            <a:pPr algn="just"/>
            <a:r>
              <a:rPr lang="en-IN" b="1" i="0" dirty="0">
                <a:solidFill>
                  <a:srgbClr val="610B4B"/>
                </a:solidFill>
                <a:effectLst/>
                <a:latin typeface="erdana"/>
              </a:rPr>
              <a:t>Flowchart of Multi-catch Block</a:t>
            </a:r>
          </a:p>
        </p:txBody>
      </p:sp>
    </p:spTree>
    <p:extLst>
      <p:ext uri="{BB962C8B-B14F-4D97-AF65-F5344CB8AC3E}">
        <p14:creationId xmlns:p14="http://schemas.microsoft.com/office/powerpoint/2010/main" val="16382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fontScale="90000"/>
          </a:bodyPr>
          <a:lstStyle/>
          <a:p>
            <a:r>
              <a:rPr lang="en-IN" sz="7200" b="1" dirty="0"/>
              <a:t>Exception Handling in Java</a:t>
            </a:r>
          </a:p>
        </p:txBody>
      </p:sp>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1 (Multiple Catch Blocks)</a:t>
            </a:r>
          </a:p>
        </p:txBody>
      </p:sp>
      <p:sp>
        <p:nvSpPr>
          <p:cNvPr id="4" name="TextBox 3">
            <a:extLst>
              <a:ext uri="{FF2B5EF4-FFF2-40B4-BE49-F238E27FC236}">
                <a16:creationId xmlns:a16="http://schemas.microsoft.com/office/drawing/2014/main" id="{9C95A4EA-D037-0D29-4C50-79F9711D2340}"/>
              </a:ext>
            </a:extLst>
          </p:cNvPr>
          <p:cNvSpPr txBox="1"/>
          <p:nvPr/>
        </p:nvSpPr>
        <p:spPr>
          <a:xfrm>
            <a:off x="226089" y="691564"/>
            <a:ext cx="7179546" cy="6093976"/>
          </a:xfrm>
          <a:prstGeom prst="rect">
            <a:avLst/>
          </a:prstGeom>
          <a:noFill/>
          <a:ln>
            <a:solidFill>
              <a:schemeClr val="accent1"/>
            </a:solidFill>
          </a:ln>
        </p:spPr>
        <p:txBody>
          <a:bodyPr wrap="square">
            <a:spAutoFit/>
          </a:bodyPr>
          <a:lstStyle/>
          <a:p>
            <a:pPr algn="just"/>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MultipleCatch1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try</a:t>
            </a:r>
          </a:p>
          <a:p>
            <a:pPr algn="just"/>
            <a:r>
              <a:rPr lang="en-IN" sz="1600" b="1" dirty="0">
                <a:solidFill>
                  <a:srgbClr val="006699"/>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int</a:t>
            </a:r>
            <a:r>
              <a:rPr lang="en-IN" sz="1600" b="0" i="0" dirty="0">
                <a:solidFill>
                  <a:srgbClr val="000000"/>
                </a:solidFill>
                <a:effectLst/>
                <a:latin typeface="inter-regular"/>
              </a:rPr>
              <a:t> a[]=</a:t>
            </a:r>
            <a:r>
              <a:rPr lang="en-IN" sz="1600" b="1" i="0" dirty="0">
                <a:solidFill>
                  <a:srgbClr val="006699"/>
                </a:solidFill>
                <a:effectLst/>
                <a:latin typeface="inter-regular"/>
              </a:rPr>
              <a:t>new</a:t>
            </a:r>
            <a:r>
              <a:rPr lang="en-IN" sz="1600" b="0" i="0" dirty="0">
                <a:solidFill>
                  <a:srgbClr val="000000"/>
                </a:solidFill>
                <a:effectLst/>
                <a:latin typeface="inter-regular"/>
              </a:rPr>
              <a:t> </a:t>
            </a:r>
            <a:r>
              <a:rPr lang="en-IN" sz="1600" b="1" i="0" dirty="0">
                <a:solidFill>
                  <a:srgbClr val="006699"/>
                </a:solidFill>
                <a:effectLst/>
                <a:latin typeface="inter-regular"/>
              </a:rPr>
              <a:t>int</a:t>
            </a:r>
            <a:r>
              <a:rPr lang="en-IN" sz="1600" b="0" i="0" dirty="0">
                <a:solidFill>
                  <a:srgbClr val="000000"/>
                </a:solidFill>
                <a:effectLst/>
                <a:latin typeface="inter-regular"/>
              </a:rPr>
              <a:t>[</a:t>
            </a:r>
            <a:r>
              <a:rPr lang="en-IN" sz="1600" b="0" i="0" dirty="0">
                <a:solidFill>
                  <a:srgbClr val="C00000"/>
                </a:solidFill>
                <a:effectLst/>
                <a:latin typeface="inter-regular"/>
              </a:rPr>
              <a:t>5</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a:t>
            </a:r>
            <a:r>
              <a:rPr lang="en-IN" sz="1600" b="0" i="0" dirty="0">
                <a:solidFill>
                  <a:srgbClr val="C00000"/>
                </a:solidFill>
                <a:effectLst/>
                <a:latin typeface="inter-regular"/>
              </a:rPr>
              <a:t>5</a:t>
            </a:r>
            <a:r>
              <a:rPr lang="en-IN" sz="1600" b="0" i="0" dirty="0">
                <a:solidFill>
                  <a:srgbClr val="000000"/>
                </a:solidFill>
                <a:effectLst/>
                <a:latin typeface="inter-regular"/>
              </a:rPr>
              <a:t>]=</a:t>
            </a:r>
            <a:r>
              <a:rPr lang="en-IN" sz="1600" b="0" i="0" dirty="0">
                <a:solidFill>
                  <a:srgbClr val="C00000"/>
                </a:solidFill>
                <a:effectLst/>
                <a:latin typeface="inter-regular"/>
              </a:rPr>
              <a:t>30</a:t>
            </a:r>
            <a:r>
              <a:rPr lang="en-IN" sz="1600" b="0" i="0" dirty="0">
                <a:solidFill>
                  <a:srgbClr val="000000"/>
                </a:solidFill>
                <a:effectLst/>
                <a:latin typeface="inter-regular"/>
              </a:rPr>
              <a:t>/</a:t>
            </a:r>
            <a:r>
              <a:rPr lang="en-IN" sz="1600" b="0" i="0" dirty="0">
                <a:solidFill>
                  <a:srgbClr val="C00000"/>
                </a:solidFill>
                <a:effectLst/>
                <a:latin typeface="inter-regular"/>
              </a:rPr>
              <a:t>0</a:t>
            </a:r>
            <a:r>
              <a:rPr lang="en-IN" sz="1600" b="0" i="0" dirty="0">
                <a:solidFill>
                  <a:srgbClr val="000000"/>
                </a:solidFill>
                <a:effectLst/>
                <a:latin typeface="inter-regular"/>
              </a:rPr>
              <a:t>;    //raises an exception</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catch</a:t>
            </a:r>
            <a:r>
              <a:rPr lang="en-IN" sz="1600" b="0" i="0" dirty="0">
                <a:solidFill>
                  <a:srgbClr val="000000"/>
                </a:solidFill>
                <a:effectLst/>
                <a:latin typeface="inter-regular"/>
              </a:rPr>
              <a:t>(</a:t>
            </a:r>
            <a:r>
              <a:rPr lang="en-IN" sz="1600" b="0" i="0" dirty="0" err="1">
                <a:solidFill>
                  <a:srgbClr val="000000"/>
                </a:solidFill>
                <a:effectLst/>
                <a:latin typeface="inter-regular"/>
              </a:rPr>
              <a:t>ArithmeticException</a:t>
            </a:r>
            <a:r>
              <a:rPr lang="en-IN" sz="1600" b="0" i="0" dirty="0">
                <a:solidFill>
                  <a:srgbClr val="000000"/>
                </a:solidFill>
                <a:effectLst/>
                <a:latin typeface="inter-regular"/>
              </a:rPr>
              <a:t>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"Arithmetic Exception occurs"</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catch</a:t>
            </a:r>
            <a:r>
              <a:rPr lang="en-IN" sz="1600" b="0" i="0" dirty="0">
                <a:solidFill>
                  <a:srgbClr val="000000"/>
                </a:solidFill>
                <a:effectLst/>
                <a:latin typeface="inter-regular"/>
              </a:rPr>
              <a:t>(</a:t>
            </a:r>
            <a:r>
              <a:rPr lang="en-IN" sz="1600" b="0" i="0" dirty="0" err="1">
                <a:solidFill>
                  <a:srgbClr val="000000"/>
                </a:solidFill>
                <a:effectLst/>
                <a:latin typeface="inter-regular"/>
              </a:rPr>
              <a:t>ArrayIndexOutOfBoundsException</a:t>
            </a:r>
            <a:r>
              <a:rPr lang="en-IN" sz="1600" b="0" i="0" dirty="0">
                <a:solidFill>
                  <a:srgbClr val="000000"/>
                </a:solidFill>
                <a:effectLst/>
                <a:latin typeface="inter-regular"/>
              </a:rPr>
              <a:t>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ArrayIndexOutOfBounds</a:t>
            </a:r>
            <a:r>
              <a:rPr lang="en-IN" sz="1600" b="0" i="0" dirty="0">
                <a:solidFill>
                  <a:srgbClr val="0000FF"/>
                </a:solidFill>
                <a:effectLst/>
                <a:latin typeface="inter-regular"/>
              </a:rPr>
              <a:t> Exception occurs"</a:t>
            </a:r>
            <a:r>
              <a:rPr lang="en-IN" sz="1600" b="0" i="0" dirty="0">
                <a:solidFill>
                  <a:srgbClr val="000000"/>
                </a:solidFill>
                <a:effectLst/>
                <a:latin typeface="inter-regular"/>
              </a:rPr>
              <a:t>);           </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           catch</a:t>
            </a:r>
            <a:r>
              <a:rPr lang="en-IN" sz="1600" b="0" i="0" dirty="0">
                <a:solidFill>
                  <a:srgbClr val="000000"/>
                </a:solidFill>
                <a:effectLst/>
                <a:latin typeface="inter-regular"/>
              </a:rPr>
              <a:t>(Exception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"Parent Exception occurs"</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        </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"rest of the code"</a:t>
            </a:r>
            <a:r>
              <a:rPr lang="en-IN" sz="1600" b="0" i="0" dirty="0">
                <a:solidFill>
                  <a:srgbClr val="000000"/>
                </a:solidFill>
                <a:effectLst/>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p>
          <a:p>
            <a:pPr algn="just"/>
            <a:r>
              <a:rPr lang="en-IN" b="0" i="0" dirty="0">
                <a:solidFill>
                  <a:srgbClr val="000000"/>
                </a:solidFill>
                <a:effectLst/>
                <a:latin typeface="inter-regular"/>
              </a:rPr>
              <a:t>}</a:t>
            </a:r>
          </a:p>
        </p:txBody>
      </p:sp>
      <p:sp>
        <p:nvSpPr>
          <p:cNvPr id="10" name="TextBox 9">
            <a:extLst>
              <a:ext uri="{FF2B5EF4-FFF2-40B4-BE49-F238E27FC236}">
                <a16:creationId xmlns:a16="http://schemas.microsoft.com/office/drawing/2014/main" id="{76B18D0D-6F78-0474-F958-FF8FF8441541}"/>
              </a:ext>
            </a:extLst>
          </p:cNvPr>
          <p:cNvSpPr txBox="1"/>
          <p:nvPr/>
        </p:nvSpPr>
        <p:spPr>
          <a:xfrm>
            <a:off x="8081388" y="3284193"/>
            <a:ext cx="3102427" cy="1200329"/>
          </a:xfrm>
          <a:prstGeom prst="rect">
            <a:avLst/>
          </a:prstGeom>
          <a:noFill/>
          <a:ln>
            <a:solidFill>
              <a:schemeClr val="accent1"/>
            </a:solidFill>
          </a:ln>
        </p:spPr>
        <p:txBody>
          <a:bodyPr wrap="square">
            <a:spAutoFit/>
          </a:bodyPr>
          <a:lstStyle/>
          <a:p>
            <a:r>
              <a:rPr lang="en-US" b="1" dirty="0"/>
              <a:t>Output:</a:t>
            </a:r>
          </a:p>
          <a:p>
            <a:endParaRPr lang="en-US" dirty="0"/>
          </a:p>
          <a:p>
            <a:r>
              <a:rPr lang="en-US" dirty="0"/>
              <a:t>Arithmetic Exception occurs</a:t>
            </a:r>
          </a:p>
          <a:p>
            <a:r>
              <a:rPr lang="en-US" dirty="0"/>
              <a:t>rest of the code</a:t>
            </a:r>
            <a:endParaRPr lang="en-IN" dirty="0"/>
          </a:p>
        </p:txBody>
      </p:sp>
    </p:spTree>
    <p:extLst>
      <p:ext uri="{BB962C8B-B14F-4D97-AF65-F5344CB8AC3E}">
        <p14:creationId xmlns:p14="http://schemas.microsoft.com/office/powerpoint/2010/main" val="2022798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2 (Multiple Catch Blocks)</a:t>
            </a:r>
          </a:p>
        </p:txBody>
      </p:sp>
      <p:sp>
        <p:nvSpPr>
          <p:cNvPr id="4" name="TextBox 3">
            <a:extLst>
              <a:ext uri="{FF2B5EF4-FFF2-40B4-BE49-F238E27FC236}">
                <a16:creationId xmlns:a16="http://schemas.microsoft.com/office/drawing/2014/main" id="{9C95A4EA-D037-0D29-4C50-79F9711D2340}"/>
              </a:ext>
            </a:extLst>
          </p:cNvPr>
          <p:cNvSpPr txBox="1"/>
          <p:nvPr/>
        </p:nvSpPr>
        <p:spPr>
          <a:xfrm>
            <a:off x="226089" y="691564"/>
            <a:ext cx="7179546" cy="6093976"/>
          </a:xfrm>
          <a:prstGeom prst="rect">
            <a:avLst/>
          </a:prstGeom>
          <a:noFill/>
          <a:ln>
            <a:solidFill>
              <a:schemeClr val="accent1"/>
            </a:solidFill>
          </a:ln>
        </p:spPr>
        <p:txBody>
          <a:bodyPr wrap="square">
            <a:spAutoFit/>
          </a:bodyPr>
          <a:lstStyle/>
          <a:p>
            <a:pPr algn="just"/>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MultipleCatch2</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try</a:t>
            </a:r>
          </a:p>
          <a:p>
            <a:pPr algn="just"/>
            <a:r>
              <a:rPr lang="en-IN" sz="1600" b="1" dirty="0">
                <a:solidFill>
                  <a:srgbClr val="006699"/>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a[]=</a:t>
            </a:r>
            <a:r>
              <a:rPr lang="en-US" sz="1600" b="1" i="0" dirty="0">
                <a:solidFill>
                  <a:srgbClr val="006699"/>
                </a:solidFill>
                <a:effectLst/>
                <a:latin typeface="inter-regular"/>
              </a:rPr>
              <a:t>new</a:t>
            </a: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a:t>
            </a:r>
            <a:r>
              <a:rPr lang="en-US" sz="1600" b="0" i="0" dirty="0">
                <a:solidFill>
                  <a:srgbClr val="C00000"/>
                </a:solidFill>
                <a:effectLst/>
                <a:latin typeface="inter-regular"/>
              </a:rPr>
              <a:t>5</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a:t>
            </a:r>
            <a:r>
              <a:rPr lang="en-US" sz="1600" b="0" i="0" dirty="0">
                <a:solidFill>
                  <a:srgbClr val="C00000"/>
                </a:solidFill>
                <a:effectLst/>
                <a:latin typeface="inter-regular"/>
              </a:rPr>
              <a:t>10</a:t>
            </a:r>
            <a:r>
              <a:rPr lang="en-US" sz="1600" b="0" i="0" dirty="0">
                <a:solidFill>
                  <a:srgbClr val="000000"/>
                </a:solidFill>
                <a:effectLst/>
                <a:latin typeface="inter-regular"/>
              </a:rPr>
              <a:t>]); //raises exception</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catch</a:t>
            </a:r>
            <a:r>
              <a:rPr lang="en-IN" sz="1600" b="0" i="0" dirty="0">
                <a:solidFill>
                  <a:srgbClr val="000000"/>
                </a:solidFill>
                <a:effectLst/>
                <a:latin typeface="inter-regular"/>
              </a:rPr>
              <a:t>(</a:t>
            </a:r>
            <a:r>
              <a:rPr lang="en-IN" sz="1600" b="0" i="0" dirty="0" err="1">
                <a:solidFill>
                  <a:srgbClr val="000000"/>
                </a:solidFill>
                <a:effectLst/>
                <a:latin typeface="inter-regular"/>
              </a:rPr>
              <a:t>ArithmeticException</a:t>
            </a:r>
            <a:r>
              <a:rPr lang="en-IN" sz="1600" b="0" i="0" dirty="0">
                <a:solidFill>
                  <a:srgbClr val="000000"/>
                </a:solidFill>
                <a:effectLst/>
                <a:latin typeface="inter-regular"/>
              </a:rPr>
              <a:t>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"Arithmetic Exception occurs"</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catch</a:t>
            </a:r>
            <a:r>
              <a:rPr lang="en-IN" sz="1600" b="0" i="0" dirty="0">
                <a:solidFill>
                  <a:srgbClr val="000000"/>
                </a:solidFill>
                <a:effectLst/>
                <a:latin typeface="inter-regular"/>
              </a:rPr>
              <a:t>(</a:t>
            </a:r>
            <a:r>
              <a:rPr lang="en-IN" sz="1600" b="0" i="0" dirty="0" err="1">
                <a:solidFill>
                  <a:srgbClr val="000000"/>
                </a:solidFill>
                <a:effectLst/>
                <a:latin typeface="inter-regular"/>
              </a:rPr>
              <a:t>ArrayIndexOutOfBoundsException</a:t>
            </a:r>
            <a:r>
              <a:rPr lang="en-IN" sz="1600" b="0" i="0" dirty="0">
                <a:solidFill>
                  <a:srgbClr val="000000"/>
                </a:solidFill>
                <a:effectLst/>
                <a:latin typeface="inter-regular"/>
              </a:rPr>
              <a:t>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ArrayIndexOutOfBounds</a:t>
            </a:r>
            <a:r>
              <a:rPr lang="en-IN" sz="1600" b="0" i="0" dirty="0">
                <a:solidFill>
                  <a:srgbClr val="0000FF"/>
                </a:solidFill>
                <a:effectLst/>
                <a:latin typeface="inter-regular"/>
              </a:rPr>
              <a:t> Exception occurs"</a:t>
            </a:r>
            <a:r>
              <a:rPr lang="en-IN" sz="1600" b="0" i="0" dirty="0">
                <a:solidFill>
                  <a:srgbClr val="000000"/>
                </a:solidFill>
                <a:effectLst/>
                <a:latin typeface="inter-regular"/>
              </a:rPr>
              <a:t>);           </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           catch</a:t>
            </a:r>
            <a:r>
              <a:rPr lang="en-IN" sz="1600" b="0" i="0" dirty="0">
                <a:solidFill>
                  <a:srgbClr val="000000"/>
                </a:solidFill>
                <a:effectLst/>
                <a:latin typeface="inter-regular"/>
              </a:rPr>
              <a:t>(Exception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"Parent Exception occurs"</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        </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"rest of the code"</a:t>
            </a:r>
            <a:r>
              <a:rPr lang="en-IN" sz="1600" b="0" i="0" dirty="0">
                <a:solidFill>
                  <a:srgbClr val="000000"/>
                </a:solidFill>
                <a:effectLst/>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p>
          <a:p>
            <a:pPr algn="just"/>
            <a:r>
              <a:rPr lang="en-IN" b="0" i="0" dirty="0">
                <a:solidFill>
                  <a:srgbClr val="000000"/>
                </a:solidFill>
                <a:effectLst/>
                <a:latin typeface="inter-regular"/>
              </a:rPr>
              <a:t>}</a:t>
            </a:r>
          </a:p>
        </p:txBody>
      </p:sp>
      <p:sp>
        <p:nvSpPr>
          <p:cNvPr id="10" name="TextBox 9">
            <a:extLst>
              <a:ext uri="{FF2B5EF4-FFF2-40B4-BE49-F238E27FC236}">
                <a16:creationId xmlns:a16="http://schemas.microsoft.com/office/drawing/2014/main" id="{76B18D0D-6F78-0474-F958-FF8FF8441541}"/>
              </a:ext>
            </a:extLst>
          </p:cNvPr>
          <p:cNvSpPr txBox="1"/>
          <p:nvPr/>
        </p:nvSpPr>
        <p:spPr>
          <a:xfrm>
            <a:off x="7707086" y="3284193"/>
            <a:ext cx="4258825" cy="1200329"/>
          </a:xfrm>
          <a:prstGeom prst="rect">
            <a:avLst/>
          </a:prstGeom>
          <a:noFill/>
          <a:ln>
            <a:solidFill>
              <a:schemeClr val="accent1"/>
            </a:solidFill>
          </a:ln>
        </p:spPr>
        <p:txBody>
          <a:bodyPr wrap="square">
            <a:spAutoFit/>
          </a:bodyPr>
          <a:lstStyle/>
          <a:p>
            <a:r>
              <a:rPr lang="en-US" b="1" dirty="0"/>
              <a:t>Output:</a:t>
            </a:r>
          </a:p>
          <a:p>
            <a:endParaRPr lang="en-US" dirty="0"/>
          </a:p>
          <a:p>
            <a:r>
              <a:rPr lang="en-US" dirty="0" err="1"/>
              <a:t>ArrayIndexOutOfBounds</a:t>
            </a:r>
            <a:r>
              <a:rPr lang="en-US" dirty="0"/>
              <a:t> Exception occurs</a:t>
            </a:r>
          </a:p>
          <a:p>
            <a:r>
              <a:rPr lang="en-US" dirty="0"/>
              <a:t>rest of the code</a:t>
            </a:r>
            <a:endParaRPr lang="en-IN" dirty="0"/>
          </a:p>
        </p:txBody>
      </p:sp>
    </p:spTree>
    <p:extLst>
      <p:ext uri="{BB962C8B-B14F-4D97-AF65-F5344CB8AC3E}">
        <p14:creationId xmlns:p14="http://schemas.microsoft.com/office/powerpoint/2010/main" val="1145994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3 (Multiple Catch Blocks)</a:t>
            </a:r>
          </a:p>
        </p:txBody>
      </p:sp>
      <p:sp>
        <p:nvSpPr>
          <p:cNvPr id="4" name="TextBox 3">
            <a:extLst>
              <a:ext uri="{FF2B5EF4-FFF2-40B4-BE49-F238E27FC236}">
                <a16:creationId xmlns:a16="http://schemas.microsoft.com/office/drawing/2014/main" id="{9C95A4EA-D037-0D29-4C50-79F9711D2340}"/>
              </a:ext>
            </a:extLst>
          </p:cNvPr>
          <p:cNvSpPr txBox="1"/>
          <p:nvPr/>
        </p:nvSpPr>
        <p:spPr>
          <a:xfrm>
            <a:off x="226089" y="691564"/>
            <a:ext cx="7179546" cy="6093976"/>
          </a:xfrm>
          <a:prstGeom prst="rect">
            <a:avLst/>
          </a:prstGeom>
          <a:noFill/>
          <a:ln>
            <a:solidFill>
              <a:schemeClr val="accent1"/>
            </a:solidFill>
          </a:ln>
        </p:spPr>
        <p:txBody>
          <a:bodyPr wrap="square">
            <a:spAutoFit/>
          </a:bodyPr>
          <a:lstStyle/>
          <a:p>
            <a:pPr algn="just"/>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MultipleCatch3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try</a:t>
            </a:r>
          </a:p>
          <a:p>
            <a:pPr algn="just"/>
            <a:r>
              <a:rPr lang="en-IN" sz="1600" b="1" dirty="0">
                <a:solidFill>
                  <a:srgbClr val="006699"/>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String s=</a:t>
            </a:r>
            <a:r>
              <a:rPr lang="en-IN" sz="1600" b="1" i="0" dirty="0">
                <a:solidFill>
                  <a:srgbClr val="006699"/>
                </a:solidFill>
                <a:effectLst/>
                <a:latin typeface="inter-regular"/>
              </a:rPr>
              <a:t>null</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s.length</a:t>
            </a:r>
            <a:r>
              <a:rPr lang="en-IN" sz="1600" b="0" i="0" dirty="0">
                <a:solidFill>
                  <a:srgbClr val="000000"/>
                </a:solidFill>
                <a:effectLst/>
                <a:latin typeface="inter-regular"/>
              </a:rPr>
              <a:t>());  // raises exception</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catch</a:t>
            </a:r>
            <a:r>
              <a:rPr lang="en-IN" sz="1600" b="0" i="0" dirty="0">
                <a:solidFill>
                  <a:srgbClr val="000000"/>
                </a:solidFill>
                <a:effectLst/>
                <a:latin typeface="inter-regular"/>
              </a:rPr>
              <a:t>(</a:t>
            </a:r>
            <a:r>
              <a:rPr lang="en-IN" sz="1600" b="0" i="0" dirty="0" err="1">
                <a:solidFill>
                  <a:srgbClr val="000000"/>
                </a:solidFill>
                <a:effectLst/>
                <a:latin typeface="inter-regular"/>
              </a:rPr>
              <a:t>ArithmeticException</a:t>
            </a:r>
            <a:r>
              <a:rPr lang="en-IN" sz="1600" b="0" i="0" dirty="0">
                <a:solidFill>
                  <a:srgbClr val="000000"/>
                </a:solidFill>
                <a:effectLst/>
                <a:latin typeface="inter-regular"/>
              </a:rPr>
              <a:t>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"Arithmetic Exception occurs"</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catch</a:t>
            </a:r>
            <a:r>
              <a:rPr lang="en-IN" sz="1600" b="0" i="0" dirty="0">
                <a:solidFill>
                  <a:srgbClr val="000000"/>
                </a:solidFill>
                <a:effectLst/>
                <a:latin typeface="inter-regular"/>
              </a:rPr>
              <a:t>(</a:t>
            </a:r>
            <a:r>
              <a:rPr lang="en-IN" sz="1600" b="0" i="0" dirty="0" err="1">
                <a:solidFill>
                  <a:srgbClr val="000000"/>
                </a:solidFill>
                <a:effectLst/>
                <a:latin typeface="inter-regular"/>
              </a:rPr>
              <a:t>ArrayIndexOutOfBoundsException</a:t>
            </a:r>
            <a:r>
              <a:rPr lang="en-IN" sz="1600" b="0" i="0" dirty="0">
                <a:solidFill>
                  <a:srgbClr val="000000"/>
                </a:solidFill>
                <a:effectLst/>
                <a:latin typeface="inter-regular"/>
              </a:rPr>
              <a:t>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ArrayIndexOutOfBounds</a:t>
            </a:r>
            <a:r>
              <a:rPr lang="en-IN" sz="1600" b="0" i="0" dirty="0">
                <a:solidFill>
                  <a:srgbClr val="0000FF"/>
                </a:solidFill>
                <a:effectLst/>
                <a:latin typeface="inter-regular"/>
              </a:rPr>
              <a:t> Exception occurs"</a:t>
            </a:r>
            <a:r>
              <a:rPr lang="en-IN" sz="1600" b="0" i="0" dirty="0">
                <a:solidFill>
                  <a:srgbClr val="000000"/>
                </a:solidFill>
                <a:effectLst/>
                <a:latin typeface="inter-regular"/>
              </a:rPr>
              <a:t>);           </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1" i="0" dirty="0">
                <a:solidFill>
                  <a:srgbClr val="006699"/>
                </a:solidFill>
                <a:effectLst/>
                <a:latin typeface="inter-regular"/>
              </a:rPr>
              <a:t>           catch</a:t>
            </a:r>
            <a:r>
              <a:rPr lang="en-IN" sz="1600" b="0" i="0" dirty="0">
                <a:solidFill>
                  <a:srgbClr val="000000"/>
                </a:solidFill>
                <a:effectLst/>
                <a:latin typeface="inter-regular"/>
              </a:rPr>
              <a:t>(Exception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"Parent Exception occurs"</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        </a:t>
            </a:r>
          </a:p>
          <a:p>
            <a:pPr algn="just"/>
            <a:r>
              <a:rPr lang="en-IN" sz="1600" dirty="0">
                <a:solidFill>
                  <a:srgbClr val="000000"/>
                </a:solidFill>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"rest of the code"</a:t>
            </a:r>
            <a:r>
              <a:rPr lang="en-IN" sz="1600" b="0" i="0" dirty="0">
                <a:solidFill>
                  <a:srgbClr val="000000"/>
                </a:solidFill>
                <a:effectLst/>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p>
          <a:p>
            <a:pPr algn="just"/>
            <a:r>
              <a:rPr lang="en-IN" b="0" i="0" dirty="0">
                <a:solidFill>
                  <a:srgbClr val="000000"/>
                </a:solidFill>
                <a:effectLst/>
                <a:latin typeface="inter-regular"/>
              </a:rPr>
              <a:t>}</a:t>
            </a:r>
          </a:p>
        </p:txBody>
      </p:sp>
      <p:sp>
        <p:nvSpPr>
          <p:cNvPr id="10" name="TextBox 9">
            <a:extLst>
              <a:ext uri="{FF2B5EF4-FFF2-40B4-BE49-F238E27FC236}">
                <a16:creationId xmlns:a16="http://schemas.microsoft.com/office/drawing/2014/main" id="{76B18D0D-6F78-0474-F958-FF8FF8441541}"/>
              </a:ext>
            </a:extLst>
          </p:cNvPr>
          <p:cNvSpPr txBox="1"/>
          <p:nvPr/>
        </p:nvSpPr>
        <p:spPr>
          <a:xfrm>
            <a:off x="7707086" y="2329600"/>
            <a:ext cx="4258825" cy="1200329"/>
          </a:xfrm>
          <a:prstGeom prst="rect">
            <a:avLst/>
          </a:prstGeom>
          <a:noFill/>
          <a:ln>
            <a:solidFill>
              <a:schemeClr val="accent1"/>
            </a:solidFill>
          </a:ln>
        </p:spPr>
        <p:txBody>
          <a:bodyPr wrap="square">
            <a:spAutoFit/>
          </a:bodyPr>
          <a:lstStyle/>
          <a:p>
            <a:r>
              <a:rPr lang="en-US" b="1" dirty="0"/>
              <a:t>Output:</a:t>
            </a:r>
          </a:p>
          <a:p>
            <a:endParaRPr lang="en-US" dirty="0"/>
          </a:p>
          <a:p>
            <a:r>
              <a:rPr lang="en-US" dirty="0"/>
              <a:t>	Parent Exception occurs</a:t>
            </a:r>
          </a:p>
          <a:p>
            <a:r>
              <a:rPr lang="en-US" dirty="0"/>
              <a:t>	rest of the code</a:t>
            </a:r>
            <a:endParaRPr lang="en-IN" dirty="0"/>
          </a:p>
        </p:txBody>
      </p:sp>
      <p:sp>
        <p:nvSpPr>
          <p:cNvPr id="3" name="TextBox 2">
            <a:extLst>
              <a:ext uri="{FF2B5EF4-FFF2-40B4-BE49-F238E27FC236}">
                <a16:creationId xmlns:a16="http://schemas.microsoft.com/office/drawing/2014/main" id="{B2FAD5AC-ECA5-ECE9-72BE-EB9C026951A9}"/>
              </a:ext>
            </a:extLst>
          </p:cNvPr>
          <p:cNvSpPr txBox="1"/>
          <p:nvPr/>
        </p:nvSpPr>
        <p:spPr>
          <a:xfrm>
            <a:off x="7707086" y="4059591"/>
            <a:ext cx="4258825" cy="1754326"/>
          </a:xfrm>
          <a:prstGeom prst="rect">
            <a:avLst/>
          </a:prstGeom>
          <a:noFill/>
          <a:ln>
            <a:solidFill>
              <a:schemeClr val="accent1"/>
            </a:solidFill>
          </a:ln>
        </p:spPr>
        <p:txBody>
          <a:bodyPr wrap="square">
            <a:spAutoFit/>
          </a:bodyPr>
          <a:lstStyle/>
          <a:p>
            <a:r>
              <a:rPr lang="en-US" b="1" dirty="0"/>
              <a:t>Note: </a:t>
            </a:r>
          </a:p>
          <a:p>
            <a:endParaRPr lang="en-US" dirty="0"/>
          </a:p>
          <a:p>
            <a:pPr algn="just"/>
            <a:r>
              <a:rPr lang="en-US" dirty="0"/>
              <a:t>As the exception raised out of try block do not match </a:t>
            </a:r>
            <a:r>
              <a:rPr lang="en-US" b="1" dirty="0" err="1"/>
              <a:t>ArithmeticException</a:t>
            </a:r>
            <a:r>
              <a:rPr lang="en-US" b="1" dirty="0"/>
              <a:t> </a:t>
            </a:r>
            <a:r>
              <a:rPr lang="en-US" dirty="0"/>
              <a:t>and </a:t>
            </a:r>
            <a:r>
              <a:rPr lang="en-US" b="1" dirty="0" err="1"/>
              <a:t>ArrayIndexOutOfBoundsException</a:t>
            </a:r>
            <a:r>
              <a:rPr lang="en-US" b="1" dirty="0"/>
              <a:t>, </a:t>
            </a:r>
            <a:r>
              <a:rPr lang="en-US" dirty="0"/>
              <a:t>hence </a:t>
            </a:r>
            <a:r>
              <a:rPr lang="en-US" b="1" dirty="0"/>
              <a:t>Exception class </a:t>
            </a:r>
            <a:r>
              <a:rPr lang="en-US" dirty="0"/>
              <a:t>matches.</a:t>
            </a:r>
            <a:endParaRPr lang="en-IN" dirty="0"/>
          </a:p>
        </p:txBody>
      </p:sp>
    </p:spTree>
    <p:extLst>
      <p:ext uri="{BB962C8B-B14F-4D97-AF65-F5344CB8AC3E}">
        <p14:creationId xmlns:p14="http://schemas.microsoft.com/office/powerpoint/2010/main" val="381814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Order of catch blocks</a:t>
            </a:r>
          </a:p>
        </p:txBody>
      </p:sp>
    </p:spTree>
    <p:extLst>
      <p:ext uri="{BB962C8B-B14F-4D97-AF65-F5344CB8AC3E}">
        <p14:creationId xmlns:p14="http://schemas.microsoft.com/office/powerpoint/2010/main" val="2908425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4 (Order of catch blocks)</a:t>
            </a:r>
          </a:p>
        </p:txBody>
      </p:sp>
      <p:sp>
        <p:nvSpPr>
          <p:cNvPr id="4" name="TextBox 3">
            <a:extLst>
              <a:ext uri="{FF2B5EF4-FFF2-40B4-BE49-F238E27FC236}">
                <a16:creationId xmlns:a16="http://schemas.microsoft.com/office/drawing/2014/main" id="{9C95A4EA-D037-0D29-4C50-79F9711D2340}"/>
              </a:ext>
            </a:extLst>
          </p:cNvPr>
          <p:cNvSpPr txBox="1"/>
          <p:nvPr/>
        </p:nvSpPr>
        <p:spPr>
          <a:xfrm>
            <a:off x="226089" y="691564"/>
            <a:ext cx="7179546" cy="6093976"/>
          </a:xfrm>
          <a:prstGeom prst="rect">
            <a:avLst/>
          </a:prstGeom>
          <a:noFill/>
          <a:ln>
            <a:solidFill>
              <a:schemeClr val="accent1"/>
            </a:solidFill>
          </a:ln>
        </p:spPr>
        <p:txBody>
          <a:bodyPr wrap="square">
            <a:spAutoFit/>
          </a:bodyPr>
          <a:lstStyle/>
          <a:p>
            <a:pPr algn="just"/>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MultipleCatch4 </a:t>
            </a:r>
          </a:p>
          <a:p>
            <a:pPr algn="just"/>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try</a:t>
            </a:r>
          </a:p>
          <a:p>
            <a:pPr algn="just"/>
            <a:r>
              <a:rPr lang="en-IN" sz="1600" b="1" dirty="0">
                <a:solidFill>
                  <a:srgbClr val="006699"/>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String s=</a:t>
            </a:r>
            <a:r>
              <a:rPr lang="en-IN" sz="1600" b="1" i="0" dirty="0">
                <a:solidFill>
                  <a:srgbClr val="006699"/>
                </a:solidFill>
                <a:effectLst/>
                <a:latin typeface="inter-regular"/>
              </a:rPr>
              <a:t>null</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s.length</a:t>
            </a:r>
            <a:r>
              <a:rPr lang="en-IN" sz="1600" b="0" i="0" dirty="0">
                <a:solidFill>
                  <a:srgbClr val="000000"/>
                </a:solidFill>
                <a:effectLst/>
                <a:latin typeface="inter-regular"/>
              </a:rPr>
              <a:t>());  // raises exception</a:t>
            </a:r>
          </a:p>
          <a:p>
            <a:pPr algn="just"/>
            <a:r>
              <a:rPr lang="en-IN" sz="1600" b="0" i="0" dirty="0">
                <a:solidFill>
                  <a:srgbClr val="000000"/>
                </a:solidFill>
                <a:effectLst/>
                <a:latin typeface="inter-regular"/>
              </a:rPr>
              <a:t>           }    </a:t>
            </a:r>
          </a:p>
          <a:p>
            <a:pPr algn="just"/>
            <a:r>
              <a:rPr lang="en-IN" sz="1600" b="1" dirty="0">
                <a:solidFill>
                  <a:srgbClr val="006699"/>
                </a:solidFill>
                <a:latin typeface="inter-regular"/>
              </a:rPr>
              <a:t>           </a:t>
            </a:r>
            <a:r>
              <a:rPr lang="en-IN" sz="1600" b="1" i="0" dirty="0">
                <a:solidFill>
                  <a:srgbClr val="006699"/>
                </a:solidFill>
                <a:effectLst/>
                <a:latin typeface="inter-regular"/>
              </a:rPr>
              <a:t>catch</a:t>
            </a:r>
            <a:r>
              <a:rPr lang="en-IN" sz="1600" b="0" i="0" dirty="0">
                <a:solidFill>
                  <a:srgbClr val="000000"/>
                </a:solidFill>
                <a:effectLst/>
                <a:latin typeface="inter-regular"/>
              </a:rPr>
              <a:t>(Exception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"Parent Exception occurs"</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1" i="0" dirty="0">
                <a:solidFill>
                  <a:srgbClr val="006699"/>
                </a:solidFill>
                <a:effectLst/>
                <a:latin typeface="inter-regular"/>
              </a:rPr>
              <a:t>catch</a:t>
            </a:r>
            <a:r>
              <a:rPr lang="en-IN" sz="1600" b="0" i="0" dirty="0">
                <a:solidFill>
                  <a:srgbClr val="000000"/>
                </a:solidFill>
                <a:effectLst/>
                <a:latin typeface="inter-regular"/>
              </a:rPr>
              <a:t>(</a:t>
            </a:r>
            <a:r>
              <a:rPr lang="en-IN" sz="1600" b="0" i="0" dirty="0" err="1">
                <a:solidFill>
                  <a:srgbClr val="000000"/>
                </a:solidFill>
                <a:effectLst/>
                <a:latin typeface="inter-regular"/>
              </a:rPr>
              <a:t>ArithmeticException</a:t>
            </a:r>
            <a:r>
              <a:rPr lang="en-IN" sz="1600" b="0" i="0" dirty="0">
                <a:solidFill>
                  <a:srgbClr val="000000"/>
                </a:solidFill>
                <a:effectLst/>
                <a:latin typeface="inter-regular"/>
              </a:rPr>
              <a:t>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"Arithmetic Exception occurs"</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p>
          <a:p>
            <a:pPr algn="just"/>
            <a:r>
              <a:rPr lang="en-IN" sz="1600" b="1" i="0" dirty="0">
                <a:solidFill>
                  <a:srgbClr val="006699"/>
                </a:solidFill>
                <a:effectLst/>
                <a:latin typeface="inter-regular"/>
              </a:rPr>
              <a:t>           catch</a:t>
            </a:r>
            <a:r>
              <a:rPr lang="en-IN" sz="1600" b="0" i="0" dirty="0">
                <a:solidFill>
                  <a:srgbClr val="000000"/>
                </a:solidFill>
                <a:effectLst/>
                <a:latin typeface="inter-regular"/>
              </a:rPr>
              <a:t>(</a:t>
            </a:r>
            <a:r>
              <a:rPr lang="en-IN" sz="1600" b="0" i="0" dirty="0" err="1">
                <a:solidFill>
                  <a:srgbClr val="000000"/>
                </a:solidFill>
                <a:effectLst/>
                <a:latin typeface="inter-regular"/>
              </a:rPr>
              <a:t>ArrayIndexOutOfBoundsException</a:t>
            </a:r>
            <a:r>
              <a:rPr lang="en-IN" sz="1600" b="0" i="0" dirty="0">
                <a:solidFill>
                  <a:srgbClr val="000000"/>
                </a:solidFill>
                <a:effectLst/>
                <a:latin typeface="inter-regular"/>
              </a:rPr>
              <a:t> e)  </a:t>
            </a:r>
          </a:p>
          <a:p>
            <a:pPr algn="just"/>
            <a:r>
              <a:rPr lang="en-IN" sz="1600" b="0" i="0" dirty="0">
                <a:solidFill>
                  <a:srgbClr val="000000"/>
                </a:solidFill>
                <a:effectLst/>
                <a:latin typeface="inter-regular"/>
              </a:rPr>
              <a:t>           {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a:t>
            </a:r>
            <a:r>
              <a:rPr lang="en-IN" sz="1600" b="0" i="0" dirty="0" err="1">
                <a:solidFill>
                  <a:srgbClr val="0000FF"/>
                </a:solidFill>
                <a:effectLst/>
                <a:latin typeface="inter-regular"/>
              </a:rPr>
              <a:t>ArrayIndexOutOfBounds</a:t>
            </a:r>
            <a:r>
              <a:rPr lang="en-IN" sz="1600" b="0" i="0" dirty="0">
                <a:solidFill>
                  <a:srgbClr val="0000FF"/>
                </a:solidFill>
                <a:effectLst/>
                <a:latin typeface="inter-regular"/>
              </a:rPr>
              <a:t> Exception occurs"</a:t>
            </a:r>
            <a:r>
              <a:rPr lang="en-IN" sz="1600" b="0" i="0" dirty="0">
                <a:solidFill>
                  <a:srgbClr val="000000"/>
                </a:solidFill>
                <a:effectLst/>
                <a:latin typeface="inter-regular"/>
              </a:rPr>
              <a:t>);           </a:t>
            </a:r>
          </a:p>
          <a:p>
            <a:pPr algn="just"/>
            <a:r>
              <a:rPr lang="en-IN" sz="1600" dirty="0">
                <a:solidFill>
                  <a:srgbClr val="000000"/>
                </a:solidFill>
                <a:latin typeface="inter-regular"/>
              </a:rPr>
              <a:t>           </a:t>
            </a:r>
            <a:r>
              <a:rPr lang="en-IN" sz="1600" b="0" i="0" dirty="0">
                <a:solidFill>
                  <a:srgbClr val="000000"/>
                </a:solidFill>
                <a:effectLst/>
                <a:latin typeface="inter-regular"/>
              </a:rPr>
              <a:t>}    </a:t>
            </a:r>
          </a:p>
          <a:p>
            <a:pPr algn="just"/>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"rest of the code"</a:t>
            </a:r>
            <a:r>
              <a:rPr lang="en-IN" sz="1600" b="0" i="0" dirty="0">
                <a:solidFill>
                  <a:srgbClr val="000000"/>
                </a:solidFill>
                <a:effectLst/>
                <a:latin typeface="inter-regular"/>
              </a:rPr>
              <a:t>);   </a:t>
            </a:r>
            <a:r>
              <a:rPr lang="en-IN" b="0" i="0" dirty="0">
                <a:solidFill>
                  <a:srgbClr val="000000"/>
                </a:solidFill>
                <a:effectLst/>
                <a:latin typeface="inter-regular"/>
              </a:rPr>
              <a:t> </a:t>
            </a:r>
          </a:p>
          <a:p>
            <a:pPr algn="just"/>
            <a:r>
              <a:rPr lang="en-IN" dirty="0">
                <a:solidFill>
                  <a:srgbClr val="000000"/>
                </a:solidFill>
                <a:latin typeface="inter-regular"/>
              </a:rPr>
              <a:t>     }</a:t>
            </a:r>
          </a:p>
          <a:p>
            <a:pPr algn="just"/>
            <a:r>
              <a:rPr lang="en-IN" b="0" i="0" dirty="0">
                <a:solidFill>
                  <a:srgbClr val="000000"/>
                </a:solidFill>
                <a:effectLst/>
                <a:latin typeface="inter-regular"/>
              </a:rPr>
              <a:t>}</a:t>
            </a:r>
          </a:p>
        </p:txBody>
      </p:sp>
      <p:sp>
        <p:nvSpPr>
          <p:cNvPr id="10" name="TextBox 9">
            <a:extLst>
              <a:ext uri="{FF2B5EF4-FFF2-40B4-BE49-F238E27FC236}">
                <a16:creationId xmlns:a16="http://schemas.microsoft.com/office/drawing/2014/main" id="{76B18D0D-6F78-0474-F958-FF8FF8441541}"/>
              </a:ext>
            </a:extLst>
          </p:cNvPr>
          <p:cNvSpPr txBox="1"/>
          <p:nvPr/>
        </p:nvSpPr>
        <p:spPr>
          <a:xfrm>
            <a:off x="7707086" y="2329600"/>
            <a:ext cx="4258825" cy="923330"/>
          </a:xfrm>
          <a:prstGeom prst="rect">
            <a:avLst/>
          </a:prstGeom>
          <a:noFill/>
          <a:ln>
            <a:solidFill>
              <a:schemeClr val="accent1"/>
            </a:solidFill>
          </a:ln>
        </p:spPr>
        <p:txBody>
          <a:bodyPr wrap="square">
            <a:spAutoFit/>
          </a:bodyPr>
          <a:lstStyle/>
          <a:p>
            <a:r>
              <a:rPr lang="en-US" b="1" dirty="0"/>
              <a:t>Output:</a:t>
            </a:r>
          </a:p>
          <a:p>
            <a:endParaRPr lang="en-US" dirty="0"/>
          </a:p>
          <a:p>
            <a:r>
              <a:rPr lang="en-US" dirty="0"/>
              <a:t>	Compile time Error</a:t>
            </a:r>
            <a:endParaRPr lang="en-IN" dirty="0"/>
          </a:p>
        </p:txBody>
      </p:sp>
      <p:sp>
        <p:nvSpPr>
          <p:cNvPr id="3" name="TextBox 2">
            <a:extLst>
              <a:ext uri="{FF2B5EF4-FFF2-40B4-BE49-F238E27FC236}">
                <a16:creationId xmlns:a16="http://schemas.microsoft.com/office/drawing/2014/main" id="{B2FAD5AC-ECA5-ECE9-72BE-EB9C026951A9}"/>
              </a:ext>
            </a:extLst>
          </p:cNvPr>
          <p:cNvSpPr txBox="1"/>
          <p:nvPr/>
        </p:nvSpPr>
        <p:spPr>
          <a:xfrm>
            <a:off x="7707085" y="3828479"/>
            <a:ext cx="4258825" cy="2585323"/>
          </a:xfrm>
          <a:prstGeom prst="rect">
            <a:avLst/>
          </a:prstGeom>
          <a:noFill/>
          <a:ln>
            <a:solidFill>
              <a:schemeClr val="accent1"/>
            </a:solidFill>
          </a:ln>
        </p:spPr>
        <p:txBody>
          <a:bodyPr wrap="square">
            <a:spAutoFit/>
          </a:bodyPr>
          <a:lstStyle/>
          <a:p>
            <a:r>
              <a:rPr lang="en-US" b="1" dirty="0"/>
              <a:t>Note: </a:t>
            </a:r>
          </a:p>
          <a:p>
            <a:endParaRPr lang="en-US" dirty="0"/>
          </a:p>
          <a:p>
            <a:pPr algn="just"/>
            <a:r>
              <a:rPr lang="en-US" b="0" i="0" dirty="0">
                <a:solidFill>
                  <a:srgbClr val="333333"/>
                </a:solidFill>
                <a:effectLst/>
                <a:latin typeface="inter-regular"/>
              </a:rPr>
              <a:t>Always catch blocks must be from most specific to most general order.</a:t>
            </a:r>
          </a:p>
          <a:p>
            <a:pPr algn="just"/>
            <a:endParaRPr lang="en-US" dirty="0">
              <a:solidFill>
                <a:srgbClr val="333333"/>
              </a:solidFill>
              <a:latin typeface="inter-regular"/>
            </a:endParaRPr>
          </a:p>
          <a:p>
            <a:pPr algn="just"/>
            <a:r>
              <a:rPr lang="en-US" dirty="0">
                <a:solidFill>
                  <a:srgbClr val="333333"/>
                </a:solidFill>
                <a:latin typeface="inter-regular"/>
              </a:rPr>
              <a:t>As </a:t>
            </a:r>
            <a:r>
              <a:rPr lang="en-US" b="1" dirty="0">
                <a:solidFill>
                  <a:srgbClr val="333333"/>
                </a:solidFill>
                <a:latin typeface="inter-regular"/>
              </a:rPr>
              <a:t>Exception</a:t>
            </a:r>
            <a:r>
              <a:rPr lang="en-US" dirty="0">
                <a:solidFill>
                  <a:srgbClr val="333333"/>
                </a:solidFill>
                <a:latin typeface="inter-regular"/>
              </a:rPr>
              <a:t> is super class of </a:t>
            </a:r>
            <a:r>
              <a:rPr lang="en-US" b="1" dirty="0" err="1">
                <a:solidFill>
                  <a:srgbClr val="333333"/>
                </a:solidFill>
                <a:latin typeface="inter-regular"/>
              </a:rPr>
              <a:t>ArrayIndexOutOfBoundsException</a:t>
            </a:r>
            <a:r>
              <a:rPr lang="en-US" b="1" dirty="0">
                <a:solidFill>
                  <a:srgbClr val="333333"/>
                </a:solidFill>
                <a:latin typeface="inter-regular"/>
              </a:rPr>
              <a:t> </a:t>
            </a:r>
            <a:r>
              <a:rPr lang="en-US" dirty="0">
                <a:solidFill>
                  <a:srgbClr val="333333"/>
                </a:solidFill>
                <a:latin typeface="inter-regular"/>
              </a:rPr>
              <a:t>and</a:t>
            </a:r>
            <a:r>
              <a:rPr lang="en-US" b="1" dirty="0">
                <a:solidFill>
                  <a:srgbClr val="333333"/>
                </a:solidFill>
                <a:latin typeface="inter-regular"/>
              </a:rPr>
              <a:t> </a:t>
            </a:r>
            <a:r>
              <a:rPr lang="en-US" b="1" dirty="0" err="1">
                <a:solidFill>
                  <a:srgbClr val="333333"/>
                </a:solidFill>
                <a:latin typeface="inter-regular"/>
              </a:rPr>
              <a:t>ArithmeticException</a:t>
            </a:r>
            <a:r>
              <a:rPr lang="en-US" dirty="0">
                <a:solidFill>
                  <a:srgbClr val="333333"/>
                </a:solidFill>
                <a:latin typeface="inter-regular"/>
              </a:rPr>
              <a:t> class, hence the order of catch blocks is not correct.</a:t>
            </a:r>
            <a:endParaRPr lang="en-IN" dirty="0"/>
          </a:p>
        </p:txBody>
      </p:sp>
    </p:spTree>
    <p:extLst>
      <p:ext uri="{BB962C8B-B14F-4D97-AF65-F5344CB8AC3E}">
        <p14:creationId xmlns:p14="http://schemas.microsoft.com/office/powerpoint/2010/main" val="3712796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Nesting of try blocks</a:t>
            </a:r>
          </a:p>
        </p:txBody>
      </p:sp>
    </p:spTree>
    <p:extLst>
      <p:ext uri="{BB962C8B-B14F-4D97-AF65-F5344CB8AC3E}">
        <p14:creationId xmlns:p14="http://schemas.microsoft.com/office/powerpoint/2010/main" val="2995867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Nesting of try block</a:t>
            </a:r>
          </a:p>
        </p:txBody>
      </p:sp>
      <p:sp>
        <p:nvSpPr>
          <p:cNvPr id="4" name="TextBox 3">
            <a:extLst>
              <a:ext uri="{FF2B5EF4-FFF2-40B4-BE49-F238E27FC236}">
                <a16:creationId xmlns:a16="http://schemas.microsoft.com/office/drawing/2014/main" id="{9C4BB7AA-735B-26CA-B91D-631B48066280}"/>
              </a:ext>
            </a:extLst>
          </p:cNvPr>
          <p:cNvSpPr txBox="1"/>
          <p:nvPr/>
        </p:nvSpPr>
        <p:spPr>
          <a:xfrm>
            <a:off x="654539" y="667532"/>
            <a:ext cx="10573870" cy="1754326"/>
          </a:xfrm>
          <a:prstGeom prst="rect">
            <a:avLst/>
          </a:prstGeom>
          <a:noFill/>
        </p:spPr>
        <p:txBody>
          <a:bodyPr wrap="square">
            <a:spAutoFit/>
          </a:bodyPr>
          <a:lstStyle/>
          <a:p>
            <a:pPr algn="just"/>
            <a:r>
              <a:rPr lang="en-US" b="0" i="0" dirty="0">
                <a:solidFill>
                  <a:srgbClr val="333333"/>
                </a:solidFill>
                <a:effectLst/>
                <a:latin typeface="inter-regular"/>
              </a:rPr>
              <a:t>Sometimes a situation may arise where a part of a block may cause one error and the entire block itself may cause another error. In such cases, exception handlers have to be nested.</a:t>
            </a:r>
          </a:p>
          <a:p>
            <a:pPr algn="just"/>
            <a:endParaRPr lang="en-US" dirty="0">
              <a:solidFill>
                <a:srgbClr val="333333"/>
              </a:solidFill>
              <a:latin typeface="inter-regular"/>
            </a:endParaRPr>
          </a:p>
          <a:p>
            <a:pPr algn="just"/>
            <a:r>
              <a:rPr lang="en-US" b="0" i="0" dirty="0">
                <a:solidFill>
                  <a:srgbClr val="333333"/>
                </a:solidFill>
                <a:effectLst/>
                <a:latin typeface="inter-regular"/>
              </a:rPr>
              <a:t>For example, the </a:t>
            </a:r>
            <a:r>
              <a:rPr lang="en-US" b="1" i="0" dirty="0">
                <a:solidFill>
                  <a:srgbClr val="333333"/>
                </a:solidFill>
                <a:effectLst/>
                <a:latin typeface="inter-bold"/>
              </a:rPr>
              <a:t>inner try block</a:t>
            </a:r>
            <a:r>
              <a:rPr lang="en-US" b="0" i="0" dirty="0">
                <a:solidFill>
                  <a:srgbClr val="333333"/>
                </a:solidFill>
                <a:effectLst/>
                <a:latin typeface="inter-regular"/>
              </a:rPr>
              <a:t> can be used to handle </a:t>
            </a:r>
            <a:r>
              <a:rPr lang="en-US" b="1" i="0" dirty="0" err="1">
                <a:solidFill>
                  <a:srgbClr val="333333"/>
                </a:solidFill>
                <a:effectLst/>
                <a:latin typeface="inter-bold"/>
              </a:rPr>
              <a:t>ArrayIndexOutOfBoundsException</a:t>
            </a:r>
            <a:r>
              <a:rPr lang="en-US" b="0" i="0" dirty="0">
                <a:solidFill>
                  <a:srgbClr val="333333"/>
                </a:solidFill>
                <a:effectLst/>
                <a:latin typeface="inter-regular"/>
              </a:rPr>
              <a:t> while the </a:t>
            </a:r>
            <a:r>
              <a:rPr lang="en-US" b="1" i="0" dirty="0">
                <a:solidFill>
                  <a:srgbClr val="333333"/>
                </a:solidFill>
                <a:effectLst/>
                <a:latin typeface="inter-bold"/>
              </a:rPr>
              <a:t>outer try block</a:t>
            </a:r>
            <a:r>
              <a:rPr lang="en-US" b="0" i="0" dirty="0">
                <a:solidFill>
                  <a:srgbClr val="333333"/>
                </a:solidFill>
                <a:effectLst/>
                <a:latin typeface="inter-regular"/>
              </a:rPr>
              <a:t> can handle the </a:t>
            </a:r>
            <a:r>
              <a:rPr lang="en-US" b="1" i="0" dirty="0" err="1">
                <a:solidFill>
                  <a:srgbClr val="333333"/>
                </a:solidFill>
                <a:effectLst/>
                <a:latin typeface="inter-bold"/>
              </a:rPr>
              <a:t>ArithemeticException</a:t>
            </a:r>
            <a:r>
              <a:rPr lang="en-US" b="0" i="0" dirty="0">
                <a:solidFill>
                  <a:srgbClr val="333333"/>
                </a:solidFill>
                <a:effectLst/>
                <a:latin typeface="inter-regular"/>
              </a:rPr>
              <a:t> (division by zero).</a:t>
            </a:r>
          </a:p>
          <a:p>
            <a:pPr algn="just"/>
            <a:endParaRPr lang="en-US" b="0" i="0" dirty="0">
              <a:solidFill>
                <a:srgbClr val="333333"/>
              </a:solidFill>
              <a:effectLst/>
              <a:latin typeface="inter-regular"/>
            </a:endParaRPr>
          </a:p>
        </p:txBody>
      </p:sp>
      <p:sp>
        <p:nvSpPr>
          <p:cNvPr id="6" name="TextBox 5">
            <a:extLst>
              <a:ext uri="{FF2B5EF4-FFF2-40B4-BE49-F238E27FC236}">
                <a16:creationId xmlns:a16="http://schemas.microsoft.com/office/drawing/2014/main" id="{A45D7378-CFDD-D3B8-4586-9669831E7332}"/>
              </a:ext>
            </a:extLst>
          </p:cNvPr>
          <p:cNvSpPr txBox="1"/>
          <p:nvPr/>
        </p:nvSpPr>
        <p:spPr>
          <a:xfrm>
            <a:off x="1033930" y="2352311"/>
            <a:ext cx="4506258" cy="4278094"/>
          </a:xfrm>
          <a:prstGeom prst="rect">
            <a:avLst/>
          </a:prstGeom>
          <a:noFill/>
          <a:ln>
            <a:solidFill>
              <a:schemeClr val="accent1"/>
            </a:solidFill>
          </a:ln>
        </p:spPr>
        <p:txBody>
          <a:bodyPr wrap="square">
            <a:spAutoFit/>
          </a:bodyPr>
          <a:lstStyle/>
          <a:p>
            <a:pPr algn="just"/>
            <a:r>
              <a:rPr lang="en-US" sz="1600" b="1" i="0" dirty="0">
                <a:solidFill>
                  <a:srgbClr val="006699"/>
                </a:solidFill>
                <a:effectLst/>
                <a:latin typeface="inter-regular"/>
              </a:rPr>
              <a:t>try</a:t>
            </a:r>
            <a:r>
              <a:rPr lang="en-US" sz="1600" b="0" i="0" dirty="0">
                <a:solidFill>
                  <a:srgbClr val="000000"/>
                </a:solidFill>
                <a:effectLst/>
                <a:latin typeface="inter-regular"/>
              </a:rPr>
              <a:t>    //outer try block</a:t>
            </a:r>
          </a:p>
          <a:p>
            <a:pPr algn="just"/>
            <a:r>
              <a:rPr lang="en-US" sz="1600" b="0" i="0" dirty="0">
                <a:solidFill>
                  <a:srgbClr val="000000"/>
                </a:solidFill>
                <a:effectLst/>
                <a:latin typeface="inter-regular"/>
              </a:rPr>
              <a:t>{    </a:t>
            </a:r>
          </a:p>
          <a:p>
            <a:pPr algn="just"/>
            <a:r>
              <a:rPr lang="en-US" sz="1600" b="0" i="0" dirty="0">
                <a:solidFill>
                  <a:srgbClr val="000000"/>
                </a:solidFill>
                <a:effectLst/>
                <a:latin typeface="inter-regular"/>
              </a:rPr>
              <a:t>    statement </a:t>
            </a:r>
            <a:r>
              <a:rPr lang="en-US" sz="1600" b="0" i="0" dirty="0">
                <a:solidFill>
                  <a:srgbClr val="C00000"/>
                </a:solidFill>
                <a:effectLst/>
                <a:latin typeface="inter-regular"/>
              </a:rPr>
              <a:t>1</a:t>
            </a:r>
            <a:r>
              <a:rPr lang="en-US" sz="1600" b="0" i="0" dirty="0">
                <a:solidFill>
                  <a:srgbClr val="000000"/>
                </a:solidFill>
                <a:effectLst/>
                <a:latin typeface="inter-regular"/>
              </a:rPr>
              <a:t>;  </a:t>
            </a:r>
          </a:p>
          <a:p>
            <a:pPr algn="just"/>
            <a:r>
              <a:rPr lang="en-US" sz="1600" dirty="0">
                <a:solidFill>
                  <a:srgbClr val="008200"/>
                </a:solidFill>
                <a:latin typeface="inter-regular"/>
              </a:rPr>
              <a:t>    </a:t>
            </a:r>
            <a:r>
              <a:rPr lang="en-US" sz="1600" b="0" i="0" dirty="0">
                <a:solidFill>
                  <a:srgbClr val="008200"/>
                </a:solidFill>
                <a:effectLst/>
                <a:latin typeface="inter-regular"/>
              </a:rPr>
              <a:t>//try catch block within another try block</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1" i="0" dirty="0">
                <a:solidFill>
                  <a:srgbClr val="006699"/>
                </a:solidFill>
                <a:effectLst/>
                <a:latin typeface="inter-regular"/>
              </a:rPr>
              <a:t>try</a:t>
            </a:r>
            <a:r>
              <a:rPr lang="en-US" sz="1600" b="0" i="0" dirty="0">
                <a:solidFill>
                  <a:srgbClr val="000000"/>
                </a:solidFill>
                <a:effectLst/>
                <a:latin typeface="inter-regular"/>
              </a:rPr>
              <a:t>    //inner try block</a:t>
            </a:r>
          </a:p>
          <a:p>
            <a:pPr algn="just"/>
            <a:r>
              <a:rPr lang="en-US" sz="1600" b="0" i="0" dirty="0">
                <a:solidFill>
                  <a:srgbClr val="000000"/>
                </a:solidFill>
                <a:effectLst/>
                <a:latin typeface="inter-regular"/>
              </a:rPr>
              <a:t>    {    </a:t>
            </a:r>
          </a:p>
          <a:p>
            <a:pPr algn="just"/>
            <a:r>
              <a:rPr lang="en-US" sz="1600" b="0" i="0" dirty="0">
                <a:solidFill>
                  <a:srgbClr val="000000"/>
                </a:solidFill>
                <a:effectLst/>
                <a:latin typeface="inter-regular"/>
              </a:rPr>
              <a:t>        statement </a:t>
            </a:r>
            <a:r>
              <a:rPr lang="en-US" sz="1600" b="0" i="0" dirty="0">
                <a:solidFill>
                  <a:srgbClr val="C00000"/>
                </a:solidFill>
                <a:effectLst/>
                <a:latin typeface="inter-regular"/>
              </a:rPr>
              <a:t>2</a:t>
            </a:r>
            <a:r>
              <a:rPr lang="en-US" sz="1600" b="0" i="0" dirty="0">
                <a:solidFill>
                  <a:srgbClr val="000000"/>
                </a:solidFill>
                <a:effectLst/>
                <a:latin typeface="inter-regular"/>
              </a:rPr>
              <a:t>;  </a:t>
            </a:r>
          </a:p>
          <a:p>
            <a:pPr algn="just"/>
            <a:r>
              <a:rPr lang="en-US" sz="1600" dirty="0">
                <a:solidFill>
                  <a:srgbClr val="000000"/>
                </a:solidFill>
                <a:latin typeface="inter-regular"/>
              </a:rPr>
              <a:t>    }</a:t>
            </a:r>
          </a:p>
          <a:p>
            <a:pPr algn="just"/>
            <a:r>
              <a:rPr lang="en-US" sz="1600" b="0" i="0" dirty="0">
                <a:solidFill>
                  <a:srgbClr val="000000"/>
                </a:solidFill>
                <a:effectLst/>
                <a:latin typeface="inter-regular"/>
              </a:rPr>
              <a:t>   </a:t>
            </a:r>
            <a:r>
              <a:rPr lang="en-US" sz="1600" b="1" dirty="0">
                <a:solidFill>
                  <a:srgbClr val="006699"/>
                </a:solidFill>
                <a:latin typeface="inter-regular"/>
              </a:rPr>
              <a:t>catch(Exception e2) // </a:t>
            </a:r>
            <a:r>
              <a:rPr lang="en-US" sz="1600" b="1" dirty="0">
                <a:solidFill>
                  <a:srgbClr val="FF0000"/>
                </a:solidFill>
                <a:latin typeface="inter-regular"/>
              </a:rPr>
              <a:t>inner catch block</a:t>
            </a:r>
          </a:p>
          <a:p>
            <a:pPr algn="just"/>
            <a:r>
              <a:rPr lang="en-US" sz="1600" b="0" i="0" dirty="0">
                <a:solidFill>
                  <a:srgbClr val="000000"/>
                </a:solidFill>
                <a:effectLst/>
                <a:latin typeface="inter-regular"/>
              </a:rPr>
              <a:t>   {</a:t>
            </a:r>
          </a:p>
          <a:p>
            <a:pPr algn="just"/>
            <a:r>
              <a:rPr lang="en-US" sz="1600" dirty="0">
                <a:solidFill>
                  <a:srgbClr val="000000"/>
                </a:solidFill>
                <a:latin typeface="inter-regular"/>
              </a:rPr>
              <a:t>       // exception message</a:t>
            </a:r>
          </a:p>
          <a:p>
            <a:pPr algn="just"/>
            <a:r>
              <a:rPr lang="en-US" sz="1600" dirty="0">
                <a:solidFill>
                  <a:srgbClr val="000000"/>
                </a:solidFill>
                <a:latin typeface="inter-regular"/>
              </a:rPr>
              <a:t>   }</a:t>
            </a:r>
          </a:p>
          <a:p>
            <a:pPr algn="just"/>
            <a:r>
              <a:rPr lang="en-US" sz="1600" b="0" i="0" dirty="0">
                <a:solidFill>
                  <a:srgbClr val="000000"/>
                </a:solidFill>
                <a:effectLst/>
                <a:latin typeface="inter-regular"/>
              </a:rPr>
              <a:t>}</a:t>
            </a:r>
          </a:p>
          <a:p>
            <a:pPr algn="just"/>
            <a:r>
              <a:rPr lang="en-US" sz="1600" b="1" dirty="0">
                <a:solidFill>
                  <a:srgbClr val="006699"/>
                </a:solidFill>
                <a:latin typeface="inter-regular"/>
              </a:rPr>
              <a:t>catch(Exception e1) // </a:t>
            </a:r>
            <a:r>
              <a:rPr lang="en-US" sz="1600" b="1" dirty="0">
                <a:solidFill>
                  <a:srgbClr val="7030A0"/>
                </a:solidFill>
                <a:latin typeface="inter-regular"/>
              </a:rPr>
              <a:t>outer catch block</a:t>
            </a:r>
          </a:p>
          <a:p>
            <a:pPr algn="just"/>
            <a:r>
              <a:rPr lang="en-US" sz="1600" b="0" i="0" dirty="0">
                <a:solidFill>
                  <a:srgbClr val="000000"/>
                </a:solidFill>
                <a:effectLst/>
                <a:latin typeface="inter-regular"/>
              </a:rPr>
              <a:t>{</a:t>
            </a:r>
          </a:p>
          <a:p>
            <a:pPr algn="just"/>
            <a:r>
              <a:rPr lang="en-US" sz="1600" dirty="0">
                <a:solidFill>
                  <a:srgbClr val="000000"/>
                </a:solidFill>
                <a:latin typeface="inter-regular"/>
              </a:rPr>
              <a:t>       // exception message</a:t>
            </a:r>
          </a:p>
          <a:p>
            <a:pPr algn="just"/>
            <a:r>
              <a:rPr lang="en-US" sz="1600" dirty="0">
                <a:solidFill>
                  <a:srgbClr val="000000"/>
                </a:solidFill>
                <a:latin typeface="inter-regular"/>
              </a:rPr>
              <a:t>}</a:t>
            </a:r>
            <a:endParaRPr lang="en-US" sz="1600" b="0" i="0" dirty="0">
              <a:solidFill>
                <a:srgbClr val="000000"/>
              </a:solidFill>
              <a:effectLst/>
              <a:latin typeface="inter-regular"/>
            </a:endParaRPr>
          </a:p>
        </p:txBody>
      </p:sp>
      <p:sp>
        <p:nvSpPr>
          <p:cNvPr id="7" name="TextBox 6">
            <a:extLst>
              <a:ext uri="{FF2B5EF4-FFF2-40B4-BE49-F238E27FC236}">
                <a16:creationId xmlns:a16="http://schemas.microsoft.com/office/drawing/2014/main" id="{CF00390B-7DF8-6EC4-2ACA-6DC1BA6A1045}"/>
              </a:ext>
            </a:extLst>
          </p:cNvPr>
          <p:cNvSpPr txBox="1"/>
          <p:nvPr/>
        </p:nvSpPr>
        <p:spPr>
          <a:xfrm>
            <a:off x="6651814" y="3004982"/>
            <a:ext cx="4220882" cy="3139321"/>
          </a:xfrm>
          <a:prstGeom prst="rect">
            <a:avLst/>
          </a:prstGeom>
          <a:noFill/>
          <a:ln>
            <a:solidFill>
              <a:schemeClr val="accent1"/>
            </a:solidFill>
          </a:ln>
        </p:spPr>
        <p:txBody>
          <a:bodyPr wrap="square">
            <a:spAutoFit/>
          </a:bodyPr>
          <a:lstStyle/>
          <a:p>
            <a:pPr marL="342900" indent="-342900" algn="just">
              <a:buAutoNum type="arabicParenR"/>
            </a:pPr>
            <a:r>
              <a:rPr lang="en-US" b="0" i="0" dirty="0">
                <a:solidFill>
                  <a:srgbClr val="333333"/>
                </a:solidFill>
                <a:effectLst/>
                <a:latin typeface="inter-regular"/>
              </a:rPr>
              <a:t>If an exception is found in </a:t>
            </a:r>
            <a:r>
              <a:rPr lang="en-US" b="1" i="0" dirty="0">
                <a:solidFill>
                  <a:srgbClr val="333333"/>
                </a:solidFill>
                <a:effectLst/>
                <a:latin typeface="inter-regular"/>
              </a:rPr>
              <a:t>statement 1</a:t>
            </a:r>
            <a:r>
              <a:rPr lang="en-US" i="0" dirty="0">
                <a:solidFill>
                  <a:srgbClr val="333333"/>
                </a:solidFill>
                <a:effectLst/>
                <a:latin typeface="inter-regular"/>
              </a:rPr>
              <a:t>, then control will be shifted to the outer catch block.</a:t>
            </a:r>
          </a:p>
          <a:p>
            <a:pPr marL="342900" indent="-342900" algn="just">
              <a:buFontTx/>
              <a:buAutoNum type="arabicParenR"/>
            </a:pPr>
            <a:r>
              <a:rPr lang="en-US" i="0" dirty="0">
                <a:solidFill>
                  <a:srgbClr val="333333"/>
                </a:solidFill>
                <a:effectLst/>
                <a:latin typeface="inter-regular"/>
              </a:rPr>
              <a:t> </a:t>
            </a:r>
            <a:r>
              <a:rPr lang="en-US" b="0" i="0" dirty="0">
                <a:solidFill>
                  <a:srgbClr val="333333"/>
                </a:solidFill>
                <a:effectLst/>
                <a:latin typeface="inter-regular"/>
              </a:rPr>
              <a:t>If an exception is found in </a:t>
            </a:r>
            <a:r>
              <a:rPr lang="en-US" b="1" i="0" dirty="0">
                <a:solidFill>
                  <a:srgbClr val="333333"/>
                </a:solidFill>
                <a:effectLst/>
                <a:latin typeface="inter-regular"/>
              </a:rPr>
              <a:t>statement 2</a:t>
            </a:r>
            <a:r>
              <a:rPr lang="en-US" i="0" dirty="0">
                <a:solidFill>
                  <a:srgbClr val="333333"/>
                </a:solidFill>
                <a:effectLst/>
                <a:latin typeface="inter-regular"/>
              </a:rPr>
              <a:t>, then control will be shifted to the inner catch block. In case the inner catch block is unable to handle it, then control will </a:t>
            </a:r>
            <a:r>
              <a:rPr lang="en-US" dirty="0">
                <a:solidFill>
                  <a:srgbClr val="333333"/>
                </a:solidFill>
                <a:latin typeface="inter-regular"/>
              </a:rPr>
              <a:t>be </a:t>
            </a:r>
            <a:r>
              <a:rPr lang="en-US" i="0" dirty="0">
                <a:solidFill>
                  <a:srgbClr val="333333"/>
                </a:solidFill>
                <a:effectLst/>
                <a:latin typeface="inter-regular"/>
              </a:rPr>
              <a:t>shifted to the outer catch block.</a:t>
            </a:r>
          </a:p>
          <a:p>
            <a:pPr marL="342900" indent="-342900" algn="just">
              <a:buAutoNum type="arabicParenR"/>
            </a:pPr>
            <a:endParaRPr lang="en-US" b="0" i="0" dirty="0">
              <a:solidFill>
                <a:srgbClr val="333333"/>
              </a:solidFill>
              <a:effectLst/>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810539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Example (Nested try-catch block)</a:t>
            </a:r>
          </a:p>
        </p:txBody>
      </p:sp>
      <p:sp>
        <p:nvSpPr>
          <p:cNvPr id="4" name="TextBox 3">
            <a:extLst>
              <a:ext uri="{FF2B5EF4-FFF2-40B4-BE49-F238E27FC236}">
                <a16:creationId xmlns:a16="http://schemas.microsoft.com/office/drawing/2014/main" id="{9C95A4EA-D037-0D29-4C50-79F9711D2340}"/>
              </a:ext>
            </a:extLst>
          </p:cNvPr>
          <p:cNvSpPr txBox="1"/>
          <p:nvPr/>
        </p:nvSpPr>
        <p:spPr>
          <a:xfrm>
            <a:off x="105510" y="691564"/>
            <a:ext cx="5415539" cy="5078313"/>
          </a:xfrm>
          <a:prstGeom prst="rect">
            <a:avLst/>
          </a:prstGeom>
          <a:noFill/>
          <a:ln>
            <a:solidFill>
              <a:schemeClr val="accent1"/>
            </a:solidFill>
          </a:ln>
        </p:spPr>
        <p:txBody>
          <a:bodyPr wrap="square">
            <a:spAutoFit/>
          </a:bodyPr>
          <a:lstStyle/>
          <a:p>
            <a:pPr algn="just"/>
            <a:r>
              <a:rPr lang="en-IN" b="0" i="0" dirty="0">
                <a:solidFill>
                  <a:srgbClr val="000000"/>
                </a:solidFill>
                <a:effectLst/>
                <a:latin typeface="inter-regular"/>
              </a:rPr>
              <a:t>public class </a:t>
            </a:r>
            <a:r>
              <a:rPr lang="en-IN" b="0" i="0" dirty="0" err="1">
                <a:solidFill>
                  <a:srgbClr val="000000"/>
                </a:solidFill>
                <a:effectLst/>
                <a:latin typeface="inter-regular"/>
              </a:rPr>
              <a:t>NestedTryBlock</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public static void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//outer try block   </a:t>
            </a:r>
          </a:p>
          <a:p>
            <a:pPr algn="just"/>
            <a:r>
              <a:rPr lang="en-IN" b="0" i="0" dirty="0">
                <a:solidFill>
                  <a:srgbClr val="000000"/>
                </a:solidFill>
                <a:effectLst/>
                <a:latin typeface="inter-regular"/>
              </a:rPr>
              <a:t> 	try</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0000"/>
                </a:solidFill>
                <a:effectLst/>
                <a:latin typeface="inter-regular"/>
              </a:rPr>
              <a:t>//inner try block 1  </a:t>
            </a:r>
          </a:p>
          <a:p>
            <a:pPr algn="just"/>
            <a:r>
              <a:rPr lang="en-IN" b="0" i="0" dirty="0">
                <a:solidFill>
                  <a:srgbClr val="000000"/>
                </a:solidFill>
                <a:effectLst/>
                <a:latin typeface="inter-regular"/>
              </a:rPr>
              <a:t>    	    try</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("divide by 0");    </a:t>
            </a:r>
          </a:p>
          <a:p>
            <a:pPr algn="just"/>
            <a:r>
              <a:rPr lang="en-IN" b="0" i="0" dirty="0">
                <a:solidFill>
                  <a:srgbClr val="000000"/>
                </a:solidFill>
                <a:effectLst/>
                <a:latin typeface="inter-regular"/>
              </a:rPr>
              <a:t>     		int b =39/0;    </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dirty="0">
                <a:solidFill>
                  <a:srgbClr val="000000"/>
                </a:solidFill>
                <a:latin typeface="inter-regular"/>
              </a:rPr>
              <a:t>   </a:t>
            </a:r>
            <a:r>
              <a:rPr lang="en-IN" b="1" i="0" dirty="0">
                <a:solidFill>
                  <a:srgbClr val="000000"/>
                </a:solidFill>
                <a:effectLst/>
                <a:latin typeface="inter-regular"/>
              </a:rPr>
              <a:t>//inner catch block 1</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0000"/>
                </a:solidFill>
                <a:effectLst/>
                <a:latin typeface="inter-regular"/>
              </a:rPr>
              <a:t>catch(</a:t>
            </a:r>
            <a:r>
              <a:rPr lang="en-IN" b="0" i="0" dirty="0" err="1">
                <a:solidFill>
                  <a:srgbClr val="000000"/>
                </a:solidFill>
                <a:effectLst/>
                <a:latin typeface="inter-regular"/>
              </a:rPr>
              <a:t>ArithmeticException</a:t>
            </a:r>
            <a:r>
              <a:rPr lang="en-IN" b="0" i="0" dirty="0">
                <a:solidFill>
                  <a:srgbClr val="000000"/>
                </a:solidFill>
                <a:effectLst/>
                <a:latin typeface="inter-regular"/>
              </a:rPr>
              <a:t> e)</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0000"/>
                </a:solidFill>
                <a:effectLst/>
                <a:latin typeface="inter-regular"/>
              </a:rPr>
              <a:t>} </a:t>
            </a:r>
          </a:p>
        </p:txBody>
      </p:sp>
      <p:sp>
        <p:nvSpPr>
          <p:cNvPr id="10" name="TextBox 9">
            <a:extLst>
              <a:ext uri="{FF2B5EF4-FFF2-40B4-BE49-F238E27FC236}">
                <a16:creationId xmlns:a16="http://schemas.microsoft.com/office/drawing/2014/main" id="{76B18D0D-6F78-0474-F958-FF8FF8441541}"/>
              </a:ext>
            </a:extLst>
          </p:cNvPr>
          <p:cNvSpPr txBox="1"/>
          <p:nvPr/>
        </p:nvSpPr>
        <p:spPr>
          <a:xfrm>
            <a:off x="5717512" y="717870"/>
            <a:ext cx="6368978" cy="5909310"/>
          </a:xfrm>
          <a:prstGeom prst="rect">
            <a:avLst/>
          </a:prstGeom>
          <a:noFill/>
          <a:ln>
            <a:solidFill>
              <a:schemeClr val="accent1"/>
            </a:solidFill>
          </a:ln>
        </p:spPr>
        <p:txBody>
          <a:bodyPr wrap="square">
            <a:spAutoFit/>
          </a:bodyPr>
          <a:lstStyle/>
          <a:p>
            <a:r>
              <a:rPr lang="en-IN" dirty="0"/>
              <a:t>                       </a:t>
            </a:r>
            <a:r>
              <a:rPr lang="en-IN" b="1" dirty="0"/>
              <a:t>//inner try block 2  </a:t>
            </a:r>
          </a:p>
          <a:p>
            <a:r>
              <a:rPr lang="en-IN" dirty="0"/>
              <a:t>    	     try</a:t>
            </a:r>
          </a:p>
          <a:p>
            <a:r>
              <a:rPr lang="en-IN" dirty="0"/>
              <a:t>	     {    </a:t>
            </a:r>
          </a:p>
          <a:p>
            <a:r>
              <a:rPr lang="en-IN" dirty="0"/>
              <a:t>    	 	int a[]=new int[5];    </a:t>
            </a:r>
          </a:p>
          <a:p>
            <a:r>
              <a:rPr lang="en-IN" dirty="0"/>
              <a:t>    	  	a[5]=4;    </a:t>
            </a:r>
          </a:p>
          <a:p>
            <a:r>
              <a:rPr lang="en-IN" dirty="0"/>
              <a:t>     	     }  </a:t>
            </a:r>
          </a:p>
          <a:p>
            <a:r>
              <a:rPr lang="en-IN" dirty="0"/>
              <a:t>      	    </a:t>
            </a:r>
            <a:r>
              <a:rPr lang="en-IN" b="1" dirty="0"/>
              <a:t>//inner catch block 2  </a:t>
            </a:r>
          </a:p>
          <a:p>
            <a:r>
              <a:rPr lang="en-IN" dirty="0"/>
              <a:t>    	     catch(</a:t>
            </a:r>
            <a:r>
              <a:rPr lang="en-IN" dirty="0" err="1"/>
              <a:t>ArrayIndexOutOfBoundsException</a:t>
            </a:r>
            <a:r>
              <a:rPr lang="en-IN" dirty="0"/>
              <a:t> e) </a:t>
            </a:r>
          </a:p>
          <a:p>
            <a:r>
              <a:rPr lang="en-IN" dirty="0"/>
              <a:t>	     {  </a:t>
            </a:r>
          </a:p>
          <a:p>
            <a:r>
              <a:rPr lang="en-IN" dirty="0"/>
              <a:t>       		</a:t>
            </a:r>
            <a:r>
              <a:rPr lang="en-IN" dirty="0" err="1"/>
              <a:t>System.out.println</a:t>
            </a:r>
            <a:r>
              <a:rPr lang="en-IN" dirty="0"/>
              <a:t>(e);  </a:t>
            </a:r>
          </a:p>
          <a:p>
            <a:r>
              <a:rPr lang="en-IN" dirty="0"/>
              <a:t>    	     }    </a:t>
            </a:r>
          </a:p>
          <a:p>
            <a:r>
              <a:rPr lang="en-IN" dirty="0"/>
              <a:t>     	</a:t>
            </a:r>
            <a:r>
              <a:rPr lang="en-IN" dirty="0" err="1"/>
              <a:t>System.out.println</a:t>
            </a:r>
            <a:r>
              <a:rPr lang="en-IN" dirty="0"/>
              <a:t>("other statement");   </a:t>
            </a:r>
          </a:p>
          <a:p>
            <a:r>
              <a:rPr lang="en-IN" dirty="0"/>
              <a:t>             } //</a:t>
            </a:r>
            <a:r>
              <a:rPr lang="en-IN" b="1" dirty="0"/>
              <a:t> End of outer try block</a:t>
            </a:r>
            <a:r>
              <a:rPr lang="en-IN" dirty="0"/>
              <a:t> </a:t>
            </a:r>
          </a:p>
          <a:p>
            <a:r>
              <a:rPr lang="en-IN" dirty="0"/>
              <a:t>            //catch block of outer try block  </a:t>
            </a:r>
          </a:p>
          <a:p>
            <a:r>
              <a:rPr lang="en-IN" dirty="0"/>
              <a:t>           catch(Exception e)  </a:t>
            </a:r>
          </a:p>
          <a:p>
            <a:r>
              <a:rPr lang="en-IN" dirty="0"/>
              <a:t>           {  </a:t>
            </a:r>
          </a:p>
          <a:p>
            <a:r>
              <a:rPr lang="en-IN" dirty="0"/>
              <a:t>    	</a:t>
            </a:r>
            <a:r>
              <a:rPr lang="en-IN" dirty="0" err="1"/>
              <a:t>System.out.println</a:t>
            </a:r>
            <a:r>
              <a:rPr lang="en-IN" dirty="0"/>
              <a:t>(" Outer catch handled");  </a:t>
            </a:r>
          </a:p>
          <a:p>
            <a:r>
              <a:rPr lang="en-IN" dirty="0"/>
              <a:t>           }    </a:t>
            </a:r>
          </a:p>
          <a:p>
            <a:r>
              <a:rPr lang="en-IN" dirty="0"/>
              <a:t>      </a:t>
            </a:r>
            <a:r>
              <a:rPr lang="en-IN" dirty="0" err="1"/>
              <a:t>System.out.println</a:t>
            </a:r>
            <a:r>
              <a:rPr lang="en-IN" dirty="0"/>
              <a:t>("normal flow..");    </a:t>
            </a:r>
          </a:p>
          <a:p>
            <a:r>
              <a:rPr lang="en-IN" dirty="0"/>
              <a:t>      }    </a:t>
            </a:r>
          </a:p>
          <a:p>
            <a:r>
              <a:rPr lang="en-IN" dirty="0"/>
              <a:t>} </a:t>
            </a:r>
          </a:p>
        </p:txBody>
      </p:sp>
    </p:spTree>
    <p:extLst>
      <p:ext uri="{BB962C8B-B14F-4D97-AF65-F5344CB8AC3E}">
        <p14:creationId xmlns:p14="http://schemas.microsoft.com/office/powerpoint/2010/main" val="165979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392222" y="19936"/>
            <a:ext cx="10947400" cy="679904"/>
          </a:xfrm>
        </p:spPr>
        <p:txBody>
          <a:bodyPr>
            <a:normAutofit fontScale="90000"/>
          </a:bodyPr>
          <a:lstStyle/>
          <a:p>
            <a:pPr algn="ctr"/>
            <a:r>
              <a:rPr lang="en-IN" b="1" dirty="0">
                <a:solidFill>
                  <a:srgbClr val="610B38"/>
                </a:solidFill>
                <a:latin typeface="erdana"/>
              </a:rPr>
              <a:t>Example (Nested try-catch block)</a:t>
            </a:r>
          </a:p>
        </p:txBody>
      </p:sp>
      <p:sp>
        <p:nvSpPr>
          <p:cNvPr id="4" name="TextBox 3">
            <a:extLst>
              <a:ext uri="{FF2B5EF4-FFF2-40B4-BE49-F238E27FC236}">
                <a16:creationId xmlns:a16="http://schemas.microsoft.com/office/drawing/2014/main" id="{9C95A4EA-D037-0D29-4C50-79F9711D2340}"/>
              </a:ext>
            </a:extLst>
          </p:cNvPr>
          <p:cNvSpPr txBox="1"/>
          <p:nvPr/>
        </p:nvSpPr>
        <p:spPr>
          <a:xfrm>
            <a:off x="1894117" y="1726544"/>
            <a:ext cx="7772398" cy="3170099"/>
          </a:xfrm>
          <a:prstGeom prst="rect">
            <a:avLst/>
          </a:prstGeom>
          <a:noFill/>
          <a:ln>
            <a:solidFill>
              <a:schemeClr val="accent1"/>
            </a:solidFill>
          </a:ln>
        </p:spPr>
        <p:txBody>
          <a:bodyPr wrap="square">
            <a:spAutoFit/>
          </a:bodyPr>
          <a:lstStyle/>
          <a:p>
            <a:pPr algn="just"/>
            <a:r>
              <a:rPr lang="en-IN" sz="2000" b="1" i="0" dirty="0">
                <a:solidFill>
                  <a:srgbClr val="000000"/>
                </a:solidFill>
                <a:effectLst/>
                <a:latin typeface="inter-regular"/>
              </a:rPr>
              <a:t>Output</a:t>
            </a:r>
            <a:r>
              <a:rPr lang="en-IN" b="0" i="0" dirty="0">
                <a:solidFill>
                  <a:srgbClr val="000000"/>
                </a:solidFill>
                <a:effectLst/>
                <a:latin typeface="inter-regular"/>
              </a:rPr>
              <a:t>:</a:t>
            </a:r>
          </a:p>
          <a:p>
            <a:pPr algn="just"/>
            <a:endParaRPr lang="en-IN" dirty="0">
              <a:solidFill>
                <a:srgbClr val="000000"/>
              </a:solidFill>
              <a:latin typeface="inter-regular"/>
            </a:endParaRPr>
          </a:p>
          <a:p>
            <a:pPr algn="just"/>
            <a:r>
              <a:rPr lang="en-IN" b="0" i="0" dirty="0">
                <a:solidFill>
                  <a:srgbClr val="000000"/>
                </a:solidFill>
                <a:effectLst/>
                <a:latin typeface="inter-regular"/>
              </a:rPr>
              <a:t>divide by 0</a:t>
            </a:r>
          </a:p>
          <a:p>
            <a:pPr algn="just"/>
            <a:endParaRPr lang="en-IN" b="0" i="0" dirty="0">
              <a:solidFill>
                <a:srgbClr val="000000"/>
              </a:solidFill>
              <a:effectLst/>
              <a:latin typeface="inter-regular"/>
            </a:endParaRPr>
          </a:p>
          <a:p>
            <a:pPr algn="just"/>
            <a:r>
              <a:rPr lang="en-IN" b="0" i="0" dirty="0" err="1">
                <a:solidFill>
                  <a:srgbClr val="000000"/>
                </a:solidFill>
                <a:effectLst/>
                <a:latin typeface="inter-regular"/>
              </a:rPr>
              <a:t>java.lang.ArithmeticException</a:t>
            </a:r>
            <a:r>
              <a:rPr lang="en-IN" b="0" i="0" dirty="0">
                <a:solidFill>
                  <a:srgbClr val="000000"/>
                </a:solidFill>
                <a:effectLst/>
                <a:latin typeface="inter-regular"/>
              </a:rPr>
              <a:t>: / by zero</a:t>
            </a:r>
          </a:p>
          <a:p>
            <a:pPr algn="just"/>
            <a:endParaRPr lang="en-IN" b="0" i="0" dirty="0">
              <a:solidFill>
                <a:srgbClr val="000000"/>
              </a:solidFill>
              <a:effectLst/>
              <a:latin typeface="inter-regular"/>
            </a:endParaRPr>
          </a:p>
          <a:p>
            <a:pPr algn="just"/>
            <a:r>
              <a:rPr lang="en-IN" b="0" i="0" dirty="0" err="1">
                <a:solidFill>
                  <a:srgbClr val="000000"/>
                </a:solidFill>
                <a:effectLst/>
                <a:latin typeface="inter-regular"/>
              </a:rPr>
              <a:t>java.lang.ArrayIndexOutOfBoundsException</a:t>
            </a:r>
            <a:r>
              <a:rPr lang="en-IN" b="0" i="0" dirty="0">
                <a:solidFill>
                  <a:srgbClr val="000000"/>
                </a:solidFill>
                <a:effectLst/>
                <a:latin typeface="inter-regular"/>
              </a:rPr>
              <a:t>: Index 5 out of bounds for length 5</a:t>
            </a:r>
          </a:p>
          <a:p>
            <a:pPr algn="just"/>
            <a:endParaRPr lang="en-IN" b="0" i="0" dirty="0">
              <a:solidFill>
                <a:srgbClr val="000000"/>
              </a:solidFill>
              <a:effectLst/>
              <a:latin typeface="inter-regular"/>
            </a:endParaRPr>
          </a:p>
          <a:p>
            <a:pPr algn="just"/>
            <a:r>
              <a:rPr lang="en-IN" b="0" i="0" dirty="0">
                <a:solidFill>
                  <a:srgbClr val="000000"/>
                </a:solidFill>
                <a:effectLst/>
                <a:latin typeface="inter-regular"/>
              </a:rPr>
              <a:t>other statement</a:t>
            </a:r>
          </a:p>
          <a:p>
            <a:pPr algn="just"/>
            <a:endParaRPr lang="en-IN" b="0" i="0" dirty="0">
              <a:solidFill>
                <a:srgbClr val="000000"/>
              </a:solidFill>
              <a:effectLst/>
              <a:latin typeface="inter-regular"/>
            </a:endParaRPr>
          </a:p>
          <a:p>
            <a:pPr algn="just"/>
            <a:r>
              <a:rPr lang="en-IN" b="0" i="0" dirty="0">
                <a:solidFill>
                  <a:srgbClr val="000000"/>
                </a:solidFill>
                <a:effectLst/>
                <a:latin typeface="inter-regular"/>
              </a:rPr>
              <a:t>normal flow..</a:t>
            </a:r>
          </a:p>
        </p:txBody>
      </p:sp>
    </p:spTree>
    <p:extLst>
      <p:ext uri="{BB962C8B-B14F-4D97-AF65-F5344CB8AC3E}">
        <p14:creationId xmlns:p14="http://schemas.microsoft.com/office/powerpoint/2010/main" val="2148308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finally block</a:t>
            </a:r>
          </a:p>
        </p:txBody>
      </p:sp>
    </p:spTree>
    <p:extLst>
      <p:ext uri="{BB962C8B-B14F-4D97-AF65-F5344CB8AC3E}">
        <p14:creationId xmlns:p14="http://schemas.microsoft.com/office/powerpoint/2010/main" val="85400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Exception Handling in Java</a:t>
            </a:r>
          </a:p>
        </p:txBody>
      </p:sp>
      <p:sp>
        <p:nvSpPr>
          <p:cNvPr id="9" name="TextBox 8">
            <a:extLst>
              <a:ext uri="{FF2B5EF4-FFF2-40B4-BE49-F238E27FC236}">
                <a16:creationId xmlns:a16="http://schemas.microsoft.com/office/drawing/2014/main" id="{45C3C8A9-2103-CAA6-6267-947262F04985}"/>
              </a:ext>
            </a:extLst>
          </p:cNvPr>
          <p:cNvSpPr txBox="1"/>
          <p:nvPr/>
        </p:nvSpPr>
        <p:spPr>
          <a:xfrm>
            <a:off x="770965" y="878541"/>
            <a:ext cx="10784541" cy="2754600"/>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Exception Handling in Java</a:t>
            </a:r>
            <a:r>
              <a:rPr lang="en-US" b="0" i="0" dirty="0">
                <a:solidFill>
                  <a:srgbClr val="333333"/>
                </a:solidFill>
                <a:effectLst/>
                <a:latin typeface="inter-regular"/>
              </a:rPr>
              <a:t> is one of the powerful </a:t>
            </a:r>
            <a:r>
              <a:rPr lang="en-US" b="0" i="1" dirty="0">
                <a:solidFill>
                  <a:srgbClr val="333333"/>
                </a:solidFill>
                <a:effectLst/>
                <a:latin typeface="inter-regular"/>
              </a:rPr>
              <a:t>mechanism to handle the runtime errors</a:t>
            </a:r>
            <a:r>
              <a:rPr lang="en-US" b="0" i="0" dirty="0">
                <a:solidFill>
                  <a:srgbClr val="333333"/>
                </a:solidFill>
                <a:effectLst/>
                <a:latin typeface="inter-regular"/>
              </a:rPr>
              <a:t> so that the normal flow of the application can be maintained.</a:t>
            </a:r>
          </a:p>
          <a:p>
            <a:pPr algn="just"/>
            <a:endParaRPr lang="en-US" sz="400" dirty="0">
              <a:solidFill>
                <a:srgbClr val="610B38"/>
              </a:solidFill>
              <a:latin typeface="erdana"/>
            </a:endParaRPr>
          </a:p>
          <a:p>
            <a:pPr algn="just"/>
            <a:r>
              <a:rPr lang="en-US" b="0" i="0" dirty="0">
                <a:solidFill>
                  <a:srgbClr val="333333"/>
                </a:solidFill>
                <a:effectLst/>
                <a:latin typeface="inter-regular"/>
              </a:rPr>
              <a:t>In Java, an exception is an event that disrupts the normal flow of the program. It is an object which is thrown at runtime.</a:t>
            </a:r>
          </a:p>
          <a:p>
            <a:pPr algn="just"/>
            <a:endParaRPr lang="en-US" sz="700" dirty="0">
              <a:solidFill>
                <a:srgbClr val="333333"/>
              </a:solidFill>
              <a:latin typeface="inter-regular"/>
            </a:endParaRPr>
          </a:p>
          <a:p>
            <a:pPr algn="just"/>
            <a:r>
              <a:rPr lang="en-US" b="1" i="0" dirty="0">
                <a:solidFill>
                  <a:srgbClr val="610B4B"/>
                </a:solidFill>
                <a:effectLst/>
                <a:latin typeface="erdana"/>
              </a:rPr>
              <a:t>Advantage of Exception Handling</a:t>
            </a:r>
          </a:p>
          <a:p>
            <a:pPr algn="just"/>
            <a:r>
              <a:rPr lang="en-US" b="0" i="0" dirty="0">
                <a:solidFill>
                  <a:srgbClr val="333333"/>
                </a:solidFill>
                <a:effectLst/>
                <a:latin typeface="inter-regular"/>
              </a:rPr>
              <a:t>The core advantage of exception handling is </a:t>
            </a:r>
            <a:r>
              <a:rPr lang="en-US" b="1" i="0" dirty="0">
                <a:solidFill>
                  <a:srgbClr val="333333"/>
                </a:solidFill>
                <a:effectLst/>
                <a:latin typeface="inter-bold"/>
              </a:rPr>
              <a:t>to maintain the normal flow of the application</a:t>
            </a:r>
            <a:r>
              <a:rPr lang="en-US" b="0" i="0" dirty="0">
                <a:solidFill>
                  <a:srgbClr val="333333"/>
                </a:solidFill>
                <a:effectLst/>
                <a:latin typeface="inter-regular"/>
              </a:rPr>
              <a:t>. An exception normally disrupts the normal flow of the application; that is why we need to handle exceptions. Let's consider a scenario:</a:t>
            </a:r>
          </a:p>
          <a:p>
            <a:pPr algn="just"/>
            <a:endParaRPr lang="en-US" b="0" i="0" dirty="0">
              <a:solidFill>
                <a:srgbClr val="333333"/>
              </a:solidFill>
              <a:effectLst/>
              <a:latin typeface="inter-regular"/>
            </a:endParaRPr>
          </a:p>
        </p:txBody>
      </p:sp>
      <p:sp>
        <p:nvSpPr>
          <p:cNvPr id="12" name="TextBox 11">
            <a:extLst>
              <a:ext uri="{FF2B5EF4-FFF2-40B4-BE49-F238E27FC236}">
                <a16:creationId xmlns:a16="http://schemas.microsoft.com/office/drawing/2014/main" id="{EAD97A53-5832-4C6B-2EAB-1D31E664A210}"/>
              </a:ext>
            </a:extLst>
          </p:cNvPr>
          <p:cNvSpPr txBox="1"/>
          <p:nvPr/>
        </p:nvSpPr>
        <p:spPr>
          <a:xfrm>
            <a:off x="950259" y="3534529"/>
            <a:ext cx="3263154" cy="2862322"/>
          </a:xfrm>
          <a:prstGeom prst="rect">
            <a:avLst/>
          </a:prstGeom>
          <a:noFill/>
          <a:ln>
            <a:solidFill>
              <a:schemeClr val="accent1"/>
            </a:solidFill>
          </a:ln>
        </p:spPr>
        <p:txBody>
          <a:bodyPr wrap="square">
            <a:spAutoFit/>
          </a:bodyPr>
          <a:lstStyle/>
          <a:p>
            <a:pPr algn="just"/>
            <a:r>
              <a:rPr lang="en-IN" b="0" i="0" dirty="0">
                <a:solidFill>
                  <a:srgbClr val="000000"/>
                </a:solidFill>
                <a:effectLst/>
                <a:latin typeface="inter-regular"/>
              </a:rPr>
              <a:t>statement </a:t>
            </a:r>
            <a:r>
              <a:rPr lang="en-IN" b="0" i="0" dirty="0">
                <a:solidFill>
                  <a:srgbClr val="C00000"/>
                </a:solidFill>
                <a:effectLst/>
                <a:latin typeface="inter-regular"/>
              </a:rPr>
              <a:t>1</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2</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3</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4</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008200"/>
                </a:solidFill>
                <a:effectLst/>
                <a:latin typeface="inter-regular"/>
              </a:rPr>
              <a:t>//exception occurs</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6</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7</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8</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9</a:t>
            </a:r>
            <a:r>
              <a:rPr lang="en-IN" b="0" i="0" dirty="0">
                <a:solidFill>
                  <a:srgbClr val="000000"/>
                </a:solidFill>
                <a:effectLst/>
                <a:latin typeface="inter-regular"/>
              </a:rPr>
              <a:t>;  </a:t>
            </a:r>
          </a:p>
          <a:p>
            <a:pPr algn="just"/>
            <a:r>
              <a:rPr lang="en-IN" b="0" i="0" dirty="0">
                <a:solidFill>
                  <a:srgbClr val="000000"/>
                </a:solidFill>
                <a:effectLst/>
                <a:latin typeface="inter-regular"/>
              </a:rPr>
              <a:t>statement </a:t>
            </a:r>
            <a:r>
              <a:rPr lang="en-IN" b="0" i="0" dirty="0">
                <a:solidFill>
                  <a:srgbClr val="C00000"/>
                </a:solidFill>
                <a:effectLst/>
                <a:latin typeface="inter-regular"/>
              </a:rPr>
              <a:t>10</a:t>
            </a:r>
            <a:r>
              <a:rPr lang="en-IN" b="0" i="0" dirty="0">
                <a:solidFill>
                  <a:srgbClr val="000000"/>
                </a:solidFill>
                <a:effectLst/>
                <a:latin typeface="inter-regular"/>
              </a:rPr>
              <a:t>;  </a:t>
            </a:r>
          </a:p>
        </p:txBody>
      </p:sp>
      <p:sp>
        <p:nvSpPr>
          <p:cNvPr id="14" name="TextBox 13">
            <a:extLst>
              <a:ext uri="{FF2B5EF4-FFF2-40B4-BE49-F238E27FC236}">
                <a16:creationId xmlns:a16="http://schemas.microsoft.com/office/drawing/2014/main" id="{6D753C9E-5483-1FE4-F0BA-E7EBAB13FA51}"/>
              </a:ext>
            </a:extLst>
          </p:cNvPr>
          <p:cNvSpPr txBox="1"/>
          <p:nvPr/>
        </p:nvSpPr>
        <p:spPr>
          <a:xfrm>
            <a:off x="5147417" y="3793812"/>
            <a:ext cx="6094324" cy="2031325"/>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Suppose there are 10 statements in a Java program and an </a:t>
            </a:r>
            <a:r>
              <a:rPr lang="en-US" b="0" i="0" dirty="0">
                <a:solidFill>
                  <a:srgbClr val="333333"/>
                </a:solidFill>
                <a:effectLst/>
                <a:highlight>
                  <a:srgbClr val="FFFF00"/>
                </a:highlight>
                <a:latin typeface="inter-regular"/>
              </a:rPr>
              <a:t>exception occurs</a:t>
            </a:r>
            <a:r>
              <a:rPr lang="en-US" b="0" i="0" dirty="0">
                <a:solidFill>
                  <a:srgbClr val="333333"/>
                </a:solidFill>
                <a:effectLst/>
                <a:latin typeface="inter-regular"/>
              </a:rPr>
              <a:t> at </a:t>
            </a:r>
            <a:r>
              <a:rPr lang="en-US" b="0" i="0" dirty="0">
                <a:solidFill>
                  <a:srgbClr val="333333"/>
                </a:solidFill>
                <a:effectLst/>
                <a:highlight>
                  <a:srgbClr val="00FF00"/>
                </a:highlight>
                <a:latin typeface="inter-regular"/>
              </a:rPr>
              <a:t>statement 5</a:t>
            </a:r>
            <a:r>
              <a:rPr lang="en-US" b="0" i="0" dirty="0">
                <a:solidFill>
                  <a:srgbClr val="333333"/>
                </a:solidFill>
                <a:effectLst/>
                <a:latin typeface="inter-regular"/>
              </a:rPr>
              <a:t>; the rest of the code will not be executed, i.e., statements 6 to 10 will not be executed. </a:t>
            </a:r>
          </a:p>
          <a:p>
            <a:endParaRPr lang="en-US" dirty="0">
              <a:solidFill>
                <a:srgbClr val="333333"/>
              </a:solidFill>
              <a:latin typeface="inter-regular"/>
            </a:endParaRPr>
          </a:p>
          <a:p>
            <a:pPr algn="just"/>
            <a:r>
              <a:rPr lang="en-US" b="0" i="0" dirty="0">
                <a:solidFill>
                  <a:srgbClr val="333333"/>
                </a:solidFill>
                <a:effectLst/>
                <a:latin typeface="inter-regular"/>
              </a:rPr>
              <a:t>However, when we perform exception handling, the rest of the statements will be executed. That is why we use exception handling in Java.</a:t>
            </a:r>
            <a:endParaRPr lang="en-IN" dirty="0"/>
          </a:p>
        </p:txBody>
      </p:sp>
    </p:spTree>
    <p:extLst>
      <p:ext uri="{BB962C8B-B14F-4D97-AF65-F5344CB8AC3E}">
        <p14:creationId xmlns:p14="http://schemas.microsoft.com/office/powerpoint/2010/main" val="1898476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Java finally block</a:t>
            </a:r>
          </a:p>
        </p:txBody>
      </p:sp>
      <p:sp>
        <p:nvSpPr>
          <p:cNvPr id="5" name="TextBox 4">
            <a:extLst>
              <a:ext uri="{FF2B5EF4-FFF2-40B4-BE49-F238E27FC236}">
                <a16:creationId xmlns:a16="http://schemas.microsoft.com/office/drawing/2014/main" id="{037BAFEA-A3BF-C816-47E8-32E0FB22E2F2}"/>
              </a:ext>
            </a:extLst>
          </p:cNvPr>
          <p:cNvSpPr txBox="1"/>
          <p:nvPr/>
        </p:nvSpPr>
        <p:spPr>
          <a:xfrm>
            <a:off x="524435" y="717870"/>
            <a:ext cx="11143130" cy="1515800"/>
          </a:xfrm>
          <a:prstGeom prst="rect">
            <a:avLst/>
          </a:prstGeom>
          <a:noFill/>
        </p:spPr>
        <p:txBody>
          <a:bodyPr wrap="square">
            <a:spAutoFit/>
          </a:bodyPr>
          <a:lstStyle/>
          <a:p>
            <a:pPr algn="just"/>
            <a:r>
              <a:rPr lang="en-US" b="1" i="0" dirty="0">
                <a:solidFill>
                  <a:srgbClr val="333333"/>
                </a:solidFill>
                <a:effectLst/>
                <a:latin typeface="inter-bold"/>
              </a:rPr>
              <a:t>Java finally block</a:t>
            </a:r>
            <a:r>
              <a:rPr lang="en-US" b="0" i="0" dirty="0">
                <a:solidFill>
                  <a:srgbClr val="333333"/>
                </a:solidFill>
                <a:effectLst/>
                <a:latin typeface="inter-regular"/>
              </a:rPr>
              <a:t> is a block used to execute important code such as closing the connection, etc.</a:t>
            </a:r>
          </a:p>
          <a:p>
            <a:pPr algn="just"/>
            <a:endParaRPr lang="en-US" sz="900" b="0" i="0" dirty="0">
              <a:solidFill>
                <a:srgbClr val="333333"/>
              </a:solidFill>
              <a:effectLst/>
              <a:latin typeface="inter-regular"/>
            </a:endParaRPr>
          </a:p>
          <a:p>
            <a:pPr algn="just"/>
            <a:r>
              <a:rPr lang="en-US" b="0" i="0" dirty="0">
                <a:solidFill>
                  <a:srgbClr val="333333"/>
                </a:solidFill>
                <a:effectLst/>
                <a:latin typeface="inter-regular"/>
              </a:rPr>
              <a:t>Java finally block is always executed whether an exception is handled or not. Therefore, it contains all the necessary statements that need to be printed regardless of the exception occurs or not.</a:t>
            </a:r>
          </a:p>
          <a:p>
            <a:pPr algn="just"/>
            <a:endParaRPr lang="en-US" sz="1050" b="0" i="0" dirty="0">
              <a:solidFill>
                <a:srgbClr val="333333"/>
              </a:solidFill>
              <a:effectLst/>
              <a:latin typeface="inter-regular"/>
            </a:endParaRPr>
          </a:p>
          <a:p>
            <a:pPr algn="just"/>
            <a:r>
              <a:rPr lang="en-US" b="0" i="0" dirty="0">
                <a:solidFill>
                  <a:srgbClr val="333333"/>
                </a:solidFill>
                <a:effectLst/>
                <a:latin typeface="inter-regular"/>
              </a:rPr>
              <a:t>The finally block follows the try-catch block.</a:t>
            </a:r>
          </a:p>
        </p:txBody>
      </p:sp>
      <p:pic>
        <p:nvPicPr>
          <p:cNvPr id="1026" name="Picture 2" descr="Java finally block">
            <a:extLst>
              <a:ext uri="{FF2B5EF4-FFF2-40B4-BE49-F238E27FC236}">
                <a16:creationId xmlns:a16="http://schemas.microsoft.com/office/drawing/2014/main" id="{9E1C7E64-06EC-05FD-1232-0EFBFD12C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540" y="2312894"/>
            <a:ext cx="7485530" cy="431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9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finally block : Example 01</a:t>
            </a:r>
          </a:p>
        </p:txBody>
      </p:sp>
      <p:sp>
        <p:nvSpPr>
          <p:cNvPr id="4" name="TextBox 3">
            <a:extLst>
              <a:ext uri="{FF2B5EF4-FFF2-40B4-BE49-F238E27FC236}">
                <a16:creationId xmlns:a16="http://schemas.microsoft.com/office/drawing/2014/main" id="{DA7F133B-4046-044E-E546-9C7F9116A628}"/>
              </a:ext>
            </a:extLst>
          </p:cNvPr>
          <p:cNvSpPr txBox="1"/>
          <p:nvPr/>
        </p:nvSpPr>
        <p:spPr>
          <a:xfrm>
            <a:off x="600634" y="717870"/>
            <a:ext cx="11080377" cy="1077218"/>
          </a:xfrm>
          <a:prstGeom prst="rect">
            <a:avLst/>
          </a:prstGeom>
          <a:noFill/>
        </p:spPr>
        <p:txBody>
          <a:bodyPr wrap="square">
            <a:spAutoFit/>
          </a:bodyPr>
          <a:lstStyle/>
          <a:p>
            <a:pPr algn="just"/>
            <a:r>
              <a:rPr lang="en-US" b="1" i="0" dirty="0">
                <a:solidFill>
                  <a:srgbClr val="610B4B"/>
                </a:solidFill>
                <a:effectLst/>
                <a:latin typeface="erdana"/>
              </a:rPr>
              <a:t>CASE 01: When an exception does not occur</a:t>
            </a:r>
          </a:p>
          <a:p>
            <a:pPr algn="just"/>
            <a:endParaRPr lang="en-US" sz="1000" b="1" i="0" dirty="0">
              <a:solidFill>
                <a:srgbClr val="610B4B"/>
              </a:solidFill>
              <a:effectLst/>
              <a:latin typeface="erdana"/>
            </a:endParaRPr>
          </a:p>
          <a:p>
            <a:pPr algn="just"/>
            <a:r>
              <a:rPr lang="en-US" b="0" i="0" dirty="0">
                <a:solidFill>
                  <a:srgbClr val="333333"/>
                </a:solidFill>
                <a:effectLst/>
                <a:latin typeface="inter-regular"/>
              </a:rPr>
              <a:t>In the following example, Java program does not throw any exception, and the finally block is executed after the try block.</a:t>
            </a:r>
          </a:p>
        </p:txBody>
      </p:sp>
      <p:sp>
        <p:nvSpPr>
          <p:cNvPr id="7" name="TextBox 6">
            <a:extLst>
              <a:ext uri="{FF2B5EF4-FFF2-40B4-BE49-F238E27FC236}">
                <a16:creationId xmlns:a16="http://schemas.microsoft.com/office/drawing/2014/main" id="{3FA93DB8-E280-ABB1-92D9-DC3A7CE6CC07}"/>
              </a:ext>
            </a:extLst>
          </p:cNvPr>
          <p:cNvSpPr txBox="1"/>
          <p:nvPr/>
        </p:nvSpPr>
        <p:spPr>
          <a:xfrm>
            <a:off x="735106" y="1921288"/>
            <a:ext cx="5109882"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TestFinallyBlock1</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8200"/>
                </a:solidFill>
                <a:effectLst/>
                <a:latin typeface="inter-regular"/>
              </a:rPr>
              <a:t>	      //below code do not throw 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25</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(data);    </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	//catch won't be executed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NullPointerException</a:t>
            </a:r>
            <a:r>
              <a:rPr lang="en-IN" b="0" i="0" dirty="0">
                <a:solidFill>
                  <a:srgbClr val="000000"/>
                </a:solidFill>
                <a:effectLst/>
                <a:latin typeface="inter-regular"/>
              </a:rPr>
              <a:t> 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b="0" i="0" dirty="0">
                <a:solidFill>
                  <a:srgbClr val="000000"/>
                </a:solidFill>
                <a:effectLst/>
                <a:latin typeface="inter-regular"/>
              </a:rPr>
              <a:t>	}    </a:t>
            </a:r>
          </a:p>
        </p:txBody>
      </p:sp>
      <p:sp>
        <p:nvSpPr>
          <p:cNvPr id="9" name="TextBox 8">
            <a:extLst>
              <a:ext uri="{FF2B5EF4-FFF2-40B4-BE49-F238E27FC236}">
                <a16:creationId xmlns:a16="http://schemas.microsoft.com/office/drawing/2014/main" id="{FE86CE90-E227-8C34-021F-183DD8E78C28}"/>
              </a:ext>
            </a:extLst>
          </p:cNvPr>
          <p:cNvSpPr txBox="1"/>
          <p:nvPr/>
        </p:nvSpPr>
        <p:spPr>
          <a:xfrm>
            <a:off x="6219190" y="1921288"/>
            <a:ext cx="5822578" cy="2585323"/>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                 //executed whether exception occurred or not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finally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"finally block is executed"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p:sp>
        <p:nvSpPr>
          <p:cNvPr id="11" name="TextBox 10">
            <a:extLst>
              <a:ext uri="{FF2B5EF4-FFF2-40B4-BE49-F238E27FC236}">
                <a16:creationId xmlns:a16="http://schemas.microsoft.com/office/drawing/2014/main" id="{38F80C6B-AFE2-0350-EE6A-77DDAFD9E961}"/>
              </a:ext>
            </a:extLst>
          </p:cNvPr>
          <p:cNvSpPr txBox="1"/>
          <p:nvPr/>
        </p:nvSpPr>
        <p:spPr>
          <a:xfrm>
            <a:off x="7765283" y="4691277"/>
            <a:ext cx="2730391" cy="1477328"/>
          </a:xfrm>
          <a:prstGeom prst="rect">
            <a:avLst/>
          </a:prstGeom>
          <a:noFill/>
          <a:ln>
            <a:solidFill>
              <a:schemeClr val="accent1"/>
            </a:solidFill>
          </a:ln>
        </p:spPr>
        <p:txBody>
          <a:bodyPr wrap="square">
            <a:spAutoFit/>
          </a:bodyPr>
          <a:lstStyle/>
          <a:p>
            <a:r>
              <a:rPr lang="en-US" b="1" dirty="0"/>
              <a:t>Output:</a:t>
            </a:r>
          </a:p>
          <a:p>
            <a:endParaRPr lang="en-US" b="1" dirty="0"/>
          </a:p>
          <a:p>
            <a:r>
              <a:rPr lang="en-US" dirty="0"/>
              <a:t>5</a:t>
            </a:r>
          </a:p>
          <a:p>
            <a:r>
              <a:rPr lang="en-US" dirty="0"/>
              <a:t>finally block is executed</a:t>
            </a:r>
          </a:p>
          <a:p>
            <a:r>
              <a:rPr lang="en-US" dirty="0"/>
              <a:t>rest of the code</a:t>
            </a:r>
            <a:endParaRPr lang="en-IN" dirty="0"/>
          </a:p>
        </p:txBody>
      </p:sp>
    </p:spTree>
    <p:extLst>
      <p:ext uri="{BB962C8B-B14F-4D97-AF65-F5344CB8AC3E}">
        <p14:creationId xmlns:p14="http://schemas.microsoft.com/office/powerpoint/2010/main" val="1103110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finally block : Example 02</a:t>
            </a:r>
          </a:p>
        </p:txBody>
      </p:sp>
      <p:sp>
        <p:nvSpPr>
          <p:cNvPr id="4" name="TextBox 3">
            <a:extLst>
              <a:ext uri="{FF2B5EF4-FFF2-40B4-BE49-F238E27FC236}">
                <a16:creationId xmlns:a16="http://schemas.microsoft.com/office/drawing/2014/main" id="{DA7F133B-4046-044E-E546-9C7F9116A628}"/>
              </a:ext>
            </a:extLst>
          </p:cNvPr>
          <p:cNvSpPr txBox="1"/>
          <p:nvPr/>
        </p:nvSpPr>
        <p:spPr>
          <a:xfrm>
            <a:off x="600634" y="717870"/>
            <a:ext cx="11441134" cy="1077218"/>
          </a:xfrm>
          <a:prstGeom prst="rect">
            <a:avLst/>
          </a:prstGeom>
          <a:noFill/>
        </p:spPr>
        <p:txBody>
          <a:bodyPr wrap="square">
            <a:spAutoFit/>
          </a:bodyPr>
          <a:lstStyle/>
          <a:p>
            <a:pPr algn="just"/>
            <a:r>
              <a:rPr lang="en-US" b="1" i="0" dirty="0">
                <a:solidFill>
                  <a:srgbClr val="610B4B"/>
                </a:solidFill>
                <a:effectLst/>
                <a:latin typeface="erdana"/>
              </a:rPr>
              <a:t>CASE 02: When an exception occurs but is not handled by the catch block</a:t>
            </a:r>
          </a:p>
          <a:p>
            <a:pPr algn="just"/>
            <a:endParaRPr lang="en-US" sz="1000" b="1" i="0" dirty="0">
              <a:solidFill>
                <a:srgbClr val="610B4B"/>
              </a:solidFill>
              <a:effectLst/>
              <a:latin typeface="erdana"/>
            </a:endParaRPr>
          </a:p>
          <a:p>
            <a:pPr algn="just"/>
            <a:r>
              <a:rPr lang="en-US" b="0" i="0" dirty="0">
                <a:solidFill>
                  <a:srgbClr val="333333"/>
                </a:solidFill>
                <a:effectLst/>
                <a:latin typeface="inter-regular"/>
              </a:rPr>
              <a:t>Here, the code throws an exception however the catch block cannot handle it. Despite this, the finally block is executed after the try block and then the program terminates abnormally.</a:t>
            </a:r>
          </a:p>
        </p:txBody>
      </p:sp>
      <p:sp>
        <p:nvSpPr>
          <p:cNvPr id="7" name="TextBox 6">
            <a:extLst>
              <a:ext uri="{FF2B5EF4-FFF2-40B4-BE49-F238E27FC236}">
                <a16:creationId xmlns:a16="http://schemas.microsoft.com/office/drawing/2014/main" id="{3FA93DB8-E280-ABB1-92D9-DC3A7CE6CC07}"/>
              </a:ext>
            </a:extLst>
          </p:cNvPr>
          <p:cNvSpPr txBox="1"/>
          <p:nvPr/>
        </p:nvSpPr>
        <p:spPr>
          <a:xfrm>
            <a:off x="735105" y="1921288"/>
            <a:ext cx="5237705" cy="452431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TestFinallyBlock</a:t>
            </a:r>
            <a:r>
              <a:rPr lang="en-IN" dirty="0">
                <a:solidFill>
                  <a:srgbClr val="000000"/>
                </a:solidFill>
                <a:latin typeface="inter-regular"/>
              </a:rPr>
              <a:t>2</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"Inside try block"</a:t>
            </a:r>
            <a:r>
              <a:rPr lang="en-US" b="0" i="0" dirty="0">
                <a:solidFill>
                  <a:srgbClr val="000000"/>
                </a:solidFill>
                <a:effectLst/>
                <a:latin typeface="inter-regular"/>
              </a:rPr>
              <a:t>);  </a:t>
            </a:r>
            <a:endParaRPr lang="en-IN" b="0" i="0" dirty="0">
              <a:solidFill>
                <a:srgbClr val="000000"/>
              </a:solidFill>
              <a:effectLst/>
              <a:latin typeface="inter-regular"/>
            </a:endParaRPr>
          </a:p>
          <a:p>
            <a:pPr algn="just"/>
            <a:r>
              <a:rPr lang="en-IN" b="0" i="0" dirty="0">
                <a:solidFill>
                  <a:srgbClr val="008200"/>
                </a:solidFill>
                <a:effectLst/>
                <a:latin typeface="inter-regular"/>
              </a:rPr>
              <a:t>	      //below code throws an 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25</a:t>
            </a:r>
            <a:r>
              <a:rPr lang="en-IN" b="0" i="0" dirty="0">
                <a:solidFill>
                  <a:srgbClr val="000000"/>
                </a:solidFill>
                <a:effectLst/>
                <a:latin typeface="inter-regular"/>
              </a:rPr>
              <a:t>/</a:t>
            </a:r>
            <a:r>
              <a:rPr lang="en-IN" dirty="0">
                <a:solidFill>
                  <a:srgbClr val="C00000"/>
                </a:solidFill>
                <a:latin typeface="inter-regular"/>
              </a:rPr>
              <a:t>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(data);    </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	//catch won't be executed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NullPointerException</a:t>
            </a:r>
            <a:r>
              <a:rPr lang="en-IN" b="0" i="0" dirty="0">
                <a:solidFill>
                  <a:srgbClr val="000000"/>
                </a:solidFill>
                <a:effectLst/>
                <a:latin typeface="inter-regular"/>
              </a:rPr>
              <a:t> 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b="0" i="0" dirty="0">
                <a:solidFill>
                  <a:srgbClr val="000000"/>
                </a:solidFill>
                <a:effectLst/>
                <a:latin typeface="inter-regular"/>
              </a:rPr>
              <a:t>	}    </a:t>
            </a:r>
          </a:p>
        </p:txBody>
      </p:sp>
      <p:sp>
        <p:nvSpPr>
          <p:cNvPr id="9" name="TextBox 8">
            <a:extLst>
              <a:ext uri="{FF2B5EF4-FFF2-40B4-BE49-F238E27FC236}">
                <a16:creationId xmlns:a16="http://schemas.microsoft.com/office/drawing/2014/main" id="{FE86CE90-E227-8C34-021F-183DD8E78C28}"/>
              </a:ext>
            </a:extLst>
          </p:cNvPr>
          <p:cNvSpPr txBox="1"/>
          <p:nvPr/>
        </p:nvSpPr>
        <p:spPr>
          <a:xfrm>
            <a:off x="6219190" y="1921288"/>
            <a:ext cx="5822578" cy="2585323"/>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//executed regardless of exception occurred or not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finally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"finally block is executed"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dirty="0">
                <a:solidFill>
                  <a:srgbClr val="000000"/>
                </a:solidFill>
                <a:latin typeface="inter-regular"/>
              </a:rPr>
              <a:t>             // This line will not execute</a:t>
            </a:r>
            <a:endParaRPr lang="en-IN" b="0" i="0" dirty="0">
              <a:solidFill>
                <a:srgbClr val="000000"/>
              </a:solidFill>
              <a:effectLst/>
              <a:latin typeface="inter-regular"/>
            </a:endParaRP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p:sp>
        <p:nvSpPr>
          <p:cNvPr id="11" name="TextBox 10">
            <a:extLst>
              <a:ext uri="{FF2B5EF4-FFF2-40B4-BE49-F238E27FC236}">
                <a16:creationId xmlns:a16="http://schemas.microsoft.com/office/drawing/2014/main" id="{38F80C6B-AFE2-0350-EE6A-77DDAFD9E961}"/>
              </a:ext>
            </a:extLst>
          </p:cNvPr>
          <p:cNvSpPr txBox="1"/>
          <p:nvPr/>
        </p:nvSpPr>
        <p:spPr>
          <a:xfrm>
            <a:off x="6321201" y="4783610"/>
            <a:ext cx="5721355" cy="1661993"/>
          </a:xfrm>
          <a:prstGeom prst="rect">
            <a:avLst/>
          </a:prstGeom>
          <a:noFill/>
          <a:ln>
            <a:solidFill>
              <a:schemeClr val="accent1"/>
            </a:solidFill>
          </a:ln>
        </p:spPr>
        <p:txBody>
          <a:bodyPr wrap="square">
            <a:spAutoFit/>
          </a:bodyPr>
          <a:lstStyle/>
          <a:p>
            <a:r>
              <a:rPr lang="en-US" b="1" dirty="0"/>
              <a:t>Output:</a:t>
            </a:r>
          </a:p>
          <a:p>
            <a:endParaRPr lang="en-US" sz="1050" b="1" dirty="0"/>
          </a:p>
          <a:p>
            <a:r>
              <a:rPr lang="en-US" dirty="0"/>
              <a:t>Inside try block</a:t>
            </a:r>
          </a:p>
          <a:p>
            <a:r>
              <a:rPr lang="en-US" dirty="0"/>
              <a:t>finally block is executed</a:t>
            </a:r>
          </a:p>
          <a:p>
            <a:r>
              <a:rPr lang="en-US" dirty="0"/>
              <a:t>Exception in thread "main" </a:t>
            </a:r>
            <a:r>
              <a:rPr lang="en-US" dirty="0" err="1"/>
              <a:t>java.lang.ArithmeticException</a:t>
            </a:r>
            <a:r>
              <a:rPr lang="en-US" dirty="0"/>
              <a:t>: / by zero at TestFinallyBlock2.main(TestFinallyBlock2.java:9)</a:t>
            </a:r>
            <a:endParaRPr lang="en-IN" dirty="0"/>
          </a:p>
        </p:txBody>
      </p:sp>
    </p:spTree>
    <p:extLst>
      <p:ext uri="{BB962C8B-B14F-4D97-AF65-F5344CB8AC3E}">
        <p14:creationId xmlns:p14="http://schemas.microsoft.com/office/powerpoint/2010/main" val="1193619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finally block : Example 03</a:t>
            </a:r>
          </a:p>
        </p:txBody>
      </p:sp>
      <p:sp>
        <p:nvSpPr>
          <p:cNvPr id="4" name="TextBox 3">
            <a:extLst>
              <a:ext uri="{FF2B5EF4-FFF2-40B4-BE49-F238E27FC236}">
                <a16:creationId xmlns:a16="http://schemas.microsoft.com/office/drawing/2014/main" id="{DA7F133B-4046-044E-E546-9C7F9116A628}"/>
              </a:ext>
            </a:extLst>
          </p:cNvPr>
          <p:cNvSpPr txBox="1"/>
          <p:nvPr/>
        </p:nvSpPr>
        <p:spPr>
          <a:xfrm>
            <a:off x="600634" y="717870"/>
            <a:ext cx="11441134" cy="1200329"/>
          </a:xfrm>
          <a:prstGeom prst="rect">
            <a:avLst/>
          </a:prstGeom>
          <a:noFill/>
        </p:spPr>
        <p:txBody>
          <a:bodyPr wrap="square">
            <a:spAutoFit/>
          </a:bodyPr>
          <a:lstStyle/>
          <a:p>
            <a:pPr algn="just"/>
            <a:r>
              <a:rPr lang="en-US" b="0" i="0" dirty="0">
                <a:solidFill>
                  <a:srgbClr val="610B4B"/>
                </a:solidFill>
                <a:effectLst/>
                <a:latin typeface="erdana"/>
              </a:rPr>
              <a:t>CASE 3: </a:t>
            </a:r>
            <a:r>
              <a:rPr lang="en-US" b="1" i="0" dirty="0">
                <a:solidFill>
                  <a:srgbClr val="610B4B"/>
                </a:solidFill>
                <a:effectLst/>
                <a:latin typeface="erdana"/>
              </a:rPr>
              <a:t>When an exception occurs and is handled by the catch block</a:t>
            </a:r>
          </a:p>
          <a:p>
            <a:pPr algn="just"/>
            <a:endParaRPr lang="en-US" b="1" i="0" dirty="0">
              <a:solidFill>
                <a:srgbClr val="333333"/>
              </a:solidFill>
              <a:effectLst/>
              <a:latin typeface="inter-regular"/>
            </a:endParaRPr>
          </a:p>
          <a:p>
            <a:pPr algn="just"/>
            <a:r>
              <a:rPr lang="en-US" b="0" i="0" dirty="0">
                <a:solidFill>
                  <a:srgbClr val="333333"/>
                </a:solidFill>
                <a:effectLst/>
                <a:latin typeface="inter-regular"/>
              </a:rPr>
              <a:t>The following example where the Java code throws an exception and the catch block handles the exception. Later the finally block is executed after the try-catch block. Further, the rest of the code is also executed normally.</a:t>
            </a:r>
          </a:p>
        </p:txBody>
      </p:sp>
      <p:sp>
        <p:nvSpPr>
          <p:cNvPr id="7" name="TextBox 6">
            <a:extLst>
              <a:ext uri="{FF2B5EF4-FFF2-40B4-BE49-F238E27FC236}">
                <a16:creationId xmlns:a16="http://schemas.microsoft.com/office/drawing/2014/main" id="{3FA93DB8-E280-ABB1-92D9-DC3A7CE6CC07}"/>
              </a:ext>
            </a:extLst>
          </p:cNvPr>
          <p:cNvSpPr txBox="1"/>
          <p:nvPr/>
        </p:nvSpPr>
        <p:spPr>
          <a:xfrm>
            <a:off x="735105" y="1921288"/>
            <a:ext cx="5237705"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TestFinallyBlock</a:t>
            </a:r>
            <a:r>
              <a:rPr lang="en-IN" dirty="0">
                <a:solidFill>
                  <a:srgbClr val="000000"/>
                </a:solidFill>
                <a:latin typeface="inter-regular"/>
              </a:rPr>
              <a:t>2</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"Inside try block"</a:t>
            </a:r>
            <a:r>
              <a:rPr lang="en-US" b="0" i="0" dirty="0">
                <a:solidFill>
                  <a:srgbClr val="000000"/>
                </a:solidFill>
                <a:effectLst/>
                <a:latin typeface="inter-regular"/>
              </a:rPr>
              <a:t>);  </a:t>
            </a:r>
            <a:endParaRPr lang="en-IN" b="0" i="0" dirty="0">
              <a:solidFill>
                <a:srgbClr val="000000"/>
              </a:solidFill>
              <a:effectLst/>
              <a:latin typeface="inter-regular"/>
            </a:endParaRPr>
          </a:p>
          <a:p>
            <a:pPr algn="just"/>
            <a:r>
              <a:rPr lang="en-IN" b="0" i="0" dirty="0">
                <a:solidFill>
                  <a:srgbClr val="008200"/>
                </a:solidFill>
                <a:effectLst/>
                <a:latin typeface="inter-regular"/>
              </a:rPr>
              <a:t>	      //below code throws an 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25</a:t>
            </a:r>
            <a:r>
              <a:rPr lang="en-IN" b="0" i="0" dirty="0">
                <a:solidFill>
                  <a:srgbClr val="000000"/>
                </a:solidFill>
                <a:effectLst/>
                <a:latin typeface="inter-regular"/>
              </a:rPr>
              <a:t>/</a:t>
            </a:r>
            <a:r>
              <a:rPr lang="en-IN" dirty="0">
                <a:solidFill>
                  <a:srgbClr val="C00000"/>
                </a:solidFill>
                <a:latin typeface="inter-regular"/>
              </a:rPr>
              <a:t>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(data);    </a:t>
            </a:r>
          </a:p>
          <a:p>
            <a:pPr algn="just"/>
            <a:r>
              <a:rPr lang="en-IN" b="0" i="0" dirty="0">
                <a:solidFill>
                  <a:srgbClr val="000000"/>
                </a:solidFill>
                <a:effectLst/>
                <a:latin typeface="inter-regular"/>
              </a:rPr>
              <a:t>  	}    </a:t>
            </a:r>
          </a:p>
          <a:p>
            <a:pPr algn="just"/>
            <a:r>
              <a:rPr lang="en-IN" b="0" i="0" dirty="0">
                <a:solidFill>
                  <a:srgbClr val="008200"/>
                </a:solidFill>
                <a:effectLst/>
                <a:latin typeface="inter-regular"/>
              </a:rPr>
              <a:t>	//catch will be executed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dirty="0" err="1">
                <a:solidFill>
                  <a:srgbClr val="000000"/>
                </a:solidFill>
                <a:latin typeface="inter-regular"/>
              </a:rPr>
              <a:t>Arithmetic</a:t>
            </a:r>
            <a:r>
              <a:rPr lang="en-IN" b="0" i="0" dirty="0" err="1">
                <a:solidFill>
                  <a:srgbClr val="000000"/>
                </a:solidFill>
                <a:effectLst/>
                <a:latin typeface="inter-regular"/>
              </a:rPr>
              <a:t>Exception</a:t>
            </a:r>
            <a:r>
              <a:rPr lang="en-IN" b="0" i="0" dirty="0">
                <a:solidFill>
                  <a:srgbClr val="000000"/>
                </a:solidFill>
                <a:effectLst/>
                <a:latin typeface="inter-regular"/>
              </a:rPr>
              <a:t> 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a:t>
            </a:r>
            <a:r>
              <a:rPr lang="en-IN" dirty="0" err="1">
                <a:solidFill>
                  <a:srgbClr val="000000"/>
                </a:solidFill>
                <a:latin typeface="inter-regular"/>
              </a:rPr>
              <a:t>.println</a:t>
            </a:r>
            <a:r>
              <a:rPr lang="en-IN" dirty="0">
                <a:solidFill>
                  <a:srgbClr val="000000"/>
                </a:solidFill>
                <a:latin typeface="inter-regular"/>
              </a:rPr>
              <a:t>(“Exception Handled”);</a:t>
            </a:r>
            <a:endParaRPr lang="en-IN" b="0" i="0" dirty="0">
              <a:solidFill>
                <a:srgbClr val="000000"/>
              </a:solidFill>
              <a:effectLst/>
              <a:latin typeface="inter-regular"/>
            </a:endParaRP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IN" b="0" i="0" dirty="0">
                <a:solidFill>
                  <a:srgbClr val="000000"/>
                </a:solidFill>
                <a:effectLst/>
                <a:latin typeface="inter-regular"/>
              </a:rPr>
              <a:t>	}    </a:t>
            </a:r>
          </a:p>
        </p:txBody>
      </p:sp>
      <p:sp>
        <p:nvSpPr>
          <p:cNvPr id="9" name="TextBox 8">
            <a:extLst>
              <a:ext uri="{FF2B5EF4-FFF2-40B4-BE49-F238E27FC236}">
                <a16:creationId xmlns:a16="http://schemas.microsoft.com/office/drawing/2014/main" id="{FE86CE90-E227-8C34-021F-183DD8E78C28}"/>
              </a:ext>
            </a:extLst>
          </p:cNvPr>
          <p:cNvSpPr txBox="1"/>
          <p:nvPr/>
        </p:nvSpPr>
        <p:spPr>
          <a:xfrm>
            <a:off x="6219190" y="1921288"/>
            <a:ext cx="5822578" cy="2585323"/>
          </a:xfrm>
          <a:prstGeom prst="rect">
            <a:avLst/>
          </a:prstGeom>
          <a:noFill/>
          <a:ln>
            <a:solidFill>
              <a:schemeClr val="accent1"/>
            </a:solidFill>
          </a:ln>
        </p:spPr>
        <p:txBody>
          <a:bodyPr wrap="square">
            <a:spAutoFit/>
          </a:bodyPr>
          <a:lstStyle/>
          <a:p>
            <a:pPr algn="just"/>
            <a:r>
              <a:rPr lang="en-IN" b="0" i="0" dirty="0">
                <a:solidFill>
                  <a:srgbClr val="008200"/>
                </a:solidFill>
                <a:effectLst/>
                <a:latin typeface="inter-regular"/>
              </a:rPr>
              <a:t>//executed regardless of exception occurred or not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finally</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"finally block is executed"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dirty="0">
                <a:solidFill>
                  <a:srgbClr val="000000"/>
                </a:solidFill>
                <a:latin typeface="inter-regular"/>
              </a:rPr>
              <a:t>                 // This line </a:t>
            </a:r>
            <a:r>
              <a:rPr lang="en-IN">
                <a:solidFill>
                  <a:srgbClr val="000000"/>
                </a:solidFill>
                <a:latin typeface="inter-regular"/>
              </a:rPr>
              <a:t>will execute</a:t>
            </a:r>
            <a:endParaRPr lang="en-IN" b="0" i="0" dirty="0">
              <a:solidFill>
                <a:srgbClr val="000000"/>
              </a:solidFill>
              <a:effectLst/>
              <a:latin typeface="inter-regular"/>
            </a:endParaRP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p:sp>
        <p:nvSpPr>
          <p:cNvPr id="11" name="TextBox 10">
            <a:extLst>
              <a:ext uri="{FF2B5EF4-FFF2-40B4-BE49-F238E27FC236}">
                <a16:creationId xmlns:a16="http://schemas.microsoft.com/office/drawing/2014/main" id="{38F80C6B-AFE2-0350-EE6A-77DDAFD9E961}"/>
              </a:ext>
            </a:extLst>
          </p:cNvPr>
          <p:cNvSpPr txBox="1"/>
          <p:nvPr/>
        </p:nvSpPr>
        <p:spPr>
          <a:xfrm>
            <a:off x="6219190" y="4698868"/>
            <a:ext cx="5721355" cy="1915909"/>
          </a:xfrm>
          <a:prstGeom prst="rect">
            <a:avLst/>
          </a:prstGeom>
          <a:noFill/>
          <a:ln>
            <a:solidFill>
              <a:schemeClr val="accent1"/>
            </a:solidFill>
          </a:ln>
        </p:spPr>
        <p:txBody>
          <a:bodyPr wrap="square">
            <a:spAutoFit/>
          </a:bodyPr>
          <a:lstStyle/>
          <a:p>
            <a:r>
              <a:rPr lang="en-US" b="1" dirty="0"/>
              <a:t>Output:</a:t>
            </a:r>
          </a:p>
          <a:p>
            <a:endParaRPr lang="en-US" sz="1050" b="1" dirty="0"/>
          </a:p>
          <a:p>
            <a:r>
              <a:rPr lang="en-US" dirty="0"/>
              <a:t>Inside try block</a:t>
            </a:r>
          </a:p>
          <a:p>
            <a:r>
              <a:rPr lang="en-US" dirty="0"/>
              <a:t>Exception Handled</a:t>
            </a:r>
          </a:p>
          <a:p>
            <a:r>
              <a:rPr lang="en-US" dirty="0" err="1"/>
              <a:t>java.lang.ArithmeticException</a:t>
            </a:r>
            <a:r>
              <a:rPr lang="en-US" dirty="0"/>
              <a:t>: / by zero </a:t>
            </a:r>
          </a:p>
          <a:p>
            <a:r>
              <a:rPr lang="en-US" dirty="0"/>
              <a:t>finally block is executed</a:t>
            </a:r>
          </a:p>
          <a:p>
            <a:r>
              <a:rPr lang="en-US" dirty="0"/>
              <a:t>rest of the code</a:t>
            </a:r>
            <a:endParaRPr lang="en-IN" dirty="0"/>
          </a:p>
        </p:txBody>
      </p:sp>
    </p:spTree>
    <p:extLst>
      <p:ext uri="{BB962C8B-B14F-4D97-AF65-F5344CB8AC3E}">
        <p14:creationId xmlns:p14="http://schemas.microsoft.com/office/powerpoint/2010/main" val="1544031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05672" y="2758914"/>
            <a:ext cx="10180655" cy="1104220"/>
          </a:xfrm>
        </p:spPr>
        <p:txBody>
          <a:bodyPr>
            <a:normAutofit/>
          </a:bodyPr>
          <a:lstStyle/>
          <a:p>
            <a:r>
              <a:rPr lang="en-IN" sz="7200" b="1" dirty="0"/>
              <a:t>throw keyword</a:t>
            </a:r>
          </a:p>
        </p:txBody>
      </p:sp>
    </p:spTree>
    <p:extLst>
      <p:ext uri="{BB962C8B-B14F-4D97-AF65-F5344CB8AC3E}">
        <p14:creationId xmlns:p14="http://schemas.microsoft.com/office/powerpoint/2010/main" val="3672632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Java throw keyword</a:t>
            </a:r>
          </a:p>
        </p:txBody>
      </p:sp>
      <p:sp>
        <p:nvSpPr>
          <p:cNvPr id="4" name="TextBox 3">
            <a:extLst>
              <a:ext uri="{FF2B5EF4-FFF2-40B4-BE49-F238E27FC236}">
                <a16:creationId xmlns:a16="http://schemas.microsoft.com/office/drawing/2014/main" id="{4C139192-43BE-BA00-FF70-06E1D856836B}"/>
              </a:ext>
            </a:extLst>
          </p:cNvPr>
          <p:cNvSpPr txBox="1"/>
          <p:nvPr/>
        </p:nvSpPr>
        <p:spPr>
          <a:xfrm>
            <a:off x="305900" y="717870"/>
            <a:ext cx="11580200" cy="2185214"/>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The Java throw keyword is used to throw an exception explicitly.</a:t>
            </a:r>
          </a:p>
          <a:p>
            <a:pPr marL="171450" indent="-171450" algn="just">
              <a:buFont typeface="Arial" panose="020B0604020202020204" pitchFamily="34" charset="0"/>
              <a:buChar char="•"/>
            </a:pPr>
            <a:endParaRPr lang="en-US" sz="1000"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We specify the </a:t>
            </a:r>
            <a:r>
              <a:rPr lang="en-US" b="1" i="0" dirty="0">
                <a:solidFill>
                  <a:srgbClr val="333333"/>
                </a:solidFill>
                <a:effectLst/>
                <a:latin typeface="inter-bold"/>
              </a:rPr>
              <a:t>exception</a:t>
            </a:r>
            <a:r>
              <a:rPr lang="en-US" b="0" i="0" dirty="0">
                <a:solidFill>
                  <a:srgbClr val="333333"/>
                </a:solidFill>
                <a:effectLst/>
                <a:latin typeface="inter-regular"/>
              </a:rPr>
              <a:t> object which is to be thrown. The Exception has some message with it that provides the error description.</a:t>
            </a:r>
          </a:p>
          <a:p>
            <a:pPr marL="285750" indent="-285750" algn="just">
              <a:buFont typeface="Arial" panose="020B0604020202020204" pitchFamily="34" charset="0"/>
              <a:buChar char="•"/>
            </a:pPr>
            <a:r>
              <a:rPr lang="en-US" b="0" i="0" dirty="0">
                <a:solidFill>
                  <a:srgbClr val="333333"/>
                </a:solidFill>
                <a:effectLst/>
                <a:latin typeface="inter-regular"/>
              </a:rPr>
              <a:t>We can throw either checked or unchecked exceptions in Java by throw keyword. It is mainly used to throw a custom exception.</a:t>
            </a:r>
          </a:p>
          <a:p>
            <a:pPr marL="285750" indent="-285750" algn="just">
              <a:buFont typeface="Arial" panose="020B0604020202020204" pitchFamily="34" charset="0"/>
              <a:buChar char="•"/>
            </a:pPr>
            <a:r>
              <a:rPr lang="en-US" b="0" i="0" dirty="0">
                <a:solidFill>
                  <a:srgbClr val="333333"/>
                </a:solidFill>
                <a:effectLst/>
                <a:latin typeface="inter-regular"/>
              </a:rPr>
              <a:t>We can also define our own set of conditions and throw an exception explicitly using throw keyword. For example, we can throw </a:t>
            </a:r>
            <a:r>
              <a:rPr lang="en-US" b="0" i="0" dirty="0" err="1">
                <a:solidFill>
                  <a:srgbClr val="333333"/>
                </a:solidFill>
                <a:effectLst/>
                <a:latin typeface="inter-regular"/>
              </a:rPr>
              <a:t>ArithmeticException</a:t>
            </a:r>
            <a:r>
              <a:rPr lang="en-US" b="0" i="0" dirty="0">
                <a:solidFill>
                  <a:srgbClr val="333333"/>
                </a:solidFill>
                <a:effectLst/>
                <a:latin typeface="inter-regular"/>
              </a:rPr>
              <a:t> if we divide a number by another number.</a:t>
            </a:r>
          </a:p>
        </p:txBody>
      </p:sp>
      <p:sp>
        <p:nvSpPr>
          <p:cNvPr id="7" name="TextBox 6">
            <a:extLst>
              <a:ext uri="{FF2B5EF4-FFF2-40B4-BE49-F238E27FC236}">
                <a16:creationId xmlns:a16="http://schemas.microsoft.com/office/drawing/2014/main" id="{D825F952-9D60-182D-AC02-C3BA46801B2E}"/>
              </a:ext>
            </a:extLst>
          </p:cNvPr>
          <p:cNvSpPr txBox="1"/>
          <p:nvPr/>
        </p:nvSpPr>
        <p:spPr>
          <a:xfrm>
            <a:off x="582805" y="3042341"/>
            <a:ext cx="11403779" cy="3416320"/>
          </a:xfrm>
          <a:prstGeom prst="rect">
            <a:avLst/>
          </a:prstGeom>
          <a:noFill/>
        </p:spPr>
        <p:txBody>
          <a:bodyPr wrap="square">
            <a:spAutoFit/>
          </a:bodyPr>
          <a:lstStyle/>
          <a:p>
            <a:pPr algn="just"/>
            <a:r>
              <a:rPr lang="en-US" b="0" i="0" dirty="0">
                <a:solidFill>
                  <a:srgbClr val="333333"/>
                </a:solidFill>
                <a:effectLst/>
                <a:latin typeface="inter-regular"/>
              </a:rPr>
              <a:t>The syntax of the Java throw keyword is given below.</a:t>
            </a:r>
          </a:p>
          <a:p>
            <a:pPr algn="just"/>
            <a:endParaRPr lang="en-US" b="0" i="0" dirty="0">
              <a:solidFill>
                <a:srgbClr val="333333"/>
              </a:solidFill>
              <a:effectLst/>
              <a:latin typeface="inter-regular"/>
            </a:endParaRPr>
          </a:p>
          <a:p>
            <a:pPr algn="just"/>
            <a:r>
              <a:rPr lang="en-US" b="1" i="0" dirty="0">
                <a:solidFill>
                  <a:srgbClr val="333333"/>
                </a:solidFill>
                <a:effectLst/>
                <a:latin typeface="inter-regular"/>
              </a:rPr>
              <a:t>throw</a:t>
            </a:r>
            <a:r>
              <a:rPr lang="en-US" b="0" i="0" dirty="0">
                <a:solidFill>
                  <a:srgbClr val="333333"/>
                </a:solidFill>
                <a:effectLst/>
                <a:latin typeface="inter-regular"/>
              </a:rPr>
              <a:t> Instance ;</a:t>
            </a:r>
          </a:p>
          <a:p>
            <a:pPr algn="just"/>
            <a:endParaRPr lang="en-US" dirty="0">
              <a:solidFill>
                <a:srgbClr val="333333"/>
              </a:solidFill>
              <a:latin typeface="inter-regular"/>
            </a:endParaRPr>
          </a:p>
          <a:p>
            <a:pPr algn="just"/>
            <a:r>
              <a:rPr lang="en-US" b="0" i="0" dirty="0">
                <a:solidFill>
                  <a:srgbClr val="333333"/>
                </a:solidFill>
                <a:effectLst/>
                <a:latin typeface="inter-regular"/>
              </a:rPr>
              <a:t>Where the Instance must be of type Throwable or subclass of Throwable. For example, Exception is the sub class of Throwable and the user-defined exceptions usually extend the Exception class.</a:t>
            </a:r>
          </a:p>
          <a:p>
            <a:pPr algn="just"/>
            <a:endParaRPr lang="en-US" b="0" i="0" dirty="0">
              <a:solidFill>
                <a:srgbClr val="333333"/>
              </a:solidFill>
              <a:effectLst/>
              <a:latin typeface="inter-regular"/>
            </a:endParaRPr>
          </a:p>
          <a:p>
            <a:pPr algn="just"/>
            <a:r>
              <a:rPr lang="en-US" b="1" i="0" dirty="0">
                <a:solidFill>
                  <a:srgbClr val="006699"/>
                </a:solidFill>
                <a:effectLst/>
                <a:latin typeface="inter-regular"/>
              </a:rPr>
              <a:t>For Example: </a:t>
            </a:r>
          </a:p>
          <a:p>
            <a:pPr algn="just"/>
            <a:endParaRPr lang="en-US" b="1" i="0" dirty="0">
              <a:solidFill>
                <a:srgbClr val="006699"/>
              </a:solidFill>
              <a:effectLst/>
              <a:latin typeface="inter-regular"/>
            </a:endParaRPr>
          </a:p>
          <a:p>
            <a:pPr algn="just"/>
            <a:r>
              <a:rPr lang="en-US" b="1" i="0" dirty="0">
                <a:solidFill>
                  <a:srgbClr val="006699"/>
                </a:solidFill>
                <a:effectLst/>
                <a:latin typeface="inter-regular"/>
              </a:rPr>
              <a:t>	throw</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exception_class</a:t>
            </a:r>
            <a:r>
              <a:rPr lang="en-US" b="0" i="0" dirty="0">
                <a:solidFill>
                  <a:srgbClr val="000000"/>
                </a:solidFill>
                <a:effectLst/>
                <a:latin typeface="inter-regular"/>
              </a:rPr>
              <a:t>(</a:t>
            </a:r>
            <a:r>
              <a:rPr lang="en-US" b="0" i="0" dirty="0">
                <a:solidFill>
                  <a:srgbClr val="0000FF"/>
                </a:solidFill>
                <a:effectLst/>
                <a:latin typeface="inter-regular"/>
              </a:rPr>
              <a:t>"error message"</a:t>
            </a:r>
            <a:r>
              <a:rPr lang="en-US" b="0" i="0" dirty="0">
                <a:solidFill>
                  <a:srgbClr val="000000"/>
                </a:solidFill>
                <a:effectLst/>
                <a:latin typeface="inter-regular"/>
              </a:rPr>
              <a:t>);  </a:t>
            </a:r>
          </a:p>
          <a:p>
            <a:pPr algn="just"/>
            <a:endParaRPr lang="en-US" dirty="0">
              <a:solidFill>
                <a:srgbClr val="333333"/>
              </a:solidFill>
              <a:latin typeface="inter-regular"/>
            </a:endParaRPr>
          </a:p>
          <a:p>
            <a:pPr algn="just"/>
            <a:r>
              <a:rPr lang="en-US" b="1" i="0" dirty="0">
                <a:solidFill>
                  <a:srgbClr val="006699"/>
                </a:solidFill>
                <a:effectLst/>
                <a:latin typeface="inter-regular"/>
              </a:rPr>
              <a:t>	throw</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IOException</a:t>
            </a:r>
            <a:r>
              <a:rPr lang="en-US" b="0" i="0" dirty="0">
                <a:solidFill>
                  <a:srgbClr val="000000"/>
                </a:solidFill>
                <a:effectLst/>
                <a:latin typeface="inter-regular"/>
              </a:rPr>
              <a:t>(</a:t>
            </a:r>
            <a:r>
              <a:rPr lang="en-US" b="0" i="0" dirty="0">
                <a:solidFill>
                  <a:srgbClr val="0000FF"/>
                </a:solidFill>
                <a:effectLst/>
                <a:latin typeface="inter-regular"/>
              </a:rPr>
              <a:t>"sorry device error"</a:t>
            </a:r>
            <a:r>
              <a:rPr lang="en-US" b="0" i="0" dirty="0">
                <a:solidFill>
                  <a:srgbClr val="000000"/>
                </a:solidFill>
                <a:effectLst/>
                <a:latin typeface="inter-regular"/>
              </a:rPr>
              <a:t>);   </a:t>
            </a:r>
          </a:p>
        </p:txBody>
      </p:sp>
    </p:spTree>
    <p:extLst>
      <p:ext uri="{BB962C8B-B14F-4D97-AF65-F5344CB8AC3E}">
        <p14:creationId xmlns:p14="http://schemas.microsoft.com/office/powerpoint/2010/main" val="1245157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Throwing exception : Example</a:t>
            </a:r>
          </a:p>
        </p:txBody>
      </p:sp>
      <p:sp>
        <p:nvSpPr>
          <p:cNvPr id="4" name="TextBox 3">
            <a:extLst>
              <a:ext uri="{FF2B5EF4-FFF2-40B4-BE49-F238E27FC236}">
                <a16:creationId xmlns:a16="http://schemas.microsoft.com/office/drawing/2014/main" id="{DA7F133B-4046-044E-E546-9C7F9116A628}"/>
              </a:ext>
            </a:extLst>
          </p:cNvPr>
          <p:cNvSpPr txBox="1"/>
          <p:nvPr/>
        </p:nvSpPr>
        <p:spPr>
          <a:xfrm>
            <a:off x="600634" y="717870"/>
            <a:ext cx="11441134" cy="646331"/>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In this example, we have created a method named </a:t>
            </a:r>
            <a:r>
              <a:rPr lang="en-US" b="1" i="0" dirty="0">
                <a:solidFill>
                  <a:srgbClr val="333333"/>
                </a:solidFill>
                <a:effectLst/>
                <a:latin typeface="inter-regular"/>
              </a:rPr>
              <a:t>validate() </a:t>
            </a:r>
            <a:r>
              <a:rPr lang="en-US" b="0" i="0" dirty="0">
                <a:solidFill>
                  <a:srgbClr val="333333"/>
                </a:solidFill>
                <a:effectLst/>
                <a:latin typeface="inter-regular"/>
              </a:rPr>
              <a:t>that accepts an integer as a parameter. </a:t>
            </a:r>
          </a:p>
          <a:p>
            <a:pPr marL="285750" indent="-285750" algn="just">
              <a:buFont typeface="Arial" panose="020B0604020202020204" pitchFamily="34" charset="0"/>
              <a:buChar char="•"/>
            </a:pPr>
            <a:r>
              <a:rPr lang="en-US" b="0" i="0" dirty="0">
                <a:solidFill>
                  <a:srgbClr val="333333"/>
                </a:solidFill>
                <a:effectLst/>
                <a:latin typeface="inter-regular"/>
              </a:rPr>
              <a:t>If the age is less than 18, we are throwing the </a:t>
            </a:r>
            <a:r>
              <a:rPr lang="en-US" b="0" i="0" dirty="0" err="1">
                <a:solidFill>
                  <a:srgbClr val="333333"/>
                </a:solidFill>
                <a:effectLst/>
                <a:latin typeface="inter-regular"/>
              </a:rPr>
              <a:t>ArithmeticException</a:t>
            </a:r>
            <a:r>
              <a:rPr lang="en-US" b="0" i="0" dirty="0">
                <a:solidFill>
                  <a:srgbClr val="333333"/>
                </a:solidFill>
                <a:effectLst/>
                <a:latin typeface="inter-regular"/>
              </a:rPr>
              <a:t> otherwise print a message welcome to vote.</a:t>
            </a:r>
          </a:p>
        </p:txBody>
      </p:sp>
      <p:sp>
        <p:nvSpPr>
          <p:cNvPr id="5" name="TextBox 4">
            <a:extLst>
              <a:ext uri="{FF2B5EF4-FFF2-40B4-BE49-F238E27FC236}">
                <a16:creationId xmlns:a16="http://schemas.microsoft.com/office/drawing/2014/main" id="{6B1A2EA7-DF8B-0CAD-B90D-BB6B0B3C5736}"/>
              </a:ext>
            </a:extLst>
          </p:cNvPr>
          <p:cNvSpPr txBox="1"/>
          <p:nvPr/>
        </p:nvSpPr>
        <p:spPr>
          <a:xfrm>
            <a:off x="179691" y="1773991"/>
            <a:ext cx="7031334" cy="4247317"/>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TestThrow1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//method to check if person is eligible to vote or not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validate(</a:t>
            </a:r>
            <a:r>
              <a:rPr lang="en-US" b="1" i="0" dirty="0">
                <a:solidFill>
                  <a:srgbClr val="006699"/>
                </a:solidFill>
                <a:effectLst/>
                <a:latin typeface="inter-regular"/>
              </a:rPr>
              <a:t>int</a:t>
            </a:r>
            <a:r>
              <a:rPr lang="en-US" b="0" i="0" dirty="0">
                <a:solidFill>
                  <a:srgbClr val="000000"/>
                </a:solidFill>
                <a:effectLst/>
                <a:latin typeface="inter-regular"/>
              </a:rPr>
              <a:t> age)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(age&lt;</a:t>
            </a:r>
            <a:r>
              <a:rPr lang="en-US" b="0" i="0" dirty="0">
                <a:solidFill>
                  <a:srgbClr val="C00000"/>
                </a:solidFill>
                <a:effectLst/>
                <a:latin typeface="inter-regular"/>
              </a:rPr>
              <a:t>18</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//throw Arithmetic exception if not eligible to vote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throw</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ArithmeticException</a:t>
            </a:r>
            <a:r>
              <a:rPr lang="en-US" b="0" i="0" dirty="0">
                <a:solidFill>
                  <a:srgbClr val="000000"/>
                </a:solidFill>
                <a:effectLst/>
                <a:latin typeface="inter-regular"/>
              </a:rPr>
              <a:t>(</a:t>
            </a:r>
            <a:r>
              <a:rPr lang="en-US" b="0" i="0" dirty="0">
                <a:solidFill>
                  <a:srgbClr val="0000FF"/>
                </a:solidFill>
                <a:effectLst/>
                <a:latin typeface="inter-regular"/>
              </a:rPr>
              <a:t>"Person is not eligible to vote"</a:t>
            </a:r>
            <a:r>
              <a:rPr lang="en-US" b="0" i="0" dirty="0">
                <a:solidFill>
                  <a:srgbClr val="000000"/>
                </a:solidFill>
                <a:effectLst/>
                <a:latin typeface="inter-regular"/>
              </a:rPr>
              <a:t>);</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else</a:t>
            </a:r>
            <a:r>
              <a:rPr lang="en-US" b="0" i="0" dirty="0">
                <a:solidFill>
                  <a:srgbClr val="000000"/>
                </a:solidFill>
                <a:effectLst/>
                <a:latin typeface="inter-regular"/>
              </a:rPr>
              <a:t> </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"Person is eligible to vote!!"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  </a:t>
            </a:r>
          </a:p>
        </p:txBody>
      </p:sp>
      <p:sp>
        <p:nvSpPr>
          <p:cNvPr id="8" name="TextBox 7">
            <a:extLst>
              <a:ext uri="{FF2B5EF4-FFF2-40B4-BE49-F238E27FC236}">
                <a16:creationId xmlns:a16="http://schemas.microsoft.com/office/drawing/2014/main" id="{363C3041-35E2-46B9-6F13-8392C45A2AFE}"/>
              </a:ext>
            </a:extLst>
          </p:cNvPr>
          <p:cNvSpPr txBox="1"/>
          <p:nvPr/>
        </p:nvSpPr>
        <p:spPr>
          <a:xfrm>
            <a:off x="7572764" y="1814190"/>
            <a:ext cx="4469004" cy="2031325"/>
          </a:xfrm>
          <a:prstGeom prst="rect">
            <a:avLst/>
          </a:prstGeom>
          <a:noFill/>
          <a:ln>
            <a:solidFill>
              <a:schemeClr val="accent1"/>
            </a:solidFill>
          </a:ln>
        </p:spPr>
        <p:txBody>
          <a:bodyPr wrap="square">
            <a:spAutoFit/>
          </a:bodyPr>
          <a:lstStyle/>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//calling the method</a:t>
            </a:r>
            <a:r>
              <a:rPr lang="en-US" b="0" i="0" dirty="0">
                <a:solidFill>
                  <a:srgbClr val="000000"/>
                </a:solidFill>
                <a:effectLst/>
                <a:latin typeface="inter-regular"/>
              </a:rPr>
              <a:t> </a:t>
            </a:r>
          </a:p>
          <a:p>
            <a:pPr algn="just"/>
            <a:r>
              <a:rPr lang="en-US" b="0" i="0" dirty="0">
                <a:solidFill>
                  <a:srgbClr val="000000"/>
                </a:solidFill>
                <a:effectLst/>
                <a:latin typeface="inter-regular"/>
              </a:rPr>
              <a:t>         validate(</a:t>
            </a:r>
            <a:r>
              <a:rPr lang="en-US" b="0" i="0" dirty="0">
                <a:solidFill>
                  <a:srgbClr val="C00000"/>
                </a:solidFill>
                <a:effectLst/>
                <a:latin typeface="inter-regular"/>
              </a:rPr>
              <a:t>13</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"rest of the code"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endParaRPr lang="en-IN" dirty="0"/>
          </a:p>
        </p:txBody>
      </p:sp>
      <p:sp>
        <p:nvSpPr>
          <p:cNvPr id="12" name="TextBox 11">
            <a:extLst>
              <a:ext uri="{FF2B5EF4-FFF2-40B4-BE49-F238E27FC236}">
                <a16:creationId xmlns:a16="http://schemas.microsoft.com/office/drawing/2014/main" id="{BA0EEA1C-7671-7A49-988A-3000E45EEF74}"/>
              </a:ext>
            </a:extLst>
          </p:cNvPr>
          <p:cNvSpPr txBox="1"/>
          <p:nvPr/>
        </p:nvSpPr>
        <p:spPr>
          <a:xfrm>
            <a:off x="7606606" y="4017663"/>
            <a:ext cx="4405703" cy="2031325"/>
          </a:xfrm>
          <a:prstGeom prst="rect">
            <a:avLst/>
          </a:prstGeom>
          <a:noFill/>
          <a:ln>
            <a:solidFill>
              <a:schemeClr val="accent1"/>
            </a:solidFill>
          </a:ln>
        </p:spPr>
        <p:txBody>
          <a:bodyPr wrap="square">
            <a:spAutoFit/>
          </a:bodyPr>
          <a:lstStyle/>
          <a:p>
            <a:r>
              <a:rPr lang="en-US" b="1" dirty="0"/>
              <a:t>Output:</a:t>
            </a:r>
          </a:p>
          <a:p>
            <a:endParaRPr lang="en-US" dirty="0"/>
          </a:p>
          <a:p>
            <a:r>
              <a:rPr lang="en-US" dirty="0"/>
              <a:t>Exception in thread "main" </a:t>
            </a:r>
            <a:r>
              <a:rPr lang="en-US" dirty="0" err="1"/>
              <a:t>java.lang.ArithmeticException</a:t>
            </a:r>
            <a:r>
              <a:rPr lang="en-US" dirty="0"/>
              <a:t>: Person is not eligible to vote</a:t>
            </a:r>
          </a:p>
          <a:p>
            <a:r>
              <a:rPr lang="en-US" dirty="0"/>
              <a:t>at TestThrow1.validate(TestThrow1.java:6)</a:t>
            </a:r>
          </a:p>
          <a:p>
            <a:r>
              <a:rPr lang="en-US" dirty="0"/>
              <a:t>at TestThrow1.main(TestThrow1.java:15)</a:t>
            </a:r>
            <a:endParaRPr lang="en-IN" dirty="0"/>
          </a:p>
        </p:txBody>
      </p:sp>
    </p:spTree>
    <p:extLst>
      <p:ext uri="{BB962C8B-B14F-4D97-AF65-F5344CB8AC3E}">
        <p14:creationId xmlns:p14="http://schemas.microsoft.com/office/powerpoint/2010/main" val="261593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05672" y="2758914"/>
            <a:ext cx="10180655" cy="1104220"/>
          </a:xfrm>
        </p:spPr>
        <p:txBody>
          <a:bodyPr>
            <a:normAutofit/>
          </a:bodyPr>
          <a:lstStyle/>
          <a:p>
            <a:r>
              <a:rPr lang="en-IN" sz="7200" b="1" dirty="0"/>
              <a:t>throws keyword</a:t>
            </a:r>
          </a:p>
        </p:txBody>
      </p:sp>
    </p:spTree>
    <p:extLst>
      <p:ext uri="{BB962C8B-B14F-4D97-AF65-F5344CB8AC3E}">
        <p14:creationId xmlns:p14="http://schemas.microsoft.com/office/powerpoint/2010/main" val="182302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Java throws keyword</a:t>
            </a:r>
          </a:p>
        </p:txBody>
      </p:sp>
      <p:sp>
        <p:nvSpPr>
          <p:cNvPr id="5" name="TextBox 4">
            <a:extLst>
              <a:ext uri="{FF2B5EF4-FFF2-40B4-BE49-F238E27FC236}">
                <a16:creationId xmlns:a16="http://schemas.microsoft.com/office/drawing/2014/main" id="{FF9EF085-3B63-5C73-4ECE-F0C6AC66D50D}"/>
              </a:ext>
            </a:extLst>
          </p:cNvPr>
          <p:cNvSpPr txBox="1"/>
          <p:nvPr/>
        </p:nvSpPr>
        <p:spPr>
          <a:xfrm>
            <a:off x="560508" y="1028343"/>
            <a:ext cx="11304395" cy="4801314"/>
          </a:xfrm>
          <a:prstGeom prst="rect">
            <a:avLst/>
          </a:prstGeom>
          <a:noFill/>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Java throws keyword</a:t>
            </a:r>
            <a:r>
              <a:rPr lang="en-US" b="0" i="0" dirty="0">
                <a:solidFill>
                  <a:srgbClr val="333333"/>
                </a:solidFill>
                <a:effectLst/>
                <a:latin typeface="inter-regular"/>
              </a:rPr>
              <a:t> is used to declare an exception. </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It gives information to the programmer that there may occur an exception. So, it is better for the programmer to provide the exception handling code so that the normal flow of the program can be maintained.</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Syntax of Java throws :</a:t>
            </a:r>
          </a:p>
          <a:p>
            <a:pPr algn="just"/>
            <a:endParaRPr lang="en-US" b="0" i="0" dirty="0">
              <a:solidFill>
                <a:srgbClr val="000000"/>
              </a:solidFill>
              <a:effectLst/>
              <a:latin typeface="inter-regular"/>
            </a:endParaRPr>
          </a:p>
          <a:p>
            <a:pPr algn="just"/>
            <a:r>
              <a:rPr lang="en-US" b="0" i="0" dirty="0" err="1">
                <a:solidFill>
                  <a:srgbClr val="000000"/>
                </a:solidFill>
                <a:effectLst/>
                <a:latin typeface="inter-regular"/>
              </a:rPr>
              <a:t>return_type</a:t>
            </a:r>
            <a:r>
              <a:rPr lang="en-US" b="0" i="0" dirty="0">
                <a:solidFill>
                  <a:srgbClr val="000000"/>
                </a:solidFill>
                <a:effectLst/>
                <a:latin typeface="inter-regular"/>
              </a:rPr>
              <a:t> </a:t>
            </a:r>
            <a:r>
              <a:rPr lang="en-US" b="0" i="0" dirty="0" err="1">
                <a:solidFill>
                  <a:srgbClr val="000000"/>
                </a:solidFill>
                <a:effectLst/>
                <a:latin typeface="inter-regular"/>
              </a:rPr>
              <a:t>method_name</a:t>
            </a:r>
            <a:r>
              <a:rPr lang="en-US" b="0" i="0" dirty="0">
                <a:solidFill>
                  <a:srgbClr val="000000"/>
                </a:solidFill>
                <a:effectLst/>
                <a:latin typeface="inter-regular"/>
              </a:rPr>
              <a:t>()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exception_class_name</a:t>
            </a:r>
            <a:endParaRPr lang="en-US" b="0" i="0" dirty="0">
              <a:solidFill>
                <a:srgbClr val="000000"/>
              </a:solidFill>
              <a:effectLst/>
              <a:latin typeface="inter-regular"/>
            </a:endParaRP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//method code</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endParaRPr lang="en-US" dirty="0">
              <a:solidFill>
                <a:srgbClr val="000000"/>
              </a:solidFill>
              <a:latin typeface="inter-regular"/>
            </a:endParaRPr>
          </a:p>
          <a:p>
            <a:pPr algn="just"/>
            <a:r>
              <a:rPr lang="en-US" b="1" i="0" dirty="0">
                <a:solidFill>
                  <a:srgbClr val="000000"/>
                </a:solidFill>
                <a:effectLst/>
                <a:latin typeface="inter-regular"/>
              </a:rPr>
              <a:t>Note</a:t>
            </a:r>
            <a:r>
              <a:rPr lang="en-US" b="0" i="0" dirty="0">
                <a:solidFill>
                  <a:srgbClr val="000000"/>
                </a:solidFill>
                <a:effectLst/>
                <a:latin typeface="inter-regular"/>
              </a:rPr>
              <a:t>: </a:t>
            </a:r>
          </a:p>
          <a:p>
            <a:pPr algn="just"/>
            <a:endParaRPr lang="en-US" dirty="0">
              <a:solidFill>
                <a:srgbClr val="000000"/>
              </a:solidFill>
              <a:latin typeface="inter-regular"/>
            </a:endParaRPr>
          </a:p>
          <a:p>
            <a:pPr marL="342900" indent="-342900" algn="just">
              <a:buAutoNum type="arabicParenR"/>
            </a:pPr>
            <a:r>
              <a:rPr lang="en-US" b="0" i="0" dirty="0">
                <a:solidFill>
                  <a:srgbClr val="000000"/>
                </a:solidFill>
                <a:effectLst/>
                <a:latin typeface="inter-regular"/>
              </a:rPr>
              <a:t>Only checked exceptions should be declared.</a:t>
            </a:r>
          </a:p>
          <a:p>
            <a:pPr marL="342900" indent="-342900" algn="just">
              <a:buAutoNum type="arabicParenR"/>
            </a:pPr>
            <a:endParaRPr lang="en-US" dirty="0">
              <a:solidFill>
                <a:srgbClr val="000000"/>
              </a:solidFill>
              <a:latin typeface="inter-regular"/>
            </a:endParaRPr>
          </a:p>
          <a:p>
            <a:pPr marL="342900" indent="-342900" algn="just">
              <a:buAutoNum type="arabicParenR"/>
            </a:pPr>
            <a:r>
              <a:rPr lang="en-US" b="0" i="0" dirty="0">
                <a:solidFill>
                  <a:srgbClr val="333333"/>
                </a:solidFill>
                <a:effectLst/>
                <a:latin typeface="inter-regular"/>
              </a:rPr>
              <a:t>It provides information to the caller of the method about the exception.</a:t>
            </a:r>
            <a:endParaRPr lang="en-US" b="0" i="0" dirty="0">
              <a:solidFill>
                <a:srgbClr val="000000"/>
              </a:solidFill>
              <a:effectLst/>
              <a:latin typeface="inter-regular"/>
            </a:endParaRPr>
          </a:p>
        </p:txBody>
      </p:sp>
    </p:spTree>
    <p:extLst>
      <p:ext uri="{BB962C8B-B14F-4D97-AF65-F5344CB8AC3E}">
        <p14:creationId xmlns:p14="http://schemas.microsoft.com/office/powerpoint/2010/main" val="355452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Java throws keyword</a:t>
            </a:r>
          </a:p>
        </p:txBody>
      </p:sp>
      <p:sp>
        <p:nvSpPr>
          <p:cNvPr id="4" name="TextBox 3">
            <a:extLst>
              <a:ext uri="{FF2B5EF4-FFF2-40B4-BE49-F238E27FC236}">
                <a16:creationId xmlns:a16="http://schemas.microsoft.com/office/drawing/2014/main" id="{4322BB22-B556-E934-249C-84E182D8F579}"/>
              </a:ext>
            </a:extLst>
          </p:cNvPr>
          <p:cNvSpPr txBox="1"/>
          <p:nvPr/>
        </p:nvSpPr>
        <p:spPr>
          <a:xfrm>
            <a:off x="847165" y="633725"/>
            <a:ext cx="7010647" cy="618630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TestThrows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//defining a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divideNum</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m, </a:t>
            </a:r>
            <a:r>
              <a:rPr lang="en-IN" b="1" i="0" dirty="0">
                <a:solidFill>
                  <a:srgbClr val="006699"/>
                </a:solidFill>
                <a:effectLst/>
                <a:latin typeface="inter-regular"/>
              </a:rPr>
              <a:t>int</a:t>
            </a:r>
            <a:r>
              <a:rPr lang="en-IN" b="0" i="0" dirty="0">
                <a:solidFill>
                  <a:srgbClr val="000000"/>
                </a:solidFill>
                <a:effectLst/>
                <a:latin typeface="inter-regular"/>
              </a:rPr>
              <a:t> n) </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ArithmeticException</a:t>
            </a:r>
            <a:endParaRPr lang="en-IN" b="0" i="0" dirty="0">
              <a:solidFill>
                <a:srgbClr val="000000"/>
              </a:solidFill>
              <a:effectLst/>
              <a:latin typeface="inter-regular"/>
            </a:endParaRP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div = m / n;  </a:t>
            </a:r>
          </a:p>
          <a:p>
            <a:pPr algn="just"/>
            <a:r>
              <a:rPr lang="en-IN" b="0" i="0" dirty="0">
                <a:solidFill>
                  <a:srgbClr val="000000"/>
                </a:solidFill>
                <a:effectLst/>
                <a:latin typeface="inter-regular"/>
              </a:rPr>
              <a:t>        </a:t>
            </a:r>
            <a:r>
              <a:rPr lang="en-IN" b="1" i="0" dirty="0">
                <a:solidFill>
                  <a:srgbClr val="006699"/>
                </a:solidFill>
                <a:effectLst/>
                <a:latin typeface="inter-regular"/>
              </a:rPr>
              <a:t>return</a:t>
            </a:r>
            <a:r>
              <a:rPr lang="en-IN" b="0" i="0" dirty="0">
                <a:solidFill>
                  <a:srgbClr val="000000"/>
                </a:solidFill>
                <a:effectLst/>
                <a:latin typeface="inter-regular"/>
              </a:rPr>
              <a:t> div;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TestThrows</a:t>
            </a:r>
            <a:r>
              <a:rPr lang="en-IN" b="0" i="0" dirty="0">
                <a:solidFill>
                  <a:srgbClr val="000000"/>
                </a:solidFill>
                <a:effectLst/>
                <a:latin typeface="inter-regular"/>
              </a:rPr>
              <a:t> </a:t>
            </a:r>
            <a:r>
              <a:rPr lang="en-IN" b="0" i="0" dirty="0" err="1">
                <a:solidFill>
                  <a:srgbClr val="000000"/>
                </a:solidFill>
                <a:effectLst/>
                <a:latin typeface="inter-regular"/>
              </a:rPr>
              <a:t>obj</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TestThrows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1" i="0" dirty="0" err="1">
                <a:solidFill>
                  <a:srgbClr val="000000"/>
                </a:solidFill>
                <a:effectLst/>
                <a:latin typeface="inter-regular"/>
              </a:rPr>
              <a:t>obj</a:t>
            </a:r>
            <a:r>
              <a:rPr lang="en-IN" b="0" i="0" dirty="0" err="1">
                <a:solidFill>
                  <a:srgbClr val="000000"/>
                </a:solidFill>
                <a:effectLst/>
                <a:latin typeface="inter-regular"/>
              </a:rPr>
              <a:t>.divideNum</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r>
              <a:rPr lang="en-IN" b="0" i="0" dirty="0">
                <a:solidFill>
                  <a:srgbClr val="C00000"/>
                </a:solidFill>
                <a:effectLst/>
                <a:latin typeface="inter-regular"/>
              </a:rPr>
              <a:t>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 (</a:t>
            </a:r>
            <a:r>
              <a:rPr lang="en-IN" b="0" i="0" dirty="0" err="1">
                <a:solidFill>
                  <a:srgbClr val="000000"/>
                </a:solidFill>
                <a:effectLst/>
                <a:latin typeface="inter-regular"/>
              </a:rPr>
              <a:t>ArithmeticException</a:t>
            </a:r>
            <a:r>
              <a:rPr lang="en-IN" b="0" i="0" dirty="0">
                <a:solidFill>
                  <a:srgbClr val="000000"/>
                </a:solidFill>
                <a:effectLst/>
                <a:latin typeface="inter-regular"/>
              </a:rPr>
              <a:t> 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nNumber</a:t>
            </a:r>
            <a:r>
              <a:rPr lang="en-IN" b="0" i="0" dirty="0">
                <a:solidFill>
                  <a:srgbClr val="0000FF"/>
                </a:solidFill>
                <a:effectLst/>
                <a:latin typeface="inter-regular"/>
              </a:rPr>
              <a:t> cannot be divided by 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408DD399-1A24-1CC6-A8D5-5CCA47C85575}"/>
              </a:ext>
            </a:extLst>
          </p:cNvPr>
          <p:cNvSpPr txBox="1"/>
          <p:nvPr/>
        </p:nvSpPr>
        <p:spPr>
          <a:xfrm>
            <a:off x="8561196" y="2803549"/>
            <a:ext cx="3273248" cy="1200329"/>
          </a:xfrm>
          <a:prstGeom prst="rect">
            <a:avLst/>
          </a:prstGeom>
          <a:noFill/>
          <a:ln>
            <a:solidFill>
              <a:schemeClr val="accent1"/>
            </a:solidFill>
          </a:ln>
        </p:spPr>
        <p:txBody>
          <a:bodyPr wrap="square">
            <a:spAutoFit/>
          </a:bodyPr>
          <a:lstStyle/>
          <a:p>
            <a:r>
              <a:rPr lang="en-IN" b="1" dirty="0">
                <a:latin typeface="inter-regular"/>
              </a:rPr>
              <a:t>Output:</a:t>
            </a:r>
          </a:p>
          <a:p>
            <a:endParaRPr lang="en-IN" b="0" i="0" dirty="0">
              <a:effectLst/>
              <a:latin typeface="inter-regular"/>
            </a:endParaRPr>
          </a:p>
          <a:p>
            <a:r>
              <a:rPr lang="en-IN" b="0" i="0" dirty="0">
                <a:effectLst/>
                <a:latin typeface="inter-regular"/>
              </a:rPr>
              <a:t>Number cannot be divided by 0</a:t>
            </a:r>
          </a:p>
          <a:p>
            <a:r>
              <a:rPr lang="en-IN" dirty="0">
                <a:latin typeface="inter-regular"/>
              </a:rPr>
              <a:t>Rest of the code</a:t>
            </a:r>
            <a:endParaRPr lang="en-IN" dirty="0"/>
          </a:p>
        </p:txBody>
      </p:sp>
    </p:spTree>
    <p:extLst>
      <p:ext uri="{BB962C8B-B14F-4D97-AF65-F5344CB8AC3E}">
        <p14:creationId xmlns:p14="http://schemas.microsoft.com/office/powerpoint/2010/main" val="162645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05672" y="2758914"/>
            <a:ext cx="10180655" cy="1104220"/>
          </a:xfrm>
        </p:spPr>
        <p:txBody>
          <a:bodyPr>
            <a:normAutofit fontScale="90000"/>
          </a:bodyPr>
          <a:lstStyle/>
          <a:p>
            <a:r>
              <a:rPr lang="en-IN" sz="7200" b="1" dirty="0"/>
              <a:t>Hierarchy of Exception Classes</a:t>
            </a:r>
          </a:p>
        </p:txBody>
      </p:sp>
    </p:spTree>
    <p:extLst>
      <p:ext uri="{BB962C8B-B14F-4D97-AF65-F5344CB8AC3E}">
        <p14:creationId xmlns:p14="http://schemas.microsoft.com/office/powerpoint/2010/main" val="2007184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05672" y="2758914"/>
            <a:ext cx="10180655" cy="1104220"/>
          </a:xfrm>
        </p:spPr>
        <p:txBody>
          <a:bodyPr>
            <a:normAutofit/>
          </a:bodyPr>
          <a:lstStyle/>
          <a:p>
            <a:r>
              <a:rPr lang="en-IN" sz="7200" b="1" dirty="0"/>
              <a:t>User-defined exception</a:t>
            </a:r>
          </a:p>
        </p:txBody>
      </p:sp>
    </p:spTree>
    <p:extLst>
      <p:ext uri="{BB962C8B-B14F-4D97-AF65-F5344CB8AC3E}">
        <p14:creationId xmlns:p14="http://schemas.microsoft.com/office/powerpoint/2010/main" val="2292096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User </a:t>
            </a:r>
            <a:r>
              <a:rPr lang="en-IN" b="1">
                <a:solidFill>
                  <a:srgbClr val="610B38"/>
                </a:solidFill>
                <a:latin typeface="erdana"/>
              </a:rPr>
              <a:t>defined Exception</a:t>
            </a:r>
            <a:endParaRPr lang="en-IN" b="1" dirty="0">
              <a:solidFill>
                <a:srgbClr val="610B38"/>
              </a:solidFill>
              <a:latin typeface="erdana"/>
            </a:endParaRPr>
          </a:p>
        </p:txBody>
      </p:sp>
      <p:sp>
        <p:nvSpPr>
          <p:cNvPr id="4" name="TextBox 3">
            <a:extLst>
              <a:ext uri="{FF2B5EF4-FFF2-40B4-BE49-F238E27FC236}">
                <a16:creationId xmlns:a16="http://schemas.microsoft.com/office/drawing/2014/main" id="{757E24A4-3AC5-F592-7650-666AC36A0283}"/>
              </a:ext>
            </a:extLst>
          </p:cNvPr>
          <p:cNvSpPr txBox="1"/>
          <p:nvPr/>
        </p:nvSpPr>
        <p:spPr>
          <a:xfrm>
            <a:off x="568256" y="717870"/>
            <a:ext cx="11328991" cy="163121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Java provides us the facility to create our own exceptions which are basically derived classes of Exception. </a:t>
            </a:r>
          </a:p>
          <a:p>
            <a:pPr marL="171450" indent="-171450">
              <a:buFont typeface="Arial" panose="020B0604020202020204" pitchFamily="34" charset="0"/>
              <a:buChar char="•"/>
            </a:pPr>
            <a:endParaRPr lang="en-US" sz="400" dirty="0">
              <a:solidFill>
                <a:srgbClr val="273239"/>
              </a:solidFill>
              <a:latin typeface="urw-din"/>
            </a:endParaRPr>
          </a:p>
          <a:p>
            <a:pPr marL="285750" indent="-285750">
              <a:buFont typeface="Arial" panose="020B0604020202020204" pitchFamily="34" charset="0"/>
              <a:buChar char="•"/>
            </a:pPr>
            <a:r>
              <a:rPr lang="en-US" b="0" i="0" dirty="0">
                <a:solidFill>
                  <a:srgbClr val="273239"/>
                </a:solidFill>
                <a:effectLst/>
                <a:latin typeface="urw-din"/>
              </a:rPr>
              <a:t>Creating our own Exception is known as a custom exception or user-defined exception. </a:t>
            </a:r>
          </a:p>
          <a:p>
            <a:pPr marL="171450" indent="-171450">
              <a:buFont typeface="Arial" panose="020B0604020202020204" pitchFamily="34" charset="0"/>
              <a:buChar char="•"/>
            </a:pPr>
            <a:endParaRPr lang="en-US" sz="500" dirty="0">
              <a:solidFill>
                <a:srgbClr val="273239"/>
              </a:solidFill>
              <a:latin typeface="urw-din"/>
            </a:endParaRPr>
          </a:p>
          <a:p>
            <a:pPr marL="285750" indent="-285750">
              <a:buFont typeface="Arial" panose="020B0604020202020204" pitchFamily="34" charset="0"/>
              <a:buChar char="•"/>
            </a:pPr>
            <a:r>
              <a:rPr lang="en-US" b="0" i="0" dirty="0">
                <a:solidFill>
                  <a:srgbClr val="273239"/>
                </a:solidFill>
                <a:effectLst/>
                <a:latin typeface="urw-din"/>
              </a:rPr>
              <a:t>Basically, Java custom exceptions are used to customize the exception according to user needs. In simple words, we can say that a User-Defined Exception or custom exception is creating your own exception class and throwing that exception using the ‘throw’ keyword.</a:t>
            </a:r>
            <a:endParaRPr lang="en-IN" dirty="0"/>
          </a:p>
        </p:txBody>
      </p:sp>
      <p:sp>
        <p:nvSpPr>
          <p:cNvPr id="7" name="TextBox 6">
            <a:extLst>
              <a:ext uri="{FF2B5EF4-FFF2-40B4-BE49-F238E27FC236}">
                <a16:creationId xmlns:a16="http://schemas.microsoft.com/office/drawing/2014/main" id="{09B82A62-FB7C-E39E-CDB1-3F14AC47A306}"/>
              </a:ext>
            </a:extLst>
          </p:cNvPr>
          <p:cNvSpPr txBox="1"/>
          <p:nvPr/>
        </p:nvSpPr>
        <p:spPr>
          <a:xfrm>
            <a:off x="645607" y="2637449"/>
            <a:ext cx="6468625" cy="3970318"/>
          </a:xfrm>
          <a:prstGeom prst="rect">
            <a:avLst/>
          </a:prstGeom>
          <a:noFill/>
          <a:ln>
            <a:solidFill>
              <a:schemeClr val="accent1"/>
            </a:solidFill>
          </a:ln>
        </p:spPr>
        <p:txBody>
          <a:bodyPr wrap="square">
            <a:spAutoFit/>
          </a:bodyPr>
          <a:lstStyle/>
          <a:p>
            <a:r>
              <a:rPr lang="en-IN" b="1" dirty="0"/>
              <a:t>Example:</a:t>
            </a:r>
          </a:p>
          <a:p>
            <a:r>
              <a:rPr lang="en-IN" dirty="0"/>
              <a:t>class </a:t>
            </a:r>
            <a:r>
              <a:rPr lang="en-IN" dirty="0" err="1"/>
              <a:t>MyException</a:t>
            </a:r>
            <a:r>
              <a:rPr lang="en-IN" dirty="0"/>
              <a:t> extends Exception </a:t>
            </a:r>
          </a:p>
          <a:p>
            <a:r>
              <a:rPr lang="en-IN" dirty="0"/>
              <a:t>{</a:t>
            </a:r>
          </a:p>
          <a:p>
            <a:r>
              <a:rPr lang="en-IN" dirty="0"/>
              <a:t>}</a:t>
            </a:r>
          </a:p>
          <a:p>
            <a:r>
              <a:rPr lang="en-IN" dirty="0"/>
              <a:t>//A Class that uses above </a:t>
            </a:r>
            <a:r>
              <a:rPr lang="en-IN" dirty="0" err="1"/>
              <a:t>MyException</a:t>
            </a:r>
            <a:endParaRPr lang="en-IN" dirty="0"/>
          </a:p>
          <a:p>
            <a:r>
              <a:rPr lang="en-IN" dirty="0"/>
              <a:t>public class </a:t>
            </a:r>
            <a:r>
              <a:rPr lang="en-IN" dirty="0" err="1"/>
              <a:t>setText</a:t>
            </a:r>
            <a:endParaRPr lang="en-IN" dirty="0"/>
          </a:p>
          <a:p>
            <a:r>
              <a:rPr lang="en-IN" dirty="0"/>
              <a:t>{</a:t>
            </a:r>
          </a:p>
          <a:p>
            <a:r>
              <a:rPr lang="en-IN" dirty="0"/>
              <a:t>    public static void main(String </a:t>
            </a:r>
            <a:r>
              <a:rPr lang="en-IN" dirty="0" err="1"/>
              <a:t>args</a:t>
            </a:r>
            <a:r>
              <a:rPr lang="en-IN" dirty="0"/>
              <a:t>[])</a:t>
            </a:r>
          </a:p>
          <a:p>
            <a:r>
              <a:rPr lang="en-IN" dirty="0"/>
              <a:t>    {</a:t>
            </a:r>
          </a:p>
          <a:p>
            <a:r>
              <a:rPr lang="en-IN" dirty="0"/>
              <a:t>        	try</a:t>
            </a:r>
          </a:p>
          <a:p>
            <a:r>
              <a:rPr lang="en-IN" dirty="0"/>
              <a:t>	{</a:t>
            </a:r>
          </a:p>
          <a:p>
            <a:r>
              <a:rPr lang="en-IN" dirty="0"/>
              <a:t>            		// Throw an object of user defined exception</a:t>
            </a:r>
          </a:p>
          <a:p>
            <a:r>
              <a:rPr lang="en-IN" dirty="0"/>
              <a:t>            		throw new </a:t>
            </a:r>
            <a:r>
              <a:rPr lang="en-IN" dirty="0" err="1"/>
              <a:t>MyException</a:t>
            </a:r>
            <a:r>
              <a:rPr lang="en-IN" dirty="0"/>
              <a:t>();</a:t>
            </a:r>
          </a:p>
          <a:p>
            <a:r>
              <a:rPr lang="en-IN" dirty="0"/>
              <a:t>        	}</a:t>
            </a:r>
          </a:p>
        </p:txBody>
      </p:sp>
      <p:sp>
        <p:nvSpPr>
          <p:cNvPr id="9" name="TextBox 8">
            <a:extLst>
              <a:ext uri="{FF2B5EF4-FFF2-40B4-BE49-F238E27FC236}">
                <a16:creationId xmlns:a16="http://schemas.microsoft.com/office/drawing/2014/main" id="{C8FF0333-5A64-0007-479C-D2260C836D9E}"/>
              </a:ext>
            </a:extLst>
          </p:cNvPr>
          <p:cNvSpPr txBox="1"/>
          <p:nvPr/>
        </p:nvSpPr>
        <p:spPr>
          <a:xfrm>
            <a:off x="7241825" y="2637449"/>
            <a:ext cx="4732773" cy="1754326"/>
          </a:xfrm>
          <a:prstGeom prst="rect">
            <a:avLst/>
          </a:prstGeom>
          <a:noFill/>
          <a:ln>
            <a:solidFill>
              <a:schemeClr val="accent1"/>
            </a:solidFill>
          </a:ln>
        </p:spPr>
        <p:txBody>
          <a:bodyPr wrap="square">
            <a:spAutoFit/>
          </a:bodyPr>
          <a:lstStyle/>
          <a:p>
            <a:r>
              <a:rPr lang="en-IN" dirty="0"/>
              <a:t>	catch (</a:t>
            </a:r>
            <a:r>
              <a:rPr lang="en-IN" dirty="0" err="1"/>
              <a:t>MyException</a:t>
            </a:r>
            <a:r>
              <a:rPr lang="en-IN" dirty="0"/>
              <a:t> ex)</a:t>
            </a:r>
          </a:p>
          <a:p>
            <a:r>
              <a:rPr lang="en-IN" dirty="0"/>
              <a:t>	{</a:t>
            </a:r>
          </a:p>
          <a:p>
            <a:r>
              <a:rPr lang="en-IN" dirty="0"/>
              <a:t>            	       </a:t>
            </a:r>
            <a:r>
              <a:rPr lang="en-IN" dirty="0" err="1"/>
              <a:t>System.out.println</a:t>
            </a:r>
            <a:r>
              <a:rPr lang="en-IN" dirty="0"/>
              <a:t>("Caught");</a:t>
            </a:r>
          </a:p>
          <a:p>
            <a:r>
              <a:rPr lang="en-IN" dirty="0"/>
              <a:t>         	}</a:t>
            </a:r>
          </a:p>
          <a:p>
            <a:r>
              <a:rPr lang="en-IN" dirty="0"/>
              <a:t>      }</a:t>
            </a:r>
          </a:p>
          <a:p>
            <a:r>
              <a:rPr lang="en-IN" dirty="0"/>
              <a:t>}</a:t>
            </a:r>
          </a:p>
        </p:txBody>
      </p:sp>
      <p:sp>
        <p:nvSpPr>
          <p:cNvPr id="10" name="TextBox 9">
            <a:extLst>
              <a:ext uri="{FF2B5EF4-FFF2-40B4-BE49-F238E27FC236}">
                <a16:creationId xmlns:a16="http://schemas.microsoft.com/office/drawing/2014/main" id="{8B8E1BCB-E8C4-AC77-E6C0-0165A0B04A1F}"/>
              </a:ext>
            </a:extLst>
          </p:cNvPr>
          <p:cNvSpPr txBox="1"/>
          <p:nvPr/>
        </p:nvSpPr>
        <p:spPr>
          <a:xfrm>
            <a:off x="8708884" y="5684437"/>
            <a:ext cx="1798654" cy="923330"/>
          </a:xfrm>
          <a:prstGeom prst="rect">
            <a:avLst/>
          </a:prstGeom>
          <a:noFill/>
          <a:ln>
            <a:solidFill>
              <a:schemeClr val="accent1"/>
            </a:solidFill>
          </a:ln>
        </p:spPr>
        <p:txBody>
          <a:bodyPr wrap="square">
            <a:spAutoFit/>
          </a:bodyPr>
          <a:lstStyle/>
          <a:p>
            <a:r>
              <a:rPr lang="en-IN" b="1" dirty="0">
                <a:latin typeface="inter-regular"/>
              </a:rPr>
              <a:t>Output:</a:t>
            </a:r>
          </a:p>
          <a:p>
            <a:endParaRPr lang="en-IN" b="0" i="0" dirty="0">
              <a:effectLst/>
              <a:latin typeface="inter-regular"/>
            </a:endParaRPr>
          </a:p>
          <a:p>
            <a:r>
              <a:rPr lang="en-IN" b="0" i="0" dirty="0">
                <a:effectLst/>
                <a:latin typeface="inter-regular"/>
              </a:rPr>
              <a:t>Caught</a:t>
            </a:r>
          </a:p>
        </p:txBody>
      </p:sp>
    </p:spTree>
    <p:extLst>
      <p:ext uri="{BB962C8B-B14F-4D97-AF65-F5344CB8AC3E}">
        <p14:creationId xmlns:p14="http://schemas.microsoft.com/office/powerpoint/2010/main" val="3727966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Thank You</a:t>
            </a:r>
          </a:p>
        </p:txBody>
      </p:sp>
    </p:spTree>
    <p:extLst>
      <p:ext uri="{BB962C8B-B14F-4D97-AF65-F5344CB8AC3E}">
        <p14:creationId xmlns:p14="http://schemas.microsoft.com/office/powerpoint/2010/main" val="183846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lenium-By-Arun: 219. Exception Hierarchy">
            <a:extLst>
              <a:ext uri="{FF2B5EF4-FFF2-40B4-BE49-F238E27FC236}">
                <a16:creationId xmlns:a16="http://schemas.microsoft.com/office/drawing/2014/main" id="{774C6306-4E21-FC51-A757-0D299E535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258" y="717870"/>
            <a:ext cx="10685929" cy="599669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7667927-E715-38DB-90B1-F46A638931F3}"/>
              </a:ext>
            </a:extLst>
          </p:cNvPr>
          <p:cNvSpPr txBox="1">
            <a:spLocks/>
          </p:cNvSpPr>
          <p:nvPr/>
        </p:nvSpPr>
        <p:spPr>
          <a:xfrm>
            <a:off x="397435" y="37966"/>
            <a:ext cx="10947400" cy="589563"/>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610B38"/>
                </a:solidFill>
                <a:latin typeface="erdana"/>
              </a:rPr>
              <a:t>Hierarchy of Exception Classes</a:t>
            </a:r>
          </a:p>
        </p:txBody>
      </p:sp>
    </p:spTree>
    <p:extLst>
      <p:ext uri="{BB962C8B-B14F-4D97-AF65-F5344CB8AC3E}">
        <p14:creationId xmlns:p14="http://schemas.microsoft.com/office/powerpoint/2010/main" val="363251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05672" y="2758914"/>
            <a:ext cx="10180655" cy="1104220"/>
          </a:xfrm>
        </p:spPr>
        <p:txBody>
          <a:bodyPr>
            <a:normAutofit/>
          </a:bodyPr>
          <a:lstStyle/>
          <a:p>
            <a:r>
              <a:rPr lang="en-IN" sz="6600" b="1" dirty="0"/>
              <a:t>Types of Java Exceptions</a:t>
            </a:r>
          </a:p>
        </p:txBody>
      </p:sp>
    </p:spTree>
    <p:extLst>
      <p:ext uri="{BB962C8B-B14F-4D97-AF65-F5344CB8AC3E}">
        <p14:creationId xmlns:p14="http://schemas.microsoft.com/office/powerpoint/2010/main" val="356760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Types of Java Exceptions</a:t>
            </a:r>
          </a:p>
        </p:txBody>
      </p:sp>
      <p:sp>
        <p:nvSpPr>
          <p:cNvPr id="4" name="TextBox 3">
            <a:extLst>
              <a:ext uri="{FF2B5EF4-FFF2-40B4-BE49-F238E27FC236}">
                <a16:creationId xmlns:a16="http://schemas.microsoft.com/office/drawing/2014/main" id="{DC357C4E-0C23-ADE6-1250-C2B10C94EBB0}"/>
              </a:ext>
            </a:extLst>
          </p:cNvPr>
          <p:cNvSpPr txBox="1"/>
          <p:nvPr/>
        </p:nvSpPr>
        <p:spPr>
          <a:xfrm>
            <a:off x="797858" y="843677"/>
            <a:ext cx="11062447" cy="2031325"/>
          </a:xfrm>
          <a:prstGeom prst="rect">
            <a:avLst/>
          </a:prstGeom>
          <a:noFill/>
        </p:spPr>
        <p:txBody>
          <a:bodyPr wrap="square">
            <a:spAutoFit/>
          </a:bodyPr>
          <a:lstStyle/>
          <a:p>
            <a:pPr algn="just"/>
            <a:r>
              <a:rPr lang="en-US" b="0" i="0" dirty="0">
                <a:solidFill>
                  <a:srgbClr val="333333"/>
                </a:solidFill>
                <a:effectLst/>
                <a:latin typeface="inter-regular"/>
              </a:rPr>
              <a:t>There are mainly two types of exceptions: </a:t>
            </a:r>
            <a:r>
              <a:rPr lang="en-US" b="1" i="0" dirty="0">
                <a:solidFill>
                  <a:srgbClr val="333333"/>
                </a:solidFill>
                <a:effectLst/>
                <a:latin typeface="inter-regular"/>
              </a:rPr>
              <a:t>checked</a:t>
            </a:r>
            <a:r>
              <a:rPr lang="en-US" b="0" i="0" dirty="0">
                <a:solidFill>
                  <a:srgbClr val="333333"/>
                </a:solidFill>
                <a:effectLst/>
                <a:latin typeface="inter-regular"/>
              </a:rPr>
              <a:t> and </a:t>
            </a:r>
            <a:r>
              <a:rPr lang="en-US" b="1" i="0" dirty="0">
                <a:solidFill>
                  <a:srgbClr val="333333"/>
                </a:solidFill>
                <a:effectLst/>
                <a:latin typeface="inter-regular"/>
              </a:rPr>
              <a:t>unchecked</a:t>
            </a:r>
            <a:r>
              <a:rPr lang="en-US" b="0" i="0" dirty="0">
                <a:solidFill>
                  <a:srgbClr val="333333"/>
                </a:solidFill>
                <a:effectLst/>
                <a:latin typeface="inter-regular"/>
              </a:rPr>
              <a:t>. An </a:t>
            </a:r>
            <a:r>
              <a:rPr lang="en-US" b="1" i="0" dirty="0">
                <a:solidFill>
                  <a:srgbClr val="333333"/>
                </a:solidFill>
                <a:effectLst/>
                <a:latin typeface="inter-regular"/>
              </a:rPr>
              <a:t>error</a:t>
            </a:r>
            <a:r>
              <a:rPr lang="en-US" b="0" i="0" dirty="0">
                <a:solidFill>
                  <a:srgbClr val="333333"/>
                </a:solidFill>
                <a:effectLst/>
                <a:latin typeface="inter-regular"/>
              </a:rPr>
              <a:t> is considered as an unchecked exception. </a:t>
            </a:r>
          </a:p>
          <a:p>
            <a:pPr algn="just"/>
            <a:endParaRPr lang="en-US" dirty="0">
              <a:solidFill>
                <a:srgbClr val="333333"/>
              </a:solidFill>
              <a:latin typeface="inter-regular"/>
            </a:endParaRPr>
          </a:p>
          <a:p>
            <a:pPr algn="just"/>
            <a:r>
              <a:rPr lang="en-US" b="0" i="0" dirty="0">
                <a:solidFill>
                  <a:srgbClr val="333333"/>
                </a:solidFill>
                <a:effectLst/>
                <a:latin typeface="inter-regular"/>
              </a:rPr>
              <a:t>However, according to Oracle, there are three types of exceptions namely:</a:t>
            </a:r>
          </a:p>
          <a:p>
            <a:pPr lvl="1" algn="just">
              <a:buFont typeface="+mj-lt"/>
              <a:buAutoNum type="arabicPeriod"/>
            </a:pPr>
            <a:r>
              <a:rPr lang="en-US" b="1" i="0" dirty="0">
                <a:solidFill>
                  <a:srgbClr val="000000"/>
                </a:solidFill>
                <a:effectLst/>
                <a:latin typeface="inter-regular"/>
              </a:rPr>
              <a:t>Checked Exception</a:t>
            </a:r>
          </a:p>
          <a:p>
            <a:pPr lvl="1" algn="just">
              <a:buFont typeface="+mj-lt"/>
              <a:buAutoNum type="arabicPeriod"/>
            </a:pPr>
            <a:r>
              <a:rPr lang="en-US" b="1" i="0" dirty="0">
                <a:solidFill>
                  <a:srgbClr val="000000"/>
                </a:solidFill>
                <a:effectLst/>
                <a:latin typeface="inter-regular"/>
              </a:rPr>
              <a:t>Unchecked Exception</a:t>
            </a:r>
          </a:p>
          <a:p>
            <a:pPr lvl="1" algn="just">
              <a:buFont typeface="+mj-lt"/>
              <a:buAutoNum type="arabicPeriod"/>
            </a:pPr>
            <a:r>
              <a:rPr lang="en-US" b="1" i="0" dirty="0">
                <a:solidFill>
                  <a:srgbClr val="000000"/>
                </a:solidFill>
                <a:effectLst/>
                <a:latin typeface="inter-regular"/>
              </a:rPr>
              <a:t>Error</a:t>
            </a:r>
          </a:p>
        </p:txBody>
      </p:sp>
      <p:pic>
        <p:nvPicPr>
          <p:cNvPr id="3074" name="Picture 2" descr="hierarchy of exception handling">
            <a:extLst>
              <a:ext uri="{FF2B5EF4-FFF2-40B4-BE49-F238E27FC236}">
                <a16:creationId xmlns:a16="http://schemas.microsoft.com/office/drawing/2014/main" id="{C4B5873E-A145-4985-126C-31DBA36BC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365" y="2168898"/>
            <a:ext cx="6445622" cy="435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83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Types of Java Exceptions</a:t>
            </a:r>
          </a:p>
        </p:txBody>
      </p:sp>
      <p:sp>
        <p:nvSpPr>
          <p:cNvPr id="5" name="TextBox 4">
            <a:extLst>
              <a:ext uri="{FF2B5EF4-FFF2-40B4-BE49-F238E27FC236}">
                <a16:creationId xmlns:a16="http://schemas.microsoft.com/office/drawing/2014/main" id="{DBD0E286-6831-94A8-5123-1E90467D577A}"/>
              </a:ext>
            </a:extLst>
          </p:cNvPr>
          <p:cNvSpPr txBox="1"/>
          <p:nvPr/>
        </p:nvSpPr>
        <p:spPr>
          <a:xfrm>
            <a:off x="730624" y="1028343"/>
            <a:ext cx="10730752" cy="4801314"/>
          </a:xfrm>
          <a:prstGeom prst="rect">
            <a:avLst/>
          </a:prstGeom>
          <a:noFill/>
          <a:ln>
            <a:solidFill>
              <a:schemeClr val="accent1"/>
            </a:solidFill>
          </a:ln>
        </p:spPr>
        <p:txBody>
          <a:bodyPr wrap="square">
            <a:spAutoFit/>
          </a:bodyPr>
          <a:lstStyle/>
          <a:p>
            <a:pPr algn="just"/>
            <a:r>
              <a:rPr lang="en-US" b="1" i="0" dirty="0">
                <a:solidFill>
                  <a:srgbClr val="610B4B"/>
                </a:solidFill>
                <a:effectLst/>
                <a:latin typeface="erdana"/>
              </a:rPr>
              <a:t>1) Checked Exception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classes that directly inherit the </a:t>
            </a:r>
            <a:r>
              <a:rPr lang="en-US" b="1" i="0" dirty="0">
                <a:solidFill>
                  <a:srgbClr val="333333"/>
                </a:solidFill>
                <a:effectLst/>
                <a:latin typeface="inter-regular"/>
              </a:rPr>
              <a:t>Throwable </a:t>
            </a:r>
            <a:r>
              <a:rPr lang="en-US" b="0" i="0" dirty="0">
                <a:solidFill>
                  <a:srgbClr val="333333"/>
                </a:solidFill>
                <a:effectLst/>
                <a:latin typeface="inter-regular"/>
              </a:rPr>
              <a:t>class </a:t>
            </a:r>
            <a:r>
              <a:rPr lang="en-US" b="0" i="0" dirty="0">
                <a:solidFill>
                  <a:srgbClr val="333333"/>
                </a:solidFill>
                <a:effectLst/>
                <a:highlight>
                  <a:srgbClr val="FFFF00"/>
                </a:highlight>
                <a:latin typeface="inter-regular"/>
              </a:rPr>
              <a:t>except</a:t>
            </a:r>
            <a:r>
              <a:rPr lang="en-US" b="0" i="0" dirty="0">
                <a:solidFill>
                  <a:srgbClr val="333333"/>
                </a:solidFill>
                <a:effectLst/>
                <a:latin typeface="inter-regular"/>
              </a:rPr>
              <a:t> </a:t>
            </a:r>
            <a:r>
              <a:rPr lang="en-US" b="1" i="0" dirty="0" err="1">
                <a:solidFill>
                  <a:srgbClr val="333333"/>
                </a:solidFill>
                <a:effectLst/>
                <a:latin typeface="inter-regular"/>
              </a:rPr>
              <a:t>RuntimeException</a:t>
            </a:r>
            <a:r>
              <a:rPr lang="en-US" b="1" i="0" dirty="0">
                <a:solidFill>
                  <a:srgbClr val="333333"/>
                </a:solidFill>
                <a:effectLst/>
                <a:latin typeface="inter-regular"/>
              </a:rPr>
              <a:t> </a:t>
            </a:r>
            <a:r>
              <a:rPr lang="en-US" b="0" i="0" dirty="0">
                <a:solidFill>
                  <a:srgbClr val="333333"/>
                </a:solidFill>
                <a:effectLst/>
                <a:latin typeface="inter-regular"/>
              </a:rPr>
              <a:t>and </a:t>
            </a:r>
            <a:r>
              <a:rPr lang="en-US" b="1" i="0" dirty="0">
                <a:solidFill>
                  <a:srgbClr val="333333"/>
                </a:solidFill>
                <a:effectLst/>
                <a:latin typeface="inter-regular"/>
              </a:rPr>
              <a:t>Error</a:t>
            </a:r>
            <a:r>
              <a:rPr lang="en-US" b="0" i="0" dirty="0">
                <a:solidFill>
                  <a:srgbClr val="333333"/>
                </a:solidFill>
                <a:effectLst/>
                <a:latin typeface="inter-regular"/>
              </a:rPr>
              <a:t> are known as checked exceptions. For example, </a:t>
            </a:r>
            <a:r>
              <a:rPr lang="en-US" b="0" i="0" dirty="0" err="1">
                <a:solidFill>
                  <a:srgbClr val="333333"/>
                </a:solidFill>
                <a:effectLst/>
                <a:latin typeface="inter-regular"/>
              </a:rPr>
              <a:t>IOException</a:t>
            </a:r>
            <a:r>
              <a:rPr lang="en-US" b="0" i="0" dirty="0">
                <a:solidFill>
                  <a:srgbClr val="333333"/>
                </a:solidFill>
                <a:effectLst/>
                <a:latin typeface="inter-regular"/>
              </a:rPr>
              <a:t>, </a:t>
            </a:r>
            <a:r>
              <a:rPr lang="en-US" b="0" i="0" dirty="0" err="1">
                <a:solidFill>
                  <a:srgbClr val="333333"/>
                </a:solidFill>
                <a:effectLst/>
                <a:latin typeface="inter-regular"/>
              </a:rPr>
              <a:t>SQLException</a:t>
            </a:r>
            <a:r>
              <a:rPr lang="en-US" b="0" i="0" dirty="0">
                <a:solidFill>
                  <a:srgbClr val="333333"/>
                </a:solidFill>
                <a:effectLst/>
                <a:latin typeface="inter-regular"/>
              </a:rPr>
              <a:t>, etc. </a:t>
            </a:r>
          </a:p>
          <a:p>
            <a:pPr algn="just"/>
            <a:endParaRPr lang="en-US" dirty="0">
              <a:solidFill>
                <a:srgbClr val="333333"/>
              </a:solidFill>
              <a:latin typeface="inter-regular"/>
            </a:endParaRPr>
          </a:p>
          <a:p>
            <a:pPr algn="just"/>
            <a:r>
              <a:rPr lang="en-US" b="0" i="0" dirty="0">
                <a:solidFill>
                  <a:srgbClr val="333333"/>
                </a:solidFill>
                <a:effectLst/>
                <a:latin typeface="inter-regular"/>
              </a:rPr>
              <a:t>Checked exceptions are checked at </a:t>
            </a:r>
            <a:r>
              <a:rPr lang="en-US" b="1" i="0" dirty="0">
                <a:solidFill>
                  <a:srgbClr val="333333"/>
                </a:solidFill>
                <a:effectLst/>
                <a:latin typeface="inter-regular"/>
              </a:rPr>
              <a:t>compile-time</a:t>
            </a:r>
            <a:r>
              <a:rPr lang="en-US" b="0" i="0" dirty="0">
                <a:solidFill>
                  <a:srgbClr val="333333"/>
                </a:solidFill>
                <a:effectLst/>
                <a:latin typeface="inter-regular"/>
              </a:rPr>
              <a:t>.</a:t>
            </a:r>
          </a:p>
          <a:p>
            <a:pPr algn="just"/>
            <a:endParaRPr lang="en-US" b="0" i="0" dirty="0">
              <a:solidFill>
                <a:srgbClr val="610B4B"/>
              </a:solidFill>
              <a:effectLst/>
              <a:latin typeface="erdana"/>
            </a:endParaRPr>
          </a:p>
          <a:p>
            <a:pPr algn="just"/>
            <a:r>
              <a:rPr lang="en-US" b="1" i="0" dirty="0">
                <a:solidFill>
                  <a:srgbClr val="610B4B"/>
                </a:solidFill>
                <a:effectLst/>
                <a:latin typeface="erdana"/>
              </a:rPr>
              <a:t>2) Unchecked Exception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classes that inherit the </a:t>
            </a:r>
            <a:r>
              <a:rPr lang="en-US" b="0" i="0" dirty="0" err="1">
                <a:solidFill>
                  <a:srgbClr val="333333"/>
                </a:solidFill>
                <a:effectLst/>
                <a:latin typeface="inter-regular"/>
              </a:rPr>
              <a:t>RuntimeException</a:t>
            </a:r>
            <a:r>
              <a:rPr lang="en-US" b="0" i="0" dirty="0">
                <a:solidFill>
                  <a:srgbClr val="333333"/>
                </a:solidFill>
                <a:effectLst/>
                <a:latin typeface="inter-regular"/>
              </a:rPr>
              <a:t> are known as unchecked exceptions. For example, </a:t>
            </a:r>
            <a:r>
              <a:rPr lang="en-US" b="0" i="0" dirty="0" err="1">
                <a:solidFill>
                  <a:srgbClr val="333333"/>
                </a:solidFill>
                <a:effectLst/>
                <a:latin typeface="inter-regular"/>
              </a:rPr>
              <a:t>ArithmeticException</a:t>
            </a:r>
            <a:r>
              <a:rPr lang="en-US" b="0" i="0" dirty="0">
                <a:solidFill>
                  <a:srgbClr val="333333"/>
                </a:solidFill>
                <a:effectLst/>
                <a:latin typeface="inter-regular"/>
              </a:rPr>
              <a:t>, </a:t>
            </a:r>
            <a:r>
              <a:rPr lang="en-US" b="0" i="0" dirty="0" err="1">
                <a:solidFill>
                  <a:srgbClr val="333333"/>
                </a:solidFill>
                <a:effectLst/>
                <a:latin typeface="inter-regular"/>
              </a:rPr>
              <a:t>NullPointerException</a:t>
            </a:r>
            <a:r>
              <a:rPr lang="en-US" b="0" i="0" dirty="0">
                <a:solidFill>
                  <a:srgbClr val="333333"/>
                </a:solidFill>
                <a:effectLst/>
                <a:latin typeface="inter-regular"/>
              </a:rPr>
              <a:t>, </a:t>
            </a:r>
            <a:r>
              <a:rPr lang="en-US" b="0" i="0" dirty="0" err="1">
                <a:solidFill>
                  <a:srgbClr val="333333"/>
                </a:solidFill>
                <a:effectLst/>
                <a:latin typeface="inter-regular"/>
              </a:rPr>
              <a:t>ArrayIndexOutOfBoundsException</a:t>
            </a:r>
            <a:r>
              <a:rPr lang="en-US" b="0" i="0" dirty="0">
                <a:solidFill>
                  <a:srgbClr val="333333"/>
                </a:solidFill>
                <a:effectLst/>
                <a:latin typeface="inter-regular"/>
              </a:rPr>
              <a:t>, etc. </a:t>
            </a:r>
          </a:p>
          <a:p>
            <a:pPr algn="just"/>
            <a:endParaRPr lang="en-US" dirty="0">
              <a:solidFill>
                <a:srgbClr val="333333"/>
              </a:solidFill>
              <a:latin typeface="inter-regular"/>
            </a:endParaRPr>
          </a:p>
          <a:p>
            <a:pPr algn="just"/>
            <a:r>
              <a:rPr lang="en-US" b="0" i="0" dirty="0">
                <a:solidFill>
                  <a:srgbClr val="333333"/>
                </a:solidFill>
                <a:effectLst/>
                <a:latin typeface="inter-regular"/>
              </a:rPr>
              <a:t>Unchecked exceptions are not checked at compile-time, but they are checked at </a:t>
            </a:r>
            <a:r>
              <a:rPr lang="en-US" b="1" i="0" dirty="0">
                <a:solidFill>
                  <a:srgbClr val="333333"/>
                </a:solidFill>
                <a:effectLst/>
                <a:latin typeface="inter-regular"/>
              </a:rPr>
              <a:t>runtime</a:t>
            </a:r>
            <a:r>
              <a:rPr lang="en-US" b="0" i="0" dirty="0">
                <a:solidFill>
                  <a:srgbClr val="333333"/>
                </a:solidFill>
                <a:effectLst/>
                <a:latin typeface="inter-regular"/>
              </a:rPr>
              <a:t>.</a:t>
            </a:r>
          </a:p>
          <a:p>
            <a:pPr algn="just"/>
            <a:endParaRPr lang="en-US" b="1" i="0" dirty="0">
              <a:solidFill>
                <a:srgbClr val="610B4B"/>
              </a:solidFill>
              <a:effectLst/>
              <a:latin typeface="erdana"/>
            </a:endParaRPr>
          </a:p>
          <a:p>
            <a:pPr algn="just"/>
            <a:r>
              <a:rPr lang="en-US" b="1" i="0" dirty="0">
                <a:solidFill>
                  <a:srgbClr val="610B4B"/>
                </a:solidFill>
                <a:effectLst/>
                <a:latin typeface="erdana"/>
              </a:rPr>
              <a:t>3) Error</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Error is irrecoverable. Some example of errors are </a:t>
            </a:r>
            <a:r>
              <a:rPr lang="en-US" b="0" i="0" dirty="0" err="1">
                <a:solidFill>
                  <a:srgbClr val="333333"/>
                </a:solidFill>
                <a:effectLst/>
                <a:latin typeface="inter-regular"/>
              </a:rPr>
              <a:t>OutOfMemoryError</a:t>
            </a:r>
            <a:r>
              <a:rPr lang="en-US" b="0" i="0" dirty="0">
                <a:solidFill>
                  <a:srgbClr val="333333"/>
                </a:solidFill>
                <a:effectLst/>
                <a:latin typeface="inter-regular"/>
              </a:rPr>
              <a:t>, </a:t>
            </a:r>
            <a:r>
              <a:rPr lang="en-US" b="0" i="0" dirty="0" err="1">
                <a:solidFill>
                  <a:srgbClr val="333333"/>
                </a:solidFill>
                <a:effectLst/>
                <a:latin typeface="inter-regular"/>
              </a:rPr>
              <a:t>VirtualMachineError</a:t>
            </a:r>
            <a:r>
              <a:rPr lang="en-US" b="0" i="0" dirty="0">
                <a:solidFill>
                  <a:srgbClr val="333333"/>
                </a:solidFill>
                <a:effectLst/>
                <a:latin typeface="inter-regular"/>
              </a:rPr>
              <a:t>, </a:t>
            </a:r>
            <a:r>
              <a:rPr lang="en-US" b="0" i="0" dirty="0" err="1">
                <a:solidFill>
                  <a:srgbClr val="333333"/>
                </a:solidFill>
                <a:effectLst/>
                <a:latin typeface="inter-regular"/>
              </a:rPr>
              <a:t>AssertionError</a:t>
            </a:r>
            <a:r>
              <a:rPr lang="en-US" b="0" i="0" dirty="0">
                <a:solidFill>
                  <a:srgbClr val="333333"/>
                </a:solidFill>
                <a:effectLst/>
                <a:latin typeface="inter-regular"/>
              </a:rPr>
              <a:t> etc.</a:t>
            </a:r>
          </a:p>
        </p:txBody>
      </p:sp>
    </p:spTree>
    <p:extLst>
      <p:ext uri="{BB962C8B-B14F-4D97-AF65-F5344CB8AC3E}">
        <p14:creationId xmlns:p14="http://schemas.microsoft.com/office/powerpoint/2010/main" val="361252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005672" y="2758914"/>
            <a:ext cx="10180655" cy="1104220"/>
          </a:xfrm>
        </p:spPr>
        <p:txBody>
          <a:bodyPr>
            <a:normAutofit/>
          </a:bodyPr>
          <a:lstStyle/>
          <a:p>
            <a:r>
              <a:rPr lang="en-IN" sz="6600" b="1" dirty="0"/>
              <a:t>Java Exception Keywords</a:t>
            </a:r>
          </a:p>
        </p:txBody>
      </p:sp>
    </p:spTree>
    <p:extLst>
      <p:ext uri="{BB962C8B-B14F-4D97-AF65-F5344CB8AC3E}">
        <p14:creationId xmlns:p14="http://schemas.microsoft.com/office/powerpoint/2010/main" val="1962451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3398</TotalTime>
  <Words>3944</Words>
  <Application>Microsoft Office PowerPoint</Application>
  <PresentationFormat>Widescreen</PresentationFormat>
  <Paragraphs>647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erdana</vt:lpstr>
      <vt:lpstr>inter-bold</vt:lpstr>
      <vt:lpstr>inter-regular</vt:lpstr>
      <vt:lpstr>urw-din</vt:lpstr>
      <vt:lpstr>Office Theme</vt:lpstr>
      <vt:lpstr>Topics to be Covered:</vt:lpstr>
      <vt:lpstr>Exception Handling in Java</vt:lpstr>
      <vt:lpstr>Exception Handling in Java</vt:lpstr>
      <vt:lpstr>Hierarchy of Exception Classes</vt:lpstr>
      <vt:lpstr>PowerPoint Presentation</vt:lpstr>
      <vt:lpstr>Types of Java Exceptions</vt:lpstr>
      <vt:lpstr>Types of Java Exceptions</vt:lpstr>
      <vt:lpstr>Types of Java Exceptions</vt:lpstr>
      <vt:lpstr>Java Exception Keywords</vt:lpstr>
      <vt:lpstr>Java Exception Keywords</vt:lpstr>
      <vt:lpstr>Java try-catch </vt:lpstr>
      <vt:lpstr>Internal Working of Java try-catch block</vt:lpstr>
      <vt:lpstr>Java try-catch block</vt:lpstr>
      <vt:lpstr>Example 1 (Without Exception Handling)</vt:lpstr>
      <vt:lpstr>Example 2 (With Exception Handling)</vt:lpstr>
      <vt:lpstr>Example 3 (With Exception Handling)</vt:lpstr>
      <vt:lpstr>Example 4 (With Exception Handling)</vt:lpstr>
      <vt:lpstr>Multiple catch blocks</vt:lpstr>
      <vt:lpstr>Multiple catch blocks</vt:lpstr>
      <vt:lpstr>Example 1 (Multiple Catch Blocks)</vt:lpstr>
      <vt:lpstr>Example 2 (Multiple Catch Blocks)</vt:lpstr>
      <vt:lpstr>Example 3 (Multiple Catch Blocks)</vt:lpstr>
      <vt:lpstr>Order of catch blocks</vt:lpstr>
      <vt:lpstr>Example 4 (Order of catch blocks)</vt:lpstr>
      <vt:lpstr>Nesting of try blocks</vt:lpstr>
      <vt:lpstr>Nesting of try block</vt:lpstr>
      <vt:lpstr>Example (Nested try-catch block)</vt:lpstr>
      <vt:lpstr>Example (Nested try-catch block)</vt:lpstr>
      <vt:lpstr>finally block</vt:lpstr>
      <vt:lpstr>Java finally block</vt:lpstr>
      <vt:lpstr>finally block : Example 01</vt:lpstr>
      <vt:lpstr>finally block : Example 02</vt:lpstr>
      <vt:lpstr>finally block : Example 03</vt:lpstr>
      <vt:lpstr>throw keyword</vt:lpstr>
      <vt:lpstr>Java throw keyword</vt:lpstr>
      <vt:lpstr>Throwing exception : Example</vt:lpstr>
      <vt:lpstr>throws keyword</vt:lpstr>
      <vt:lpstr>Java throws keyword</vt:lpstr>
      <vt:lpstr>Java throws keyword</vt:lpstr>
      <vt:lpstr>User-defined exception</vt:lpstr>
      <vt:lpstr>User defined Exception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212</cp:revision>
  <dcterms:created xsi:type="dcterms:W3CDTF">2022-08-21T11:09:16Z</dcterms:created>
  <dcterms:modified xsi:type="dcterms:W3CDTF">2022-11-10T03:08:12Z</dcterms:modified>
</cp:coreProperties>
</file>