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43" r:id="rId4"/>
    <p:sldId id="399" r:id="rId5"/>
    <p:sldId id="400" r:id="rId6"/>
    <p:sldId id="395" r:id="rId7"/>
    <p:sldId id="398" r:id="rId8"/>
    <p:sldId id="401" r:id="rId9"/>
    <p:sldId id="397" r:id="rId10"/>
    <p:sldId id="402" r:id="rId11"/>
    <p:sldId id="403" r:id="rId12"/>
    <p:sldId id="396" r:id="rId13"/>
    <p:sldId id="372" r:id="rId14"/>
    <p:sldId id="408" r:id="rId15"/>
    <p:sldId id="404" r:id="rId16"/>
    <p:sldId id="405" r:id="rId17"/>
    <p:sldId id="406" r:id="rId18"/>
    <p:sldId id="407" r:id="rId19"/>
    <p:sldId id="409" r:id="rId20"/>
    <p:sldId id="410" r:id="rId21"/>
    <p:sldId id="411" r:id="rId22"/>
    <p:sldId id="412" r:id="rId23"/>
    <p:sldId id="413" r:id="rId24"/>
    <p:sldId id="414" r:id="rId25"/>
    <p:sldId id="415" r:id="rId26"/>
    <p:sldId id="416" r:id="rId27"/>
    <p:sldId id="3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76" d="100"/>
          <a:sy n="76" d="100"/>
        </p:scale>
        <p:origin x="67" y="1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27-10-2022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27-10-2022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703730" y="1183341"/>
            <a:ext cx="10515600" cy="5309533"/>
          </a:xfrm>
        </p:spPr>
        <p:txBody>
          <a:bodyPr>
            <a:normAutofit/>
          </a:bodyPr>
          <a:lstStyle/>
          <a:p>
            <a:r>
              <a:rPr lang="en-IN" dirty="0"/>
              <a:t>Multithreading in Java</a:t>
            </a:r>
          </a:p>
          <a:p>
            <a:pPr lvl="1"/>
            <a:r>
              <a:rPr lang="en-IN" dirty="0"/>
              <a:t>Need for multithreading</a:t>
            </a:r>
          </a:p>
          <a:p>
            <a:pPr lvl="1"/>
            <a:r>
              <a:rPr lang="en-IN" dirty="0"/>
              <a:t>Real-time examples of multithreading</a:t>
            </a:r>
          </a:p>
          <a:p>
            <a:pPr lvl="1"/>
            <a:r>
              <a:rPr lang="en-IN" dirty="0"/>
              <a:t>What is a thread?</a:t>
            </a:r>
          </a:p>
          <a:p>
            <a:pPr lvl="1"/>
            <a:r>
              <a:rPr lang="en-IN" dirty="0"/>
              <a:t>Advantages of multithreading</a:t>
            </a:r>
          </a:p>
          <a:p>
            <a:r>
              <a:rPr lang="en-US" dirty="0"/>
              <a:t>Life cycle of a thread</a:t>
            </a:r>
          </a:p>
          <a:p>
            <a:r>
              <a:rPr lang="en-US" dirty="0"/>
              <a:t>How to create a thread ?</a:t>
            </a:r>
          </a:p>
          <a:p>
            <a:r>
              <a:rPr lang="en-US" dirty="0"/>
              <a:t>Role of Thread Scheduler</a:t>
            </a:r>
          </a:p>
          <a:p>
            <a:r>
              <a:rPr lang="en-US" dirty="0"/>
              <a:t>Thread execution prevention methods. </a:t>
            </a:r>
          </a:p>
          <a:p>
            <a:pPr lvl="1"/>
            <a:r>
              <a:rPr lang="en-US" dirty="0"/>
              <a:t>sleep() method</a:t>
            </a:r>
          </a:p>
          <a:p>
            <a:pPr lvl="1"/>
            <a:r>
              <a:rPr lang="en-US" dirty="0"/>
              <a:t>join() method</a:t>
            </a:r>
          </a:p>
          <a:p>
            <a:pPr lvl="1"/>
            <a:r>
              <a:rPr lang="en-US" dirty="0"/>
              <a:t>yield() method</a:t>
            </a:r>
          </a:p>
          <a:p>
            <a:pPr lvl="1"/>
            <a:endParaRPr lang="en-US" dirty="0"/>
          </a:p>
          <a:p>
            <a:pPr lvl="1"/>
            <a:endParaRPr lang="en-US" dirty="0"/>
          </a:p>
          <a:p>
            <a:endParaRPr lang="en-IN" dirty="0"/>
          </a:p>
          <a:p>
            <a:endParaRPr lang="en-IN" dirty="0"/>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Life cycle of a Thread</a:t>
            </a:r>
            <a:endParaRPr lang="en-IN"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20784" y="780625"/>
            <a:ext cx="11150432" cy="5826364"/>
          </a:xfrm>
        </p:spPr>
        <p:txBody>
          <a:bodyPr>
            <a:normAutofit fontScale="55000" lnSpcReduction="20000"/>
          </a:bodyPr>
          <a:lstStyle/>
          <a:p>
            <a:pPr marL="514350" indent="-514350" algn="l" fontAlgn="base">
              <a:buFont typeface="+mj-lt"/>
              <a:buAutoNum type="arabicParenR"/>
            </a:pPr>
            <a:r>
              <a:rPr lang="en-US" sz="3200" b="1" i="0" dirty="0">
                <a:solidFill>
                  <a:srgbClr val="273239"/>
                </a:solidFill>
                <a:effectLst/>
                <a:latin typeface="inter-regular"/>
              </a:rPr>
              <a:t>New Thread:</a:t>
            </a:r>
            <a:r>
              <a:rPr lang="en-US" sz="3200" b="0" i="0" dirty="0">
                <a:solidFill>
                  <a:srgbClr val="273239"/>
                </a:solidFill>
                <a:effectLst/>
                <a:latin typeface="inter-regular"/>
              </a:rPr>
              <a:t> </a:t>
            </a:r>
          </a:p>
          <a:p>
            <a:pPr lvl="1" fontAlgn="base"/>
            <a:r>
              <a:rPr lang="en-US" sz="3300" dirty="0">
                <a:solidFill>
                  <a:srgbClr val="273239"/>
                </a:solidFill>
                <a:latin typeface="inter-regular"/>
              </a:rPr>
              <a:t>When a new thread is created, it is in the new state. </a:t>
            </a:r>
          </a:p>
          <a:p>
            <a:pPr lvl="1" fontAlgn="base"/>
            <a:r>
              <a:rPr lang="en-US" sz="3300" dirty="0">
                <a:solidFill>
                  <a:srgbClr val="273239"/>
                </a:solidFill>
                <a:latin typeface="inter-regular"/>
              </a:rPr>
              <a:t>The thread has not yet started to run when the thread is in this state. </a:t>
            </a:r>
          </a:p>
          <a:p>
            <a:pPr lvl="1" fontAlgn="base"/>
            <a:r>
              <a:rPr lang="en-US" sz="3300" dirty="0">
                <a:solidFill>
                  <a:srgbClr val="273239"/>
                </a:solidFill>
                <a:latin typeface="inter-regular"/>
              </a:rPr>
              <a:t>When a thread lies in the new state, its code is yet to be run and hasn’t started to execute</a:t>
            </a:r>
            <a:r>
              <a:rPr lang="en-US" sz="2800" b="0" i="0" dirty="0">
                <a:solidFill>
                  <a:srgbClr val="273239"/>
                </a:solidFill>
                <a:effectLst/>
                <a:latin typeface="inter-regular"/>
              </a:rPr>
              <a:t>.</a:t>
            </a:r>
          </a:p>
          <a:p>
            <a:pPr marL="514350" indent="-514350" algn="l" fontAlgn="base">
              <a:buFont typeface="+mj-lt"/>
              <a:buAutoNum type="arabicParenR"/>
            </a:pPr>
            <a:r>
              <a:rPr lang="en-US" sz="3200" b="1" i="0" dirty="0">
                <a:solidFill>
                  <a:srgbClr val="273239"/>
                </a:solidFill>
                <a:effectLst/>
                <a:latin typeface="inter-regular"/>
              </a:rPr>
              <a:t>Runnable State:</a:t>
            </a:r>
            <a:r>
              <a:rPr lang="en-US" sz="3200" b="0" i="0" dirty="0">
                <a:solidFill>
                  <a:srgbClr val="273239"/>
                </a:solidFill>
                <a:effectLst/>
                <a:latin typeface="inter-regular"/>
              </a:rPr>
              <a:t> A thread that is ready to run is moved to a runnable state. </a:t>
            </a:r>
          </a:p>
          <a:p>
            <a:pPr lvl="1" fontAlgn="base"/>
            <a:r>
              <a:rPr lang="en-US" sz="3300" dirty="0">
                <a:solidFill>
                  <a:srgbClr val="273239"/>
                </a:solidFill>
                <a:latin typeface="inter-regular"/>
              </a:rPr>
              <a:t>In this state, a thread might actually be running or it might be ready to run at any instant of time. </a:t>
            </a:r>
          </a:p>
          <a:p>
            <a:pPr lvl="1" fontAlgn="base"/>
            <a:r>
              <a:rPr lang="en-US" sz="3300" dirty="0">
                <a:solidFill>
                  <a:srgbClr val="273239"/>
                </a:solidFill>
                <a:latin typeface="inter-regular"/>
              </a:rPr>
              <a:t>It is the responsibility of the thread scheduler to give the thread, time to run. </a:t>
            </a:r>
          </a:p>
          <a:p>
            <a:pPr lvl="1" fontAlgn="base"/>
            <a:r>
              <a:rPr lang="en-US" sz="3300" dirty="0">
                <a:solidFill>
                  <a:srgbClr val="273239"/>
                </a:solidFill>
                <a:latin typeface="inter-regular"/>
              </a:rPr>
              <a:t>A multi-threaded program allocates a fixed amount of time to each individual thread. Each and every thread runs for a short while and then pauses and relinquishes the CPU to another thread so that other threads can get a chance to run. When this happens, all such threads that are ready to run, waiting for the CPU and the currently running thread lie in a runnable state.</a:t>
            </a:r>
          </a:p>
          <a:p>
            <a:pPr marL="514350" indent="-514350" algn="l" fontAlgn="base">
              <a:buFont typeface="+mj-lt"/>
              <a:buAutoNum type="arabicParenR"/>
            </a:pPr>
            <a:r>
              <a:rPr lang="en-US" sz="3200" b="1" i="0" dirty="0">
                <a:solidFill>
                  <a:srgbClr val="273239"/>
                </a:solidFill>
                <a:effectLst/>
                <a:latin typeface="inter-regular"/>
              </a:rPr>
              <a:t>Blocked/Waiting state:</a:t>
            </a:r>
            <a:r>
              <a:rPr lang="en-US" sz="3200" b="0" i="0" dirty="0">
                <a:solidFill>
                  <a:srgbClr val="273239"/>
                </a:solidFill>
                <a:effectLst/>
                <a:latin typeface="inter-regular"/>
              </a:rPr>
              <a:t> When a thread is temporarily inactive, then it’s in one of the following states: </a:t>
            </a:r>
          </a:p>
          <a:p>
            <a:pPr lvl="1" fontAlgn="base"/>
            <a:r>
              <a:rPr lang="en-US" sz="3200" b="0" i="0" dirty="0">
                <a:solidFill>
                  <a:srgbClr val="273239"/>
                </a:solidFill>
                <a:effectLst/>
                <a:latin typeface="inter-regular"/>
              </a:rPr>
              <a:t>Blocked</a:t>
            </a:r>
          </a:p>
          <a:p>
            <a:pPr lvl="1" fontAlgn="base"/>
            <a:r>
              <a:rPr lang="en-US" sz="3200" b="0" i="0" dirty="0">
                <a:solidFill>
                  <a:srgbClr val="273239"/>
                </a:solidFill>
                <a:effectLst/>
                <a:latin typeface="inter-regular"/>
              </a:rPr>
              <a:t>Waiting</a:t>
            </a:r>
          </a:p>
          <a:p>
            <a:pPr marL="514350" indent="-514350" algn="l" fontAlgn="base">
              <a:buFont typeface="+mj-lt"/>
              <a:buAutoNum type="arabicParenR"/>
            </a:pPr>
            <a:r>
              <a:rPr lang="en-US" sz="3200" b="1" i="0" dirty="0">
                <a:solidFill>
                  <a:srgbClr val="273239"/>
                </a:solidFill>
                <a:effectLst/>
                <a:latin typeface="inter-regular"/>
              </a:rPr>
              <a:t>Timed Waiting:</a:t>
            </a:r>
            <a:r>
              <a:rPr lang="en-US" sz="3200" b="0" i="0" dirty="0">
                <a:solidFill>
                  <a:srgbClr val="273239"/>
                </a:solidFill>
                <a:effectLst/>
                <a:latin typeface="inter-regular"/>
              </a:rPr>
              <a:t> A thread lies in a timed waiting state when it calls a method with a time-out parameter. </a:t>
            </a:r>
          </a:p>
          <a:p>
            <a:pPr lvl="1" fontAlgn="base"/>
            <a:r>
              <a:rPr lang="en-US" sz="3300" dirty="0">
                <a:solidFill>
                  <a:srgbClr val="273239"/>
                </a:solidFill>
                <a:latin typeface="inter-regular"/>
              </a:rPr>
              <a:t>A thread lies in this state until the timeout is completed or until a notification is received. </a:t>
            </a:r>
          </a:p>
          <a:p>
            <a:pPr lvl="1" fontAlgn="base"/>
            <a:r>
              <a:rPr lang="en-US" sz="3300" dirty="0">
                <a:solidFill>
                  <a:srgbClr val="273239"/>
                </a:solidFill>
                <a:latin typeface="inter-regular"/>
              </a:rPr>
              <a:t>For example, when a thread calls sleep or a conditional wait, it is moved to a timed waiting state.</a:t>
            </a:r>
          </a:p>
          <a:p>
            <a:pPr marL="514350" indent="-514350" algn="l" fontAlgn="base">
              <a:buFont typeface="+mj-lt"/>
              <a:buAutoNum type="arabicParenR"/>
            </a:pPr>
            <a:r>
              <a:rPr lang="en-US" sz="3200" b="1" i="0" dirty="0">
                <a:solidFill>
                  <a:srgbClr val="273239"/>
                </a:solidFill>
                <a:effectLst/>
                <a:latin typeface="inter-regular"/>
              </a:rPr>
              <a:t>Terminated State:</a:t>
            </a:r>
            <a:r>
              <a:rPr lang="en-US" sz="3200" b="0" i="0" dirty="0">
                <a:solidFill>
                  <a:srgbClr val="273239"/>
                </a:solidFill>
                <a:effectLst/>
                <a:latin typeface="inter-regular"/>
              </a:rPr>
              <a:t> A thread terminates because of either of the following reasons: </a:t>
            </a:r>
          </a:p>
          <a:p>
            <a:pPr lvl="1" fontAlgn="base"/>
            <a:r>
              <a:rPr lang="en-US" sz="3200" b="0" i="0" dirty="0">
                <a:solidFill>
                  <a:srgbClr val="273239"/>
                </a:solidFill>
                <a:effectLst/>
                <a:latin typeface="inter-regular"/>
              </a:rPr>
              <a:t>Because it exits normally. This happens when the code of the thread has been entirely executed by the program.</a:t>
            </a:r>
          </a:p>
          <a:p>
            <a:pPr lvl="1" fontAlgn="base"/>
            <a:r>
              <a:rPr lang="en-US" sz="3200" b="0" i="0" dirty="0">
                <a:solidFill>
                  <a:srgbClr val="273239"/>
                </a:solidFill>
                <a:effectLst/>
                <a:latin typeface="inter-regular"/>
              </a:rPr>
              <a:t>Because there occurred some unusual erroneous event, like a segmentation fault or an unhandled exception.</a:t>
            </a:r>
          </a:p>
        </p:txBody>
      </p:sp>
    </p:spTree>
    <p:extLst>
      <p:ext uri="{BB962C8B-B14F-4D97-AF65-F5344CB8AC3E}">
        <p14:creationId xmlns:p14="http://schemas.microsoft.com/office/powerpoint/2010/main" val="304824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290918" y="2876890"/>
            <a:ext cx="9780494" cy="1104220"/>
          </a:xfrm>
        </p:spPr>
        <p:txBody>
          <a:bodyPr>
            <a:normAutofit/>
          </a:bodyPr>
          <a:lstStyle/>
          <a:p>
            <a:r>
              <a:rPr lang="en-IN" sz="7200" b="1" dirty="0"/>
              <a:t>How to create a thread ?</a:t>
            </a:r>
          </a:p>
        </p:txBody>
      </p:sp>
    </p:spTree>
    <p:extLst>
      <p:ext uri="{BB962C8B-B14F-4D97-AF65-F5344CB8AC3E}">
        <p14:creationId xmlns:p14="http://schemas.microsoft.com/office/powerpoint/2010/main" val="399685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Creating thread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93334" y="807519"/>
            <a:ext cx="11150432" cy="1011234"/>
          </a:xfrm>
          <a:ln>
            <a:solidFill>
              <a:schemeClr val="accent1"/>
            </a:solidFill>
          </a:ln>
        </p:spPr>
        <p:txBody>
          <a:bodyPr>
            <a:normAutofit lnSpcReduction="10000"/>
          </a:bodyPr>
          <a:lstStyle/>
          <a:p>
            <a:pPr algn="just"/>
            <a:r>
              <a:rPr lang="en-US" sz="2000" b="0" i="0" dirty="0">
                <a:solidFill>
                  <a:srgbClr val="333333"/>
                </a:solidFill>
                <a:effectLst/>
                <a:latin typeface="inter-regular"/>
              </a:rPr>
              <a:t>There are two ways to create a thread:</a:t>
            </a:r>
          </a:p>
          <a:p>
            <a:pPr lvl="1" algn="just">
              <a:buFont typeface="+mj-lt"/>
              <a:buAutoNum type="arabicPeriod"/>
            </a:pPr>
            <a:r>
              <a:rPr lang="en-US" sz="2000" dirty="0">
                <a:solidFill>
                  <a:srgbClr val="333333"/>
                </a:solidFill>
                <a:latin typeface="inter-regular"/>
              </a:rPr>
              <a:t>By extending </a:t>
            </a:r>
            <a:r>
              <a:rPr lang="en-US" sz="2000" b="1" dirty="0">
                <a:solidFill>
                  <a:srgbClr val="7030A0"/>
                </a:solidFill>
                <a:latin typeface="inter-regular"/>
              </a:rPr>
              <a:t>Thread</a:t>
            </a:r>
            <a:r>
              <a:rPr lang="en-US" sz="2000" dirty="0">
                <a:solidFill>
                  <a:srgbClr val="333333"/>
                </a:solidFill>
                <a:latin typeface="inter-regular"/>
              </a:rPr>
              <a:t> class</a:t>
            </a:r>
          </a:p>
          <a:p>
            <a:pPr lvl="1" algn="just">
              <a:buFont typeface="+mj-lt"/>
              <a:buAutoNum type="arabicPeriod"/>
            </a:pPr>
            <a:r>
              <a:rPr lang="en-US" sz="2000" dirty="0">
                <a:solidFill>
                  <a:srgbClr val="333333"/>
                </a:solidFill>
                <a:latin typeface="inter-regular"/>
              </a:rPr>
              <a:t>By implementing </a:t>
            </a:r>
            <a:r>
              <a:rPr lang="en-US" sz="2000" b="1" dirty="0">
                <a:solidFill>
                  <a:srgbClr val="7030A0"/>
                </a:solidFill>
                <a:latin typeface="inter-regular"/>
              </a:rPr>
              <a:t>Runnable interface</a:t>
            </a:r>
            <a:r>
              <a:rPr lang="en-US" sz="2000" dirty="0">
                <a:solidFill>
                  <a:srgbClr val="333333"/>
                </a:solidFill>
                <a:latin typeface="inter-regular"/>
              </a:rPr>
              <a:t>.</a:t>
            </a:r>
          </a:p>
          <a:p>
            <a:pPr marL="0" indent="0" algn="just">
              <a:buNone/>
            </a:pPr>
            <a:endParaRPr lang="en-US" sz="2000" dirty="0">
              <a:solidFill>
                <a:srgbClr val="333333"/>
              </a:solidFill>
              <a:latin typeface="inter-regular"/>
            </a:endParaRPr>
          </a:p>
        </p:txBody>
      </p:sp>
      <p:sp>
        <p:nvSpPr>
          <p:cNvPr id="5" name="TextBox 4">
            <a:extLst>
              <a:ext uri="{FF2B5EF4-FFF2-40B4-BE49-F238E27FC236}">
                <a16:creationId xmlns:a16="http://schemas.microsoft.com/office/drawing/2014/main" id="{05E7225E-4396-A378-6F67-437ABDAC45E0}"/>
              </a:ext>
            </a:extLst>
          </p:cNvPr>
          <p:cNvSpPr txBox="1"/>
          <p:nvPr/>
        </p:nvSpPr>
        <p:spPr>
          <a:xfrm>
            <a:off x="593334" y="4906157"/>
            <a:ext cx="11150432" cy="1815882"/>
          </a:xfrm>
          <a:prstGeom prst="rect">
            <a:avLst/>
          </a:prstGeom>
          <a:noFill/>
          <a:ln>
            <a:solidFill>
              <a:schemeClr val="accent1"/>
            </a:solidFill>
          </a:ln>
        </p:spPr>
        <p:txBody>
          <a:bodyPr wrap="square">
            <a:spAutoFit/>
          </a:bodyPr>
          <a:lstStyle/>
          <a:p>
            <a:pPr algn="just"/>
            <a:r>
              <a:rPr lang="en-US" sz="2000" b="1" dirty="0">
                <a:solidFill>
                  <a:srgbClr val="610B4B"/>
                </a:solidFill>
                <a:latin typeface="inter-regular"/>
              </a:rPr>
              <a:t>Runnable interface:</a:t>
            </a:r>
          </a:p>
          <a:p>
            <a:pPr algn="just"/>
            <a:endParaRPr lang="en-US" sz="1200" b="1" dirty="0">
              <a:solidFill>
                <a:srgbClr val="610B4B"/>
              </a:solidFill>
              <a:latin typeface="inter-regular"/>
            </a:endParaRPr>
          </a:p>
          <a:p>
            <a:pPr algn="just"/>
            <a:r>
              <a:rPr lang="en-US" sz="2000" b="0" i="0" dirty="0">
                <a:solidFill>
                  <a:srgbClr val="333333"/>
                </a:solidFill>
                <a:effectLst/>
                <a:latin typeface="inter-regular"/>
              </a:rPr>
              <a:t>The Runnable interface should be implemented by any class whose instances are intended to be executed by a thread. Runnable interface have only one method named run().</a:t>
            </a:r>
          </a:p>
          <a:p>
            <a:pPr algn="just"/>
            <a:endParaRPr lang="en-US" sz="2000" b="1" i="0" dirty="0">
              <a:solidFill>
                <a:srgbClr val="000000"/>
              </a:solidFill>
              <a:effectLst/>
              <a:latin typeface="inter-bold"/>
            </a:endParaRPr>
          </a:p>
          <a:p>
            <a:pPr algn="just"/>
            <a:r>
              <a:rPr lang="en-US" sz="2000" b="1" dirty="0">
                <a:solidFill>
                  <a:srgbClr val="000000"/>
                </a:solidFill>
                <a:latin typeface="inter-bold"/>
              </a:rPr>
              <a:t>	</a:t>
            </a:r>
            <a:r>
              <a:rPr lang="en-US" sz="2000" b="1" i="0" dirty="0">
                <a:solidFill>
                  <a:srgbClr val="000000"/>
                </a:solidFill>
                <a:effectLst/>
                <a:latin typeface="inter-bold"/>
              </a:rPr>
              <a:t>public void run():</a:t>
            </a:r>
            <a:r>
              <a:rPr lang="en-US" sz="2000" b="0" i="0" dirty="0">
                <a:solidFill>
                  <a:srgbClr val="000000"/>
                </a:solidFill>
                <a:effectLst/>
                <a:latin typeface="inter-regular"/>
              </a:rPr>
              <a:t> is used to perform action for a thread.</a:t>
            </a:r>
          </a:p>
        </p:txBody>
      </p:sp>
      <p:sp>
        <p:nvSpPr>
          <p:cNvPr id="7" name="TextBox 6">
            <a:extLst>
              <a:ext uri="{FF2B5EF4-FFF2-40B4-BE49-F238E27FC236}">
                <a16:creationId xmlns:a16="http://schemas.microsoft.com/office/drawing/2014/main" id="{14F97D06-DB08-4BFE-5FB0-434EE43AA634}"/>
              </a:ext>
            </a:extLst>
          </p:cNvPr>
          <p:cNvSpPr txBox="1"/>
          <p:nvPr/>
        </p:nvSpPr>
        <p:spPr>
          <a:xfrm>
            <a:off x="593334" y="1908402"/>
            <a:ext cx="11150432" cy="2739211"/>
          </a:xfrm>
          <a:prstGeom prst="rect">
            <a:avLst/>
          </a:prstGeom>
          <a:noFill/>
          <a:ln>
            <a:solidFill>
              <a:schemeClr val="accent1"/>
            </a:solidFill>
          </a:ln>
        </p:spPr>
        <p:txBody>
          <a:bodyPr wrap="square">
            <a:spAutoFit/>
          </a:bodyPr>
          <a:lstStyle/>
          <a:p>
            <a:pPr marL="0" indent="0" algn="just">
              <a:buNone/>
            </a:pPr>
            <a:r>
              <a:rPr lang="en-US" sz="2000" b="1" i="0" dirty="0">
                <a:solidFill>
                  <a:srgbClr val="610B4B"/>
                </a:solidFill>
                <a:effectLst/>
                <a:latin typeface="inter-regular"/>
              </a:rPr>
              <a:t>Thread class:</a:t>
            </a:r>
          </a:p>
          <a:p>
            <a:pPr marL="0" indent="0" algn="just">
              <a:buNone/>
            </a:pPr>
            <a:endParaRPr lang="en-US" sz="1100" b="1" i="0" dirty="0">
              <a:solidFill>
                <a:srgbClr val="610B4B"/>
              </a:solidFill>
              <a:effectLst/>
              <a:latin typeface="inter-regular"/>
            </a:endParaRPr>
          </a:p>
          <a:p>
            <a:pPr algn="just"/>
            <a:r>
              <a:rPr lang="en-US" sz="2000" b="0" i="0" dirty="0">
                <a:solidFill>
                  <a:srgbClr val="333333"/>
                </a:solidFill>
                <a:effectLst/>
                <a:latin typeface="inter-regular"/>
              </a:rPr>
              <a:t>Thread class provides constructors and methods to create and perform operations on a thread.</a:t>
            </a:r>
          </a:p>
          <a:p>
            <a:pPr algn="just"/>
            <a:r>
              <a:rPr lang="en-US" sz="2000" b="1" i="0" dirty="0">
                <a:solidFill>
                  <a:srgbClr val="1100A7"/>
                </a:solidFill>
                <a:effectLst/>
                <a:latin typeface="inter-regular"/>
              </a:rPr>
              <a:t>Thread</a:t>
            </a:r>
            <a:r>
              <a:rPr lang="en-US" sz="2000" b="0" i="0" dirty="0">
                <a:solidFill>
                  <a:srgbClr val="333333"/>
                </a:solidFill>
                <a:effectLst/>
                <a:latin typeface="inter-regular"/>
              </a:rPr>
              <a:t> class extends </a:t>
            </a:r>
            <a:r>
              <a:rPr lang="en-US" sz="2000" b="1" i="0" dirty="0">
                <a:solidFill>
                  <a:srgbClr val="FF0000"/>
                </a:solidFill>
                <a:effectLst/>
                <a:latin typeface="inter-regular"/>
              </a:rPr>
              <a:t>Object</a:t>
            </a:r>
            <a:r>
              <a:rPr lang="en-US" sz="2000" b="0" i="0" dirty="0">
                <a:solidFill>
                  <a:srgbClr val="333333"/>
                </a:solidFill>
                <a:effectLst/>
                <a:latin typeface="inter-regular"/>
              </a:rPr>
              <a:t> class and implements </a:t>
            </a:r>
            <a:r>
              <a:rPr lang="en-US" sz="2000" b="1" i="0" dirty="0">
                <a:solidFill>
                  <a:srgbClr val="7030A0"/>
                </a:solidFill>
                <a:effectLst/>
                <a:latin typeface="inter-regular"/>
              </a:rPr>
              <a:t>Runnable interface</a:t>
            </a:r>
            <a:r>
              <a:rPr lang="en-US" sz="2000" b="0" i="0" dirty="0">
                <a:solidFill>
                  <a:srgbClr val="333333"/>
                </a:solidFill>
                <a:effectLst/>
                <a:latin typeface="inter-regular"/>
              </a:rPr>
              <a:t>.</a:t>
            </a:r>
          </a:p>
          <a:p>
            <a:pPr marL="0" indent="0" algn="just">
              <a:buNone/>
            </a:pPr>
            <a:r>
              <a:rPr lang="en-US" sz="2000" b="0" i="0" dirty="0">
                <a:solidFill>
                  <a:srgbClr val="610B4B"/>
                </a:solidFill>
                <a:effectLst/>
                <a:latin typeface="inter-regular"/>
              </a:rPr>
              <a:t>Commonly used Constructors of Thread class:</a:t>
            </a:r>
          </a:p>
          <a:p>
            <a:pPr lvl="1" algn="just"/>
            <a:r>
              <a:rPr lang="en-US" sz="2000" dirty="0">
                <a:solidFill>
                  <a:srgbClr val="333333"/>
                </a:solidFill>
                <a:latin typeface="inter-regular"/>
              </a:rPr>
              <a:t>Thread()</a:t>
            </a:r>
          </a:p>
          <a:p>
            <a:pPr lvl="1" algn="just"/>
            <a:r>
              <a:rPr lang="en-US" sz="2000" dirty="0">
                <a:solidFill>
                  <a:srgbClr val="333333"/>
                </a:solidFill>
                <a:latin typeface="inter-regular"/>
              </a:rPr>
              <a:t>Thread(String name)</a:t>
            </a:r>
          </a:p>
          <a:p>
            <a:pPr lvl="1" algn="just"/>
            <a:r>
              <a:rPr lang="en-US" sz="2000" dirty="0">
                <a:solidFill>
                  <a:srgbClr val="333333"/>
                </a:solidFill>
                <a:latin typeface="inter-regular"/>
              </a:rPr>
              <a:t>Thread(Runnable r)</a:t>
            </a:r>
          </a:p>
          <a:p>
            <a:pPr lvl="1" algn="just"/>
            <a:r>
              <a:rPr lang="en-US" sz="2000" dirty="0">
                <a:solidFill>
                  <a:srgbClr val="333333"/>
                </a:solidFill>
                <a:latin typeface="inter-regular"/>
              </a:rPr>
              <a:t>Thread(Runnable r, String name)</a:t>
            </a:r>
            <a:endParaRPr lang="en-IN" dirty="0"/>
          </a:p>
        </p:txBody>
      </p:sp>
    </p:spTree>
    <p:extLst>
      <p:ext uri="{BB962C8B-B14F-4D97-AF65-F5344CB8AC3E}">
        <p14:creationId xmlns:p14="http://schemas.microsoft.com/office/powerpoint/2010/main" val="205917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127613"/>
            <a:ext cx="10947400" cy="679904"/>
          </a:xfrm>
        </p:spPr>
        <p:txBody>
          <a:bodyPr>
            <a:normAutofit fontScale="90000"/>
          </a:bodyPr>
          <a:lstStyle/>
          <a:p>
            <a:pPr algn="ctr"/>
            <a:r>
              <a:rPr lang="en-IN" b="1" dirty="0">
                <a:solidFill>
                  <a:srgbClr val="610B38"/>
                </a:solidFill>
                <a:latin typeface="erdana"/>
              </a:rPr>
              <a:t>Methods of Thread Class</a:t>
            </a:r>
          </a:p>
        </p:txBody>
      </p:sp>
      <p:graphicFrame>
        <p:nvGraphicFramePr>
          <p:cNvPr id="3" name="Table 3">
            <a:extLst>
              <a:ext uri="{FF2B5EF4-FFF2-40B4-BE49-F238E27FC236}">
                <a16:creationId xmlns:a16="http://schemas.microsoft.com/office/drawing/2014/main" id="{97665B45-2949-37A8-1754-BF18A33B6366}"/>
              </a:ext>
            </a:extLst>
          </p:cNvPr>
          <p:cNvGraphicFramePr>
            <a:graphicFrameLocks noGrp="1"/>
          </p:cNvGraphicFramePr>
          <p:nvPr/>
        </p:nvGraphicFramePr>
        <p:xfrm>
          <a:off x="277906" y="926895"/>
          <a:ext cx="11399370" cy="5291130"/>
        </p:xfrm>
        <a:graphic>
          <a:graphicData uri="http://schemas.openxmlformats.org/drawingml/2006/table">
            <a:tbl>
              <a:tblPr firstRow="1" bandRow="1">
                <a:tableStyleId>{5C22544A-7EE6-4342-B048-85BDC9FD1C3A}</a:tableStyleId>
              </a:tblPr>
              <a:tblGrid>
                <a:gridCol w="3576918">
                  <a:extLst>
                    <a:ext uri="{9D8B030D-6E8A-4147-A177-3AD203B41FA5}">
                      <a16:colId xmlns:a16="http://schemas.microsoft.com/office/drawing/2014/main" val="98604603"/>
                    </a:ext>
                  </a:extLst>
                </a:gridCol>
                <a:gridCol w="7822452">
                  <a:extLst>
                    <a:ext uri="{9D8B030D-6E8A-4147-A177-3AD203B41FA5}">
                      <a16:colId xmlns:a16="http://schemas.microsoft.com/office/drawing/2014/main" val="3281261261"/>
                    </a:ext>
                  </a:extLst>
                </a:gridCol>
              </a:tblGrid>
              <a:tr h="4070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Method</a:t>
                      </a:r>
                    </a:p>
                  </a:txBody>
                  <a:tcPr/>
                </a:tc>
                <a:tc>
                  <a:txBody>
                    <a:bodyPr/>
                    <a:lstStyle/>
                    <a:p>
                      <a:pPr algn="ctr"/>
                      <a:r>
                        <a:rPr lang="en-IN" dirty="0"/>
                        <a:t>Description</a:t>
                      </a:r>
                    </a:p>
                  </a:txBody>
                  <a:tcPr/>
                </a:tc>
                <a:extLst>
                  <a:ext uri="{0D108BD9-81ED-4DB2-BD59-A6C34878D82A}">
                    <a16:rowId xmlns:a16="http://schemas.microsoft.com/office/drawing/2014/main" val="3233841299"/>
                  </a:ext>
                </a:extLst>
              </a:tr>
              <a:tr h="40701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public void run()</a:t>
                      </a:r>
                      <a:endParaRPr lang="en-IN"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 used to perform action for a thread.</a:t>
                      </a:r>
                      <a:endParaRPr lang="en-US" dirty="0">
                        <a:solidFill>
                          <a:srgbClr val="333333"/>
                        </a:solidFill>
                        <a:effectLst/>
                        <a:latin typeface="inter-regular"/>
                      </a:endParaRPr>
                    </a:p>
                  </a:txBody>
                  <a:tcPr/>
                </a:tc>
                <a:extLst>
                  <a:ext uri="{0D108BD9-81ED-4DB2-BD59-A6C34878D82A}">
                    <a16:rowId xmlns:a16="http://schemas.microsoft.com/office/drawing/2014/main" val="2721618188"/>
                  </a:ext>
                </a:extLst>
              </a:tr>
              <a:tr h="407010">
                <a:tc>
                  <a:txBody>
                    <a:bodyPr/>
                    <a:lstStyle/>
                    <a:p>
                      <a:r>
                        <a:rPr lang="en-US" sz="1800" b="1" i="0" kern="1200" dirty="0">
                          <a:solidFill>
                            <a:schemeClr val="dk1"/>
                          </a:solidFill>
                          <a:effectLst/>
                          <a:latin typeface="+mn-lt"/>
                          <a:ea typeface="+mn-ea"/>
                          <a:cs typeface="+mn-cs"/>
                        </a:rPr>
                        <a:t>public void start()</a:t>
                      </a:r>
                      <a:endParaRPr lang="en-US" sz="1800" b="0" i="0" kern="1200" dirty="0">
                        <a:solidFill>
                          <a:schemeClr val="dk1"/>
                        </a:solidFill>
                        <a:effectLst/>
                        <a:latin typeface="+mn-lt"/>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starts the execution of the </a:t>
                      </a:r>
                      <a:r>
                        <a:rPr lang="en-US" sz="1800" b="0" i="0" kern="1200" dirty="0" err="1">
                          <a:solidFill>
                            <a:schemeClr val="dk1"/>
                          </a:solidFill>
                          <a:effectLst/>
                          <a:latin typeface="+mn-lt"/>
                          <a:ea typeface="+mn-ea"/>
                          <a:cs typeface="+mn-cs"/>
                        </a:rPr>
                        <a:t>thread.JVM</a:t>
                      </a:r>
                      <a:r>
                        <a:rPr lang="en-US" sz="1800" b="0" i="0" kern="1200" dirty="0">
                          <a:solidFill>
                            <a:schemeClr val="dk1"/>
                          </a:solidFill>
                          <a:effectLst/>
                          <a:latin typeface="+mn-lt"/>
                          <a:ea typeface="+mn-ea"/>
                          <a:cs typeface="+mn-cs"/>
                        </a:rPr>
                        <a:t> calls the run() method on the thread.</a:t>
                      </a:r>
                      <a:endParaRPr lang="en-IN" dirty="0">
                        <a:solidFill>
                          <a:srgbClr val="333333"/>
                        </a:solidFill>
                        <a:effectLst/>
                        <a:latin typeface="inter-regular"/>
                      </a:endParaRPr>
                    </a:p>
                  </a:txBody>
                  <a:tcPr marL="60960" marR="60960" marT="60960" marB="60960"/>
                </a:tc>
                <a:extLst>
                  <a:ext uri="{0D108BD9-81ED-4DB2-BD59-A6C34878D82A}">
                    <a16:rowId xmlns:a16="http://schemas.microsoft.com/office/drawing/2014/main" val="4177880744"/>
                  </a:ext>
                </a:extLst>
              </a:tr>
              <a:tr h="407010">
                <a:tc>
                  <a:txBody>
                    <a:bodyPr/>
                    <a:lstStyle/>
                    <a:p>
                      <a:r>
                        <a:rPr lang="en-US" sz="1800" b="1" i="0" kern="1200" dirty="0">
                          <a:solidFill>
                            <a:schemeClr val="dk1"/>
                          </a:solidFill>
                          <a:effectLst/>
                          <a:latin typeface="+mn-lt"/>
                          <a:ea typeface="+mn-ea"/>
                          <a:cs typeface="+mn-cs"/>
                        </a:rPr>
                        <a:t>public void sleep(long </a:t>
                      </a:r>
                      <a:r>
                        <a:rPr lang="en-US" sz="1800" b="1" i="0" kern="1200" dirty="0" err="1">
                          <a:solidFill>
                            <a:schemeClr val="dk1"/>
                          </a:solidFill>
                          <a:effectLst/>
                          <a:latin typeface="+mn-lt"/>
                          <a:ea typeface="+mn-ea"/>
                          <a:cs typeface="+mn-cs"/>
                        </a:rPr>
                        <a:t>miliseconds</a:t>
                      </a:r>
                      <a:r>
                        <a:rPr lang="en-US" sz="1800" b="1" i="0" kern="1200" dirty="0">
                          <a:solidFill>
                            <a:schemeClr val="dk1"/>
                          </a:solidFill>
                          <a:effectLst/>
                          <a:latin typeface="+mn-lt"/>
                          <a:ea typeface="+mn-ea"/>
                          <a:cs typeface="+mn-cs"/>
                        </a:rPr>
                        <a:t>)</a:t>
                      </a:r>
                      <a:endParaRPr lang="en-IN"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currently executing thread to sleep for the specified number of milliseconds.</a:t>
                      </a:r>
                    </a:p>
                  </a:txBody>
                  <a:tcPr marL="60960" marR="60960" marT="60960" marB="60960"/>
                </a:tc>
                <a:extLst>
                  <a:ext uri="{0D108BD9-81ED-4DB2-BD59-A6C34878D82A}">
                    <a16:rowId xmlns:a16="http://schemas.microsoft.com/office/drawing/2014/main" val="3990576060"/>
                  </a:ext>
                </a:extLst>
              </a:tr>
              <a:tr h="407010">
                <a:tc>
                  <a:txBody>
                    <a:bodyPr/>
                    <a:lstStyle/>
                    <a:p>
                      <a:r>
                        <a:rPr lang="en-US" sz="1800" b="1" i="0" kern="1200" dirty="0">
                          <a:solidFill>
                            <a:schemeClr val="dk1"/>
                          </a:solidFill>
                          <a:effectLst/>
                          <a:latin typeface="+mn-lt"/>
                          <a:ea typeface="+mn-ea"/>
                          <a:cs typeface="+mn-cs"/>
                        </a:rPr>
                        <a:t>public void join()</a:t>
                      </a:r>
                      <a:endParaRPr lang="en-US" sz="1800" b="0" i="0" kern="1200" dirty="0">
                        <a:solidFill>
                          <a:schemeClr val="dk1"/>
                        </a:solidFill>
                        <a:effectLst/>
                        <a:latin typeface="+mn-lt"/>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waits for a thread to die.</a:t>
                      </a:r>
                    </a:p>
                  </a:txBody>
                  <a:tcPr marL="60960" marR="60960" marT="60960" marB="60960"/>
                </a:tc>
                <a:extLst>
                  <a:ext uri="{0D108BD9-81ED-4DB2-BD59-A6C34878D82A}">
                    <a16:rowId xmlns:a16="http://schemas.microsoft.com/office/drawing/2014/main" val="195088744"/>
                  </a:ext>
                </a:extLst>
              </a:tr>
              <a:tr h="407010">
                <a:tc>
                  <a:txBody>
                    <a:bodyPr/>
                    <a:lstStyle/>
                    <a:p>
                      <a:r>
                        <a:rPr lang="en-US" sz="1800" b="1" i="0" kern="1200" dirty="0">
                          <a:solidFill>
                            <a:schemeClr val="dk1"/>
                          </a:solidFill>
                          <a:effectLst/>
                          <a:latin typeface="+mn-lt"/>
                          <a:ea typeface="+mn-ea"/>
                          <a:cs typeface="+mn-cs"/>
                        </a:rPr>
                        <a:t>public void join(long </a:t>
                      </a:r>
                      <a:r>
                        <a:rPr lang="en-US" sz="1800" b="1" i="0" kern="1200" dirty="0" err="1">
                          <a:solidFill>
                            <a:schemeClr val="dk1"/>
                          </a:solidFill>
                          <a:effectLst/>
                          <a:latin typeface="+mn-lt"/>
                          <a:ea typeface="+mn-ea"/>
                          <a:cs typeface="+mn-cs"/>
                        </a:rPr>
                        <a:t>miliseconds</a:t>
                      </a:r>
                      <a:r>
                        <a:rPr lang="en-US" sz="1800" b="1" i="0" kern="1200" dirty="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waits for a thread to die for the specified </a:t>
                      </a:r>
                      <a:r>
                        <a:rPr lang="en-US" sz="1800" b="0" i="0" kern="1200" dirty="0" err="1">
                          <a:solidFill>
                            <a:schemeClr val="dk1"/>
                          </a:solidFill>
                          <a:effectLst/>
                          <a:latin typeface="+mn-lt"/>
                          <a:ea typeface="+mn-ea"/>
                          <a:cs typeface="+mn-cs"/>
                        </a:rPr>
                        <a:t>miliseconds</a:t>
                      </a:r>
                      <a:r>
                        <a:rPr lang="en-US" sz="1800" b="0" i="0" kern="1200" dirty="0">
                          <a:solidFill>
                            <a:schemeClr val="dk1"/>
                          </a:solidFill>
                          <a:effectLst/>
                          <a:latin typeface="+mn-lt"/>
                          <a:ea typeface="+mn-ea"/>
                          <a:cs typeface="+mn-cs"/>
                        </a:rPr>
                        <a: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95656783"/>
                  </a:ext>
                </a:extLst>
              </a:tr>
              <a:tr h="407010">
                <a:tc>
                  <a:txBody>
                    <a:bodyPr/>
                    <a:lstStyle/>
                    <a:p>
                      <a:r>
                        <a:rPr lang="en-US" sz="1800" b="1" i="0" kern="1200" dirty="0">
                          <a:solidFill>
                            <a:schemeClr val="dk1"/>
                          </a:solidFill>
                          <a:effectLst/>
                          <a:latin typeface="+mn-lt"/>
                          <a:ea typeface="+mn-ea"/>
                          <a:cs typeface="+mn-cs"/>
                        </a:rPr>
                        <a:t>public int </a:t>
                      </a:r>
                      <a:r>
                        <a:rPr lang="en-US" sz="1800" b="1" i="0" kern="1200" dirty="0" err="1">
                          <a:solidFill>
                            <a:schemeClr val="dk1"/>
                          </a:solidFill>
                          <a:effectLst/>
                          <a:latin typeface="+mn-lt"/>
                          <a:ea typeface="+mn-ea"/>
                          <a:cs typeface="+mn-cs"/>
                        </a:rPr>
                        <a:t>getPriority</a:t>
                      </a:r>
                      <a:r>
                        <a:rPr lang="en-US" sz="1800" b="1" i="0" kern="1200" dirty="0">
                          <a:solidFill>
                            <a:schemeClr val="dk1"/>
                          </a:solidFill>
                          <a:effectLst/>
                          <a:latin typeface="+mn-lt"/>
                          <a:ea typeface="+mn-ea"/>
                          <a:cs typeface="+mn-cs"/>
                        </a:rPr>
                        <a:t>()</a:t>
                      </a:r>
                      <a:endParaRPr lang="en-US"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returns the priority of the thread.</a:t>
                      </a:r>
                    </a:p>
                  </a:txBody>
                  <a:tcPr marL="60960" marR="60960" marT="60960" marB="60960"/>
                </a:tc>
                <a:extLst>
                  <a:ext uri="{0D108BD9-81ED-4DB2-BD59-A6C34878D82A}">
                    <a16:rowId xmlns:a16="http://schemas.microsoft.com/office/drawing/2014/main" val="2886746910"/>
                  </a:ext>
                </a:extLst>
              </a:tr>
              <a:tr h="40701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public int </a:t>
                      </a:r>
                      <a:r>
                        <a:rPr lang="en-US" sz="1800" b="1" i="0" kern="1200" dirty="0" err="1">
                          <a:solidFill>
                            <a:schemeClr val="dk1"/>
                          </a:solidFill>
                          <a:effectLst/>
                          <a:latin typeface="+mn-lt"/>
                          <a:ea typeface="+mn-ea"/>
                          <a:cs typeface="+mn-cs"/>
                        </a:rPr>
                        <a:t>setPriority</a:t>
                      </a:r>
                      <a:r>
                        <a:rPr lang="en-US" sz="1800" b="1" i="0" kern="1200" dirty="0">
                          <a:solidFill>
                            <a:schemeClr val="dk1"/>
                          </a:solidFill>
                          <a:effectLst/>
                          <a:latin typeface="+mn-lt"/>
                          <a:ea typeface="+mn-ea"/>
                          <a:cs typeface="+mn-cs"/>
                        </a:rPr>
                        <a:t>(int priority)</a:t>
                      </a:r>
                      <a:endParaRPr lang="en-IN" sz="1800" u="none" kern="1200" dirty="0">
                        <a:solidFill>
                          <a:srgbClr val="333333"/>
                        </a:solidFill>
                        <a:effectLst/>
                        <a:latin typeface="inter-regular"/>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changes the priority of the thread.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1236542956"/>
                  </a:ext>
                </a:extLst>
              </a:tr>
              <a:tr h="407010">
                <a:tc>
                  <a:txBody>
                    <a:bodyPr/>
                    <a:lstStyle/>
                    <a:p>
                      <a:r>
                        <a:rPr lang="en-US" sz="1800" b="1" i="0" kern="1200" dirty="0">
                          <a:solidFill>
                            <a:schemeClr val="dk1"/>
                          </a:solidFill>
                          <a:effectLst/>
                          <a:latin typeface="+mn-lt"/>
                          <a:ea typeface="+mn-ea"/>
                          <a:cs typeface="+mn-cs"/>
                        </a:rPr>
                        <a:t>public String </a:t>
                      </a:r>
                      <a:r>
                        <a:rPr lang="en-US" sz="1800" b="1" i="0" kern="1200" dirty="0" err="1">
                          <a:solidFill>
                            <a:schemeClr val="dk1"/>
                          </a:solidFill>
                          <a:effectLst/>
                          <a:latin typeface="+mn-lt"/>
                          <a:ea typeface="+mn-ea"/>
                          <a:cs typeface="+mn-cs"/>
                        </a:rPr>
                        <a:t>getName</a:t>
                      </a:r>
                      <a:r>
                        <a:rPr lang="en-US" sz="1800" b="1" i="0" kern="1200" dirty="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returns the name of the thread.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6537556"/>
                  </a:ext>
                </a:extLst>
              </a:tr>
              <a:tr h="407010">
                <a:tc>
                  <a:txBody>
                    <a:bodyPr/>
                    <a:lstStyle/>
                    <a:p>
                      <a:r>
                        <a:rPr lang="en-US" sz="1800" b="1" i="0" kern="1200" dirty="0">
                          <a:solidFill>
                            <a:schemeClr val="dk1"/>
                          </a:solidFill>
                          <a:effectLst/>
                          <a:latin typeface="+mn-lt"/>
                          <a:ea typeface="+mn-ea"/>
                          <a:cs typeface="+mn-cs"/>
                        </a:rPr>
                        <a:t>public void </a:t>
                      </a:r>
                      <a:r>
                        <a:rPr lang="en-US" sz="1800" b="1" i="0" kern="1200" dirty="0" err="1">
                          <a:solidFill>
                            <a:schemeClr val="dk1"/>
                          </a:solidFill>
                          <a:effectLst/>
                          <a:latin typeface="+mn-lt"/>
                          <a:ea typeface="+mn-ea"/>
                          <a:cs typeface="+mn-cs"/>
                        </a:rPr>
                        <a:t>setName</a:t>
                      </a:r>
                      <a:r>
                        <a:rPr lang="en-US" sz="1800" b="1" i="0" kern="1200" dirty="0">
                          <a:solidFill>
                            <a:schemeClr val="dk1"/>
                          </a:solidFill>
                          <a:effectLst/>
                          <a:latin typeface="+mn-lt"/>
                          <a:ea typeface="+mn-ea"/>
                          <a:cs typeface="+mn-cs"/>
                        </a:rPr>
                        <a:t>(String name)</a:t>
                      </a:r>
                      <a:r>
                        <a:rPr lang="en-US" sz="1800" b="0" i="0" kern="1200" dirty="0">
                          <a:solidFill>
                            <a:schemeClr val="dk1"/>
                          </a:solidFill>
                          <a:effectLst/>
                          <a:latin typeface="+mn-lt"/>
                          <a:ea typeface="+mn-ea"/>
                          <a:cs typeface="+mn-cs"/>
                        </a:rPr>
                        <a:t> </a:t>
                      </a:r>
                      <a:endParaRPr lang="en-US"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changes the name of the thread.</a:t>
                      </a:r>
                    </a:p>
                  </a:txBody>
                  <a:tcPr marL="60960" marR="60960" marT="60960" marB="60960"/>
                </a:tc>
                <a:extLst>
                  <a:ext uri="{0D108BD9-81ED-4DB2-BD59-A6C34878D82A}">
                    <a16:rowId xmlns:a16="http://schemas.microsoft.com/office/drawing/2014/main" val="3871100323"/>
                  </a:ext>
                </a:extLst>
              </a:tr>
              <a:tr h="407010">
                <a:tc>
                  <a:txBody>
                    <a:bodyPr/>
                    <a:lstStyle/>
                    <a:p>
                      <a:r>
                        <a:rPr lang="en-US" sz="1800" b="1" i="0" kern="1200" dirty="0">
                          <a:solidFill>
                            <a:schemeClr val="dk1"/>
                          </a:solidFill>
                          <a:effectLst/>
                          <a:latin typeface="+mn-lt"/>
                          <a:ea typeface="+mn-ea"/>
                          <a:cs typeface="+mn-cs"/>
                        </a:rPr>
                        <a:t>public Thread </a:t>
                      </a:r>
                      <a:r>
                        <a:rPr lang="en-US" sz="1800" b="1" i="0" kern="1200" dirty="0" err="1">
                          <a:solidFill>
                            <a:schemeClr val="dk1"/>
                          </a:solidFill>
                          <a:effectLst/>
                          <a:latin typeface="+mn-lt"/>
                          <a:ea typeface="+mn-ea"/>
                          <a:cs typeface="+mn-cs"/>
                        </a:rPr>
                        <a:t>currentThread</a:t>
                      </a:r>
                      <a:r>
                        <a:rPr lang="en-US" sz="1800" b="1" i="0" kern="1200" dirty="0">
                          <a:solidFill>
                            <a:schemeClr val="dk1"/>
                          </a:solidFill>
                          <a:effectLst/>
                          <a:latin typeface="+mn-lt"/>
                          <a:ea typeface="+mn-ea"/>
                          <a:cs typeface="+mn-cs"/>
                        </a:rPr>
                        <a:t>()</a:t>
                      </a:r>
                      <a:endParaRPr lang="en-US"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returns the reference of currently executing thread.</a:t>
                      </a:r>
                    </a:p>
                  </a:txBody>
                  <a:tcPr marL="60960" marR="60960" marT="60960" marB="60960"/>
                </a:tc>
                <a:extLst>
                  <a:ext uri="{0D108BD9-81ED-4DB2-BD59-A6C34878D82A}">
                    <a16:rowId xmlns:a16="http://schemas.microsoft.com/office/drawing/2014/main" val="1161421368"/>
                  </a:ext>
                </a:extLst>
              </a:tr>
              <a:tr h="407010">
                <a:tc>
                  <a:txBody>
                    <a:bodyPr/>
                    <a:lstStyle/>
                    <a:p>
                      <a:pPr marL="0" algn="l" defTabSz="914400" rtl="0" eaLnBrk="1" fontAlgn="t" latinLnBrk="0" hangingPunct="1"/>
                      <a:r>
                        <a:rPr lang="en-US" sz="1800" b="1" i="0" kern="1200" dirty="0">
                          <a:solidFill>
                            <a:schemeClr val="dk1"/>
                          </a:solidFill>
                          <a:effectLst/>
                          <a:latin typeface="+mn-lt"/>
                          <a:ea typeface="+mn-ea"/>
                          <a:cs typeface="+mn-cs"/>
                        </a:rPr>
                        <a:t>public int </a:t>
                      </a:r>
                      <a:r>
                        <a:rPr lang="en-US" sz="1800" b="1" i="0" kern="1200" dirty="0" err="1">
                          <a:solidFill>
                            <a:schemeClr val="dk1"/>
                          </a:solidFill>
                          <a:effectLst/>
                          <a:latin typeface="+mn-lt"/>
                          <a:ea typeface="+mn-ea"/>
                          <a:cs typeface="+mn-cs"/>
                        </a:rPr>
                        <a:t>getId</a:t>
                      </a:r>
                      <a:r>
                        <a:rPr lang="en-US" sz="1800" b="1" i="0" kern="1200" dirty="0">
                          <a:solidFill>
                            <a:schemeClr val="dk1"/>
                          </a:solidFill>
                          <a:effectLst/>
                          <a:latin typeface="+mn-lt"/>
                          <a:ea typeface="+mn-ea"/>
                          <a:cs typeface="+mn-cs"/>
                        </a:rPr>
                        <a:t>()</a:t>
                      </a:r>
                      <a:endParaRPr lang="en-US" sz="1800" u="none" kern="1200" dirty="0">
                        <a:solidFill>
                          <a:srgbClr val="333333"/>
                        </a:solidFill>
                        <a:effectLst/>
                        <a:latin typeface="inter-regular"/>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returns the id of the thread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2591224215"/>
                  </a:ext>
                </a:extLst>
              </a:tr>
              <a:tr h="40701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public </a:t>
                      </a:r>
                      <a:r>
                        <a:rPr lang="en-US" sz="1800" b="1" i="0" kern="1200" dirty="0" err="1">
                          <a:solidFill>
                            <a:schemeClr val="dk1"/>
                          </a:solidFill>
                          <a:effectLst/>
                          <a:latin typeface="+mn-lt"/>
                          <a:ea typeface="+mn-ea"/>
                          <a:cs typeface="+mn-cs"/>
                        </a:rPr>
                        <a:t>Thread.State</a:t>
                      </a: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getState</a:t>
                      </a:r>
                      <a:r>
                        <a:rPr lang="en-US" sz="1800" b="1" i="0" kern="1200" dirty="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 returns the state of the thread.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442439797"/>
                  </a:ext>
                </a:extLst>
              </a:tr>
            </a:tbl>
          </a:graphicData>
        </a:graphic>
      </p:graphicFrame>
    </p:spTree>
    <p:extLst>
      <p:ext uri="{BB962C8B-B14F-4D97-AF65-F5344CB8AC3E}">
        <p14:creationId xmlns:p14="http://schemas.microsoft.com/office/powerpoint/2010/main" val="108038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127613"/>
            <a:ext cx="10947400" cy="679904"/>
          </a:xfrm>
        </p:spPr>
        <p:txBody>
          <a:bodyPr>
            <a:normAutofit fontScale="90000"/>
          </a:bodyPr>
          <a:lstStyle/>
          <a:p>
            <a:pPr algn="ctr"/>
            <a:r>
              <a:rPr lang="en-IN" b="1" dirty="0">
                <a:solidFill>
                  <a:srgbClr val="610B38"/>
                </a:solidFill>
                <a:latin typeface="erdana"/>
              </a:rPr>
              <a:t>Methods of Thread Class</a:t>
            </a:r>
          </a:p>
        </p:txBody>
      </p:sp>
      <p:graphicFrame>
        <p:nvGraphicFramePr>
          <p:cNvPr id="3" name="Table 3">
            <a:extLst>
              <a:ext uri="{FF2B5EF4-FFF2-40B4-BE49-F238E27FC236}">
                <a16:creationId xmlns:a16="http://schemas.microsoft.com/office/drawing/2014/main" id="{97665B45-2949-37A8-1754-BF18A33B6366}"/>
              </a:ext>
            </a:extLst>
          </p:cNvPr>
          <p:cNvGraphicFramePr>
            <a:graphicFrameLocks noGrp="1"/>
          </p:cNvGraphicFramePr>
          <p:nvPr/>
        </p:nvGraphicFramePr>
        <p:xfrm>
          <a:off x="406400" y="1055455"/>
          <a:ext cx="11399370" cy="4747089"/>
        </p:xfrm>
        <a:graphic>
          <a:graphicData uri="http://schemas.openxmlformats.org/drawingml/2006/table">
            <a:tbl>
              <a:tblPr firstRow="1" bandRow="1">
                <a:tableStyleId>{5C22544A-7EE6-4342-B048-85BDC9FD1C3A}</a:tableStyleId>
              </a:tblPr>
              <a:tblGrid>
                <a:gridCol w="3726329">
                  <a:extLst>
                    <a:ext uri="{9D8B030D-6E8A-4147-A177-3AD203B41FA5}">
                      <a16:colId xmlns:a16="http://schemas.microsoft.com/office/drawing/2014/main" val="98604603"/>
                    </a:ext>
                  </a:extLst>
                </a:gridCol>
                <a:gridCol w="7673041">
                  <a:extLst>
                    <a:ext uri="{9D8B030D-6E8A-4147-A177-3AD203B41FA5}">
                      <a16:colId xmlns:a16="http://schemas.microsoft.com/office/drawing/2014/main" val="3281261261"/>
                    </a:ext>
                  </a:extLst>
                </a:gridCol>
              </a:tblGrid>
              <a:tr h="4070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Method</a:t>
                      </a:r>
                    </a:p>
                  </a:txBody>
                  <a:tcPr/>
                </a:tc>
                <a:tc>
                  <a:txBody>
                    <a:bodyPr/>
                    <a:lstStyle/>
                    <a:p>
                      <a:pPr algn="ctr"/>
                      <a:r>
                        <a:rPr lang="en-IN" dirty="0"/>
                        <a:t>Description</a:t>
                      </a:r>
                    </a:p>
                  </a:txBody>
                  <a:tcPr/>
                </a:tc>
                <a:extLst>
                  <a:ext uri="{0D108BD9-81ED-4DB2-BD59-A6C34878D82A}">
                    <a16:rowId xmlns:a16="http://schemas.microsoft.com/office/drawing/2014/main" val="3233841299"/>
                  </a:ext>
                </a:extLst>
              </a:tr>
              <a:tr h="407010">
                <a:tc>
                  <a:txBody>
                    <a:bodyPr/>
                    <a:lstStyle/>
                    <a:p>
                      <a:r>
                        <a:rPr lang="en-US" sz="1800" b="1" i="0" kern="1200" dirty="0">
                          <a:solidFill>
                            <a:schemeClr val="dk1"/>
                          </a:solidFill>
                          <a:effectLst/>
                          <a:latin typeface="+mn-lt"/>
                          <a:ea typeface="+mn-ea"/>
                          <a:cs typeface="+mn-cs"/>
                        </a:rPr>
                        <a:t>public </a:t>
                      </a:r>
                      <a:r>
                        <a:rPr lang="en-US" sz="1800" b="1" i="0" kern="1200" dirty="0" err="1">
                          <a:solidFill>
                            <a:schemeClr val="dk1"/>
                          </a:solidFill>
                          <a:effectLst/>
                          <a:latin typeface="+mn-lt"/>
                          <a:ea typeface="+mn-ea"/>
                          <a:cs typeface="+mn-cs"/>
                        </a:rPr>
                        <a:t>boolean</a:t>
                      </a: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isAlive</a:t>
                      </a:r>
                      <a:r>
                        <a:rPr lang="en-US" sz="1800" b="1"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p>
                  </a:txBody>
                  <a:tcPr marL="60960" marR="6096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tests if the thread is alive.</a:t>
                      </a:r>
                      <a:endParaRPr lang="en-US" dirty="0">
                        <a:solidFill>
                          <a:srgbClr val="333333"/>
                        </a:solidFill>
                        <a:effectLst/>
                        <a:latin typeface="inter-regular"/>
                      </a:endParaRPr>
                    </a:p>
                  </a:txBody>
                  <a:tcPr/>
                </a:tc>
                <a:extLst>
                  <a:ext uri="{0D108BD9-81ED-4DB2-BD59-A6C34878D82A}">
                    <a16:rowId xmlns:a16="http://schemas.microsoft.com/office/drawing/2014/main" val="2721618188"/>
                  </a:ext>
                </a:extLst>
              </a:tr>
              <a:tr h="407010">
                <a:tc>
                  <a:txBody>
                    <a:bodyPr/>
                    <a:lstStyle/>
                    <a:p>
                      <a:r>
                        <a:rPr lang="en-US" sz="1800" b="1" i="0" kern="1200" dirty="0">
                          <a:solidFill>
                            <a:schemeClr val="dk1"/>
                          </a:solidFill>
                          <a:effectLst/>
                          <a:latin typeface="+mn-lt"/>
                          <a:ea typeface="+mn-ea"/>
                          <a:cs typeface="+mn-cs"/>
                        </a:rPr>
                        <a:t>public void yield():</a:t>
                      </a:r>
                      <a:r>
                        <a:rPr lang="en-US" sz="1800" b="0" i="0" kern="1200" dirty="0">
                          <a:solidFill>
                            <a:schemeClr val="dk1"/>
                          </a:solidFill>
                          <a:effectLst/>
                          <a:latin typeface="+mn-lt"/>
                          <a:ea typeface="+mn-ea"/>
                          <a:cs typeface="+mn-cs"/>
                        </a:rPr>
                        <a:t> </a:t>
                      </a: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causes the currently executing thread object to temporarily pause and allow other threads to execute.</a:t>
                      </a:r>
                    </a:p>
                  </a:txBody>
                  <a:tcPr marL="60960" marR="60960" marT="60960" marB="60960"/>
                </a:tc>
                <a:extLst>
                  <a:ext uri="{0D108BD9-81ED-4DB2-BD59-A6C34878D82A}">
                    <a16:rowId xmlns:a16="http://schemas.microsoft.com/office/drawing/2014/main" val="4177880744"/>
                  </a:ext>
                </a:extLst>
              </a:tr>
              <a:tr h="407010">
                <a:tc>
                  <a:txBody>
                    <a:bodyPr/>
                    <a:lstStyle/>
                    <a:p>
                      <a:r>
                        <a:rPr lang="en-US" sz="1800" b="1" i="0" kern="1200" dirty="0">
                          <a:solidFill>
                            <a:schemeClr val="dk1"/>
                          </a:solidFill>
                          <a:effectLst/>
                          <a:latin typeface="+mn-lt"/>
                          <a:ea typeface="+mn-ea"/>
                          <a:cs typeface="+mn-cs"/>
                        </a:rPr>
                        <a:t>public void suspend()</a:t>
                      </a:r>
                      <a:endParaRPr lang="en-US" sz="1800" b="0" i="0" kern="1200" dirty="0">
                        <a:solidFill>
                          <a:schemeClr val="dk1"/>
                        </a:solidFill>
                        <a:effectLst/>
                        <a:latin typeface="+mn-lt"/>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is used to suspend the thread(</a:t>
                      </a:r>
                      <a:r>
                        <a:rPr lang="en-US" sz="1800" b="0" i="0" kern="1200" dirty="0" err="1">
                          <a:solidFill>
                            <a:schemeClr val="dk1"/>
                          </a:solidFill>
                          <a:effectLst/>
                          <a:latin typeface="+mn-lt"/>
                          <a:ea typeface="+mn-ea"/>
                          <a:cs typeface="+mn-cs"/>
                        </a:rPr>
                        <a:t>depricated</a:t>
                      </a:r>
                      <a:r>
                        <a:rPr lang="en-US" sz="1800" b="0" i="0" kern="1200" dirty="0">
                          <a:solidFill>
                            <a:schemeClr val="dk1"/>
                          </a:solidFill>
                          <a:effectLst/>
                          <a:latin typeface="+mn-lt"/>
                          <a:ea typeface="+mn-ea"/>
                          <a:cs typeface="+mn-cs"/>
                        </a:rPr>
                        <a:t>).</a:t>
                      </a:r>
                    </a:p>
                  </a:txBody>
                  <a:tcPr marL="60960" marR="60960" marT="60960" marB="60960"/>
                </a:tc>
                <a:extLst>
                  <a:ext uri="{0D108BD9-81ED-4DB2-BD59-A6C34878D82A}">
                    <a16:rowId xmlns:a16="http://schemas.microsoft.com/office/drawing/2014/main" val="3990576060"/>
                  </a:ext>
                </a:extLst>
              </a:tr>
              <a:tr h="407010">
                <a:tc>
                  <a:txBody>
                    <a:bodyPr/>
                    <a:lstStyle/>
                    <a:p>
                      <a:r>
                        <a:rPr lang="en-US" sz="1800" b="1" i="0" kern="1200" dirty="0">
                          <a:solidFill>
                            <a:schemeClr val="dk1"/>
                          </a:solidFill>
                          <a:effectLst/>
                          <a:latin typeface="+mn-lt"/>
                          <a:ea typeface="+mn-ea"/>
                          <a:cs typeface="+mn-cs"/>
                        </a:rPr>
                        <a:t>public void resume()</a:t>
                      </a:r>
                      <a:r>
                        <a:rPr lang="en-US" sz="1800" b="0" i="0" kern="1200" dirty="0">
                          <a:solidFill>
                            <a:schemeClr val="dk1"/>
                          </a:solidFill>
                          <a:effectLst/>
                          <a:latin typeface="+mn-lt"/>
                          <a:ea typeface="+mn-ea"/>
                          <a:cs typeface="+mn-cs"/>
                        </a:rPr>
                        <a:t> </a:t>
                      </a: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 used to resume the suspended thread(</a:t>
                      </a:r>
                      <a:r>
                        <a:rPr lang="en-US" sz="1800" b="0" i="0" kern="1200" dirty="0" err="1">
                          <a:solidFill>
                            <a:schemeClr val="dk1"/>
                          </a:solidFill>
                          <a:effectLst/>
                          <a:latin typeface="+mn-lt"/>
                          <a:ea typeface="+mn-ea"/>
                          <a:cs typeface="+mn-cs"/>
                        </a:rPr>
                        <a:t>depricated</a:t>
                      </a:r>
                      <a:r>
                        <a:rPr lang="en-US" sz="1800" b="0" i="0" kern="1200" dirty="0">
                          <a:solidFill>
                            <a:schemeClr val="dk1"/>
                          </a:solidFill>
                          <a:effectLst/>
                          <a:latin typeface="+mn-lt"/>
                          <a:ea typeface="+mn-ea"/>
                          <a:cs typeface="+mn-cs"/>
                        </a:rPr>
                        <a:t>).</a:t>
                      </a:r>
                    </a:p>
                  </a:txBody>
                  <a:tcPr marL="60960" marR="60960" marT="60960" marB="60960"/>
                </a:tc>
                <a:extLst>
                  <a:ext uri="{0D108BD9-81ED-4DB2-BD59-A6C34878D82A}">
                    <a16:rowId xmlns:a16="http://schemas.microsoft.com/office/drawing/2014/main" val="195088744"/>
                  </a:ext>
                </a:extLst>
              </a:tr>
              <a:tr h="413439">
                <a:tc>
                  <a:txBody>
                    <a:bodyPr/>
                    <a:lstStyle/>
                    <a:p>
                      <a:r>
                        <a:rPr lang="en-US" sz="1800" b="1" i="0" kern="1200" dirty="0">
                          <a:solidFill>
                            <a:schemeClr val="dk1"/>
                          </a:solidFill>
                          <a:effectLst/>
                          <a:latin typeface="+mn-lt"/>
                          <a:ea typeface="+mn-ea"/>
                          <a:cs typeface="+mn-cs"/>
                        </a:rPr>
                        <a:t>public void stop()</a:t>
                      </a:r>
                      <a:endParaRPr lang="en-US" sz="1800" b="0" i="0" kern="1200" dirty="0">
                        <a:solidFill>
                          <a:schemeClr val="dk1"/>
                        </a:solidFill>
                        <a:effectLst/>
                        <a:latin typeface="+mn-lt"/>
                        <a:ea typeface="+mn-ea"/>
                        <a:cs typeface="+mn-cs"/>
                      </a:endParaRPr>
                    </a:p>
                  </a:txBody>
                  <a:tcPr marL="60960" marR="60960" marT="60960" marB="60960"/>
                </a:tc>
                <a:tc>
                  <a:txBody>
                    <a:bodyPr/>
                    <a:lstStyle/>
                    <a:p>
                      <a:pPr algn="just" fontAlgn="t"/>
                      <a:r>
                        <a:rPr lang="en-US" sz="1800" b="0" i="0" kern="1200" dirty="0">
                          <a:solidFill>
                            <a:schemeClr val="dk1"/>
                          </a:solidFill>
                          <a:effectLst/>
                          <a:latin typeface="+mn-lt"/>
                          <a:ea typeface="+mn-ea"/>
                          <a:cs typeface="+mn-cs"/>
                        </a:rPr>
                        <a:t>is used to stop the thread(</a:t>
                      </a:r>
                      <a:r>
                        <a:rPr lang="en-US" sz="1800" b="0" i="0" kern="1200" dirty="0" err="1">
                          <a:solidFill>
                            <a:schemeClr val="dk1"/>
                          </a:solidFill>
                          <a:effectLst/>
                          <a:latin typeface="+mn-lt"/>
                          <a:ea typeface="+mn-ea"/>
                          <a:cs typeface="+mn-cs"/>
                        </a:rPr>
                        <a:t>depricated</a:t>
                      </a:r>
                      <a:r>
                        <a:rPr lang="en-US" sz="1800" b="0" i="0" kern="1200" dirty="0">
                          <a:solidFill>
                            <a:schemeClr val="dk1"/>
                          </a:solidFill>
                          <a:effectLst/>
                          <a:latin typeface="+mn-lt"/>
                          <a:ea typeface="+mn-ea"/>
                          <a:cs typeface="+mn-cs"/>
                        </a:rPr>
                        <a: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95656783"/>
                  </a:ext>
                </a:extLst>
              </a:tr>
              <a:tr h="407010">
                <a:tc>
                  <a:txBody>
                    <a:bodyPr/>
                    <a:lstStyle/>
                    <a:p>
                      <a:r>
                        <a:rPr lang="en-US" sz="1800" b="1" i="0" kern="1200" dirty="0">
                          <a:solidFill>
                            <a:schemeClr val="dk1"/>
                          </a:solidFill>
                          <a:effectLst/>
                          <a:latin typeface="+mn-lt"/>
                          <a:ea typeface="+mn-ea"/>
                          <a:cs typeface="+mn-cs"/>
                        </a:rPr>
                        <a:t>public </a:t>
                      </a:r>
                      <a:r>
                        <a:rPr lang="en-US" sz="1800" b="1" i="0" kern="1200" dirty="0" err="1">
                          <a:solidFill>
                            <a:schemeClr val="dk1"/>
                          </a:solidFill>
                          <a:effectLst/>
                          <a:latin typeface="+mn-lt"/>
                          <a:ea typeface="+mn-ea"/>
                          <a:cs typeface="+mn-cs"/>
                        </a:rPr>
                        <a:t>boolean</a:t>
                      </a: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isDaemon</a:t>
                      </a:r>
                      <a:r>
                        <a:rPr lang="en-US" sz="1800" b="1" i="0" kern="1200" dirty="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tests if the thread is a daemon thread.</a:t>
                      </a:r>
                    </a:p>
                  </a:txBody>
                  <a:tcPr marL="60960" marR="60960" marT="60960" marB="60960"/>
                </a:tc>
                <a:extLst>
                  <a:ext uri="{0D108BD9-81ED-4DB2-BD59-A6C34878D82A}">
                    <a16:rowId xmlns:a16="http://schemas.microsoft.com/office/drawing/2014/main" val="2886746910"/>
                  </a:ext>
                </a:extLst>
              </a:tr>
              <a:tr h="407010">
                <a:tc>
                  <a:txBody>
                    <a:bodyPr/>
                    <a:lstStyle/>
                    <a:p>
                      <a:r>
                        <a:rPr lang="en-US" sz="1800" b="1" i="0" kern="1200" dirty="0">
                          <a:solidFill>
                            <a:schemeClr val="dk1"/>
                          </a:solidFill>
                          <a:effectLst/>
                          <a:latin typeface="+mn-lt"/>
                          <a:ea typeface="+mn-ea"/>
                          <a:cs typeface="+mn-cs"/>
                        </a:rPr>
                        <a:t>public void </a:t>
                      </a:r>
                      <a:r>
                        <a:rPr lang="en-US" sz="1800" b="1" i="0" kern="1200" dirty="0" err="1">
                          <a:solidFill>
                            <a:schemeClr val="dk1"/>
                          </a:solidFill>
                          <a:effectLst/>
                          <a:latin typeface="+mn-lt"/>
                          <a:ea typeface="+mn-ea"/>
                          <a:cs typeface="+mn-cs"/>
                        </a:rPr>
                        <a:t>setDaemon</a:t>
                      </a:r>
                      <a:r>
                        <a:rPr lang="en-US" sz="1800" b="1" i="0" kern="1200" dirty="0">
                          <a:solidFill>
                            <a:schemeClr val="dk1"/>
                          </a:solidFill>
                          <a:effectLst/>
                          <a:latin typeface="+mn-lt"/>
                          <a:ea typeface="+mn-ea"/>
                          <a:cs typeface="+mn-cs"/>
                        </a:rPr>
                        <a:t>(</a:t>
                      </a:r>
                      <a:r>
                        <a:rPr lang="en-US" sz="1800" b="1" i="0" kern="1200" dirty="0" err="1">
                          <a:solidFill>
                            <a:schemeClr val="dk1"/>
                          </a:solidFill>
                          <a:effectLst/>
                          <a:latin typeface="+mn-lt"/>
                          <a:ea typeface="+mn-ea"/>
                          <a:cs typeface="+mn-cs"/>
                        </a:rPr>
                        <a:t>boolean</a:t>
                      </a:r>
                      <a:r>
                        <a:rPr lang="en-US" sz="1800" b="1" i="0" kern="1200" dirty="0">
                          <a:solidFill>
                            <a:schemeClr val="dk1"/>
                          </a:solidFill>
                          <a:effectLst/>
                          <a:latin typeface="+mn-lt"/>
                          <a:ea typeface="+mn-ea"/>
                          <a:cs typeface="+mn-cs"/>
                        </a:rPr>
                        <a:t> b)</a:t>
                      </a:r>
                      <a:endParaRPr lang="en-IN"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marks the thread as daemon or user thread.</a:t>
                      </a:r>
                    </a:p>
                  </a:txBody>
                  <a:tcPr marL="60960" marR="60960" marT="60960" marB="60960"/>
                </a:tc>
                <a:extLst>
                  <a:ext uri="{0D108BD9-81ED-4DB2-BD59-A6C34878D82A}">
                    <a16:rowId xmlns:a16="http://schemas.microsoft.com/office/drawing/2014/main" val="1236542956"/>
                  </a:ext>
                </a:extLst>
              </a:tr>
              <a:tr h="407010">
                <a:tc>
                  <a:txBody>
                    <a:bodyPr/>
                    <a:lstStyle/>
                    <a:p>
                      <a:r>
                        <a:rPr lang="en-US" sz="1800" b="1" i="0" kern="1200" dirty="0">
                          <a:solidFill>
                            <a:schemeClr val="dk1"/>
                          </a:solidFill>
                          <a:effectLst/>
                          <a:latin typeface="+mn-lt"/>
                          <a:ea typeface="+mn-ea"/>
                          <a:cs typeface="+mn-cs"/>
                        </a:rPr>
                        <a:t>public void interrupt():</a:t>
                      </a:r>
                      <a:r>
                        <a:rPr lang="en-US" sz="1800" b="0" i="0" kern="1200" dirty="0">
                          <a:solidFill>
                            <a:schemeClr val="dk1"/>
                          </a:solidFill>
                          <a:effectLst/>
                          <a:latin typeface="+mn-lt"/>
                          <a:ea typeface="+mn-ea"/>
                          <a:cs typeface="+mn-cs"/>
                        </a:rPr>
                        <a:t> </a:t>
                      </a:r>
                    </a:p>
                  </a:txBody>
                  <a:tcPr marL="60960" marR="60960" marT="60960" marB="60960"/>
                </a:tc>
                <a:tc>
                  <a:txBody>
                    <a:bodyPr/>
                    <a:lstStyle/>
                    <a:p>
                      <a:pPr algn="just" fontAlgn="t"/>
                      <a:r>
                        <a:rPr lang="en-US" sz="1800" b="0" i="0" kern="1200" dirty="0">
                          <a:solidFill>
                            <a:schemeClr val="dk1"/>
                          </a:solidFill>
                          <a:effectLst/>
                          <a:latin typeface="+mn-lt"/>
                          <a:ea typeface="+mn-ea"/>
                          <a:cs typeface="+mn-cs"/>
                        </a:rPr>
                        <a:t>interrupts the thread.</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306537556"/>
                  </a:ext>
                </a:extLst>
              </a:tr>
              <a:tr h="407010">
                <a:tc>
                  <a:txBody>
                    <a:bodyPr/>
                    <a:lstStyle/>
                    <a:p>
                      <a:r>
                        <a:rPr lang="en-US" sz="1800" b="1" i="0" kern="1200" dirty="0">
                          <a:solidFill>
                            <a:schemeClr val="dk1"/>
                          </a:solidFill>
                          <a:effectLst/>
                          <a:latin typeface="+mn-lt"/>
                          <a:ea typeface="+mn-ea"/>
                          <a:cs typeface="+mn-cs"/>
                        </a:rPr>
                        <a:t>public </a:t>
                      </a:r>
                      <a:r>
                        <a:rPr lang="en-US" sz="1800" b="1" i="0" kern="1200" dirty="0" err="1">
                          <a:solidFill>
                            <a:schemeClr val="dk1"/>
                          </a:solidFill>
                          <a:effectLst/>
                          <a:latin typeface="+mn-lt"/>
                          <a:ea typeface="+mn-ea"/>
                          <a:cs typeface="+mn-cs"/>
                        </a:rPr>
                        <a:t>boolean</a:t>
                      </a:r>
                      <a:r>
                        <a:rPr lang="en-US" sz="1800" b="1"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isInterrupted</a:t>
                      </a:r>
                      <a:r>
                        <a:rPr lang="en-US" sz="1800" b="1"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endParaRPr lang="en-US" sz="1800" u="none" kern="1200" dirty="0">
                        <a:solidFill>
                          <a:srgbClr val="333333"/>
                        </a:solidFill>
                        <a:effectLst/>
                        <a:latin typeface="inter-regular"/>
                        <a:ea typeface="+mn-ea"/>
                        <a:cs typeface="+mn-cs"/>
                      </a:endParaRP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tests if the thread has been interrupted.</a:t>
                      </a:r>
                    </a:p>
                  </a:txBody>
                  <a:tcPr marL="60960" marR="60960" marT="60960" marB="60960"/>
                </a:tc>
                <a:extLst>
                  <a:ext uri="{0D108BD9-81ED-4DB2-BD59-A6C34878D82A}">
                    <a16:rowId xmlns:a16="http://schemas.microsoft.com/office/drawing/2014/main" val="3871100323"/>
                  </a:ext>
                </a:extLst>
              </a:tr>
              <a:tr h="4070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public static </a:t>
                      </a:r>
                      <a:r>
                        <a:rPr lang="en-US" sz="1800" b="1" i="0" kern="1200" dirty="0" err="1">
                          <a:solidFill>
                            <a:schemeClr val="dk1"/>
                          </a:solidFill>
                          <a:effectLst/>
                          <a:latin typeface="+mn-lt"/>
                          <a:ea typeface="+mn-ea"/>
                          <a:cs typeface="+mn-cs"/>
                        </a:rPr>
                        <a:t>boolean</a:t>
                      </a:r>
                      <a:r>
                        <a:rPr lang="en-US" sz="1800" b="1" i="0" kern="1200" dirty="0">
                          <a:solidFill>
                            <a:schemeClr val="dk1"/>
                          </a:solidFill>
                          <a:effectLst/>
                          <a:latin typeface="+mn-lt"/>
                          <a:ea typeface="+mn-ea"/>
                          <a:cs typeface="+mn-cs"/>
                        </a:rPr>
                        <a:t> interrupted():</a:t>
                      </a:r>
                      <a:r>
                        <a:rPr lang="en-US" sz="1800" b="0" i="0" kern="1200" dirty="0">
                          <a:solidFill>
                            <a:schemeClr val="dk1"/>
                          </a:solidFill>
                          <a:effectLst/>
                          <a:latin typeface="+mn-lt"/>
                          <a:ea typeface="+mn-ea"/>
                          <a:cs typeface="+mn-cs"/>
                        </a:rPr>
                        <a:t> </a:t>
                      </a:r>
                    </a:p>
                  </a:txBody>
                  <a:tcPr marL="60960" marR="60960" marT="60960" marB="60960"/>
                </a:tc>
                <a:tc>
                  <a:txBody>
                    <a:bodyPr/>
                    <a:lstStyle/>
                    <a:p>
                      <a:pPr marL="0" marR="0" lvl="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tests if the current thread has been interrupted.</a:t>
                      </a:r>
                    </a:p>
                  </a:txBody>
                  <a:tcPr marL="60960" marR="60960" marT="60960" marB="60960"/>
                </a:tc>
                <a:extLst>
                  <a:ext uri="{0D108BD9-81ED-4DB2-BD59-A6C34878D82A}">
                    <a16:rowId xmlns:a16="http://schemas.microsoft.com/office/drawing/2014/main" val="1161421368"/>
                  </a:ext>
                </a:extLst>
              </a:tr>
            </a:tbl>
          </a:graphicData>
        </a:graphic>
      </p:graphicFrame>
    </p:spTree>
    <p:extLst>
      <p:ext uri="{BB962C8B-B14F-4D97-AF65-F5344CB8AC3E}">
        <p14:creationId xmlns:p14="http://schemas.microsoft.com/office/powerpoint/2010/main" val="1668277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By extending Thread class : Example 01</a:t>
            </a:r>
          </a:p>
        </p:txBody>
      </p:sp>
      <p:sp>
        <p:nvSpPr>
          <p:cNvPr id="5" name="TextBox 4">
            <a:extLst>
              <a:ext uri="{FF2B5EF4-FFF2-40B4-BE49-F238E27FC236}">
                <a16:creationId xmlns:a16="http://schemas.microsoft.com/office/drawing/2014/main" id="{21D682A0-ACBF-C72C-0322-F50CEBA2CE06}"/>
              </a:ext>
            </a:extLst>
          </p:cNvPr>
          <p:cNvSpPr txBox="1"/>
          <p:nvPr/>
        </p:nvSpPr>
        <p:spPr>
          <a:xfrm>
            <a:off x="842680" y="2777315"/>
            <a:ext cx="7942731" cy="341632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MultiEx1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“Thread is running"</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MultiEx1 t1=</a:t>
            </a:r>
            <a:r>
              <a:rPr lang="en-IN" b="1" i="0" dirty="0">
                <a:solidFill>
                  <a:srgbClr val="006699"/>
                </a:solidFill>
                <a:effectLst/>
                <a:latin typeface="inter-regular"/>
              </a:rPr>
              <a:t>new</a:t>
            </a:r>
            <a:r>
              <a:rPr lang="en-IN" b="0" i="0" dirty="0">
                <a:solidFill>
                  <a:srgbClr val="000000"/>
                </a:solidFill>
                <a:effectLst/>
                <a:latin typeface="inter-regular"/>
              </a:rPr>
              <a:t> MultiEx1 ();  </a:t>
            </a:r>
          </a:p>
          <a:p>
            <a:pPr algn="just"/>
            <a:r>
              <a:rPr lang="en-IN" b="0" i="0" dirty="0">
                <a:solidFill>
                  <a:srgbClr val="000000"/>
                </a:solidFill>
                <a:effectLst/>
                <a:latin typeface="inter-regular"/>
              </a:rPr>
              <a:t>		t1.start();  // will invoke </a:t>
            </a:r>
            <a:r>
              <a:rPr lang="en-IN" b="1" i="0" dirty="0">
                <a:solidFill>
                  <a:srgbClr val="000000"/>
                </a:solidFill>
                <a:effectLst/>
                <a:latin typeface="inter-regular"/>
              </a:rPr>
              <a:t>run()</a:t>
            </a:r>
            <a:r>
              <a:rPr lang="en-IN" i="0" dirty="0">
                <a:solidFill>
                  <a:srgbClr val="000000"/>
                </a:solidFill>
                <a:effectLst/>
                <a:latin typeface="inter-regular"/>
              </a:rPr>
              <a:t> method</a:t>
            </a:r>
            <a:endParaRPr lang="en-IN" b="0" i="0" dirty="0">
              <a:solidFill>
                <a:srgbClr val="000000"/>
              </a:solidFill>
              <a:effectLst/>
              <a:latin typeface="inter-regular"/>
            </a:endParaRP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8" name="TextBox 7">
            <a:extLst>
              <a:ext uri="{FF2B5EF4-FFF2-40B4-BE49-F238E27FC236}">
                <a16:creationId xmlns:a16="http://schemas.microsoft.com/office/drawing/2014/main" id="{50A00795-335A-654D-AC37-18BCFD84E1E6}"/>
              </a:ext>
            </a:extLst>
          </p:cNvPr>
          <p:cNvSpPr txBox="1"/>
          <p:nvPr/>
        </p:nvSpPr>
        <p:spPr>
          <a:xfrm>
            <a:off x="842681" y="778096"/>
            <a:ext cx="10502153" cy="1477328"/>
          </a:xfrm>
          <a:prstGeom prst="rect">
            <a:avLst/>
          </a:prstGeom>
          <a:noFill/>
          <a:ln>
            <a:solidFill>
              <a:schemeClr val="accent1"/>
            </a:solidFill>
          </a:ln>
        </p:spPr>
        <p:txBody>
          <a:bodyPr wrap="square">
            <a:spAutoFit/>
          </a:bodyPr>
          <a:lstStyle/>
          <a:p>
            <a:r>
              <a:rPr lang="en-US" b="0" i="0" dirty="0">
                <a:solidFill>
                  <a:srgbClr val="333333"/>
                </a:solidFill>
                <a:effectLst/>
                <a:latin typeface="inter-regular"/>
              </a:rPr>
              <a:t>The </a:t>
            </a:r>
            <a:r>
              <a:rPr lang="en-US" b="1" i="0" dirty="0">
                <a:solidFill>
                  <a:srgbClr val="333333"/>
                </a:solidFill>
                <a:effectLst/>
                <a:latin typeface="inter-bold"/>
              </a:rPr>
              <a:t>start() method</a:t>
            </a:r>
            <a:r>
              <a:rPr lang="en-US" b="0" i="0" dirty="0">
                <a:solidFill>
                  <a:srgbClr val="333333"/>
                </a:solidFill>
                <a:effectLst/>
                <a:latin typeface="inter-regular"/>
              </a:rPr>
              <a:t> of Thread class is used to start a newly created thread. It performs the following tasks:</a:t>
            </a:r>
          </a:p>
          <a:p>
            <a:endParaRPr lang="en-US" dirty="0">
              <a:solidFill>
                <a:srgbClr val="333333"/>
              </a:solidFill>
              <a:latin typeface="inter-regular"/>
            </a:endParaRPr>
          </a:p>
          <a:p>
            <a:pPr algn="just">
              <a:buFont typeface="Arial" panose="020B0604020202020204" pitchFamily="34" charset="0"/>
              <a:buChar char="•"/>
            </a:pPr>
            <a:r>
              <a:rPr lang="en-US" b="0" i="0" dirty="0">
                <a:solidFill>
                  <a:srgbClr val="000000"/>
                </a:solidFill>
                <a:effectLst/>
                <a:latin typeface="inter-regular"/>
              </a:rPr>
              <a:t> A new thread starts(with new </a:t>
            </a:r>
            <a:r>
              <a:rPr lang="en-US" b="0" i="0" dirty="0" err="1">
                <a:solidFill>
                  <a:srgbClr val="000000"/>
                </a:solidFill>
                <a:effectLst/>
                <a:latin typeface="inter-regular"/>
              </a:rPr>
              <a:t>callstack</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 The thread moves from New state to the Runnable state.</a:t>
            </a:r>
          </a:p>
          <a:p>
            <a:pPr algn="just">
              <a:buFont typeface="Arial" panose="020B0604020202020204" pitchFamily="34" charset="0"/>
              <a:buChar char="•"/>
            </a:pPr>
            <a:r>
              <a:rPr lang="en-US" b="0" i="0" dirty="0">
                <a:solidFill>
                  <a:srgbClr val="000000"/>
                </a:solidFill>
                <a:effectLst/>
                <a:latin typeface="inter-regular"/>
              </a:rPr>
              <a:t> When the thread gets a chance to execute, its target run() method will run.</a:t>
            </a:r>
          </a:p>
        </p:txBody>
      </p:sp>
      <p:sp>
        <p:nvSpPr>
          <p:cNvPr id="9" name="TextBox 8">
            <a:extLst>
              <a:ext uri="{FF2B5EF4-FFF2-40B4-BE49-F238E27FC236}">
                <a16:creationId xmlns:a16="http://schemas.microsoft.com/office/drawing/2014/main" id="{A9F3A3E4-8D8C-345C-AA5C-AF1ECA3809AD}"/>
              </a:ext>
            </a:extLst>
          </p:cNvPr>
          <p:cNvSpPr txBox="1"/>
          <p:nvPr/>
        </p:nvSpPr>
        <p:spPr>
          <a:xfrm>
            <a:off x="9154587" y="3679247"/>
            <a:ext cx="2190247" cy="923330"/>
          </a:xfrm>
          <a:prstGeom prst="rect">
            <a:avLst/>
          </a:prstGeom>
          <a:noFill/>
          <a:ln>
            <a:solidFill>
              <a:schemeClr val="accent1"/>
            </a:solidFill>
          </a:ln>
        </p:spPr>
        <p:txBody>
          <a:bodyPr wrap="square">
            <a:spAutoFit/>
          </a:bodyPr>
          <a:lstStyle/>
          <a:p>
            <a:pPr algn="just"/>
            <a:r>
              <a:rPr lang="en-IN" b="1" i="0" dirty="0">
                <a:effectLst/>
                <a:latin typeface="inter-regular"/>
              </a:rPr>
              <a:t>Output:</a:t>
            </a:r>
          </a:p>
          <a:p>
            <a:pPr algn="just"/>
            <a:endParaRPr lang="en-IN" b="1" dirty="0">
              <a:solidFill>
                <a:srgbClr val="006699"/>
              </a:solidFill>
              <a:latin typeface="inter-regular"/>
            </a:endParaRPr>
          </a:p>
          <a:p>
            <a:pPr algn="just"/>
            <a:r>
              <a:rPr lang="en-IN" b="1" i="0" dirty="0">
                <a:solidFill>
                  <a:srgbClr val="006699"/>
                </a:solidFill>
                <a:effectLst/>
                <a:latin typeface="inter-regular"/>
              </a:rPr>
              <a:t>Thread is running</a:t>
            </a:r>
            <a:endParaRPr lang="en-IN" b="0" i="0" dirty="0">
              <a:solidFill>
                <a:srgbClr val="000000"/>
              </a:solidFill>
              <a:effectLst/>
              <a:latin typeface="inter-regular"/>
            </a:endParaRPr>
          </a:p>
        </p:txBody>
      </p:sp>
    </p:spTree>
    <p:extLst>
      <p:ext uri="{BB962C8B-B14F-4D97-AF65-F5344CB8AC3E}">
        <p14:creationId xmlns:p14="http://schemas.microsoft.com/office/powerpoint/2010/main" val="3918320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a:solidFill>
                  <a:srgbClr val="610B38"/>
                </a:solidFill>
                <a:latin typeface="erdana"/>
              </a:rPr>
              <a:t>By Using </a:t>
            </a:r>
            <a:r>
              <a:rPr lang="en-IN" b="1" dirty="0">
                <a:solidFill>
                  <a:srgbClr val="610B38"/>
                </a:solidFill>
                <a:latin typeface="erdana"/>
              </a:rPr>
              <a:t>Thread class : Example 02</a:t>
            </a:r>
          </a:p>
        </p:txBody>
      </p:sp>
      <p:sp>
        <p:nvSpPr>
          <p:cNvPr id="5" name="TextBox 4">
            <a:extLst>
              <a:ext uri="{FF2B5EF4-FFF2-40B4-BE49-F238E27FC236}">
                <a16:creationId xmlns:a16="http://schemas.microsoft.com/office/drawing/2014/main" id="{21D682A0-ACBF-C72C-0322-F50CEBA2CE06}"/>
              </a:ext>
            </a:extLst>
          </p:cNvPr>
          <p:cNvSpPr txBox="1"/>
          <p:nvPr/>
        </p:nvSpPr>
        <p:spPr>
          <a:xfrm>
            <a:off x="705752" y="1779687"/>
            <a:ext cx="8106652" cy="4524315"/>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MultiEx2  </a:t>
            </a:r>
          </a:p>
          <a:p>
            <a:pPr algn="just"/>
            <a:r>
              <a:rPr lang="en-US" b="0" i="0" dirty="0">
                <a:solidFill>
                  <a:srgbClr val="000000"/>
                </a:solidFill>
                <a:effectLst/>
                <a:latin typeface="inter-regular"/>
              </a:rPr>
              <a:t>{  </a:t>
            </a:r>
          </a:p>
          <a:p>
            <a:pPr algn="just"/>
            <a:r>
              <a:rPr lang="en-US" b="0" i="0" dirty="0">
                <a:solidFill>
                  <a:srgbClr val="008200"/>
                </a:solidFill>
                <a:effectLst/>
                <a:latin typeface="inter-regular"/>
              </a:rPr>
              <a:t>// Main method</a:t>
            </a:r>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argvs</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8200"/>
                </a:solidFill>
                <a:effectLst/>
                <a:latin typeface="inter-regular"/>
              </a:rPr>
              <a:t>		// creating an object of the Thread class </a:t>
            </a:r>
            <a:r>
              <a:rPr lang="en-US" b="0" i="0" dirty="0">
                <a:solidFill>
                  <a:srgbClr val="000000"/>
                </a:solidFill>
                <a:effectLst/>
                <a:latin typeface="inter-regular"/>
              </a:rPr>
              <a:t> </a:t>
            </a:r>
          </a:p>
          <a:p>
            <a:pPr algn="just"/>
            <a:r>
              <a:rPr lang="en-US" b="0" i="0" dirty="0">
                <a:solidFill>
                  <a:srgbClr val="000000"/>
                </a:solidFill>
                <a:effectLst/>
                <a:latin typeface="inter-regular"/>
              </a:rPr>
              <a:t>		Thread t= </a:t>
            </a:r>
            <a:r>
              <a:rPr lang="en-US" b="1" i="0" dirty="0">
                <a:solidFill>
                  <a:srgbClr val="006699"/>
                </a:solidFill>
                <a:effectLst/>
                <a:latin typeface="inter-regular"/>
              </a:rPr>
              <a:t>new</a:t>
            </a:r>
            <a:r>
              <a:rPr lang="en-US" b="0" i="0" dirty="0">
                <a:solidFill>
                  <a:srgbClr val="000000"/>
                </a:solidFill>
                <a:effectLst/>
                <a:latin typeface="inter-regular"/>
              </a:rPr>
              <a:t> Thread(</a:t>
            </a:r>
            <a:r>
              <a:rPr lang="en-US" b="0" i="0" dirty="0">
                <a:solidFill>
                  <a:srgbClr val="0000FF"/>
                </a:solidFill>
                <a:effectLst/>
                <a:latin typeface="inter-regular"/>
              </a:rPr>
              <a:t>"My first thread"</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dirty="0">
                <a:solidFill>
                  <a:srgbClr val="008200"/>
                </a:solidFill>
                <a:latin typeface="inter-regular"/>
              </a:rPr>
              <a:t>		/</a:t>
            </a:r>
            <a:r>
              <a:rPr lang="en-US" b="0" i="0" dirty="0">
                <a:solidFill>
                  <a:srgbClr val="008200"/>
                </a:solidFill>
                <a:effectLst/>
                <a:latin typeface="inter-regular"/>
              </a:rPr>
              <a:t>/ the start() method moves the thread to the active state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t.start</a:t>
            </a:r>
            <a:r>
              <a:rPr lang="en-US" b="0" i="0" dirty="0">
                <a:solidFill>
                  <a:srgbClr val="000000"/>
                </a:solidFill>
                <a:effectLst/>
                <a:latin typeface="inter-regular"/>
              </a:rPr>
              <a:t>();  </a:t>
            </a:r>
          </a:p>
          <a:p>
            <a:pPr algn="just"/>
            <a:r>
              <a:rPr lang="en-US" b="0" i="0" dirty="0">
                <a:solidFill>
                  <a:srgbClr val="008200"/>
                </a:solidFill>
                <a:effectLst/>
                <a:latin typeface="inter-regular"/>
              </a:rPr>
              <a:t>		// getting the thread name by invoking the </a:t>
            </a:r>
            <a:r>
              <a:rPr lang="en-US" b="0" i="0" dirty="0" err="1">
                <a:solidFill>
                  <a:srgbClr val="008200"/>
                </a:solidFill>
                <a:effectLst/>
                <a:latin typeface="inter-regular"/>
              </a:rPr>
              <a:t>getName</a:t>
            </a:r>
            <a:r>
              <a:rPr lang="en-US" b="0" i="0" dirty="0">
                <a:solidFill>
                  <a:srgbClr val="008200"/>
                </a:solidFill>
                <a:effectLst/>
                <a:latin typeface="inter-regular"/>
              </a:rPr>
              <a:t>() method</a:t>
            </a:r>
            <a:r>
              <a:rPr lang="en-US" b="0" i="0" dirty="0">
                <a:solidFill>
                  <a:srgbClr val="000000"/>
                </a:solidFill>
                <a:effectLst/>
                <a:latin typeface="inter-regular"/>
              </a:rPr>
              <a:t>  </a:t>
            </a:r>
          </a:p>
          <a:p>
            <a:pPr algn="just"/>
            <a:r>
              <a:rPr lang="en-US" b="0" i="0" dirty="0">
                <a:solidFill>
                  <a:srgbClr val="000000"/>
                </a:solidFill>
                <a:effectLst/>
                <a:latin typeface="inter-regular"/>
              </a:rPr>
              <a:t>		String str = </a:t>
            </a:r>
            <a:r>
              <a:rPr lang="en-US" b="0" i="0" dirty="0" err="1">
                <a:solidFill>
                  <a:srgbClr val="000000"/>
                </a:solidFill>
                <a:effectLst/>
                <a:latin typeface="inter-regular"/>
              </a:rPr>
              <a:t>t.getName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(str);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A9F3A3E4-8D8C-345C-AA5C-AF1ECA3809AD}"/>
              </a:ext>
            </a:extLst>
          </p:cNvPr>
          <p:cNvSpPr txBox="1"/>
          <p:nvPr/>
        </p:nvSpPr>
        <p:spPr>
          <a:xfrm>
            <a:off x="9495986" y="4492106"/>
            <a:ext cx="2190247" cy="923330"/>
          </a:xfrm>
          <a:prstGeom prst="rect">
            <a:avLst/>
          </a:prstGeom>
          <a:noFill/>
          <a:ln>
            <a:solidFill>
              <a:schemeClr val="accent1"/>
            </a:solidFill>
          </a:ln>
        </p:spPr>
        <p:txBody>
          <a:bodyPr wrap="square">
            <a:spAutoFit/>
          </a:bodyPr>
          <a:lstStyle/>
          <a:p>
            <a:pPr algn="just"/>
            <a:r>
              <a:rPr lang="en-IN" b="1" i="0" dirty="0">
                <a:effectLst/>
                <a:latin typeface="inter-regular"/>
              </a:rPr>
              <a:t>Output:</a:t>
            </a:r>
          </a:p>
          <a:p>
            <a:pPr algn="just"/>
            <a:endParaRPr lang="en-IN" b="1" dirty="0">
              <a:solidFill>
                <a:srgbClr val="006699"/>
              </a:solidFill>
              <a:latin typeface="inter-regular"/>
            </a:endParaRPr>
          </a:p>
          <a:p>
            <a:pPr algn="just"/>
            <a:r>
              <a:rPr lang="en-IN" b="1" dirty="0">
                <a:solidFill>
                  <a:srgbClr val="006699"/>
                </a:solidFill>
                <a:latin typeface="inter-regular"/>
              </a:rPr>
              <a:t>My first thread</a:t>
            </a:r>
            <a:endParaRPr lang="en-IN" b="0" i="0" dirty="0">
              <a:solidFill>
                <a:srgbClr val="000000"/>
              </a:solidFill>
              <a:effectLst/>
              <a:latin typeface="inter-regular"/>
            </a:endParaRPr>
          </a:p>
        </p:txBody>
      </p:sp>
      <p:sp>
        <p:nvSpPr>
          <p:cNvPr id="4" name="TextBox 3">
            <a:extLst>
              <a:ext uri="{FF2B5EF4-FFF2-40B4-BE49-F238E27FC236}">
                <a16:creationId xmlns:a16="http://schemas.microsoft.com/office/drawing/2014/main" id="{8DB4F48E-B93F-EB14-8A11-782A136B2FBE}"/>
              </a:ext>
            </a:extLst>
          </p:cNvPr>
          <p:cNvSpPr txBox="1"/>
          <p:nvPr/>
        </p:nvSpPr>
        <p:spPr>
          <a:xfrm>
            <a:off x="758359" y="736945"/>
            <a:ext cx="10387482" cy="923330"/>
          </a:xfrm>
          <a:prstGeom prst="rect">
            <a:avLst/>
          </a:prstGeom>
          <a:noFill/>
        </p:spPr>
        <p:txBody>
          <a:bodyPr wrap="square">
            <a:spAutoFit/>
          </a:bodyPr>
          <a:lstStyle/>
          <a:p>
            <a:pPr algn="just"/>
            <a:r>
              <a:rPr lang="en-US" b="0" i="0" dirty="0">
                <a:solidFill>
                  <a:srgbClr val="610B4B"/>
                </a:solidFill>
                <a:effectLst/>
                <a:latin typeface="erdana"/>
              </a:rPr>
              <a:t>Using the Thread Class: Thread(String Name)</a:t>
            </a:r>
          </a:p>
          <a:p>
            <a:pPr algn="just"/>
            <a:endParaRPr lang="en-US" dirty="0">
              <a:solidFill>
                <a:srgbClr val="610B4B"/>
              </a:solidFill>
              <a:latin typeface="erdana"/>
            </a:endParaRPr>
          </a:p>
          <a:p>
            <a:pPr algn="just"/>
            <a:r>
              <a:rPr lang="en-US" b="0" i="0" dirty="0">
                <a:solidFill>
                  <a:srgbClr val="333333"/>
                </a:solidFill>
                <a:effectLst/>
                <a:latin typeface="inter-regular"/>
              </a:rPr>
              <a:t>We can directly use the Thread class to spawn new threads using the constructors</a:t>
            </a:r>
            <a:endParaRPr lang="en-US" b="0" i="0" dirty="0">
              <a:solidFill>
                <a:srgbClr val="610B4B"/>
              </a:solidFill>
              <a:effectLst/>
              <a:latin typeface="erdana"/>
            </a:endParaRPr>
          </a:p>
        </p:txBody>
      </p:sp>
    </p:spTree>
    <p:extLst>
      <p:ext uri="{BB962C8B-B14F-4D97-AF65-F5344CB8AC3E}">
        <p14:creationId xmlns:p14="http://schemas.microsoft.com/office/powerpoint/2010/main" val="111433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By Using Thread class : Example 03</a:t>
            </a:r>
          </a:p>
        </p:txBody>
      </p:sp>
      <p:sp>
        <p:nvSpPr>
          <p:cNvPr id="5" name="TextBox 4">
            <a:extLst>
              <a:ext uri="{FF2B5EF4-FFF2-40B4-BE49-F238E27FC236}">
                <a16:creationId xmlns:a16="http://schemas.microsoft.com/office/drawing/2014/main" id="{21D682A0-ACBF-C72C-0322-F50CEBA2CE06}"/>
              </a:ext>
            </a:extLst>
          </p:cNvPr>
          <p:cNvSpPr txBox="1"/>
          <p:nvPr/>
        </p:nvSpPr>
        <p:spPr>
          <a:xfrm>
            <a:off x="487837" y="1214911"/>
            <a:ext cx="8106652" cy="5355312"/>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MultiEx3 </a:t>
            </a:r>
            <a:r>
              <a:rPr lang="en-US" b="1" i="0" dirty="0">
                <a:solidFill>
                  <a:srgbClr val="006699"/>
                </a:solidFill>
                <a:effectLst/>
                <a:latin typeface="inter-regular"/>
              </a:rPr>
              <a:t>implements</a:t>
            </a:r>
            <a:r>
              <a:rPr lang="en-US" b="0" i="0" dirty="0">
                <a:solidFill>
                  <a:srgbClr val="000000"/>
                </a:solidFill>
                <a:effectLst/>
                <a:latin typeface="inter-regular"/>
              </a:rPr>
              <a:t> Runnable  </a:t>
            </a:r>
          </a:p>
          <a:p>
            <a:pPr algn="just"/>
            <a:r>
              <a:rPr lang="en-US" b="0" i="0" dirty="0">
                <a:solidFill>
                  <a:srgbClr val="000000"/>
                </a:solidFill>
                <a:effectLst/>
                <a:latin typeface="inter-regular"/>
              </a:rPr>
              <a:t>{    </a:t>
            </a:r>
          </a:p>
          <a:p>
            <a:pPr algn="just"/>
            <a:r>
              <a:rPr lang="en-US" b="1" dirty="0">
                <a:solidFill>
                  <a:srgbClr val="006699"/>
                </a:solidFill>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run()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"Now thread is running ..."</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argvs</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dirty="0">
                <a:solidFill>
                  <a:srgbClr val="008200"/>
                </a:solidFill>
                <a:latin typeface="inter-regular"/>
              </a:rPr>
              <a:t>      </a:t>
            </a:r>
            <a:r>
              <a:rPr lang="en-US" b="0" i="0" dirty="0">
                <a:solidFill>
                  <a:srgbClr val="008200"/>
                </a:solidFill>
                <a:effectLst/>
                <a:latin typeface="inter-regular"/>
              </a:rPr>
              <a:t>// creating an object of the class MultiEx3</a:t>
            </a:r>
            <a:r>
              <a:rPr lang="en-US" b="0" i="0" dirty="0">
                <a:solidFill>
                  <a:srgbClr val="000000"/>
                </a:solidFill>
                <a:effectLst/>
                <a:latin typeface="inter-regular"/>
              </a:rPr>
              <a:t>  </a:t>
            </a:r>
          </a:p>
          <a:p>
            <a:pPr algn="just"/>
            <a:r>
              <a:rPr lang="en-US" b="0" i="0" dirty="0">
                <a:solidFill>
                  <a:srgbClr val="000000"/>
                </a:solidFill>
                <a:effectLst/>
                <a:latin typeface="inter-regular"/>
              </a:rPr>
              <a:t>      Runnable r1 = </a:t>
            </a:r>
            <a:r>
              <a:rPr lang="en-US" b="1" i="0" dirty="0">
                <a:solidFill>
                  <a:srgbClr val="006699"/>
                </a:solidFill>
                <a:effectLst/>
                <a:latin typeface="inter-regular"/>
              </a:rPr>
              <a:t>new</a:t>
            </a:r>
            <a:r>
              <a:rPr lang="en-US" b="0" i="0" dirty="0">
                <a:solidFill>
                  <a:srgbClr val="000000"/>
                </a:solidFill>
                <a:effectLst/>
                <a:latin typeface="inter-regular"/>
              </a:rPr>
              <a:t> MultiEx3();   </a:t>
            </a:r>
          </a:p>
          <a:p>
            <a:pPr algn="just"/>
            <a:r>
              <a:rPr lang="en-US" b="0" i="0" dirty="0">
                <a:solidFill>
                  <a:srgbClr val="000000"/>
                </a:solidFill>
                <a:effectLst/>
                <a:latin typeface="inter-regular"/>
              </a:rPr>
              <a:t>      </a:t>
            </a:r>
            <a:r>
              <a:rPr lang="en-US" b="0" i="0" dirty="0">
                <a:solidFill>
                  <a:srgbClr val="008200"/>
                </a:solidFill>
                <a:effectLst/>
                <a:latin typeface="inter-regular"/>
              </a:rPr>
              <a:t>// creating an object of the class Thread using Thread(Runnable r, String name)</a:t>
            </a:r>
            <a:r>
              <a:rPr lang="en-US" b="0" i="0" dirty="0">
                <a:solidFill>
                  <a:srgbClr val="000000"/>
                </a:solidFill>
                <a:effectLst/>
                <a:latin typeface="inter-regular"/>
              </a:rPr>
              <a:t>  </a:t>
            </a:r>
          </a:p>
          <a:p>
            <a:pPr algn="just"/>
            <a:r>
              <a:rPr lang="en-US" b="0" i="0" dirty="0">
                <a:solidFill>
                  <a:srgbClr val="000000"/>
                </a:solidFill>
                <a:effectLst/>
                <a:latin typeface="inter-regular"/>
              </a:rPr>
              <a:t>      Thread th1 = </a:t>
            </a:r>
            <a:r>
              <a:rPr lang="en-US" b="1" i="0" dirty="0">
                <a:solidFill>
                  <a:srgbClr val="006699"/>
                </a:solidFill>
                <a:effectLst/>
                <a:latin typeface="inter-regular"/>
              </a:rPr>
              <a:t>new</a:t>
            </a:r>
            <a:r>
              <a:rPr lang="en-US" b="0" i="0" dirty="0">
                <a:solidFill>
                  <a:srgbClr val="000000"/>
                </a:solidFill>
                <a:effectLst/>
                <a:latin typeface="inter-regular"/>
              </a:rPr>
              <a:t> Thread(r1, </a:t>
            </a:r>
            <a:r>
              <a:rPr lang="en-US" b="0" i="0" dirty="0">
                <a:solidFill>
                  <a:srgbClr val="0000FF"/>
                </a:solidFill>
                <a:effectLst/>
                <a:latin typeface="inter-regular"/>
              </a:rPr>
              <a:t>"My new thread"</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 the start() method moves the thread to the active state</a:t>
            </a:r>
            <a:r>
              <a:rPr lang="en-US" b="0" i="0" dirty="0">
                <a:solidFill>
                  <a:srgbClr val="000000"/>
                </a:solidFill>
                <a:effectLst/>
                <a:latin typeface="inter-regular"/>
              </a:rPr>
              <a:t>  </a:t>
            </a:r>
          </a:p>
          <a:p>
            <a:pPr algn="just"/>
            <a:r>
              <a:rPr lang="en-US" b="0" i="0" dirty="0">
                <a:solidFill>
                  <a:srgbClr val="000000"/>
                </a:solidFill>
                <a:effectLst/>
                <a:latin typeface="inter-regular"/>
              </a:rPr>
              <a:t>      th1.start();   </a:t>
            </a:r>
          </a:p>
          <a:p>
            <a:pPr algn="just"/>
            <a:r>
              <a:rPr lang="en-US" b="0" i="0" dirty="0">
                <a:solidFill>
                  <a:srgbClr val="000000"/>
                </a:solidFill>
                <a:effectLst/>
                <a:latin typeface="inter-regular"/>
              </a:rPr>
              <a:t>      </a:t>
            </a:r>
            <a:r>
              <a:rPr lang="en-US" b="0" i="0" dirty="0">
                <a:solidFill>
                  <a:srgbClr val="008200"/>
                </a:solidFill>
                <a:effectLst/>
                <a:latin typeface="inter-regular"/>
              </a:rPr>
              <a:t>// getting the thread name by invoking the </a:t>
            </a:r>
            <a:r>
              <a:rPr lang="en-US" b="0" i="0" dirty="0" err="1">
                <a:solidFill>
                  <a:srgbClr val="008200"/>
                </a:solidFill>
                <a:effectLst/>
                <a:latin typeface="inter-regular"/>
              </a:rPr>
              <a:t>getName</a:t>
            </a:r>
            <a:r>
              <a:rPr lang="en-US" b="0" i="0" dirty="0">
                <a:solidFill>
                  <a:srgbClr val="008200"/>
                </a:solidFill>
                <a:effectLst/>
                <a:latin typeface="inter-regular"/>
              </a:rPr>
              <a:t>() method</a:t>
            </a:r>
            <a:r>
              <a:rPr lang="en-US" b="0" i="0" dirty="0">
                <a:solidFill>
                  <a:srgbClr val="000000"/>
                </a:solidFill>
                <a:effectLst/>
                <a:latin typeface="inter-regular"/>
              </a:rPr>
              <a:t>  </a:t>
            </a:r>
          </a:p>
          <a:p>
            <a:pPr algn="just"/>
            <a:r>
              <a:rPr lang="en-US" b="0" i="0" dirty="0">
                <a:solidFill>
                  <a:srgbClr val="000000"/>
                </a:solidFill>
                <a:effectLst/>
                <a:latin typeface="inter-regular"/>
              </a:rPr>
              <a:t>      String str = th1.getName();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(str);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
        <p:nvSpPr>
          <p:cNvPr id="9" name="TextBox 8">
            <a:extLst>
              <a:ext uri="{FF2B5EF4-FFF2-40B4-BE49-F238E27FC236}">
                <a16:creationId xmlns:a16="http://schemas.microsoft.com/office/drawing/2014/main" id="{A9F3A3E4-8D8C-345C-AA5C-AF1ECA3809AD}"/>
              </a:ext>
            </a:extLst>
          </p:cNvPr>
          <p:cNvSpPr txBox="1"/>
          <p:nvPr/>
        </p:nvSpPr>
        <p:spPr>
          <a:xfrm>
            <a:off x="9108141" y="3012929"/>
            <a:ext cx="2596022" cy="1200329"/>
          </a:xfrm>
          <a:prstGeom prst="rect">
            <a:avLst/>
          </a:prstGeom>
          <a:noFill/>
          <a:ln>
            <a:solidFill>
              <a:schemeClr val="accent1"/>
            </a:solidFill>
          </a:ln>
        </p:spPr>
        <p:txBody>
          <a:bodyPr wrap="square">
            <a:spAutoFit/>
          </a:bodyPr>
          <a:lstStyle/>
          <a:p>
            <a:pPr algn="just"/>
            <a:r>
              <a:rPr lang="en-IN" b="1" i="0" dirty="0">
                <a:effectLst/>
                <a:latin typeface="inter-regular"/>
              </a:rPr>
              <a:t>Output:</a:t>
            </a:r>
          </a:p>
          <a:p>
            <a:pPr algn="just"/>
            <a:endParaRPr lang="en-IN" b="1" dirty="0">
              <a:solidFill>
                <a:srgbClr val="006699"/>
              </a:solidFill>
              <a:latin typeface="inter-regular"/>
            </a:endParaRPr>
          </a:p>
          <a:p>
            <a:pPr algn="just"/>
            <a:r>
              <a:rPr lang="en-IN" b="1" dirty="0">
                <a:solidFill>
                  <a:srgbClr val="006699"/>
                </a:solidFill>
                <a:latin typeface="inter-regular"/>
              </a:rPr>
              <a:t>My new thread</a:t>
            </a:r>
          </a:p>
          <a:p>
            <a:pPr algn="just"/>
            <a:r>
              <a:rPr lang="en-IN" b="1" i="0" dirty="0">
                <a:solidFill>
                  <a:srgbClr val="006699"/>
                </a:solidFill>
                <a:effectLst/>
                <a:latin typeface="inter-regular"/>
              </a:rPr>
              <a:t>Now thread is running</a:t>
            </a:r>
            <a:endParaRPr lang="en-IN" b="0" i="0" dirty="0">
              <a:solidFill>
                <a:srgbClr val="000000"/>
              </a:solidFill>
              <a:effectLst/>
              <a:latin typeface="inter-regular"/>
            </a:endParaRPr>
          </a:p>
        </p:txBody>
      </p:sp>
      <p:sp>
        <p:nvSpPr>
          <p:cNvPr id="4" name="TextBox 3">
            <a:extLst>
              <a:ext uri="{FF2B5EF4-FFF2-40B4-BE49-F238E27FC236}">
                <a16:creationId xmlns:a16="http://schemas.microsoft.com/office/drawing/2014/main" id="{8DB4F48E-B93F-EB14-8A11-782A136B2FBE}"/>
              </a:ext>
            </a:extLst>
          </p:cNvPr>
          <p:cNvSpPr txBox="1"/>
          <p:nvPr/>
        </p:nvSpPr>
        <p:spPr>
          <a:xfrm>
            <a:off x="758359" y="736945"/>
            <a:ext cx="10387482" cy="369332"/>
          </a:xfrm>
          <a:prstGeom prst="rect">
            <a:avLst/>
          </a:prstGeom>
          <a:noFill/>
        </p:spPr>
        <p:txBody>
          <a:bodyPr wrap="square">
            <a:spAutoFit/>
          </a:bodyPr>
          <a:lstStyle/>
          <a:p>
            <a:pPr algn="just"/>
            <a:r>
              <a:rPr lang="en-US" b="0" i="0" dirty="0">
                <a:solidFill>
                  <a:srgbClr val="610B4B"/>
                </a:solidFill>
                <a:effectLst/>
                <a:latin typeface="erdana"/>
              </a:rPr>
              <a:t>Using the Thread Class: Thread(Runnable r, String name)</a:t>
            </a:r>
          </a:p>
        </p:txBody>
      </p:sp>
    </p:spTree>
    <p:extLst>
      <p:ext uri="{BB962C8B-B14F-4D97-AF65-F5344CB8AC3E}">
        <p14:creationId xmlns:p14="http://schemas.microsoft.com/office/powerpoint/2010/main" val="3946525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By implementing Runnable Interface: Example 04</a:t>
            </a:r>
          </a:p>
        </p:txBody>
      </p:sp>
      <p:sp>
        <p:nvSpPr>
          <p:cNvPr id="5" name="TextBox 4">
            <a:extLst>
              <a:ext uri="{FF2B5EF4-FFF2-40B4-BE49-F238E27FC236}">
                <a16:creationId xmlns:a16="http://schemas.microsoft.com/office/drawing/2014/main" id="{21D682A0-ACBF-C72C-0322-F50CEBA2CE06}"/>
              </a:ext>
            </a:extLst>
          </p:cNvPr>
          <p:cNvSpPr txBox="1"/>
          <p:nvPr/>
        </p:nvSpPr>
        <p:spPr>
          <a:xfrm>
            <a:off x="460943" y="1460864"/>
            <a:ext cx="7571434"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MultiEx4 </a:t>
            </a:r>
            <a:r>
              <a:rPr lang="en-IN" b="1" i="0" dirty="0">
                <a:solidFill>
                  <a:srgbClr val="006699"/>
                </a:solidFill>
                <a:effectLst/>
                <a:latin typeface="inter-regular"/>
              </a:rPr>
              <a:t>implements</a:t>
            </a:r>
            <a:r>
              <a:rPr lang="en-IN" b="0" i="0" dirty="0">
                <a:solidFill>
                  <a:srgbClr val="000000"/>
                </a:solidFill>
                <a:effectLst/>
                <a:latin typeface="inter-regular"/>
              </a:rPr>
              <a:t> Runnable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“Thread is running"</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Multi3 m1=</a:t>
            </a:r>
            <a:r>
              <a:rPr lang="en-IN" b="1" i="0" dirty="0">
                <a:solidFill>
                  <a:srgbClr val="006699"/>
                </a:solidFill>
                <a:effectLst/>
                <a:latin typeface="inter-regular"/>
              </a:rPr>
              <a:t>new</a:t>
            </a:r>
            <a:r>
              <a:rPr lang="en-IN" b="0" i="0" dirty="0">
                <a:solidFill>
                  <a:srgbClr val="000000"/>
                </a:solidFill>
                <a:effectLst/>
                <a:latin typeface="inter-regular"/>
              </a:rPr>
              <a:t> MultiEx4();  </a:t>
            </a:r>
          </a:p>
          <a:p>
            <a:pPr algn="just"/>
            <a:r>
              <a:rPr lang="en-IN" b="0" i="0" dirty="0">
                <a:solidFill>
                  <a:srgbClr val="008200"/>
                </a:solidFill>
                <a:effectLst/>
                <a:latin typeface="inter-regular"/>
              </a:rPr>
              <a:t>		// Using the constructor Thread(Runnable r)</a:t>
            </a:r>
            <a:r>
              <a:rPr lang="en-IN" b="0" i="0" dirty="0">
                <a:solidFill>
                  <a:srgbClr val="000000"/>
                </a:solidFill>
                <a:effectLst/>
                <a:latin typeface="inter-regular"/>
              </a:rPr>
              <a:t> </a:t>
            </a:r>
          </a:p>
          <a:p>
            <a:pPr algn="just"/>
            <a:r>
              <a:rPr lang="en-IN" b="0" i="0" dirty="0">
                <a:solidFill>
                  <a:srgbClr val="000000"/>
                </a:solidFill>
                <a:effectLst/>
                <a:latin typeface="inter-regular"/>
              </a:rPr>
              <a:t>		Thread t1 =</a:t>
            </a:r>
            <a:r>
              <a:rPr lang="en-IN" b="1" i="0" dirty="0">
                <a:solidFill>
                  <a:srgbClr val="006699"/>
                </a:solidFill>
                <a:effectLst/>
                <a:latin typeface="inter-regular"/>
              </a:rPr>
              <a:t>new</a:t>
            </a:r>
            <a:r>
              <a:rPr lang="en-IN" b="0" i="0" dirty="0">
                <a:solidFill>
                  <a:srgbClr val="000000"/>
                </a:solidFill>
                <a:effectLst/>
                <a:latin typeface="inter-regular"/>
              </a:rPr>
              <a:t> Thread(m1);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A9F3A3E4-8D8C-345C-AA5C-AF1ECA3809AD}"/>
              </a:ext>
            </a:extLst>
          </p:cNvPr>
          <p:cNvSpPr txBox="1"/>
          <p:nvPr/>
        </p:nvSpPr>
        <p:spPr>
          <a:xfrm>
            <a:off x="9038786" y="3429000"/>
            <a:ext cx="2190247" cy="923330"/>
          </a:xfrm>
          <a:prstGeom prst="rect">
            <a:avLst/>
          </a:prstGeom>
          <a:noFill/>
          <a:ln>
            <a:solidFill>
              <a:schemeClr val="accent1"/>
            </a:solidFill>
          </a:ln>
        </p:spPr>
        <p:txBody>
          <a:bodyPr wrap="square">
            <a:spAutoFit/>
          </a:bodyPr>
          <a:lstStyle/>
          <a:p>
            <a:pPr algn="just"/>
            <a:r>
              <a:rPr lang="en-IN" b="1" i="0" dirty="0">
                <a:effectLst/>
                <a:latin typeface="inter-regular"/>
              </a:rPr>
              <a:t>Output:</a:t>
            </a:r>
          </a:p>
          <a:p>
            <a:pPr algn="just"/>
            <a:endParaRPr lang="en-IN" b="1" dirty="0">
              <a:solidFill>
                <a:srgbClr val="006699"/>
              </a:solidFill>
              <a:latin typeface="inter-regular"/>
            </a:endParaRPr>
          </a:p>
          <a:p>
            <a:pPr algn="just"/>
            <a:r>
              <a:rPr lang="en-IN" b="1" dirty="0">
                <a:solidFill>
                  <a:srgbClr val="006699"/>
                </a:solidFill>
                <a:latin typeface="inter-regular"/>
              </a:rPr>
              <a:t>Thread is running</a:t>
            </a:r>
            <a:endParaRPr lang="en-IN" b="0" i="0" dirty="0">
              <a:solidFill>
                <a:srgbClr val="000000"/>
              </a:solidFill>
              <a:effectLst/>
              <a:latin typeface="inter-regular"/>
            </a:endParaRPr>
          </a:p>
        </p:txBody>
      </p:sp>
    </p:spTree>
    <p:extLst>
      <p:ext uri="{BB962C8B-B14F-4D97-AF65-F5344CB8AC3E}">
        <p14:creationId xmlns:p14="http://schemas.microsoft.com/office/powerpoint/2010/main" val="330734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290918" y="2876890"/>
            <a:ext cx="9780494" cy="1104220"/>
          </a:xfrm>
        </p:spPr>
        <p:txBody>
          <a:bodyPr>
            <a:normAutofit/>
          </a:bodyPr>
          <a:lstStyle/>
          <a:p>
            <a:r>
              <a:rPr lang="en-IN" sz="7200" b="1" dirty="0"/>
              <a:t>Role of Thread Scheduler</a:t>
            </a:r>
          </a:p>
        </p:txBody>
      </p:sp>
    </p:spTree>
    <p:extLst>
      <p:ext uri="{BB962C8B-B14F-4D97-AF65-F5344CB8AC3E}">
        <p14:creationId xmlns:p14="http://schemas.microsoft.com/office/powerpoint/2010/main" val="185076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Multithreading in Java</a:t>
            </a:r>
          </a:p>
        </p:txBody>
      </p:sp>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Role of Thread Scheduler</a:t>
            </a:r>
            <a:endParaRPr lang="en-IN" b="1" dirty="0">
              <a:solidFill>
                <a:srgbClr val="610B38"/>
              </a:solidFill>
              <a:latin typeface="erdana"/>
            </a:endParaRPr>
          </a:p>
        </p:txBody>
      </p:sp>
      <p:sp>
        <p:nvSpPr>
          <p:cNvPr id="7" name="TextBox 6">
            <a:extLst>
              <a:ext uri="{FF2B5EF4-FFF2-40B4-BE49-F238E27FC236}">
                <a16:creationId xmlns:a16="http://schemas.microsoft.com/office/drawing/2014/main" id="{60F1A26F-B4DD-ECC6-AC8F-3CD5C16D5FA1}"/>
              </a:ext>
            </a:extLst>
          </p:cNvPr>
          <p:cNvSpPr txBox="1"/>
          <p:nvPr/>
        </p:nvSpPr>
        <p:spPr>
          <a:xfrm>
            <a:off x="397435" y="1095578"/>
            <a:ext cx="11274612" cy="4801314"/>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A component of Java that decides which thread to run or execute and which thread to wait is called a </a:t>
            </a:r>
            <a:r>
              <a:rPr lang="en-US" b="1" i="0" dirty="0">
                <a:solidFill>
                  <a:srgbClr val="333333"/>
                </a:solidFill>
                <a:effectLst/>
                <a:latin typeface="inter-bold"/>
              </a:rPr>
              <a:t>thread scheduler in Java</a:t>
            </a:r>
            <a:r>
              <a:rPr lang="en-US" b="0" i="0" dirty="0">
                <a:solidFill>
                  <a:srgbClr val="333333"/>
                </a:solidFill>
                <a:effectLst/>
                <a:latin typeface="inter-regular"/>
              </a:rPr>
              <a:t>. </a:t>
            </a:r>
          </a:p>
          <a:p>
            <a:pPr algn="just"/>
            <a:endParaRPr lang="en-US" dirty="0">
              <a:solidFill>
                <a:srgbClr val="333333"/>
              </a:solidFill>
              <a:latin typeface="inter-regular"/>
            </a:endParaRPr>
          </a:p>
          <a:p>
            <a:pPr algn="just"/>
            <a:r>
              <a:rPr lang="en-US" b="0" i="0" dirty="0">
                <a:solidFill>
                  <a:srgbClr val="333333"/>
                </a:solidFill>
                <a:effectLst/>
                <a:latin typeface="inter-regular"/>
              </a:rPr>
              <a:t>In Java, a thread is only chosen by a thread scheduler if it is in the runnable state. </a:t>
            </a:r>
          </a:p>
          <a:p>
            <a:pPr algn="just"/>
            <a:endParaRPr lang="en-US" dirty="0">
              <a:solidFill>
                <a:srgbClr val="333333"/>
              </a:solidFill>
              <a:latin typeface="inter-regular"/>
            </a:endParaRPr>
          </a:p>
          <a:p>
            <a:pPr algn="just"/>
            <a:r>
              <a:rPr lang="en-US" b="0" i="0" dirty="0">
                <a:solidFill>
                  <a:srgbClr val="333333"/>
                </a:solidFill>
                <a:effectLst/>
                <a:latin typeface="inter-regular"/>
              </a:rPr>
              <a:t>However, if there is more than one thread in the runnable state, it is up to the thread scheduler to pick one of the threads and ignore the other ones. </a:t>
            </a:r>
          </a:p>
          <a:p>
            <a:pPr algn="just"/>
            <a:endParaRPr lang="en-US" dirty="0">
              <a:solidFill>
                <a:srgbClr val="333333"/>
              </a:solidFill>
              <a:latin typeface="inter-regular"/>
            </a:endParaRPr>
          </a:p>
          <a:p>
            <a:pPr algn="just"/>
            <a:r>
              <a:rPr lang="en-US" b="0" i="0" dirty="0">
                <a:solidFill>
                  <a:srgbClr val="333333"/>
                </a:solidFill>
                <a:effectLst/>
                <a:latin typeface="inter-regular"/>
              </a:rPr>
              <a:t>There are some criteria that decide which thread will execute first. There are two factors for scheduling a thread i.e. </a:t>
            </a:r>
            <a:r>
              <a:rPr lang="en-US" b="1" i="0" dirty="0">
                <a:solidFill>
                  <a:srgbClr val="333333"/>
                </a:solidFill>
                <a:effectLst/>
                <a:latin typeface="inter-bold"/>
              </a:rPr>
              <a:t>Priority</a:t>
            </a:r>
            <a:r>
              <a:rPr lang="en-US" b="0" i="0" dirty="0">
                <a:solidFill>
                  <a:srgbClr val="333333"/>
                </a:solidFill>
                <a:effectLst/>
                <a:latin typeface="inter-regular"/>
              </a:rPr>
              <a:t> and </a:t>
            </a:r>
            <a:r>
              <a:rPr lang="en-US" b="1" i="0" dirty="0">
                <a:solidFill>
                  <a:srgbClr val="333333"/>
                </a:solidFill>
                <a:effectLst/>
                <a:latin typeface="inter-bold"/>
              </a:rPr>
              <a:t>Time of arrival</a:t>
            </a:r>
            <a:r>
              <a:rPr lang="en-US" b="0" i="0" dirty="0">
                <a:solidFill>
                  <a:srgbClr val="333333"/>
                </a:solidFill>
                <a:effectLst/>
                <a:latin typeface="inter-regular"/>
              </a:rPr>
              <a:t>.</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Priority:</a:t>
            </a:r>
            <a:r>
              <a:rPr lang="en-US" b="0" i="0" dirty="0">
                <a:solidFill>
                  <a:srgbClr val="333333"/>
                </a:solidFill>
                <a:effectLst/>
                <a:latin typeface="inter-regular"/>
              </a:rPr>
              <a:t> Priority of each thread lies between 1 to 10. If a thread has a higher priority, it means that thread has got a better chance of getting picked up by the thread scheduler.</a:t>
            </a:r>
          </a:p>
          <a:p>
            <a:pPr algn="just"/>
            <a:endParaRPr lang="en-US" b="1" i="0" dirty="0">
              <a:solidFill>
                <a:srgbClr val="333333"/>
              </a:solidFill>
              <a:effectLst/>
              <a:latin typeface="inter-bold"/>
            </a:endParaRPr>
          </a:p>
          <a:p>
            <a:pPr algn="just"/>
            <a:r>
              <a:rPr lang="en-US" b="1" i="0" dirty="0">
                <a:solidFill>
                  <a:srgbClr val="333333"/>
                </a:solidFill>
                <a:effectLst/>
                <a:latin typeface="inter-bold"/>
              </a:rPr>
              <a:t>Time of Arrival:</a:t>
            </a:r>
            <a:r>
              <a:rPr lang="en-US" b="0" i="0" dirty="0">
                <a:solidFill>
                  <a:srgbClr val="333333"/>
                </a:solidFill>
                <a:effectLst/>
                <a:latin typeface="inter-regular"/>
              </a:rPr>
              <a:t> Suppose two threads of the same priority enter the runnable state, then priority cannot be the factor to pick a thread from these two threads. In such a case, </a:t>
            </a:r>
            <a:r>
              <a:rPr lang="en-US" b="1" i="0" dirty="0">
                <a:solidFill>
                  <a:srgbClr val="333333"/>
                </a:solidFill>
                <a:effectLst/>
                <a:latin typeface="inter-bold"/>
              </a:rPr>
              <a:t>arrival time</a:t>
            </a:r>
            <a:r>
              <a:rPr lang="en-US" b="0" i="0" dirty="0">
                <a:solidFill>
                  <a:srgbClr val="333333"/>
                </a:solidFill>
                <a:effectLst/>
                <a:latin typeface="inter-regular"/>
              </a:rPr>
              <a:t> of thread is considered by the thread scheduler. A thread that arrived first gets the preference over the other threads.</a:t>
            </a:r>
          </a:p>
        </p:txBody>
      </p:sp>
    </p:spTree>
    <p:extLst>
      <p:ext uri="{BB962C8B-B14F-4D97-AF65-F5344CB8AC3E}">
        <p14:creationId xmlns:p14="http://schemas.microsoft.com/office/powerpoint/2010/main" val="3914864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79294" y="2876890"/>
            <a:ext cx="11806518" cy="1104220"/>
          </a:xfrm>
        </p:spPr>
        <p:txBody>
          <a:bodyPr>
            <a:noAutofit/>
          </a:bodyPr>
          <a:lstStyle/>
          <a:p>
            <a:r>
              <a:rPr lang="en-IN" sz="5400" b="1" dirty="0"/>
              <a:t>Thread Execution Prevention Methods</a:t>
            </a:r>
          </a:p>
        </p:txBody>
      </p:sp>
    </p:spTree>
    <p:extLst>
      <p:ext uri="{BB962C8B-B14F-4D97-AF65-F5344CB8AC3E}">
        <p14:creationId xmlns:p14="http://schemas.microsoft.com/office/powerpoint/2010/main" val="1618942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sleep() method</a:t>
            </a:r>
            <a:endParaRPr lang="en-IN" b="1" dirty="0">
              <a:solidFill>
                <a:srgbClr val="610B38"/>
              </a:solidFill>
              <a:latin typeface="erdana"/>
            </a:endParaRPr>
          </a:p>
        </p:txBody>
      </p:sp>
      <p:sp>
        <p:nvSpPr>
          <p:cNvPr id="7" name="TextBox 6">
            <a:extLst>
              <a:ext uri="{FF2B5EF4-FFF2-40B4-BE49-F238E27FC236}">
                <a16:creationId xmlns:a16="http://schemas.microsoft.com/office/drawing/2014/main" id="{60F1A26F-B4DD-ECC6-AC8F-3CD5C16D5FA1}"/>
              </a:ext>
            </a:extLst>
          </p:cNvPr>
          <p:cNvSpPr txBox="1"/>
          <p:nvPr/>
        </p:nvSpPr>
        <p:spPr>
          <a:xfrm>
            <a:off x="397435" y="737683"/>
            <a:ext cx="11274612" cy="5755422"/>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The method sleep() is used to halt the working of a thread for a given amount of time.</a:t>
            </a:r>
          </a:p>
          <a:p>
            <a:pPr algn="just"/>
            <a:endParaRPr lang="en-US" sz="900" dirty="0">
              <a:solidFill>
                <a:srgbClr val="333333"/>
              </a:solidFill>
              <a:latin typeface="inter-regular"/>
            </a:endParaRPr>
          </a:p>
          <a:p>
            <a:pPr algn="just"/>
            <a:r>
              <a:rPr lang="en-US" sz="2000" b="1" dirty="0">
                <a:solidFill>
                  <a:srgbClr val="333333"/>
                </a:solidFill>
                <a:latin typeface="inter-regular"/>
              </a:rPr>
              <a:t>Syntax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sleep(</a:t>
            </a:r>
            <a:r>
              <a:rPr lang="en-US" b="1" i="0" dirty="0">
                <a:solidFill>
                  <a:srgbClr val="006699"/>
                </a:solidFill>
                <a:effectLst/>
                <a:latin typeface="inter-regular"/>
              </a:rPr>
              <a:t>long</a:t>
            </a:r>
            <a:r>
              <a:rPr lang="en-US" b="0" i="0" dirty="0">
                <a:solidFill>
                  <a:srgbClr val="000000"/>
                </a:solidFill>
                <a:effectLst/>
                <a:latin typeface="inter-regular"/>
              </a:rPr>
              <a:t> </a:t>
            </a:r>
            <a:r>
              <a:rPr lang="en-US" b="0" i="0" dirty="0" err="1">
                <a:solidFill>
                  <a:srgbClr val="000000"/>
                </a:solidFill>
                <a:effectLst/>
                <a:latin typeface="inter-regular"/>
              </a:rPr>
              <a:t>ms</a:t>
            </a:r>
            <a:r>
              <a:rPr lang="en-US" b="0" i="0" dirty="0">
                <a:solidFill>
                  <a:srgbClr val="000000"/>
                </a:solidFill>
                <a:effectLst/>
                <a:latin typeface="inter-regular"/>
              </a:rPr>
              <a:t>)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InterruptedException</a:t>
            </a:r>
            <a:r>
              <a:rPr lang="en-US" b="0" i="0" dirty="0">
                <a:solidFill>
                  <a:srgbClr val="000000"/>
                </a:solidFill>
                <a:effectLst/>
                <a:latin typeface="inter-regular"/>
              </a:rPr>
              <a:t>   </a:t>
            </a:r>
          </a:p>
          <a:p>
            <a:pPr algn="just"/>
            <a:endParaRPr lang="en-US" sz="600" b="1" i="0" dirty="0">
              <a:solidFill>
                <a:srgbClr val="006699"/>
              </a:solidFill>
              <a:effectLst/>
              <a:latin typeface="inter-regular"/>
            </a:endParaRP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sleep(</a:t>
            </a:r>
            <a:r>
              <a:rPr lang="en-US" b="1" i="0" dirty="0">
                <a:solidFill>
                  <a:srgbClr val="006699"/>
                </a:solidFill>
                <a:effectLst/>
                <a:latin typeface="inter-regular"/>
              </a:rPr>
              <a:t>long</a:t>
            </a:r>
            <a:r>
              <a:rPr lang="en-US" b="0" i="0" dirty="0">
                <a:solidFill>
                  <a:srgbClr val="000000"/>
                </a:solidFill>
                <a:effectLst/>
                <a:latin typeface="inter-regular"/>
              </a:rPr>
              <a:t> </a:t>
            </a:r>
            <a:r>
              <a:rPr lang="en-US" b="0" i="0" dirty="0" err="1">
                <a:solidFill>
                  <a:srgbClr val="000000"/>
                </a:solidFill>
                <a:effectLst/>
                <a:latin typeface="inter-regular"/>
              </a:rPr>
              <a:t>ms</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n)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InterruptedException</a:t>
            </a:r>
            <a:r>
              <a:rPr lang="en-US" b="0" i="0" dirty="0">
                <a:solidFill>
                  <a:srgbClr val="000000"/>
                </a:solidFill>
                <a:effectLst/>
                <a:latin typeface="inter-regular"/>
              </a:rPr>
              <a:t>   </a:t>
            </a:r>
          </a:p>
          <a:p>
            <a:pPr algn="just"/>
            <a:endParaRPr lang="en-US" b="0" i="0" dirty="0">
              <a:solidFill>
                <a:srgbClr val="333333"/>
              </a:solidFill>
              <a:effectLst/>
              <a:latin typeface="inter-regular"/>
            </a:endParaRPr>
          </a:p>
          <a:p>
            <a:pPr algn="just"/>
            <a:r>
              <a:rPr lang="en-US" b="1" i="0" dirty="0">
                <a:solidFill>
                  <a:srgbClr val="610B4B"/>
                </a:solidFill>
                <a:effectLst/>
                <a:latin typeface="erdana"/>
              </a:rPr>
              <a:t>Parameters:</a:t>
            </a:r>
          </a:p>
          <a:p>
            <a:pPr algn="just"/>
            <a:endParaRPr lang="en-US" sz="900" b="0" i="0" dirty="0">
              <a:solidFill>
                <a:srgbClr val="610B4B"/>
              </a:solidFill>
              <a:effectLst/>
              <a:latin typeface="erdana"/>
            </a:endParaRPr>
          </a:p>
          <a:p>
            <a:pPr algn="just"/>
            <a:r>
              <a:rPr lang="en-US" b="1" i="0" dirty="0" err="1">
                <a:solidFill>
                  <a:srgbClr val="333333"/>
                </a:solidFill>
                <a:effectLst/>
                <a:latin typeface="inter-bold"/>
              </a:rPr>
              <a:t>ms</a:t>
            </a:r>
            <a:r>
              <a:rPr lang="en-US" b="1" i="0" dirty="0">
                <a:solidFill>
                  <a:srgbClr val="333333"/>
                </a:solidFill>
                <a:effectLst/>
                <a:latin typeface="inter-bold"/>
              </a:rPr>
              <a:t>:</a:t>
            </a:r>
            <a:r>
              <a:rPr lang="en-US" b="0" i="0" dirty="0">
                <a:solidFill>
                  <a:srgbClr val="333333"/>
                </a:solidFill>
                <a:effectLst/>
                <a:latin typeface="inter-regular"/>
              </a:rPr>
              <a:t> The time in milliseconds is represented by the parameter </a:t>
            </a:r>
            <a:r>
              <a:rPr lang="en-US" b="0" i="0" dirty="0" err="1">
                <a:solidFill>
                  <a:srgbClr val="333333"/>
                </a:solidFill>
                <a:effectLst/>
                <a:latin typeface="inter-regular"/>
              </a:rPr>
              <a:t>ms.</a:t>
            </a:r>
            <a:r>
              <a:rPr lang="en-US" b="0" i="0" dirty="0">
                <a:solidFill>
                  <a:srgbClr val="333333"/>
                </a:solidFill>
                <a:effectLst/>
                <a:latin typeface="inter-regular"/>
              </a:rPr>
              <a:t> The duration for which the thread will sleep is given by the method sleep().</a:t>
            </a:r>
          </a:p>
          <a:p>
            <a:pPr algn="just"/>
            <a:endParaRPr lang="en-US" sz="900" b="1" i="0" dirty="0">
              <a:solidFill>
                <a:srgbClr val="333333"/>
              </a:solidFill>
              <a:effectLst/>
              <a:latin typeface="inter-bold"/>
            </a:endParaRPr>
          </a:p>
          <a:p>
            <a:pPr algn="just"/>
            <a:r>
              <a:rPr lang="en-US" b="1" i="0" dirty="0">
                <a:solidFill>
                  <a:srgbClr val="333333"/>
                </a:solidFill>
                <a:effectLst/>
                <a:latin typeface="inter-bold"/>
              </a:rPr>
              <a:t>n:</a:t>
            </a:r>
            <a:r>
              <a:rPr lang="en-US" b="0" i="0" dirty="0">
                <a:solidFill>
                  <a:srgbClr val="333333"/>
                </a:solidFill>
                <a:effectLst/>
                <a:latin typeface="inter-regular"/>
              </a:rPr>
              <a:t> It shows the additional time up to which the programmer or developer wants the thread to be in the sleeping state. The range of n is from 0 to 999999.</a:t>
            </a:r>
          </a:p>
          <a:p>
            <a:pPr algn="just"/>
            <a:endParaRPr lang="en-US" b="0" i="0" dirty="0">
              <a:solidFill>
                <a:srgbClr val="333333"/>
              </a:solidFill>
              <a:effectLst/>
              <a:latin typeface="inter-regular"/>
            </a:endParaRPr>
          </a:p>
          <a:p>
            <a:pPr algn="just"/>
            <a:r>
              <a:rPr lang="en-US" b="1" i="0" dirty="0">
                <a:solidFill>
                  <a:srgbClr val="610B4B"/>
                </a:solidFill>
                <a:effectLst/>
                <a:latin typeface="erdana"/>
              </a:rPr>
              <a:t>Note:</a:t>
            </a:r>
          </a:p>
          <a:p>
            <a:pPr algn="just"/>
            <a:endParaRPr lang="en-US" sz="900"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Whenever another thread does interruption while the current thread is already in sleep mode, then the </a:t>
            </a:r>
            <a:r>
              <a:rPr lang="en-US" b="0" i="0" dirty="0" err="1">
                <a:solidFill>
                  <a:srgbClr val="333333"/>
                </a:solidFill>
                <a:effectLst/>
                <a:latin typeface="inter-regular"/>
              </a:rPr>
              <a:t>InterruptedException</a:t>
            </a:r>
            <a:r>
              <a:rPr lang="en-US" b="0" i="0" dirty="0">
                <a:solidFill>
                  <a:srgbClr val="333333"/>
                </a:solidFill>
                <a:effectLst/>
                <a:latin typeface="inter-regular"/>
              </a:rPr>
              <a:t> is thrown.</a:t>
            </a:r>
          </a:p>
          <a:p>
            <a:pPr marL="285750" indent="-285750" algn="just">
              <a:buFont typeface="Arial" panose="020B0604020202020204" pitchFamily="34" charset="0"/>
              <a:buChar char="•"/>
            </a:pP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If the system that is executing the threads is busy, then the actual sleeping time of the thread is generally more as compared to the time passed in arguments. However, if the system executing the sleep() method has less load, then the actual sleeping time of the thread is almost equal to the time passed in the argument.</a:t>
            </a:r>
          </a:p>
        </p:txBody>
      </p:sp>
    </p:spTree>
    <p:extLst>
      <p:ext uri="{BB962C8B-B14F-4D97-AF65-F5344CB8AC3E}">
        <p14:creationId xmlns:p14="http://schemas.microsoft.com/office/powerpoint/2010/main" val="318330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sleep() method : Example</a:t>
            </a:r>
            <a:endParaRPr lang="en-IN" b="1" dirty="0">
              <a:solidFill>
                <a:srgbClr val="610B38"/>
              </a:solidFill>
              <a:latin typeface="erdana"/>
            </a:endParaRPr>
          </a:p>
        </p:txBody>
      </p:sp>
      <p:sp>
        <p:nvSpPr>
          <p:cNvPr id="6" name="TextBox 5">
            <a:extLst>
              <a:ext uri="{FF2B5EF4-FFF2-40B4-BE49-F238E27FC236}">
                <a16:creationId xmlns:a16="http://schemas.microsoft.com/office/drawing/2014/main" id="{332451CD-8213-2778-3DDB-4A89217613C0}"/>
              </a:ext>
            </a:extLst>
          </p:cNvPr>
          <p:cNvSpPr txBox="1"/>
          <p:nvPr/>
        </p:nvSpPr>
        <p:spPr>
          <a:xfrm>
            <a:off x="397436" y="889843"/>
            <a:ext cx="6194284" cy="5355312"/>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SleepEx1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dirty="0">
                <a:solidFill>
                  <a:srgbClr val="C00000"/>
                </a:solidFill>
                <a:latin typeface="inter-regular"/>
              </a:rPr>
              <a:t>4</a:t>
            </a:r>
            <a:r>
              <a:rPr lang="en-IN" b="0" i="0" dirty="0">
                <a:solidFill>
                  <a:srgbClr val="000000"/>
                </a:solidFill>
                <a:effectLst/>
                <a:latin typeface="inter-regular"/>
              </a:rPr>
              <a:t>;i++)</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the thread will sleep for the 500 milli seconds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Thread.sleep</a:t>
            </a:r>
            <a:r>
              <a:rPr lang="en-IN" b="0" i="0" dirty="0">
                <a:solidFill>
                  <a:srgbClr val="000000"/>
                </a:solidFill>
                <a:effectLst/>
                <a:latin typeface="inter-regular"/>
              </a:rPr>
              <a:t>(</a:t>
            </a:r>
            <a:r>
              <a:rPr lang="en-IN" b="0" i="0" dirty="0">
                <a:solidFill>
                  <a:srgbClr val="C00000"/>
                </a:solidFill>
                <a:effectLst/>
                <a:latin typeface="inter-regular"/>
              </a:rPr>
              <a:t>500</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InterruptedException</a:t>
            </a:r>
            <a:r>
              <a:rPr lang="en-IN" b="0" i="0" dirty="0">
                <a:solidFill>
                  <a:srgbClr val="000000"/>
                </a:solidFill>
                <a:effectLst/>
                <a:latin typeface="inter-regular"/>
              </a:rPr>
              <a:t>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endParaRPr lang="en-IN" b="0" i="0" dirty="0">
              <a:solidFill>
                <a:srgbClr val="000000"/>
              </a:solidFill>
              <a:effectLst/>
              <a:latin typeface="inter-regular"/>
            </a:endParaRPr>
          </a:p>
        </p:txBody>
      </p:sp>
      <p:sp>
        <p:nvSpPr>
          <p:cNvPr id="9" name="TextBox 8">
            <a:extLst>
              <a:ext uri="{FF2B5EF4-FFF2-40B4-BE49-F238E27FC236}">
                <a16:creationId xmlns:a16="http://schemas.microsoft.com/office/drawing/2014/main" id="{B7FD5BC6-9EF2-2975-F369-17CECAAFBDD0}"/>
              </a:ext>
            </a:extLst>
          </p:cNvPr>
          <p:cNvSpPr txBox="1"/>
          <p:nvPr/>
        </p:nvSpPr>
        <p:spPr>
          <a:xfrm>
            <a:off x="7063991" y="889843"/>
            <a:ext cx="4885963" cy="258532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SleepEx1  t1=</a:t>
            </a:r>
            <a:r>
              <a:rPr lang="en-IN" b="1" i="0" dirty="0">
                <a:solidFill>
                  <a:srgbClr val="006699"/>
                </a:solidFill>
                <a:effectLst/>
                <a:latin typeface="inter-regular"/>
              </a:rPr>
              <a:t>new</a:t>
            </a:r>
            <a:r>
              <a:rPr lang="en-IN" b="0" i="0" dirty="0">
                <a:solidFill>
                  <a:srgbClr val="000000"/>
                </a:solidFill>
                <a:effectLst/>
                <a:latin typeface="inter-regular"/>
              </a:rPr>
              <a:t>  SleepEx1();    </a:t>
            </a:r>
          </a:p>
          <a:p>
            <a:pPr algn="just"/>
            <a:r>
              <a:rPr lang="en-IN" b="0" i="0" dirty="0">
                <a:solidFill>
                  <a:srgbClr val="000000"/>
                </a:solidFill>
                <a:effectLst/>
                <a:latin typeface="inter-regular"/>
              </a:rPr>
              <a:t>   SleepEx1  t2=</a:t>
            </a:r>
            <a:r>
              <a:rPr lang="en-IN" b="1" i="0" dirty="0">
                <a:solidFill>
                  <a:srgbClr val="006699"/>
                </a:solidFill>
                <a:effectLst/>
                <a:latin typeface="inter-regular"/>
              </a:rPr>
              <a:t>new</a:t>
            </a:r>
            <a:r>
              <a:rPr lang="en-IN" b="0" i="0" dirty="0">
                <a:solidFill>
                  <a:srgbClr val="000000"/>
                </a:solidFill>
                <a:effectLst/>
                <a:latin typeface="inter-regular"/>
              </a:rPr>
              <a:t>  SleepEx1();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10" name="TextBox 9">
            <a:extLst>
              <a:ext uri="{FF2B5EF4-FFF2-40B4-BE49-F238E27FC236}">
                <a16:creationId xmlns:a16="http://schemas.microsoft.com/office/drawing/2014/main" id="{D7EFF3E8-C738-4A87-A4D9-56F29B1D94E3}"/>
              </a:ext>
            </a:extLst>
          </p:cNvPr>
          <p:cNvSpPr txBox="1"/>
          <p:nvPr/>
        </p:nvSpPr>
        <p:spPr>
          <a:xfrm>
            <a:off x="8581673" y="3647139"/>
            <a:ext cx="2190247" cy="2585323"/>
          </a:xfrm>
          <a:prstGeom prst="rect">
            <a:avLst/>
          </a:prstGeom>
          <a:noFill/>
          <a:ln>
            <a:solidFill>
              <a:schemeClr val="accent1"/>
            </a:solidFill>
          </a:ln>
        </p:spPr>
        <p:txBody>
          <a:bodyPr wrap="square">
            <a:spAutoFit/>
          </a:bodyPr>
          <a:lstStyle/>
          <a:p>
            <a:pPr algn="just"/>
            <a:r>
              <a:rPr lang="en-IN" b="1" i="0" dirty="0">
                <a:effectLst/>
                <a:latin typeface="inter-regular"/>
              </a:rPr>
              <a:t>Output:</a:t>
            </a:r>
          </a:p>
          <a:p>
            <a:pPr algn="just"/>
            <a:r>
              <a:rPr lang="en-IN" b="1" dirty="0">
                <a:solidFill>
                  <a:srgbClr val="006699"/>
                </a:solidFill>
                <a:latin typeface="inter-regular"/>
              </a:rPr>
              <a:t>1</a:t>
            </a:r>
          </a:p>
          <a:p>
            <a:pPr algn="just"/>
            <a:r>
              <a:rPr lang="en-IN" b="1" dirty="0">
                <a:solidFill>
                  <a:srgbClr val="006699"/>
                </a:solidFill>
                <a:latin typeface="inter-regular"/>
              </a:rPr>
              <a:t>1</a:t>
            </a:r>
          </a:p>
          <a:p>
            <a:pPr algn="just"/>
            <a:r>
              <a:rPr lang="en-IN" b="1" dirty="0">
                <a:solidFill>
                  <a:srgbClr val="006699"/>
                </a:solidFill>
                <a:latin typeface="inter-regular"/>
              </a:rPr>
              <a:t>2</a:t>
            </a:r>
          </a:p>
          <a:p>
            <a:pPr algn="just"/>
            <a:r>
              <a:rPr lang="en-IN" b="1" dirty="0">
                <a:solidFill>
                  <a:srgbClr val="006699"/>
                </a:solidFill>
                <a:latin typeface="inter-regular"/>
              </a:rPr>
              <a:t>2</a:t>
            </a:r>
          </a:p>
          <a:p>
            <a:pPr algn="just"/>
            <a:r>
              <a:rPr lang="en-IN" b="1" dirty="0">
                <a:solidFill>
                  <a:srgbClr val="006699"/>
                </a:solidFill>
                <a:latin typeface="inter-regular"/>
              </a:rPr>
              <a:t>3</a:t>
            </a:r>
          </a:p>
          <a:p>
            <a:pPr algn="just"/>
            <a:r>
              <a:rPr lang="en-IN" b="1" dirty="0">
                <a:solidFill>
                  <a:srgbClr val="006699"/>
                </a:solidFill>
                <a:latin typeface="inter-regular"/>
              </a:rPr>
              <a:t>3</a:t>
            </a:r>
          </a:p>
          <a:p>
            <a:pPr algn="just"/>
            <a:r>
              <a:rPr lang="en-IN" b="1" dirty="0">
                <a:solidFill>
                  <a:srgbClr val="006699"/>
                </a:solidFill>
                <a:latin typeface="inter-regular"/>
              </a:rPr>
              <a:t>4</a:t>
            </a:r>
          </a:p>
          <a:p>
            <a:pPr algn="just"/>
            <a:r>
              <a:rPr lang="en-IN" b="1" dirty="0">
                <a:solidFill>
                  <a:srgbClr val="006699"/>
                </a:solidFill>
                <a:latin typeface="inter-regular"/>
              </a:rPr>
              <a:t>4</a:t>
            </a:r>
          </a:p>
        </p:txBody>
      </p:sp>
    </p:spTree>
    <p:extLst>
      <p:ext uri="{BB962C8B-B14F-4D97-AF65-F5344CB8AC3E}">
        <p14:creationId xmlns:p14="http://schemas.microsoft.com/office/powerpoint/2010/main" val="3606871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join() method</a:t>
            </a:r>
            <a:endParaRPr lang="en-IN" b="1" dirty="0">
              <a:solidFill>
                <a:srgbClr val="610B38"/>
              </a:solidFill>
              <a:latin typeface="erdana"/>
            </a:endParaRPr>
          </a:p>
        </p:txBody>
      </p:sp>
      <p:sp>
        <p:nvSpPr>
          <p:cNvPr id="7" name="TextBox 6">
            <a:extLst>
              <a:ext uri="{FF2B5EF4-FFF2-40B4-BE49-F238E27FC236}">
                <a16:creationId xmlns:a16="http://schemas.microsoft.com/office/drawing/2014/main" id="{60F1A26F-B4DD-ECC6-AC8F-3CD5C16D5FA1}"/>
              </a:ext>
            </a:extLst>
          </p:cNvPr>
          <p:cNvSpPr txBox="1"/>
          <p:nvPr/>
        </p:nvSpPr>
        <p:spPr>
          <a:xfrm>
            <a:off x="397435" y="677395"/>
            <a:ext cx="11274612" cy="1323439"/>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b="0" i="0" dirty="0">
                <a:solidFill>
                  <a:srgbClr val="333333"/>
                </a:solidFill>
                <a:effectLst/>
                <a:latin typeface="inter-regular"/>
              </a:rPr>
              <a:t>When the join() method is invoked, the current thread stops its execution and the thread goes into the wait state. </a:t>
            </a:r>
          </a:p>
          <a:p>
            <a:pPr marL="285750" indent="-285750" algn="just">
              <a:buFont typeface="Arial" panose="020B0604020202020204" pitchFamily="34" charset="0"/>
              <a:buChar char="•"/>
            </a:pPr>
            <a:endParaRPr lang="en-US" sz="200"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The current thread remains in the wait state until the thread on which the join() method is invoked has achieved its dead state. </a:t>
            </a:r>
          </a:p>
          <a:p>
            <a:pPr marL="285750" indent="-285750" algn="just">
              <a:buFont typeface="Arial" panose="020B0604020202020204" pitchFamily="34" charset="0"/>
              <a:buChar char="•"/>
            </a:pPr>
            <a:endParaRPr lang="en-US" sz="300"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If an interruption of the thread occurs, then it throws the </a:t>
            </a:r>
            <a:r>
              <a:rPr lang="en-US" b="0" i="0" dirty="0" err="1">
                <a:solidFill>
                  <a:srgbClr val="333333"/>
                </a:solidFill>
                <a:effectLst/>
                <a:latin typeface="inter-regular"/>
              </a:rPr>
              <a:t>InterruptedException</a:t>
            </a:r>
            <a:r>
              <a:rPr lang="en-US" b="0" i="0" dirty="0">
                <a:solidFill>
                  <a:srgbClr val="333333"/>
                </a:solidFill>
                <a:effectLst/>
                <a:latin typeface="inter-regular"/>
              </a:rPr>
              <a:t>.</a:t>
            </a:r>
            <a:endParaRPr lang="en-US" dirty="0">
              <a:solidFill>
                <a:srgbClr val="333333"/>
              </a:solidFill>
              <a:latin typeface="inter-regular"/>
            </a:endParaRPr>
          </a:p>
        </p:txBody>
      </p:sp>
      <p:sp>
        <p:nvSpPr>
          <p:cNvPr id="6" name="TextBox 5">
            <a:extLst>
              <a:ext uri="{FF2B5EF4-FFF2-40B4-BE49-F238E27FC236}">
                <a16:creationId xmlns:a16="http://schemas.microsoft.com/office/drawing/2014/main" id="{B5128793-19F6-5224-B223-AF456EBCDD51}"/>
              </a:ext>
            </a:extLst>
          </p:cNvPr>
          <p:cNvSpPr txBox="1"/>
          <p:nvPr/>
        </p:nvSpPr>
        <p:spPr>
          <a:xfrm>
            <a:off x="494882" y="2080935"/>
            <a:ext cx="3634991"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JoinEx1 </a:t>
            </a:r>
            <a:r>
              <a:rPr lang="en-IN" b="1" i="0" dirty="0">
                <a:solidFill>
                  <a:srgbClr val="006699"/>
                </a:solidFill>
                <a:effectLst/>
                <a:latin typeface="inter-regular"/>
              </a:rPr>
              <a:t>extends</a:t>
            </a:r>
            <a:r>
              <a:rPr lang="en-IN" b="0" i="0" dirty="0">
                <a:solidFill>
                  <a:srgbClr val="000000"/>
                </a:solidFill>
                <a:effectLst/>
                <a:latin typeface="inter-regular"/>
              </a:rPr>
              <a:t> Thread</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;i&lt;=</a:t>
            </a:r>
            <a:r>
              <a:rPr lang="en-IN" b="0" i="0" dirty="0">
                <a:solidFill>
                  <a:srgbClr val="C00000"/>
                </a:solidFill>
                <a:effectLst/>
                <a:latin typeface="inter-regular"/>
              </a:rPr>
              <a:t>3</a:t>
            </a:r>
            <a:r>
              <a:rPr lang="en-IN" b="0" i="0" dirty="0">
                <a:solidFill>
                  <a:srgbClr val="000000"/>
                </a:solidFill>
                <a:effectLst/>
                <a:latin typeface="inter-regular"/>
              </a:rPr>
              <a:t>;i++)</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Thread.sleep</a:t>
            </a:r>
            <a:r>
              <a:rPr lang="en-IN" b="0" i="0" dirty="0">
                <a:solidFill>
                  <a:srgbClr val="000000"/>
                </a:solidFill>
                <a:effectLst/>
                <a:latin typeface="inter-regular"/>
              </a:rPr>
              <a:t>(</a:t>
            </a:r>
            <a:r>
              <a:rPr lang="en-IN" b="0" i="0" dirty="0">
                <a:solidFill>
                  <a:srgbClr val="C00000"/>
                </a:solidFill>
                <a:effectLst/>
                <a:latin typeface="inter-regular"/>
              </a:rPr>
              <a:t>500</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p:txBody>
      </p:sp>
      <p:sp>
        <p:nvSpPr>
          <p:cNvPr id="9" name="TextBox 8">
            <a:extLst>
              <a:ext uri="{FF2B5EF4-FFF2-40B4-BE49-F238E27FC236}">
                <a16:creationId xmlns:a16="http://schemas.microsoft.com/office/drawing/2014/main" id="{183CF558-1979-B9A8-63FB-510C963979BA}"/>
              </a:ext>
            </a:extLst>
          </p:cNvPr>
          <p:cNvSpPr txBox="1"/>
          <p:nvPr/>
        </p:nvSpPr>
        <p:spPr>
          <a:xfrm>
            <a:off x="4628490" y="2080935"/>
            <a:ext cx="4244205"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     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JoinEx1 t1=</a:t>
            </a:r>
            <a:r>
              <a:rPr lang="en-IN" b="1" i="0" dirty="0">
                <a:solidFill>
                  <a:srgbClr val="006699"/>
                </a:solidFill>
                <a:effectLst/>
                <a:latin typeface="inter-regular"/>
              </a:rPr>
              <a:t>new</a:t>
            </a:r>
            <a:r>
              <a:rPr lang="en-IN" b="0" i="0" dirty="0">
                <a:solidFill>
                  <a:srgbClr val="000000"/>
                </a:solidFill>
                <a:effectLst/>
                <a:latin typeface="inter-regular"/>
              </a:rPr>
              <a:t> JoinEx1();    </a:t>
            </a:r>
          </a:p>
          <a:p>
            <a:pPr algn="just"/>
            <a:r>
              <a:rPr lang="en-IN" dirty="0">
                <a:solidFill>
                  <a:srgbClr val="000000"/>
                </a:solidFill>
                <a:latin typeface="inter-regular"/>
              </a:rPr>
              <a:t>         </a:t>
            </a:r>
            <a:r>
              <a:rPr lang="en-IN" b="0" i="0" dirty="0">
                <a:solidFill>
                  <a:srgbClr val="000000"/>
                </a:solidFill>
                <a:effectLst/>
                <a:latin typeface="inter-regular"/>
              </a:rPr>
              <a:t>JoinEx1 t2=</a:t>
            </a:r>
            <a:r>
              <a:rPr lang="en-IN" b="1" i="0" dirty="0">
                <a:solidFill>
                  <a:srgbClr val="006699"/>
                </a:solidFill>
                <a:effectLst/>
                <a:latin typeface="inter-regular"/>
              </a:rPr>
              <a:t>new</a:t>
            </a:r>
            <a:r>
              <a:rPr lang="en-IN" b="0" i="0" dirty="0">
                <a:solidFill>
                  <a:srgbClr val="000000"/>
                </a:solidFill>
                <a:effectLst/>
                <a:latin typeface="inter-regular"/>
              </a:rPr>
              <a:t> JoinEx1();</a:t>
            </a:r>
          </a:p>
          <a:p>
            <a:pPr algn="just"/>
            <a:r>
              <a:rPr lang="en-IN" b="0" i="0" dirty="0">
                <a:solidFill>
                  <a:srgbClr val="000000"/>
                </a:solidFill>
                <a:effectLst/>
                <a:latin typeface="inter-regular"/>
              </a:rPr>
              <a:t>         JoinEx1 t3=</a:t>
            </a:r>
            <a:r>
              <a:rPr lang="en-IN" b="1" i="0" dirty="0">
                <a:solidFill>
                  <a:srgbClr val="006699"/>
                </a:solidFill>
                <a:effectLst/>
                <a:latin typeface="inter-regular"/>
              </a:rPr>
              <a:t>new</a:t>
            </a:r>
            <a:r>
              <a:rPr lang="en-IN" b="0" i="0" dirty="0">
                <a:solidFill>
                  <a:srgbClr val="000000"/>
                </a:solidFill>
                <a:effectLst/>
                <a:latin typeface="inter-regular"/>
              </a:rPr>
              <a:t> JoinEx1();</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t1.join();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t2.start();   t2.start();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10" name="TextBox 9">
            <a:extLst>
              <a:ext uri="{FF2B5EF4-FFF2-40B4-BE49-F238E27FC236}">
                <a16:creationId xmlns:a16="http://schemas.microsoft.com/office/drawing/2014/main" id="{E564F9BA-588B-FA9C-09FF-D13E75CFBD3A}"/>
              </a:ext>
            </a:extLst>
          </p:cNvPr>
          <p:cNvSpPr txBox="1"/>
          <p:nvPr/>
        </p:nvSpPr>
        <p:spPr>
          <a:xfrm>
            <a:off x="9371312" y="2080935"/>
            <a:ext cx="2190247" cy="3139321"/>
          </a:xfrm>
          <a:prstGeom prst="rect">
            <a:avLst/>
          </a:prstGeom>
          <a:noFill/>
          <a:ln>
            <a:solidFill>
              <a:schemeClr val="accent1"/>
            </a:solidFill>
          </a:ln>
        </p:spPr>
        <p:txBody>
          <a:bodyPr wrap="square">
            <a:spAutoFit/>
          </a:bodyPr>
          <a:lstStyle/>
          <a:p>
            <a:pPr algn="just"/>
            <a:r>
              <a:rPr lang="en-IN" b="1" i="0" dirty="0">
                <a:effectLst/>
                <a:latin typeface="inter-regular"/>
              </a:rPr>
              <a:t>Output:</a:t>
            </a:r>
          </a:p>
          <a:p>
            <a:pPr algn="just"/>
            <a:r>
              <a:rPr lang="en-IN" b="1" dirty="0">
                <a:solidFill>
                  <a:srgbClr val="006699"/>
                </a:solidFill>
                <a:latin typeface="inter-regular"/>
              </a:rPr>
              <a:t>1</a:t>
            </a:r>
          </a:p>
          <a:p>
            <a:pPr algn="just"/>
            <a:r>
              <a:rPr lang="en-IN" b="1" dirty="0">
                <a:solidFill>
                  <a:srgbClr val="006699"/>
                </a:solidFill>
                <a:latin typeface="inter-regular"/>
              </a:rPr>
              <a:t>2</a:t>
            </a:r>
          </a:p>
          <a:p>
            <a:pPr algn="just"/>
            <a:r>
              <a:rPr lang="en-IN" b="1" dirty="0">
                <a:solidFill>
                  <a:srgbClr val="006699"/>
                </a:solidFill>
                <a:latin typeface="inter-regular"/>
              </a:rPr>
              <a:t>3</a:t>
            </a:r>
          </a:p>
          <a:p>
            <a:pPr algn="just"/>
            <a:r>
              <a:rPr lang="en-IN" b="1" dirty="0">
                <a:solidFill>
                  <a:srgbClr val="006699"/>
                </a:solidFill>
                <a:latin typeface="inter-regular"/>
              </a:rPr>
              <a:t>1</a:t>
            </a:r>
          </a:p>
          <a:p>
            <a:pPr algn="just"/>
            <a:r>
              <a:rPr lang="en-IN" b="1" dirty="0">
                <a:solidFill>
                  <a:srgbClr val="006699"/>
                </a:solidFill>
                <a:latin typeface="inter-regular"/>
              </a:rPr>
              <a:t>1</a:t>
            </a:r>
          </a:p>
          <a:p>
            <a:pPr algn="just"/>
            <a:r>
              <a:rPr lang="en-IN" b="1" dirty="0">
                <a:solidFill>
                  <a:srgbClr val="006699"/>
                </a:solidFill>
                <a:latin typeface="inter-regular"/>
              </a:rPr>
              <a:t>2</a:t>
            </a:r>
          </a:p>
          <a:p>
            <a:pPr algn="just"/>
            <a:r>
              <a:rPr lang="en-IN" b="1" dirty="0">
                <a:solidFill>
                  <a:srgbClr val="006699"/>
                </a:solidFill>
                <a:latin typeface="inter-regular"/>
              </a:rPr>
              <a:t>2</a:t>
            </a:r>
          </a:p>
          <a:p>
            <a:pPr algn="just"/>
            <a:r>
              <a:rPr lang="en-IN" b="1" dirty="0">
                <a:solidFill>
                  <a:srgbClr val="006699"/>
                </a:solidFill>
                <a:latin typeface="inter-regular"/>
              </a:rPr>
              <a:t>3</a:t>
            </a:r>
          </a:p>
          <a:p>
            <a:pPr algn="just"/>
            <a:r>
              <a:rPr lang="en-IN" b="1" dirty="0">
                <a:solidFill>
                  <a:srgbClr val="006699"/>
                </a:solidFill>
                <a:latin typeface="inter-regular"/>
              </a:rPr>
              <a:t>3</a:t>
            </a:r>
          </a:p>
          <a:p>
            <a:pPr algn="just"/>
            <a:endParaRPr lang="en-IN" b="1" dirty="0">
              <a:solidFill>
                <a:srgbClr val="006699"/>
              </a:solidFill>
              <a:latin typeface="inter-regular"/>
            </a:endParaRPr>
          </a:p>
        </p:txBody>
      </p:sp>
      <p:sp>
        <p:nvSpPr>
          <p:cNvPr id="12" name="TextBox 11">
            <a:extLst>
              <a:ext uri="{FF2B5EF4-FFF2-40B4-BE49-F238E27FC236}">
                <a16:creationId xmlns:a16="http://schemas.microsoft.com/office/drawing/2014/main" id="{B61C3977-ADC7-025D-4A71-08118EF18F4A}"/>
              </a:ext>
            </a:extLst>
          </p:cNvPr>
          <p:cNvSpPr txBox="1"/>
          <p:nvPr/>
        </p:nvSpPr>
        <p:spPr>
          <a:xfrm>
            <a:off x="9054641" y="5410889"/>
            <a:ext cx="2823588" cy="923330"/>
          </a:xfrm>
          <a:prstGeom prst="rect">
            <a:avLst/>
          </a:prstGeom>
          <a:noFill/>
          <a:ln>
            <a:solidFill>
              <a:schemeClr val="accent1"/>
            </a:solidFill>
          </a:ln>
        </p:spPr>
        <p:txBody>
          <a:bodyPr wrap="square">
            <a:spAutoFit/>
          </a:bodyPr>
          <a:lstStyle/>
          <a:p>
            <a:r>
              <a:rPr lang="en-US" b="0" i="0" dirty="0">
                <a:solidFill>
                  <a:srgbClr val="333333"/>
                </a:solidFill>
                <a:effectLst/>
                <a:latin typeface="inter-regular"/>
              </a:rPr>
              <a:t>In the above example, when </a:t>
            </a:r>
            <a:r>
              <a:rPr lang="en-US" b="1" i="0" dirty="0">
                <a:solidFill>
                  <a:srgbClr val="333333"/>
                </a:solidFill>
                <a:effectLst/>
                <a:latin typeface="inter-regular"/>
              </a:rPr>
              <a:t>t1</a:t>
            </a:r>
            <a:r>
              <a:rPr lang="en-US" b="0" i="0" dirty="0">
                <a:solidFill>
                  <a:srgbClr val="333333"/>
                </a:solidFill>
                <a:effectLst/>
                <a:latin typeface="inter-regular"/>
              </a:rPr>
              <a:t> completes its task then </a:t>
            </a:r>
            <a:r>
              <a:rPr lang="en-US" b="1" i="0" dirty="0">
                <a:solidFill>
                  <a:srgbClr val="333333"/>
                </a:solidFill>
                <a:effectLst/>
                <a:latin typeface="inter-regular"/>
              </a:rPr>
              <a:t>t2</a:t>
            </a:r>
            <a:r>
              <a:rPr lang="en-US" b="0" i="0" dirty="0">
                <a:solidFill>
                  <a:srgbClr val="333333"/>
                </a:solidFill>
                <a:effectLst/>
                <a:latin typeface="inter-regular"/>
              </a:rPr>
              <a:t> and </a:t>
            </a:r>
            <a:r>
              <a:rPr lang="en-US" b="1" i="0" dirty="0">
                <a:solidFill>
                  <a:srgbClr val="333333"/>
                </a:solidFill>
                <a:effectLst/>
                <a:latin typeface="inter-regular"/>
              </a:rPr>
              <a:t>t3</a:t>
            </a:r>
            <a:r>
              <a:rPr lang="en-US" b="0" i="0" dirty="0">
                <a:solidFill>
                  <a:srgbClr val="333333"/>
                </a:solidFill>
                <a:effectLst/>
                <a:latin typeface="inter-regular"/>
              </a:rPr>
              <a:t> start executing.</a:t>
            </a:r>
            <a:endParaRPr lang="en-IN" dirty="0"/>
          </a:p>
        </p:txBody>
      </p:sp>
    </p:spTree>
    <p:extLst>
      <p:ext uri="{BB962C8B-B14F-4D97-AF65-F5344CB8AC3E}">
        <p14:creationId xmlns:p14="http://schemas.microsoft.com/office/powerpoint/2010/main" val="2957419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yield() method</a:t>
            </a:r>
            <a:endParaRPr lang="en-IN" b="1" dirty="0">
              <a:solidFill>
                <a:srgbClr val="610B38"/>
              </a:solidFill>
              <a:latin typeface="erdana"/>
            </a:endParaRPr>
          </a:p>
        </p:txBody>
      </p:sp>
      <p:sp>
        <p:nvSpPr>
          <p:cNvPr id="7" name="TextBox 6">
            <a:extLst>
              <a:ext uri="{FF2B5EF4-FFF2-40B4-BE49-F238E27FC236}">
                <a16:creationId xmlns:a16="http://schemas.microsoft.com/office/drawing/2014/main" id="{60F1A26F-B4DD-ECC6-AC8F-3CD5C16D5FA1}"/>
              </a:ext>
            </a:extLst>
          </p:cNvPr>
          <p:cNvSpPr txBox="1"/>
          <p:nvPr/>
        </p:nvSpPr>
        <p:spPr>
          <a:xfrm>
            <a:off x="397435" y="737683"/>
            <a:ext cx="11274612" cy="1092607"/>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The </a:t>
            </a:r>
            <a:r>
              <a:rPr lang="en-US" b="1" i="0" dirty="0">
                <a:solidFill>
                  <a:srgbClr val="333333"/>
                </a:solidFill>
                <a:effectLst/>
                <a:latin typeface="inter-bold"/>
              </a:rPr>
              <a:t>yield()</a:t>
            </a:r>
            <a:r>
              <a:rPr lang="en-US" b="0" i="0" dirty="0">
                <a:solidFill>
                  <a:srgbClr val="333333"/>
                </a:solidFill>
                <a:effectLst/>
                <a:latin typeface="inter-regular"/>
              </a:rPr>
              <a:t> method of thread class causes the currently executing thread object to temporarily pause and allow other threads to execute.</a:t>
            </a:r>
          </a:p>
          <a:p>
            <a:pPr algn="just"/>
            <a:endParaRPr lang="en-US" sz="1100" dirty="0">
              <a:solidFill>
                <a:srgbClr val="333333"/>
              </a:solidFill>
              <a:latin typeface="inter-regular"/>
            </a:endParaRPr>
          </a:p>
          <a:p>
            <a:pPr algn="just"/>
            <a:r>
              <a:rPr lang="en-IN" b="1" i="0" dirty="0">
                <a:effectLst/>
                <a:latin typeface="inter-regular"/>
              </a:rPr>
              <a:t>Syntax :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yield()  </a:t>
            </a:r>
          </a:p>
        </p:txBody>
      </p:sp>
      <p:sp>
        <p:nvSpPr>
          <p:cNvPr id="4" name="TextBox 3">
            <a:extLst>
              <a:ext uri="{FF2B5EF4-FFF2-40B4-BE49-F238E27FC236}">
                <a16:creationId xmlns:a16="http://schemas.microsoft.com/office/drawing/2014/main" id="{F1C28811-C9DE-243A-A897-4AC2B98B05ED}"/>
              </a:ext>
            </a:extLst>
          </p:cNvPr>
          <p:cNvSpPr txBox="1"/>
          <p:nvPr/>
        </p:nvSpPr>
        <p:spPr>
          <a:xfrm>
            <a:off x="397435" y="2035860"/>
            <a:ext cx="9392697" cy="452431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YieldEx</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Thread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run()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for</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a:solidFill>
                  <a:srgbClr val="C00000"/>
                </a:solidFill>
                <a:effectLst/>
                <a:latin typeface="inter-regular"/>
              </a:rPr>
              <a:t>3</a:t>
            </a:r>
            <a:r>
              <a:rPr lang="en-IN" b="0" i="0" dirty="0">
                <a:solidFill>
                  <a:srgbClr val="000000"/>
                </a:solidFill>
                <a:effectLst/>
                <a:latin typeface="inter-regular"/>
              </a:rPr>
              <a:t>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Thread.currentThread</a:t>
            </a:r>
            <a:r>
              <a:rPr lang="en-IN" b="0" i="0" dirty="0">
                <a:solidFill>
                  <a:srgbClr val="000000"/>
                </a:solidFill>
                <a:effectLst/>
                <a:latin typeface="inter-regular"/>
              </a:rPr>
              <a:t>().</a:t>
            </a:r>
            <a:r>
              <a:rPr lang="en-IN" b="0" i="0" dirty="0" err="1">
                <a:solidFill>
                  <a:srgbClr val="000000"/>
                </a:solidFill>
                <a:effectLst/>
                <a:latin typeface="inter-regular"/>
              </a:rPr>
              <a:t>getName</a:t>
            </a:r>
            <a:r>
              <a:rPr lang="en-IN" b="0" i="0" dirty="0">
                <a:solidFill>
                  <a:srgbClr val="000000"/>
                </a:solidFill>
                <a:effectLst/>
                <a:latin typeface="inter-regular"/>
              </a:rPr>
              <a:t>() + </a:t>
            </a:r>
            <a:r>
              <a:rPr lang="en-IN" b="0" i="0" dirty="0">
                <a:solidFill>
                  <a:srgbClr val="0000FF"/>
                </a:solidFill>
                <a:effectLst/>
                <a:latin typeface="inter-regular"/>
              </a:rPr>
              <a:t>" in control"</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YieldEx</a:t>
            </a:r>
            <a:r>
              <a:rPr lang="en-IN" b="0" i="0" dirty="0">
                <a:solidFill>
                  <a:srgbClr val="000000"/>
                </a:solidFill>
                <a:effectLst/>
                <a:latin typeface="inter-regular"/>
              </a:rPr>
              <a:t> t1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YieldEx</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YieldEx</a:t>
            </a:r>
            <a:r>
              <a:rPr lang="en-IN" b="0" i="0" dirty="0">
                <a:solidFill>
                  <a:srgbClr val="000000"/>
                </a:solidFill>
                <a:effectLst/>
                <a:latin typeface="inter-regular"/>
              </a:rPr>
              <a:t> t2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YieldEx</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this will call run() method</a:t>
            </a:r>
            <a:r>
              <a:rPr lang="en-IN" b="0" i="0" dirty="0">
                <a:solidFill>
                  <a:srgbClr val="000000"/>
                </a:solidFill>
                <a:effectLst/>
                <a:latin typeface="inter-regular"/>
              </a:rPr>
              <a:t>  </a:t>
            </a:r>
          </a:p>
          <a:p>
            <a:pPr algn="just"/>
            <a:r>
              <a:rPr lang="en-IN" b="0" i="0" dirty="0">
                <a:solidFill>
                  <a:srgbClr val="000000"/>
                </a:solidFill>
                <a:effectLst/>
                <a:latin typeface="inter-regular"/>
              </a:rPr>
              <a:t>        		t1.start();  </a:t>
            </a:r>
          </a:p>
          <a:p>
            <a:pPr algn="just"/>
            <a:r>
              <a:rPr lang="en-IN" b="0" i="0" dirty="0">
                <a:solidFill>
                  <a:srgbClr val="000000"/>
                </a:solidFill>
                <a:effectLst/>
                <a:latin typeface="inter-regular"/>
              </a:rPr>
              <a:t>        		t2.start();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219A8B93-1954-673D-AA35-672C34903F9B}"/>
              </a:ext>
            </a:extLst>
          </p:cNvPr>
          <p:cNvSpPr txBox="1"/>
          <p:nvPr/>
        </p:nvSpPr>
        <p:spPr>
          <a:xfrm>
            <a:off x="10211638" y="6190843"/>
            <a:ext cx="1263580" cy="369332"/>
          </a:xfrm>
          <a:prstGeom prst="rect">
            <a:avLst/>
          </a:prstGeom>
          <a:noFill/>
        </p:spPr>
        <p:txBody>
          <a:bodyPr wrap="square">
            <a:spAutoFit/>
          </a:bodyPr>
          <a:lstStyle/>
          <a:p>
            <a:r>
              <a:rPr lang="en-US" b="1" dirty="0" err="1"/>
              <a:t>Contd</a:t>
            </a:r>
            <a:r>
              <a:rPr lang="en-US" b="1" dirty="0"/>
              <a:t>…</a:t>
            </a:r>
          </a:p>
        </p:txBody>
      </p:sp>
    </p:spTree>
    <p:extLst>
      <p:ext uri="{BB962C8B-B14F-4D97-AF65-F5344CB8AC3E}">
        <p14:creationId xmlns:p14="http://schemas.microsoft.com/office/powerpoint/2010/main" val="963049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US" sz="4400" b="1" dirty="0">
                <a:solidFill>
                  <a:srgbClr val="610B38"/>
                </a:solidFill>
                <a:latin typeface="erdana"/>
              </a:rPr>
              <a:t>yield() method</a:t>
            </a:r>
            <a:endParaRPr lang="en-IN" b="1" dirty="0">
              <a:solidFill>
                <a:srgbClr val="610B38"/>
              </a:solidFill>
              <a:latin typeface="erdana"/>
            </a:endParaRPr>
          </a:p>
        </p:txBody>
      </p:sp>
      <p:sp>
        <p:nvSpPr>
          <p:cNvPr id="5" name="TextBox 4">
            <a:extLst>
              <a:ext uri="{FF2B5EF4-FFF2-40B4-BE49-F238E27FC236}">
                <a16:creationId xmlns:a16="http://schemas.microsoft.com/office/drawing/2014/main" id="{7A689EBA-3A05-E805-D3CC-40A01FF9C6E4}"/>
              </a:ext>
            </a:extLst>
          </p:cNvPr>
          <p:cNvSpPr txBox="1"/>
          <p:nvPr/>
        </p:nvSpPr>
        <p:spPr>
          <a:xfrm>
            <a:off x="633046" y="1239524"/>
            <a:ext cx="9766998" cy="230832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	for</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&lt;</a:t>
            </a:r>
            <a:r>
              <a:rPr lang="en-IN" b="0" i="0" dirty="0">
                <a:solidFill>
                  <a:srgbClr val="C00000"/>
                </a:solidFill>
                <a:effectLst/>
                <a:latin typeface="inter-regular"/>
              </a:rPr>
              <a:t>3</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 Control passes to child thread</a:t>
            </a:r>
            <a:r>
              <a:rPr lang="en-IN" b="0" i="0" dirty="0">
                <a:solidFill>
                  <a:srgbClr val="000000"/>
                </a:solidFill>
                <a:effectLst/>
                <a:latin typeface="inter-regular"/>
              </a:rPr>
              <a:t>  </a:t>
            </a:r>
          </a:p>
          <a:p>
            <a:pPr algn="just"/>
            <a:r>
              <a:rPr lang="en-IN" b="0" i="0" dirty="0">
                <a:solidFill>
                  <a:srgbClr val="000000"/>
                </a:solidFill>
                <a:effectLst/>
                <a:latin typeface="inter-regular"/>
              </a:rPr>
              <a:t>            		t1.yield();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Thread.currentThread</a:t>
            </a:r>
            <a:r>
              <a:rPr lang="en-IN" b="0" i="0" dirty="0">
                <a:solidFill>
                  <a:srgbClr val="000000"/>
                </a:solidFill>
                <a:effectLst/>
                <a:latin typeface="inter-regular"/>
              </a:rPr>
              <a:t>().</a:t>
            </a:r>
            <a:r>
              <a:rPr lang="en-IN" b="0" i="0" dirty="0" err="1">
                <a:solidFill>
                  <a:srgbClr val="000000"/>
                </a:solidFill>
                <a:effectLst/>
                <a:latin typeface="inter-regular"/>
              </a:rPr>
              <a:t>getName</a:t>
            </a:r>
            <a:r>
              <a:rPr lang="en-IN" b="0" i="0" dirty="0">
                <a:solidFill>
                  <a:srgbClr val="000000"/>
                </a:solidFill>
                <a:effectLst/>
                <a:latin typeface="inter-regular"/>
              </a:rPr>
              <a:t>() + </a:t>
            </a:r>
            <a:r>
              <a:rPr lang="en-IN" b="0" i="0" dirty="0">
                <a:solidFill>
                  <a:srgbClr val="0000FF"/>
                </a:solidFill>
                <a:effectLst/>
                <a:latin typeface="inter-regular"/>
              </a:rPr>
              <a:t>" in control"</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endParaRPr lang="en-IN" dirty="0"/>
          </a:p>
        </p:txBody>
      </p:sp>
      <p:sp>
        <p:nvSpPr>
          <p:cNvPr id="9" name="TextBox 8">
            <a:extLst>
              <a:ext uri="{FF2B5EF4-FFF2-40B4-BE49-F238E27FC236}">
                <a16:creationId xmlns:a16="http://schemas.microsoft.com/office/drawing/2014/main" id="{4A1658E0-05D3-6116-56A4-D58DEC516F20}"/>
              </a:ext>
            </a:extLst>
          </p:cNvPr>
          <p:cNvSpPr txBox="1"/>
          <p:nvPr/>
        </p:nvSpPr>
        <p:spPr>
          <a:xfrm>
            <a:off x="2783780" y="3781756"/>
            <a:ext cx="3797891" cy="2862322"/>
          </a:xfrm>
          <a:prstGeom prst="rect">
            <a:avLst/>
          </a:prstGeom>
          <a:noFill/>
          <a:ln>
            <a:solidFill>
              <a:schemeClr val="accent1"/>
            </a:solidFill>
          </a:ln>
        </p:spPr>
        <p:txBody>
          <a:bodyPr wrap="square">
            <a:spAutoFit/>
          </a:bodyPr>
          <a:lstStyle/>
          <a:p>
            <a:r>
              <a:rPr lang="en-US" b="1" dirty="0"/>
              <a:t>Output:</a:t>
            </a:r>
          </a:p>
          <a:p>
            <a:r>
              <a:rPr lang="en-US" dirty="0"/>
              <a:t>main in control</a:t>
            </a:r>
          </a:p>
          <a:p>
            <a:r>
              <a:rPr lang="en-US" dirty="0"/>
              <a:t>main in control</a:t>
            </a:r>
          </a:p>
          <a:p>
            <a:r>
              <a:rPr lang="en-US" dirty="0"/>
              <a:t>main in control</a:t>
            </a:r>
          </a:p>
          <a:p>
            <a:r>
              <a:rPr lang="en-US" dirty="0"/>
              <a:t>Thread-0 in control</a:t>
            </a:r>
          </a:p>
          <a:p>
            <a:r>
              <a:rPr lang="en-US" dirty="0"/>
              <a:t>Thread-0 in control</a:t>
            </a:r>
          </a:p>
          <a:p>
            <a:r>
              <a:rPr lang="en-US" dirty="0"/>
              <a:t>Thread-0 in control</a:t>
            </a:r>
          </a:p>
          <a:p>
            <a:r>
              <a:rPr lang="en-US" dirty="0"/>
              <a:t>Thread-1 in control</a:t>
            </a:r>
          </a:p>
          <a:p>
            <a:r>
              <a:rPr lang="en-US" dirty="0"/>
              <a:t>Thread-1 in control</a:t>
            </a:r>
          </a:p>
          <a:p>
            <a:r>
              <a:rPr lang="en-US" dirty="0"/>
              <a:t>Thread-1 in control</a:t>
            </a:r>
            <a:endParaRPr lang="en-IN" dirty="0"/>
          </a:p>
        </p:txBody>
      </p:sp>
    </p:spTree>
    <p:extLst>
      <p:ext uri="{BB962C8B-B14F-4D97-AF65-F5344CB8AC3E}">
        <p14:creationId xmlns:p14="http://schemas.microsoft.com/office/powerpoint/2010/main" val="172786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183846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Need for Multithreading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718840" y="1782226"/>
            <a:ext cx="5054430" cy="3352106"/>
          </a:xfrm>
        </p:spPr>
        <p:txBody>
          <a:bodyPr>
            <a:normAutofit/>
          </a:bodyPr>
          <a:lstStyle/>
          <a:p>
            <a:pPr marL="0" indent="0" algn="just">
              <a:buNone/>
            </a:pPr>
            <a:r>
              <a:rPr lang="en-US" sz="2000" b="1" dirty="0">
                <a:solidFill>
                  <a:srgbClr val="333333"/>
                </a:solidFill>
                <a:latin typeface="inter-regular"/>
              </a:rPr>
              <a:t>Have you faced the following situations</a:t>
            </a:r>
            <a:r>
              <a:rPr lang="en-US" sz="2000" dirty="0">
                <a:solidFill>
                  <a:srgbClr val="333333"/>
                </a:solidFill>
                <a:latin typeface="inter-regular"/>
              </a:rPr>
              <a:t>: </a:t>
            </a:r>
          </a:p>
          <a:p>
            <a:pPr marL="0" indent="0" algn="just">
              <a:buNone/>
            </a:pPr>
            <a:endParaRPr lang="en-US" sz="2000" dirty="0">
              <a:solidFill>
                <a:srgbClr val="333333"/>
              </a:solidFill>
              <a:latin typeface="inter-regular"/>
            </a:endParaRPr>
          </a:p>
          <a:p>
            <a:pPr marL="0" indent="0" algn="just">
              <a:buNone/>
            </a:pPr>
            <a:r>
              <a:rPr lang="en-US" sz="2000" dirty="0">
                <a:solidFill>
                  <a:srgbClr val="333333"/>
                </a:solidFill>
                <a:latin typeface="inter-regular"/>
              </a:rPr>
              <a:t>Your browser cannot skip to the next web page because it is downloading a file. </a:t>
            </a:r>
          </a:p>
          <a:p>
            <a:pPr marL="0" indent="0" algn="just">
              <a:buNone/>
            </a:pPr>
            <a:endParaRPr lang="en-US" sz="2000" dirty="0">
              <a:solidFill>
                <a:srgbClr val="333333"/>
              </a:solidFill>
              <a:latin typeface="inter-regular"/>
            </a:endParaRPr>
          </a:p>
          <a:p>
            <a:pPr marL="0" indent="0" algn="just">
              <a:buNone/>
            </a:pPr>
            <a:r>
              <a:rPr lang="en-US" sz="2000" dirty="0">
                <a:solidFill>
                  <a:srgbClr val="333333"/>
                </a:solidFill>
                <a:latin typeface="inter-regular"/>
              </a:rPr>
              <a:t>You cannot enter text into your current document until your word processor completes the task of saving the document to disk</a:t>
            </a:r>
          </a:p>
        </p:txBody>
      </p:sp>
      <p:pic>
        <p:nvPicPr>
          <p:cNvPr id="5" name="Picture 4">
            <a:extLst>
              <a:ext uri="{FF2B5EF4-FFF2-40B4-BE49-F238E27FC236}">
                <a16:creationId xmlns:a16="http://schemas.microsoft.com/office/drawing/2014/main" id="{8BE5690D-2C72-6F70-3290-16E1AC3E87B2}"/>
              </a:ext>
            </a:extLst>
          </p:cNvPr>
          <p:cNvPicPr>
            <a:picLocks noChangeAspect="1"/>
          </p:cNvPicPr>
          <p:nvPr/>
        </p:nvPicPr>
        <p:blipFill>
          <a:blip r:embed="rId2"/>
          <a:stretch>
            <a:fillRect/>
          </a:stretch>
        </p:blipFill>
        <p:spPr>
          <a:xfrm>
            <a:off x="6563284" y="818309"/>
            <a:ext cx="4570335" cy="5279940"/>
          </a:xfrm>
          <a:prstGeom prst="rect">
            <a:avLst/>
          </a:prstGeom>
        </p:spPr>
      </p:pic>
    </p:spTree>
    <p:extLst>
      <p:ext uri="{BB962C8B-B14F-4D97-AF65-F5344CB8AC3E}">
        <p14:creationId xmlns:p14="http://schemas.microsoft.com/office/powerpoint/2010/main" val="189847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Need for Multithreading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74573" y="689563"/>
            <a:ext cx="11042854" cy="2043259"/>
          </a:xfrm>
        </p:spPr>
        <p:txBody>
          <a:bodyPr>
            <a:normAutofit/>
          </a:bodyPr>
          <a:lstStyle/>
          <a:p>
            <a:pPr marL="0" indent="0" algn="just">
              <a:buNone/>
            </a:pPr>
            <a:r>
              <a:rPr lang="en-US" sz="2000" dirty="0"/>
              <a:t>Imagine that you need to paint your house. </a:t>
            </a:r>
          </a:p>
          <a:p>
            <a:pPr marL="0" indent="0" algn="just">
              <a:buNone/>
            </a:pPr>
            <a:r>
              <a:rPr lang="en-US" sz="2000" dirty="0"/>
              <a:t>You can employ one painter who will take 10 days to complete the work or you can employ 10 painters who will finish the work in one day. </a:t>
            </a:r>
          </a:p>
          <a:p>
            <a:pPr marL="0" indent="0" algn="just">
              <a:buNone/>
            </a:pPr>
            <a:r>
              <a:rPr lang="en-US" sz="2000" dirty="0"/>
              <a:t>In this case, the 10 painters will be painting at the same time. That is 10 threads will be executing at the same time.</a:t>
            </a:r>
            <a:endParaRPr lang="en-US" sz="2000" dirty="0">
              <a:solidFill>
                <a:srgbClr val="333333"/>
              </a:solidFill>
              <a:latin typeface="inter-regular"/>
            </a:endParaRPr>
          </a:p>
        </p:txBody>
      </p:sp>
      <p:pic>
        <p:nvPicPr>
          <p:cNvPr id="6" name="Picture 5">
            <a:extLst>
              <a:ext uri="{FF2B5EF4-FFF2-40B4-BE49-F238E27FC236}">
                <a16:creationId xmlns:a16="http://schemas.microsoft.com/office/drawing/2014/main" id="{AB69A128-22B4-B1CD-7487-3B559AD89FBC}"/>
              </a:ext>
            </a:extLst>
          </p:cNvPr>
          <p:cNvPicPr>
            <a:picLocks noChangeAspect="1"/>
          </p:cNvPicPr>
          <p:nvPr/>
        </p:nvPicPr>
        <p:blipFill>
          <a:blip r:embed="rId2"/>
          <a:stretch>
            <a:fillRect/>
          </a:stretch>
        </p:blipFill>
        <p:spPr>
          <a:xfrm>
            <a:off x="985557" y="3373117"/>
            <a:ext cx="2537572" cy="2562225"/>
          </a:xfrm>
          <a:prstGeom prst="rect">
            <a:avLst/>
          </a:prstGeom>
        </p:spPr>
      </p:pic>
      <p:pic>
        <p:nvPicPr>
          <p:cNvPr id="8" name="Picture 7">
            <a:extLst>
              <a:ext uri="{FF2B5EF4-FFF2-40B4-BE49-F238E27FC236}">
                <a16:creationId xmlns:a16="http://schemas.microsoft.com/office/drawing/2014/main" id="{FDD55D90-D281-DEA1-D5C7-EBB57802E1F8}"/>
              </a:ext>
            </a:extLst>
          </p:cNvPr>
          <p:cNvPicPr>
            <a:picLocks noChangeAspect="1"/>
          </p:cNvPicPr>
          <p:nvPr/>
        </p:nvPicPr>
        <p:blipFill>
          <a:blip r:embed="rId3"/>
          <a:stretch>
            <a:fillRect/>
          </a:stretch>
        </p:blipFill>
        <p:spPr>
          <a:xfrm>
            <a:off x="5114082" y="3015930"/>
            <a:ext cx="6347293" cy="3276600"/>
          </a:xfrm>
          <a:prstGeom prst="rect">
            <a:avLst/>
          </a:prstGeom>
        </p:spPr>
      </p:pic>
    </p:spTree>
    <p:extLst>
      <p:ext uri="{BB962C8B-B14F-4D97-AF65-F5344CB8AC3E}">
        <p14:creationId xmlns:p14="http://schemas.microsoft.com/office/powerpoint/2010/main" val="164903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Real-time example of Multithreading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74573" y="852462"/>
            <a:ext cx="5126980" cy="2576538"/>
          </a:xfrm>
        </p:spPr>
        <p:txBody>
          <a:bodyPr>
            <a:normAutofit fontScale="92500" lnSpcReduction="10000"/>
          </a:bodyPr>
          <a:lstStyle/>
          <a:p>
            <a:pPr marL="0" indent="0" algn="just">
              <a:buNone/>
            </a:pPr>
            <a:r>
              <a:rPr lang="en-US" sz="2000" b="1" dirty="0"/>
              <a:t>Example 01:</a:t>
            </a:r>
          </a:p>
          <a:p>
            <a:pPr marL="0" indent="0" algn="just">
              <a:buNone/>
            </a:pPr>
            <a:r>
              <a:rPr lang="en-US" sz="2200" dirty="0">
                <a:latin typeface="inter-regular"/>
              </a:rPr>
              <a:t>Computer games are best examples of multithreading .</a:t>
            </a:r>
          </a:p>
          <a:p>
            <a:pPr marL="0" indent="0" algn="just">
              <a:buNone/>
            </a:pPr>
            <a:r>
              <a:rPr lang="en-US" sz="2200" dirty="0">
                <a:latin typeface="inter-regular"/>
              </a:rPr>
              <a:t>You might have seen that in most of the ‘race’ games, other cars or bikes will be competing with your car/bike. </a:t>
            </a:r>
          </a:p>
          <a:p>
            <a:pPr marL="0" indent="0" algn="just">
              <a:buNone/>
            </a:pPr>
            <a:endParaRPr lang="en-US" sz="600" dirty="0">
              <a:latin typeface="inter-regular"/>
            </a:endParaRPr>
          </a:p>
          <a:p>
            <a:pPr marL="0" indent="0" algn="just">
              <a:buNone/>
            </a:pPr>
            <a:r>
              <a:rPr lang="en-US" sz="2200" dirty="0">
                <a:latin typeface="inter-regular"/>
              </a:rPr>
              <a:t>These are nothing but threads</a:t>
            </a:r>
            <a:endParaRPr lang="en-US" sz="2200" dirty="0">
              <a:solidFill>
                <a:srgbClr val="333333"/>
              </a:solidFill>
              <a:latin typeface="inter-regular"/>
            </a:endParaRPr>
          </a:p>
        </p:txBody>
      </p:sp>
      <p:sp>
        <p:nvSpPr>
          <p:cNvPr id="4" name="Content Placeholder 2">
            <a:extLst>
              <a:ext uri="{FF2B5EF4-FFF2-40B4-BE49-F238E27FC236}">
                <a16:creationId xmlns:a16="http://schemas.microsoft.com/office/drawing/2014/main" id="{6EEEEC2D-5064-671A-9B68-DD678F8A7771}"/>
              </a:ext>
            </a:extLst>
          </p:cNvPr>
          <p:cNvSpPr txBox="1">
            <a:spLocks/>
          </p:cNvSpPr>
          <p:nvPr/>
        </p:nvSpPr>
        <p:spPr>
          <a:xfrm>
            <a:off x="6697467" y="852462"/>
            <a:ext cx="5126980" cy="4409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t>Example 02:</a:t>
            </a:r>
          </a:p>
          <a:p>
            <a:pPr marL="0" indent="0" algn="just">
              <a:lnSpc>
                <a:spcPct val="80000"/>
              </a:lnSpc>
              <a:buNone/>
            </a:pPr>
            <a:r>
              <a:rPr lang="en-US" sz="2000" dirty="0">
                <a:latin typeface="inter-regular"/>
              </a:rPr>
              <a:t>When you start typing in a MS Word document, you can see that the incorrectly spelled words are underlined with a red wavy line. Like:</a:t>
            </a:r>
          </a:p>
          <a:p>
            <a:pPr marL="0" indent="0" algn="just">
              <a:lnSpc>
                <a:spcPct val="80000"/>
              </a:lnSpc>
              <a:buNone/>
            </a:pPr>
            <a:endParaRPr lang="en-US" sz="2000" dirty="0">
              <a:latin typeface="inter-regular"/>
            </a:endParaRPr>
          </a:p>
          <a:p>
            <a:pPr marL="0" indent="0" algn="just">
              <a:lnSpc>
                <a:spcPct val="80000"/>
              </a:lnSpc>
              <a:buNone/>
            </a:pPr>
            <a:endParaRPr lang="en-US" sz="2000" dirty="0">
              <a:latin typeface="inter-regular"/>
            </a:endParaRPr>
          </a:p>
          <a:p>
            <a:pPr marL="0" indent="0" algn="just">
              <a:lnSpc>
                <a:spcPct val="80000"/>
              </a:lnSpc>
              <a:buNone/>
            </a:pPr>
            <a:endParaRPr lang="en-US" sz="2000" dirty="0">
              <a:latin typeface="inter-regular"/>
            </a:endParaRPr>
          </a:p>
          <a:p>
            <a:pPr marL="0" indent="0" algn="just">
              <a:lnSpc>
                <a:spcPct val="80000"/>
              </a:lnSpc>
              <a:buNone/>
            </a:pPr>
            <a:r>
              <a:rPr lang="en-US" sz="2000" dirty="0">
                <a:latin typeface="inter-regular"/>
              </a:rPr>
              <a:t>This is done by the </a:t>
            </a:r>
            <a:r>
              <a:rPr lang="en-US" sz="2000" b="1" dirty="0">
                <a:latin typeface="inter-regular"/>
              </a:rPr>
              <a:t>spell check</a:t>
            </a:r>
            <a:r>
              <a:rPr lang="en-US" sz="2000" dirty="0">
                <a:latin typeface="inter-regular"/>
              </a:rPr>
              <a:t> feature of MS Word. </a:t>
            </a:r>
          </a:p>
          <a:p>
            <a:pPr marL="0" indent="0" algn="just">
              <a:lnSpc>
                <a:spcPct val="80000"/>
              </a:lnSpc>
              <a:buNone/>
            </a:pPr>
            <a:r>
              <a:rPr lang="en-US" sz="2000" dirty="0">
                <a:latin typeface="inter-regular"/>
              </a:rPr>
              <a:t>The spell check is running in parallel while we type in a Word document. </a:t>
            </a:r>
          </a:p>
          <a:p>
            <a:pPr marL="0" indent="0" algn="just">
              <a:lnSpc>
                <a:spcPct val="80000"/>
              </a:lnSpc>
              <a:buNone/>
            </a:pPr>
            <a:endParaRPr lang="en-US" sz="2000" dirty="0">
              <a:latin typeface="inter-regular"/>
            </a:endParaRPr>
          </a:p>
          <a:p>
            <a:pPr marL="0" indent="0" algn="just">
              <a:lnSpc>
                <a:spcPct val="80000"/>
              </a:lnSpc>
              <a:buNone/>
            </a:pPr>
            <a:r>
              <a:rPr lang="en-US" sz="2000" dirty="0">
                <a:latin typeface="inter-regular"/>
              </a:rPr>
              <a:t>This is handled by a separate thread.</a:t>
            </a:r>
          </a:p>
        </p:txBody>
      </p:sp>
      <p:pic>
        <p:nvPicPr>
          <p:cNvPr id="7" name="Picture 6">
            <a:extLst>
              <a:ext uri="{FF2B5EF4-FFF2-40B4-BE49-F238E27FC236}">
                <a16:creationId xmlns:a16="http://schemas.microsoft.com/office/drawing/2014/main" id="{463289A6-3199-6D48-D42D-B6DD2CF9CAA8}"/>
              </a:ext>
            </a:extLst>
          </p:cNvPr>
          <p:cNvPicPr>
            <a:picLocks noChangeAspect="1"/>
          </p:cNvPicPr>
          <p:nvPr/>
        </p:nvPicPr>
        <p:blipFill>
          <a:blip r:embed="rId2"/>
          <a:stretch>
            <a:fillRect/>
          </a:stretch>
        </p:blipFill>
        <p:spPr>
          <a:xfrm>
            <a:off x="802902" y="3429000"/>
            <a:ext cx="4306980" cy="3076575"/>
          </a:xfrm>
          <a:prstGeom prst="rect">
            <a:avLst/>
          </a:prstGeom>
        </p:spPr>
      </p:pic>
      <p:pic>
        <p:nvPicPr>
          <p:cNvPr id="10" name="Picture 9">
            <a:extLst>
              <a:ext uri="{FF2B5EF4-FFF2-40B4-BE49-F238E27FC236}">
                <a16:creationId xmlns:a16="http://schemas.microsoft.com/office/drawing/2014/main" id="{BF56AC05-1491-309C-96C2-AE4437D175BB}"/>
              </a:ext>
            </a:extLst>
          </p:cNvPr>
          <p:cNvPicPr>
            <a:picLocks noChangeAspect="1"/>
          </p:cNvPicPr>
          <p:nvPr/>
        </p:nvPicPr>
        <p:blipFill>
          <a:blip r:embed="rId3"/>
          <a:stretch>
            <a:fillRect/>
          </a:stretch>
        </p:blipFill>
        <p:spPr>
          <a:xfrm>
            <a:off x="7297551" y="2482372"/>
            <a:ext cx="3495675" cy="561975"/>
          </a:xfrm>
          <a:prstGeom prst="rect">
            <a:avLst/>
          </a:prstGeom>
        </p:spPr>
      </p:pic>
      <p:cxnSp>
        <p:nvCxnSpPr>
          <p:cNvPr id="12" name="Straight Connector 11">
            <a:extLst>
              <a:ext uri="{FF2B5EF4-FFF2-40B4-BE49-F238E27FC236}">
                <a16:creationId xmlns:a16="http://schemas.microsoft.com/office/drawing/2014/main" id="{281622C7-D59E-F53B-8ABF-3CBDDBCA38E4}"/>
              </a:ext>
            </a:extLst>
          </p:cNvPr>
          <p:cNvCxnSpPr/>
          <p:nvPr/>
        </p:nvCxnSpPr>
        <p:spPr>
          <a:xfrm>
            <a:off x="6230471" y="941294"/>
            <a:ext cx="0" cy="56298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42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What is a thread?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56086" y="870270"/>
            <a:ext cx="11329725" cy="1532271"/>
          </a:xfrm>
        </p:spPr>
        <p:txBody>
          <a:bodyPr>
            <a:normAutofit/>
          </a:bodyPr>
          <a:lstStyle/>
          <a:p>
            <a:pPr algn="just"/>
            <a:r>
              <a:rPr lang="en-US" sz="2000" b="0" i="0" dirty="0">
                <a:solidFill>
                  <a:srgbClr val="333333"/>
                </a:solidFill>
                <a:effectLst/>
                <a:latin typeface="inter-regular"/>
              </a:rPr>
              <a:t>A thread is a lightweight subprocess, the smallest unit of processing. It is a separate path of execution.</a:t>
            </a:r>
          </a:p>
          <a:p>
            <a:pPr algn="just"/>
            <a:r>
              <a:rPr lang="en-US" sz="2000" b="0" i="0" dirty="0">
                <a:solidFill>
                  <a:srgbClr val="333333"/>
                </a:solidFill>
                <a:effectLst/>
                <a:latin typeface="inter-regular"/>
              </a:rPr>
              <a:t>Threads are independent. If there occurs an exception in one thread, it doesn't affect other threads. It uses a shared memory area.</a:t>
            </a:r>
          </a:p>
          <a:p>
            <a:pPr marL="0" indent="0" algn="just">
              <a:buNone/>
            </a:pPr>
            <a:endParaRPr lang="en-US" sz="100" b="0" i="0" dirty="0">
              <a:solidFill>
                <a:srgbClr val="000000"/>
              </a:solidFill>
              <a:effectLst/>
              <a:latin typeface="inter-regular"/>
            </a:endParaRPr>
          </a:p>
        </p:txBody>
      </p:sp>
      <p:pic>
        <p:nvPicPr>
          <p:cNvPr id="1026" name="Picture 2" descr="Java Multithreading">
            <a:extLst>
              <a:ext uri="{FF2B5EF4-FFF2-40B4-BE49-F238E27FC236}">
                <a16:creationId xmlns:a16="http://schemas.microsoft.com/office/drawing/2014/main" id="{F7C4958E-5B4E-23B1-0517-BAAE6A9EC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1107" y="2402541"/>
            <a:ext cx="6382870" cy="422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71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fontScale="90000"/>
          </a:bodyPr>
          <a:lstStyle/>
          <a:p>
            <a:pPr algn="ctr"/>
            <a:r>
              <a:rPr lang="en-IN" b="1" dirty="0">
                <a:solidFill>
                  <a:srgbClr val="610B38"/>
                </a:solidFill>
                <a:latin typeface="erdana"/>
              </a:rPr>
              <a:t>Advantages of multithreading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84369" y="1157142"/>
            <a:ext cx="11150432" cy="4374082"/>
          </a:xfrm>
        </p:spPr>
        <p:txBody>
          <a:bodyPr>
            <a:normAutofit/>
          </a:bodyPr>
          <a:lstStyle/>
          <a:p>
            <a:pPr marL="0" indent="0" algn="just">
              <a:buNone/>
            </a:pPr>
            <a:r>
              <a:rPr lang="en-US" sz="2000" b="1" dirty="0">
                <a:solidFill>
                  <a:srgbClr val="333333"/>
                </a:solidFill>
                <a:latin typeface="inter-regular"/>
              </a:rPr>
              <a:t>What is multithreading?</a:t>
            </a:r>
          </a:p>
          <a:p>
            <a:pPr algn="just"/>
            <a:r>
              <a:rPr lang="en-US" sz="2000" dirty="0">
                <a:solidFill>
                  <a:srgbClr val="333333"/>
                </a:solidFill>
                <a:latin typeface="inter-regular"/>
              </a:rPr>
              <a:t>Multithreading is a process of executing multiple threads simultaneously.</a:t>
            </a:r>
          </a:p>
          <a:p>
            <a:pPr algn="just"/>
            <a:endParaRPr lang="en-US" sz="2000" dirty="0">
              <a:solidFill>
                <a:srgbClr val="333333"/>
              </a:solidFill>
              <a:latin typeface="inter-regular"/>
            </a:endParaRPr>
          </a:p>
          <a:p>
            <a:pPr marL="0" indent="0" algn="just">
              <a:buNone/>
            </a:pPr>
            <a:r>
              <a:rPr lang="en-US" sz="2000" b="1" dirty="0">
                <a:solidFill>
                  <a:srgbClr val="333333"/>
                </a:solidFill>
                <a:latin typeface="inter-regular"/>
              </a:rPr>
              <a:t>What are the advantages of multithreading?</a:t>
            </a:r>
          </a:p>
          <a:p>
            <a:pPr algn="just"/>
            <a:r>
              <a:rPr lang="en-US" sz="2000" dirty="0">
                <a:solidFill>
                  <a:srgbClr val="333333"/>
                </a:solidFill>
                <a:latin typeface="inter-regular"/>
              </a:rPr>
              <a:t>It doesn't block the user because threads are independent and you can perform multiple operations at the same time.</a:t>
            </a:r>
          </a:p>
          <a:p>
            <a:pPr algn="just"/>
            <a:r>
              <a:rPr lang="en-US" sz="2000" dirty="0">
                <a:solidFill>
                  <a:srgbClr val="333333"/>
                </a:solidFill>
                <a:latin typeface="inter-regular"/>
              </a:rPr>
              <a:t>You can perform many operations together, so it saves time.</a:t>
            </a:r>
          </a:p>
          <a:p>
            <a:pPr algn="just"/>
            <a:r>
              <a:rPr lang="en-US" sz="2000" dirty="0">
                <a:solidFill>
                  <a:srgbClr val="333333"/>
                </a:solidFill>
                <a:latin typeface="inter-regular"/>
              </a:rPr>
              <a:t>Threads are independent, so it doesn't affect other threads if an exception occurs in a single thread.</a:t>
            </a:r>
          </a:p>
          <a:p>
            <a:pPr algn="just"/>
            <a:endParaRPr lang="en-US" sz="2000" dirty="0">
              <a:solidFill>
                <a:srgbClr val="333333"/>
              </a:solidFill>
              <a:latin typeface="inter-regular"/>
            </a:endParaRPr>
          </a:p>
          <a:p>
            <a:pPr algn="just"/>
            <a:endParaRPr lang="en-US" sz="2000" dirty="0">
              <a:solidFill>
                <a:srgbClr val="333333"/>
              </a:solidFill>
              <a:latin typeface="inter-regular"/>
            </a:endParaRPr>
          </a:p>
          <a:p>
            <a:pPr marL="0" indent="0" algn="just">
              <a:buNone/>
            </a:pPr>
            <a:r>
              <a:rPr lang="en-US" sz="2000" b="1" dirty="0">
                <a:solidFill>
                  <a:srgbClr val="333333"/>
                </a:solidFill>
                <a:latin typeface="inter-regular"/>
              </a:rPr>
              <a:t>Note</a:t>
            </a:r>
            <a:r>
              <a:rPr lang="en-US" sz="2000" dirty="0">
                <a:solidFill>
                  <a:srgbClr val="333333"/>
                </a:solidFill>
                <a:latin typeface="inter-regular"/>
              </a:rPr>
              <a:t>: At least one process is required for each thread.</a:t>
            </a:r>
          </a:p>
          <a:p>
            <a:pPr marL="0" indent="0" algn="just">
              <a:buNone/>
            </a:pPr>
            <a:endParaRPr lang="en-US" sz="100" b="0" i="0" dirty="0">
              <a:solidFill>
                <a:srgbClr val="000000"/>
              </a:solidFill>
              <a:effectLst/>
              <a:latin typeface="inter-regular"/>
            </a:endParaRPr>
          </a:p>
        </p:txBody>
      </p:sp>
    </p:spTree>
    <p:extLst>
      <p:ext uri="{BB962C8B-B14F-4D97-AF65-F5344CB8AC3E}">
        <p14:creationId xmlns:p14="http://schemas.microsoft.com/office/powerpoint/2010/main" val="3009043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Life Cycle of thread</a:t>
            </a:r>
          </a:p>
        </p:txBody>
      </p:sp>
    </p:spTree>
    <p:extLst>
      <p:ext uri="{BB962C8B-B14F-4D97-AF65-F5344CB8AC3E}">
        <p14:creationId xmlns:p14="http://schemas.microsoft.com/office/powerpoint/2010/main" val="3579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97435" y="37966"/>
            <a:ext cx="10947400" cy="679904"/>
          </a:xfrm>
        </p:spPr>
        <p:txBody>
          <a:bodyPr>
            <a:normAutofit/>
          </a:bodyPr>
          <a:lstStyle/>
          <a:p>
            <a:pPr algn="ctr"/>
            <a:r>
              <a:rPr lang="en-US" sz="4000" b="1" dirty="0">
                <a:solidFill>
                  <a:srgbClr val="610B38"/>
                </a:solidFill>
                <a:latin typeface="erdana"/>
              </a:rPr>
              <a:t>Life cycle of a Thread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20784" y="717870"/>
            <a:ext cx="11150432" cy="2581142"/>
          </a:xfrm>
        </p:spPr>
        <p:txBody>
          <a:bodyPr>
            <a:normAutofit/>
          </a:bodyPr>
          <a:lstStyle/>
          <a:p>
            <a:pPr marL="0" indent="0" algn="just">
              <a:buNone/>
            </a:pPr>
            <a:r>
              <a:rPr lang="en-US" sz="2000" dirty="0">
                <a:solidFill>
                  <a:srgbClr val="333333"/>
                </a:solidFill>
                <a:latin typeface="inter-regular"/>
              </a:rPr>
              <a:t>In Java, a thread always exists in any one of the following states. These states are:</a:t>
            </a:r>
          </a:p>
          <a:p>
            <a:pPr algn="just"/>
            <a:r>
              <a:rPr lang="en-US" sz="2000" b="1" dirty="0">
                <a:solidFill>
                  <a:srgbClr val="333333"/>
                </a:solidFill>
                <a:latin typeface="inter-regular"/>
              </a:rPr>
              <a:t>New</a:t>
            </a:r>
          </a:p>
          <a:p>
            <a:pPr algn="just"/>
            <a:r>
              <a:rPr lang="en-US" sz="2000" b="1" dirty="0">
                <a:solidFill>
                  <a:srgbClr val="333333"/>
                </a:solidFill>
                <a:latin typeface="inter-regular"/>
              </a:rPr>
              <a:t>Active</a:t>
            </a:r>
          </a:p>
          <a:p>
            <a:pPr algn="just"/>
            <a:r>
              <a:rPr lang="en-US" sz="2000" b="1" dirty="0">
                <a:solidFill>
                  <a:srgbClr val="333333"/>
                </a:solidFill>
                <a:latin typeface="inter-regular"/>
              </a:rPr>
              <a:t>Blocked / Waiting</a:t>
            </a:r>
          </a:p>
          <a:p>
            <a:pPr algn="just"/>
            <a:r>
              <a:rPr lang="en-US" sz="2000" b="1" dirty="0">
                <a:solidFill>
                  <a:srgbClr val="333333"/>
                </a:solidFill>
                <a:latin typeface="inter-regular"/>
              </a:rPr>
              <a:t>Timed Waiting</a:t>
            </a:r>
          </a:p>
          <a:p>
            <a:pPr algn="just"/>
            <a:r>
              <a:rPr lang="en-US" sz="2000" b="1" dirty="0">
                <a:solidFill>
                  <a:srgbClr val="333333"/>
                </a:solidFill>
                <a:latin typeface="inter-regular"/>
              </a:rPr>
              <a:t>Terminated</a:t>
            </a:r>
          </a:p>
          <a:p>
            <a:pPr marL="0" indent="0" algn="just">
              <a:buNone/>
            </a:pPr>
            <a:endParaRPr lang="en-US" sz="100" b="0" i="0" dirty="0">
              <a:solidFill>
                <a:srgbClr val="000000"/>
              </a:solidFill>
              <a:effectLst/>
              <a:latin typeface="inter-regular"/>
            </a:endParaRPr>
          </a:p>
        </p:txBody>
      </p:sp>
      <p:pic>
        <p:nvPicPr>
          <p:cNvPr id="2050" name="Picture 2" descr="Java thread life cycle">
            <a:extLst>
              <a:ext uri="{FF2B5EF4-FFF2-40B4-BE49-F238E27FC236}">
                <a16:creationId xmlns:a16="http://schemas.microsoft.com/office/drawing/2014/main" id="{05A97FF7-2926-CD9B-0D24-E16D47CB9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882" y="1513622"/>
            <a:ext cx="8085333" cy="493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300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3119</TotalTime>
  <Words>2802</Words>
  <Application>Microsoft Office PowerPoint</Application>
  <PresentationFormat>Widescreen</PresentationFormat>
  <Paragraphs>398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erdana</vt:lpstr>
      <vt:lpstr>inter-bold</vt:lpstr>
      <vt:lpstr>inter-regular</vt:lpstr>
      <vt:lpstr>Office Theme</vt:lpstr>
      <vt:lpstr>Topics to be Covered:</vt:lpstr>
      <vt:lpstr>Multithreading in Java</vt:lpstr>
      <vt:lpstr>Need for Multithreading</vt:lpstr>
      <vt:lpstr>Need for Multithreading</vt:lpstr>
      <vt:lpstr>Real-time example of Multithreading</vt:lpstr>
      <vt:lpstr>What is a thread?</vt:lpstr>
      <vt:lpstr>Advantages of multithreading</vt:lpstr>
      <vt:lpstr>Life Cycle of thread</vt:lpstr>
      <vt:lpstr>Life cycle of a Thread</vt:lpstr>
      <vt:lpstr>Life cycle of a Thread</vt:lpstr>
      <vt:lpstr>How to create a thread ?</vt:lpstr>
      <vt:lpstr>Creating thread</vt:lpstr>
      <vt:lpstr>Methods of Thread Class</vt:lpstr>
      <vt:lpstr>Methods of Thread Class</vt:lpstr>
      <vt:lpstr>By extending Thread class : Example 01</vt:lpstr>
      <vt:lpstr>By Using Thread class : Example 02</vt:lpstr>
      <vt:lpstr>By Using Thread class : Example 03</vt:lpstr>
      <vt:lpstr>By implementing Runnable Interface: Example 04</vt:lpstr>
      <vt:lpstr>Role of Thread Scheduler</vt:lpstr>
      <vt:lpstr>Role of Thread Scheduler</vt:lpstr>
      <vt:lpstr>Thread Execution Prevention Methods</vt:lpstr>
      <vt:lpstr>sleep() method</vt:lpstr>
      <vt:lpstr>sleep() method : Example</vt:lpstr>
      <vt:lpstr>join() method</vt:lpstr>
      <vt:lpstr>yield() method</vt:lpstr>
      <vt:lpstr>yield() method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185</cp:revision>
  <dcterms:created xsi:type="dcterms:W3CDTF">2022-08-21T11:09:16Z</dcterms:created>
  <dcterms:modified xsi:type="dcterms:W3CDTF">2022-10-27T07:09:14Z</dcterms:modified>
</cp:coreProperties>
</file>