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3" r:id="rId4"/>
    <p:sldId id="417" r:id="rId5"/>
    <p:sldId id="401" r:id="rId6"/>
    <p:sldId id="402" r:id="rId7"/>
    <p:sldId id="418" r:id="rId8"/>
    <p:sldId id="428" r:id="rId9"/>
    <p:sldId id="419" r:id="rId10"/>
    <p:sldId id="421" r:id="rId11"/>
    <p:sldId id="422" r:id="rId12"/>
    <p:sldId id="423" r:id="rId13"/>
    <p:sldId id="429" r:id="rId14"/>
    <p:sldId id="424" r:id="rId15"/>
    <p:sldId id="427" r:id="rId16"/>
    <p:sldId id="426"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3" r:id="rId30"/>
    <p:sldId id="444" r:id="rId31"/>
    <p:sldId id="445" r:id="rId32"/>
    <p:sldId id="446" r:id="rId33"/>
    <p:sldId id="442" r:id="rId34"/>
    <p:sldId id="394" r:id="rId35"/>
    <p:sldId id="448" r:id="rId36"/>
    <p:sldId id="449" r:id="rId37"/>
    <p:sldId id="450" r:id="rId38"/>
    <p:sldId id="44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varScale="1">
        <p:scale>
          <a:sx n="76" d="100"/>
          <a:sy n="76" d="100"/>
        </p:scale>
        <p:origin x="67" y="25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06-11-2022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06-11-2022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838200" y="1993433"/>
            <a:ext cx="7381352" cy="2871133"/>
          </a:xfrm>
        </p:spPr>
        <p:txBody>
          <a:bodyPr>
            <a:normAutofit/>
          </a:bodyPr>
          <a:lstStyle/>
          <a:p>
            <a:r>
              <a:rPr lang="en-US" dirty="0"/>
              <a:t>Thread Priority</a:t>
            </a:r>
          </a:p>
          <a:p>
            <a:r>
              <a:rPr lang="en-US" dirty="0"/>
              <a:t>Concept of Synchronization</a:t>
            </a:r>
          </a:p>
          <a:p>
            <a:r>
              <a:rPr lang="en-US" dirty="0"/>
              <a:t>Inter Thread Communication </a:t>
            </a:r>
          </a:p>
          <a:p>
            <a:r>
              <a:rPr lang="en-US" dirty="0"/>
              <a:t>Basics of Deadlock </a:t>
            </a:r>
          </a:p>
          <a:p>
            <a:r>
              <a:rPr lang="en-US" dirty="0"/>
              <a:t>Daemon Thread</a:t>
            </a:r>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without synchronized method</a:t>
            </a:r>
            <a:endParaRPr lang="en-IN" b="1" dirty="0">
              <a:solidFill>
                <a:srgbClr val="610B38"/>
              </a:solidFill>
              <a:latin typeface="erdana"/>
            </a:endParaRPr>
          </a:p>
        </p:txBody>
      </p:sp>
      <p:sp>
        <p:nvSpPr>
          <p:cNvPr id="3" name="TextBox 2">
            <a:extLst>
              <a:ext uri="{FF2B5EF4-FFF2-40B4-BE49-F238E27FC236}">
                <a16:creationId xmlns:a16="http://schemas.microsoft.com/office/drawing/2014/main" id="{F8D36BF7-12F0-AC19-F0E8-5CD3A60905F4}"/>
              </a:ext>
            </a:extLst>
          </p:cNvPr>
          <p:cNvSpPr txBox="1"/>
          <p:nvPr/>
        </p:nvSpPr>
        <p:spPr>
          <a:xfrm>
            <a:off x="560196" y="916473"/>
            <a:ext cx="4393641"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MyThread2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MyThread2(Table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82D2437E-EF08-FB53-BAFB-43492C258891}"/>
              </a:ext>
            </a:extLst>
          </p:cNvPr>
          <p:cNvSpPr txBox="1"/>
          <p:nvPr/>
        </p:nvSpPr>
        <p:spPr>
          <a:xfrm>
            <a:off x="5466304" y="916473"/>
            <a:ext cx="616550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TestSynchronization1</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Table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Table();</a:t>
            </a:r>
            <a:r>
              <a:rPr lang="en-IN" b="0" i="0" dirty="0">
                <a:solidFill>
                  <a:srgbClr val="008200"/>
                </a:solidFill>
                <a:effectLst/>
                <a:latin typeface="inter-regular"/>
              </a:rPr>
              <a:t>//only one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MyThread1 t1=</a:t>
            </a:r>
            <a:r>
              <a:rPr lang="en-IN" b="1" i="0" dirty="0">
                <a:solidFill>
                  <a:srgbClr val="006699"/>
                </a:solidFill>
                <a:effectLst/>
                <a:latin typeface="inter-regular"/>
              </a:rPr>
              <a:t>new</a:t>
            </a:r>
            <a:r>
              <a:rPr lang="en-IN" b="0" i="0" dirty="0">
                <a:solidFill>
                  <a:srgbClr val="000000"/>
                </a:solidFill>
                <a:effectLst/>
                <a:latin typeface="inter-regular"/>
              </a:rPr>
              <a:t> MyThread1(</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MyThread2 t2=</a:t>
            </a:r>
            <a:r>
              <a:rPr lang="en-IN" b="1" i="0" dirty="0">
                <a:solidFill>
                  <a:srgbClr val="006699"/>
                </a:solidFill>
                <a:effectLst/>
                <a:latin typeface="inter-regular"/>
              </a:rPr>
              <a:t>new</a:t>
            </a:r>
            <a:r>
              <a:rPr lang="en-IN" b="0" i="0" dirty="0">
                <a:solidFill>
                  <a:srgbClr val="000000"/>
                </a:solidFill>
                <a:effectLst/>
                <a:latin typeface="inter-regular"/>
              </a:rPr>
              <a:t> MyThread2(</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EE0E1CC7-251B-8F5F-F41F-961184B8BCA6}"/>
              </a:ext>
            </a:extLst>
          </p:cNvPr>
          <p:cNvSpPr txBox="1"/>
          <p:nvPr/>
        </p:nvSpPr>
        <p:spPr>
          <a:xfrm>
            <a:off x="6947598" y="4639383"/>
            <a:ext cx="3202912" cy="2031325"/>
          </a:xfrm>
          <a:prstGeom prst="rect">
            <a:avLst/>
          </a:prstGeom>
          <a:noFill/>
          <a:ln>
            <a:solidFill>
              <a:schemeClr val="accent1"/>
            </a:solidFill>
          </a:ln>
        </p:spPr>
        <p:txBody>
          <a:bodyPr wrap="square">
            <a:spAutoFit/>
          </a:bodyPr>
          <a:lstStyle/>
          <a:p>
            <a:r>
              <a:rPr lang="en-IN" b="1" dirty="0"/>
              <a:t>Output :</a:t>
            </a:r>
          </a:p>
          <a:p>
            <a:r>
              <a:rPr lang="en-IN" dirty="0"/>
              <a:t>		5</a:t>
            </a:r>
          </a:p>
          <a:p>
            <a:r>
              <a:rPr lang="en-IN" dirty="0"/>
              <a:t>		100</a:t>
            </a:r>
          </a:p>
          <a:p>
            <a:r>
              <a:rPr lang="en-IN" dirty="0"/>
              <a:t>		10</a:t>
            </a:r>
          </a:p>
          <a:p>
            <a:r>
              <a:rPr lang="en-IN" dirty="0"/>
              <a:t>		200</a:t>
            </a:r>
          </a:p>
          <a:p>
            <a:r>
              <a:rPr lang="en-IN" dirty="0"/>
              <a:t>		15</a:t>
            </a:r>
          </a:p>
          <a:p>
            <a:r>
              <a:rPr lang="en-IN" dirty="0"/>
              <a:t>		300</a:t>
            </a:r>
          </a:p>
        </p:txBody>
      </p:sp>
    </p:spTree>
    <p:extLst>
      <p:ext uri="{BB962C8B-B14F-4D97-AF65-F5344CB8AC3E}">
        <p14:creationId xmlns:p14="http://schemas.microsoft.com/office/powerpoint/2010/main" val="247508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synchronized method</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56774105-6B54-59E0-636C-6761AD5EAFEA}"/>
              </a:ext>
            </a:extLst>
          </p:cNvPr>
          <p:cNvSpPr txBox="1"/>
          <p:nvPr/>
        </p:nvSpPr>
        <p:spPr>
          <a:xfrm>
            <a:off x="575267" y="895713"/>
            <a:ext cx="9352503" cy="369332"/>
          </a:xfrm>
          <a:prstGeom prst="rect">
            <a:avLst/>
          </a:prstGeom>
          <a:noFill/>
        </p:spPr>
        <p:txBody>
          <a:bodyPr wrap="square">
            <a:spAutoFit/>
          </a:bodyPr>
          <a:lstStyle/>
          <a:p>
            <a:r>
              <a:rPr lang="en-US" b="0" i="0" dirty="0">
                <a:solidFill>
                  <a:srgbClr val="333333"/>
                </a:solidFill>
                <a:effectLst/>
                <a:latin typeface="inter-regular"/>
              </a:rPr>
              <a:t>In this example, there is </a:t>
            </a:r>
            <a:r>
              <a:rPr lang="en-US" b="0" i="0" dirty="0">
                <a:solidFill>
                  <a:srgbClr val="333333"/>
                </a:solidFill>
                <a:effectLst/>
                <a:highlight>
                  <a:srgbClr val="FFFF00"/>
                </a:highlight>
                <a:latin typeface="inter-regular"/>
              </a:rPr>
              <a:t>no synchronization</a:t>
            </a:r>
            <a:r>
              <a:rPr lang="en-US" b="0" i="0" dirty="0">
                <a:solidFill>
                  <a:srgbClr val="333333"/>
                </a:solidFill>
                <a:effectLst/>
                <a:latin typeface="inter-regular"/>
              </a:rPr>
              <a:t>, so output is inconsistent. Let's see the example:</a:t>
            </a:r>
            <a:endParaRPr lang="en-IN" dirty="0"/>
          </a:p>
        </p:txBody>
      </p:sp>
      <p:sp>
        <p:nvSpPr>
          <p:cNvPr id="8" name="TextBox 7">
            <a:extLst>
              <a:ext uri="{FF2B5EF4-FFF2-40B4-BE49-F238E27FC236}">
                <a16:creationId xmlns:a16="http://schemas.microsoft.com/office/drawing/2014/main" id="{3C292598-7450-E5B8-3B8A-45D68F8A65E2}"/>
              </a:ext>
            </a:extLst>
          </p:cNvPr>
          <p:cNvSpPr txBox="1"/>
          <p:nvPr/>
        </p:nvSpPr>
        <p:spPr>
          <a:xfrm>
            <a:off x="575266" y="1643855"/>
            <a:ext cx="6508821"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Table</a:t>
            </a:r>
          </a:p>
          <a:p>
            <a:pPr algn="just"/>
            <a:r>
              <a:rPr lang="en-IN" b="0" i="0" dirty="0">
                <a:solidFill>
                  <a:srgbClr val="000000"/>
                </a:solidFill>
                <a:effectLst/>
                <a:latin typeface="inter-regular"/>
              </a:rPr>
              <a:t>{  </a:t>
            </a:r>
          </a:p>
          <a:p>
            <a:pPr algn="just"/>
            <a:r>
              <a:rPr lang="en-IN" b="1" dirty="0">
                <a:solidFill>
                  <a:srgbClr val="006699"/>
                </a:solidFill>
                <a:highlight>
                  <a:srgbClr val="FFFF00"/>
                </a:highlight>
                <a:latin typeface="inter-regular"/>
              </a:rPr>
              <a:t>     synchronized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n) </a:t>
            </a:r>
            <a:r>
              <a:rPr lang="en-IN" b="0" i="0" dirty="0">
                <a:solidFill>
                  <a:srgbClr val="008200"/>
                </a:solidFill>
                <a:effectLst/>
                <a:latin typeface="inter-regular"/>
              </a:rPr>
              <a:t>//method is synchronized</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;i&lt;=3;i++)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(n*</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12" name="TextBox 11">
            <a:extLst>
              <a:ext uri="{FF2B5EF4-FFF2-40B4-BE49-F238E27FC236}">
                <a16:creationId xmlns:a16="http://schemas.microsoft.com/office/drawing/2014/main" id="{04903A75-2CC9-D710-A6CD-2DBD30F046DC}"/>
              </a:ext>
            </a:extLst>
          </p:cNvPr>
          <p:cNvSpPr txBox="1"/>
          <p:nvPr/>
        </p:nvSpPr>
        <p:spPr>
          <a:xfrm>
            <a:off x="7362515" y="1643855"/>
            <a:ext cx="436475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MyThread1(Table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28931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synchronized method</a:t>
            </a:r>
            <a:endParaRPr lang="en-IN" b="1" dirty="0">
              <a:solidFill>
                <a:srgbClr val="610B38"/>
              </a:solidFill>
              <a:latin typeface="erdana"/>
            </a:endParaRPr>
          </a:p>
        </p:txBody>
      </p:sp>
      <p:sp>
        <p:nvSpPr>
          <p:cNvPr id="3" name="TextBox 2">
            <a:extLst>
              <a:ext uri="{FF2B5EF4-FFF2-40B4-BE49-F238E27FC236}">
                <a16:creationId xmlns:a16="http://schemas.microsoft.com/office/drawing/2014/main" id="{F8D36BF7-12F0-AC19-F0E8-5CD3A60905F4}"/>
              </a:ext>
            </a:extLst>
          </p:cNvPr>
          <p:cNvSpPr txBox="1"/>
          <p:nvPr/>
        </p:nvSpPr>
        <p:spPr>
          <a:xfrm>
            <a:off x="560196" y="916473"/>
            <a:ext cx="4393641"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MyThread2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MyThread2(Table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82D2437E-EF08-FB53-BAFB-43492C258891}"/>
              </a:ext>
            </a:extLst>
          </p:cNvPr>
          <p:cNvSpPr txBox="1"/>
          <p:nvPr/>
        </p:nvSpPr>
        <p:spPr>
          <a:xfrm>
            <a:off x="5466304" y="916473"/>
            <a:ext cx="616550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TestSynchronization1</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Table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Table();</a:t>
            </a:r>
            <a:r>
              <a:rPr lang="en-IN" b="0" i="0" dirty="0">
                <a:solidFill>
                  <a:srgbClr val="008200"/>
                </a:solidFill>
                <a:effectLst/>
                <a:latin typeface="inter-regular"/>
              </a:rPr>
              <a:t>//only one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MyThread1 t1=</a:t>
            </a:r>
            <a:r>
              <a:rPr lang="en-IN" b="1" i="0" dirty="0">
                <a:solidFill>
                  <a:srgbClr val="006699"/>
                </a:solidFill>
                <a:effectLst/>
                <a:latin typeface="inter-regular"/>
              </a:rPr>
              <a:t>new</a:t>
            </a:r>
            <a:r>
              <a:rPr lang="en-IN" b="0" i="0" dirty="0">
                <a:solidFill>
                  <a:srgbClr val="000000"/>
                </a:solidFill>
                <a:effectLst/>
                <a:latin typeface="inter-regular"/>
              </a:rPr>
              <a:t> MyThread1(</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MyThread2 t2=</a:t>
            </a:r>
            <a:r>
              <a:rPr lang="en-IN" b="1" i="0" dirty="0">
                <a:solidFill>
                  <a:srgbClr val="006699"/>
                </a:solidFill>
                <a:effectLst/>
                <a:latin typeface="inter-regular"/>
              </a:rPr>
              <a:t>new</a:t>
            </a:r>
            <a:r>
              <a:rPr lang="en-IN" b="0" i="0" dirty="0">
                <a:solidFill>
                  <a:srgbClr val="000000"/>
                </a:solidFill>
                <a:effectLst/>
                <a:latin typeface="inter-regular"/>
              </a:rPr>
              <a:t> MyThread2(</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EE0E1CC7-251B-8F5F-F41F-961184B8BCA6}"/>
              </a:ext>
            </a:extLst>
          </p:cNvPr>
          <p:cNvSpPr txBox="1"/>
          <p:nvPr/>
        </p:nvSpPr>
        <p:spPr>
          <a:xfrm>
            <a:off x="6947598" y="4639383"/>
            <a:ext cx="3202912" cy="2031325"/>
          </a:xfrm>
          <a:prstGeom prst="rect">
            <a:avLst/>
          </a:prstGeom>
          <a:noFill/>
          <a:ln>
            <a:solidFill>
              <a:schemeClr val="accent1"/>
            </a:solidFill>
          </a:ln>
        </p:spPr>
        <p:txBody>
          <a:bodyPr wrap="square">
            <a:spAutoFit/>
          </a:bodyPr>
          <a:lstStyle/>
          <a:p>
            <a:r>
              <a:rPr lang="en-IN" b="1" dirty="0"/>
              <a:t>Output :</a:t>
            </a:r>
          </a:p>
          <a:p>
            <a:r>
              <a:rPr lang="en-IN" dirty="0"/>
              <a:t>		5</a:t>
            </a:r>
          </a:p>
          <a:p>
            <a:r>
              <a:rPr lang="en-IN" dirty="0"/>
              <a:t>		10</a:t>
            </a:r>
          </a:p>
          <a:p>
            <a:r>
              <a:rPr lang="en-IN" dirty="0"/>
              <a:t>		15</a:t>
            </a:r>
          </a:p>
          <a:p>
            <a:r>
              <a:rPr lang="en-IN" dirty="0"/>
              <a:t>		100</a:t>
            </a:r>
          </a:p>
          <a:p>
            <a:r>
              <a:rPr lang="en-IN" dirty="0"/>
              <a:t>		200</a:t>
            </a:r>
          </a:p>
          <a:p>
            <a:r>
              <a:rPr lang="en-IN" dirty="0"/>
              <a:t>		300</a:t>
            </a:r>
          </a:p>
        </p:txBody>
      </p:sp>
    </p:spTree>
    <p:extLst>
      <p:ext uri="{BB962C8B-B14F-4D97-AF65-F5344CB8AC3E}">
        <p14:creationId xmlns:p14="http://schemas.microsoft.com/office/powerpoint/2010/main" val="61968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306285" y="2748865"/>
            <a:ext cx="9765323" cy="1104220"/>
          </a:xfrm>
        </p:spPr>
        <p:txBody>
          <a:bodyPr>
            <a:normAutofit/>
          </a:bodyPr>
          <a:lstStyle/>
          <a:p>
            <a:r>
              <a:rPr lang="en-IN" sz="7200" b="1" dirty="0"/>
              <a:t>Synchronized block</a:t>
            </a:r>
          </a:p>
        </p:txBody>
      </p:sp>
    </p:spTree>
    <p:extLst>
      <p:ext uri="{BB962C8B-B14F-4D97-AF65-F5344CB8AC3E}">
        <p14:creationId xmlns:p14="http://schemas.microsoft.com/office/powerpoint/2010/main" val="182204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synchronized block</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7E2ADBB3-86A6-718A-6F88-815814E7869A}"/>
              </a:ext>
            </a:extLst>
          </p:cNvPr>
          <p:cNvSpPr txBox="1"/>
          <p:nvPr/>
        </p:nvSpPr>
        <p:spPr>
          <a:xfrm>
            <a:off x="659841" y="853331"/>
            <a:ext cx="10872317" cy="1800493"/>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inter-regular"/>
              </a:rPr>
              <a:t>Synchronized block can be used to perform synchronization on any specific resource of the method.</a:t>
            </a:r>
          </a:p>
          <a:p>
            <a:pPr marL="171450" indent="-171450" algn="just">
              <a:buFont typeface="Wingdings" panose="05000000000000000000" pitchFamily="2" charset="2"/>
              <a:buChar char="§"/>
            </a:pPr>
            <a:endParaRPr lang="en-US" sz="1000"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Suppose we have 50 lines of code in our method, but we want to synchronize only 5 lines, in such cases, we can use a synchronized block.</a:t>
            </a:r>
          </a:p>
          <a:p>
            <a:pPr marL="171450" indent="-171450" algn="just">
              <a:buFont typeface="Wingdings" panose="05000000000000000000" pitchFamily="2" charset="2"/>
              <a:buChar char="§"/>
            </a:pPr>
            <a:endParaRPr lang="en-US" sz="1100"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If we put all the codes of the method in the synchronized block, it will work the same as the synchronized method.</a:t>
            </a:r>
          </a:p>
        </p:txBody>
      </p:sp>
      <p:sp>
        <p:nvSpPr>
          <p:cNvPr id="8" name="TextBox 7">
            <a:extLst>
              <a:ext uri="{FF2B5EF4-FFF2-40B4-BE49-F238E27FC236}">
                <a16:creationId xmlns:a16="http://schemas.microsoft.com/office/drawing/2014/main" id="{08F602C3-DD9E-346E-3755-FBC95CD7836E}"/>
              </a:ext>
            </a:extLst>
          </p:cNvPr>
          <p:cNvSpPr txBox="1"/>
          <p:nvPr/>
        </p:nvSpPr>
        <p:spPr>
          <a:xfrm>
            <a:off x="659841" y="2809245"/>
            <a:ext cx="10872316" cy="1938992"/>
          </a:xfrm>
          <a:prstGeom prst="rect">
            <a:avLst/>
          </a:prstGeom>
          <a:noFill/>
          <a:ln>
            <a:solidFill>
              <a:schemeClr val="accent1"/>
            </a:solidFill>
          </a:ln>
        </p:spPr>
        <p:txBody>
          <a:bodyPr wrap="square">
            <a:spAutoFit/>
          </a:bodyPr>
          <a:lstStyle/>
          <a:p>
            <a:pPr algn="just"/>
            <a:r>
              <a:rPr lang="en-US" b="0" i="0" dirty="0">
                <a:solidFill>
                  <a:srgbClr val="610B4B"/>
                </a:solidFill>
                <a:effectLst/>
                <a:latin typeface="erdana"/>
              </a:rPr>
              <a:t>Note:</a:t>
            </a:r>
          </a:p>
          <a:p>
            <a:pPr algn="just"/>
            <a:endParaRPr lang="en-US" sz="1100" b="0" i="0" dirty="0">
              <a:solidFill>
                <a:srgbClr val="610B4B"/>
              </a:solidFill>
              <a:effectLst/>
              <a:latin typeface="erdana"/>
            </a:endParaRPr>
          </a:p>
          <a:p>
            <a:pPr marL="285750" indent="-285750" algn="just">
              <a:buFont typeface="Wingdings" panose="05000000000000000000" pitchFamily="2" charset="2"/>
              <a:buChar char="§"/>
            </a:pPr>
            <a:r>
              <a:rPr lang="en-US" b="0" i="0" dirty="0">
                <a:solidFill>
                  <a:srgbClr val="000000"/>
                </a:solidFill>
                <a:effectLst/>
                <a:latin typeface="inter-regular"/>
              </a:rPr>
              <a:t>Synchronized block is used to lock an object for any shared resource.</a:t>
            </a:r>
          </a:p>
          <a:p>
            <a:pPr marL="285750" indent="-285750" algn="just">
              <a:buFont typeface="Wingdings" panose="05000000000000000000" pitchFamily="2" charset="2"/>
              <a:buChar char="§"/>
            </a:pPr>
            <a:r>
              <a:rPr lang="en-US" b="0" i="0" dirty="0">
                <a:solidFill>
                  <a:srgbClr val="000000"/>
                </a:solidFill>
                <a:effectLst/>
                <a:latin typeface="inter-regular"/>
              </a:rPr>
              <a:t>Scope of the synchronized block is smaller than the method.</a:t>
            </a:r>
          </a:p>
          <a:p>
            <a:pPr marL="285750" indent="-285750" algn="just">
              <a:buFont typeface="Wingdings" panose="05000000000000000000" pitchFamily="2" charset="2"/>
              <a:buChar char="§"/>
            </a:pPr>
            <a:r>
              <a:rPr lang="en-US" b="0" i="0" dirty="0">
                <a:solidFill>
                  <a:srgbClr val="000000"/>
                </a:solidFill>
                <a:effectLst/>
                <a:latin typeface="inter-regular"/>
              </a:rPr>
              <a:t>A Java synchronized block doesn't allow more than one JVM, to provide access control to a shared resource.</a:t>
            </a:r>
          </a:p>
          <a:p>
            <a:pPr marL="285750" indent="-285750" algn="just">
              <a:buFont typeface="Wingdings" panose="05000000000000000000" pitchFamily="2" charset="2"/>
              <a:buChar char="§"/>
            </a:pPr>
            <a:r>
              <a:rPr lang="en-US" b="0" i="0" dirty="0">
                <a:solidFill>
                  <a:srgbClr val="000000"/>
                </a:solidFill>
                <a:effectLst/>
                <a:latin typeface="inter-regular"/>
              </a:rPr>
              <a:t>The system performance may degrade because of the slower working of synchronized keyword.</a:t>
            </a:r>
          </a:p>
          <a:p>
            <a:pPr marL="285750" indent="-285750" algn="just">
              <a:buFont typeface="Wingdings" panose="05000000000000000000" pitchFamily="2" charset="2"/>
              <a:buChar char="§"/>
            </a:pPr>
            <a:r>
              <a:rPr lang="en-US" b="0" i="0" dirty="0">
                <a:solidFill>
                  <a:srgbClr val="000000"/>
                </a:solidFill>
                <a:effectLst/>
                <a:latin typeface="inter-regular"/>
              </a:rPr>
              <a:t>Java synchronized block is more efficient than Java synchronized method.</a:t>
            </a:r>
          </a:p>
        </p:txBody>
      </p:sp>
      <p:sp>
        <p:nvSpPr>
          <p:cNvPr id="10" name="TextBox 9">
            <a:extLst>
              <a:ext uri="{FF2B5EF4-FFF2-40B4-BE49-F238E27FC236}">
                <a16:creationId xmlns:a16="http://schemas.microsoft.com/office/drawing/2014/main" id="{6996AE33-766B-A0F8-3AA9-B2304601A93B}"/>
              </a:ext>
            </a:extLst>
          </p:cNvPr>
          <p:cNvSpPr txBox="1"/>
          <p:nvPr/>
        </p:nvSpPr>
        <p:spPr>
          <a:xfrm>
            <a:off x="659841" y="4980304"/>
            <a:ext cx="10872315" cy="1754326"/>
          </a:xfrm>
          <a:prstGeom prst="rect">
            <a:avLst/>
          </a:prstGeom>
          <a:noFill/>
          <a:ln>
            <a:solidFill>
              <a:schemeClr val="accent1"/>
            </a:solidFill>
          </a:ln>
        </p:spPr>
        <p:txBody>
          <a:bodyPr wrap="square">
            <a:spAutoFit/>
          </a:bodyPr>
          <a:lstStyle/>
          <a:p>
            <a:pPr algn="just"/>
            <a:r>
              <a:rPr lang="en-US" b="1" i="0" dirty="0">
                <a:effectLst/>
                <a:latin typeface="inter-regular"/>
              </a:rPr>
              <a:t>Syntax:</a:t>
            </a:r>
          </a:p>
          <a:p>
            <a:pPr algn="just"/>
            <a:endParaRPr lang="en-US" b="1" i="0" dirty="0">
              <a:solidFill>
                <a:srgbClr val="006699"/>
              </a:solidFill>
              <a:effectLst/>
              <a:latin typeface="inter-regular"/>
            </a:endParaRPr>
          </a:p>
          <a:p>
            <a:pPr algn="just"/>
            <a:r>
              <a:rPr lang="en-US" b="1" i="0" dirty="0">
                <a:solidFill>
                  <a:srgbClr val="006699"/>
                </a:solidFill>
                <a:effectLst/>
                <a:latin typeface="inter-regular"/>
              </a:rPr>
              <a:t>synchronized</a:t>
            </a:r>
            <a:r>
              <a:rPr lang="en-US" b="0" i="0" dirty="0">
                <a:solidFill>
                  <a:srgbClr val="000000"/>
                </a:solidFill>
                <a:effectLst/>
                <a:latin typeface="inter-regular"/>
              </a:rPr>
              <a:t> (object reference expression)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//code block   </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80617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synchronized block</a:t>
            </a:r>
            <a:endParaRPr lang="en-IN" b="1" dirty="0">
              <a:solidFill>
                <a:srgbClr val="610B38"/>
              </a:solidFill>
              <a:latin typeface="erdana"/>
            </a:endParaRPr>
          </a:p>
        </p:txBody>
      </p:sp>
      <p:sp>
        <p:nvSpPr>
          <p:cNvPr id="8" name="TextBox 7">
            <a:extLst>
              <a:ext uri="{FF2B5EF4-FFF2-40B4-BE49-F238E27FC236}">
                <a16:creationId xmlns:a16="http://schemas.microsoft.com/office/drawing/2014/main" id="{3C292598-7450-E5B8-3B8A-45D68F8A65E2}"/>
              </a:ext>
            </a:extLst>
          </p:cNvPr>
          <p:cNvSpPr txBox="1"/>
          <p:nvPr/>
        </p:nvSpPr>
        <p:spPr>
          <a:xfrm>
            <a:off x="454687" y="1277550"/>
            <a:ext cx="6508821" cy="507831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Table</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n)</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dirty="0">
                <a:solidFill>
                  <a:srgbClr val="000000"/>
                </a:solidFill>
                <a:highlight>
                  <a:srgbClr val="FFFF00"/>
                </a:highlight>
                <a:latin typeface="inter-regular"/>
              </a:rPr>
              <a:t>synchronized(this)   </a:t>
            </a:r>
            <a:r>
              <a:rPr lang="en-IN" dirty="0">
                <a:solidFill>
                  <a:srgbClr val="000000"/>
                </a:solidFill>
                <a:latin typeface="inter-regular"/>
              </a:rPr>
              <a:t>// </a:t>
            </a:r>
            <a:r>
              <a:rPr lang="en-IN" b="1" dirty="0">
                <a:solidFill>
                  <a:srgbClr val="000000"/>
                </a:solidFill>
                <a:latin typeface="inter-regular"/>
              </a:rPr>
              <a:t>synchronized block</a:t>
            </a:r>
          </a:p>
          <a:p>
            <a:pPr algn="just"/>
            <a:r>
              <a:rPr lang="en-IN" dirty="0">
                <a:solidFill>
                  <a:srgbClr val="000000"/>
                </a:solidFill>
                <a:latin typeface="inter-regular"/>
              </a:rPr>
              <a:t>          {	</a:t>
            </a:r>
            <a:endParaRPr lang="en-IN" b="0" i="0" dirty="0">
              <a:solidFill>
                <a:srgbClr val="000000"/>
              </a:solidFill>
              <a:effectLst/>
              <a:latin typeface="inter-regular"/>
            </a:endParaRPr>
          </a:p>
          <a:p>
            <a:pPr algn="just"/>
            <a:r>
              <a:rPr lang="en-IN" b="1" i="0" dirty="0">
                <a:solidFill>
                  <a:srgbClr val="006699"/>
                </a:solidFill>
                <a:effectLst/>
                <a:latin typeface="inter-regular"/>
              </a:rPr>
              <a:t>                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;i&lt;=3;i++)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(n*</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dirty="0">
                <a:solidFill>
                  <a:srgbClr val="000000"/>
                </a:solidFill>
                <a:latin typeface="inter-regular"/>
              </a:rPr>
              <a:t>}</a:t>
            </a:r>
            <a:endParaRPr lang="en-IN" b="0" i="0" dirty="0">
              <a:solidFill>
                <a:srgbClr val="000000"/>
              </a:solidFill>
              <a:effectLst/>
              <a:latin typeface="inter-regular"/>
            </a:endParaRPr>
          </a:p>
        </p:txBody>
      </p:sp>
      <p:sp>
        <p:nvSpPr>
          <p:cNvPr id="12" name="TextBox 11">
            <a:extLst>
              <a:ext uri="{FF2B5EF4-FFF2-40B4-BE49-F238E27FC236}">
                <a16:creationId xmlns:a16="http://schemas.microsoft.com/office/drawing/2014/main" id="{04903A75-2CC9-D710-A6CD-2DBD30F046DC}"/>
              </a:ext>
            </a:extLst>
          </p:cNvPr>
          <p:cNvSpPr txBox="1"/>
          <p:nvPr/>
        </p:nvSpPr>
        <p:spPr>
          <a:xfrm>
            <a:off x="7372563" y="1478517"/>
            <a:ext cx="436475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MyThread1(Table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85357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synchronized block</a:t>
            </a:r>
            <a:endParaRPr lang="en-IN" b="1" dirty="0">
              <a:solidFill>
                <a:srgbClr val="610B38"/>
              </a:solidFill>
              <a:latin typeface="erdana"/>
            </a:endParaRPr>
          </a:p>
        </p:txBody>
      </p:sp>
      <p:sp>
        <p:nvSpPr>
          <p:cNvPr id="3" name="TextBox 2">
            <a:extLst>
              <a:ext uri="{FF2B5EF4-FFF2-40B4-BE49-F238E27FC236}">
                <a16:creationId xmlns:a16="http://schemas.microsoft.com/office/drawing/2014/main" id="{F8D36BF7-12F0-AC19-F0E8-5CD3A60905F4}"/>
              </a:ext>
            </a:extLst>
          </p:cNvPr>
          <p:cNvSpPr txBox="1"/>
          <p:nvPr/>
        </p:nvSpPr>
        <p:spPr>
          <a:xfrm>
            <a:off x="560196" y="916473"/>
            <a:ext cx="4393641"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MyThread2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MyThread2(Table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82D2437E-EF08-FB53-BAFB-43492C258891}"/>
              </a:ext>
            </a:extLst>
          </p:cNvPr>
          <p:cNvSpPr txBox="1"/>
          <p:nvPr/>
        </p:nvSpPr>
        <p:spPr>
          <a:xfrm>
            <a:off x="5466304" y="916473"/>
            <a:ext cx="616550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TestSynchronization1</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Table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Table();</a:t>
            </a:r>
            <a:r>
              <a:rPr lang="en-IN" b="0" i="0" dirty="0">
                <a:solidFill>
                  <a:srgbClr val="008200"/>
                </a:solidFill>
                <a:effectLst/>
                <a:latin typeface="inter-regular"/>
              </a:rPr>
              <a:t>//only one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MyThread1 t1=</a:t>
            </a:r>
            <a:r>
              <a:rPr lang="en-IN" b="1" i="0" dirty="0">
                <a:solidFill>
                  <a:srgbClr val="006699"/>
                </a:solidFill>
                <a:effectLst/>
                <a:latin typeface="inter-regular"/>
              </a:rPr>
              <a:t>new</a:t>
            </a:r>
            <a:r>
              <a:rPr lang="en-IN" b="0" i="0" dirty="0">
                <a:solidFill>
                  <a:srgbClr val="000000"/>
                </a:solidFill>
                <a:effectLst/>
                <a:latin typeface="inter-regular"/>
              </a:rPr>
              <a:t> MyThread1(</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MyThread2 t2=</a:t>
            </a:r>
            <a:r>
              <a:rPr lang="en-IN" b="1" i="0" dirty="0">
                <a:solidFill>
                  <a:srgbClr val="006699"/>
                </a:solidFill>
                <a:effectLst/>
                <a:latin typeface="inter-regular"/>
              </a:rPr>
              <a:t>new</a:t>
            </a:r>
            <a:r>
              <a:rPr lang="en-IN" b="0" i="0" dirty="0">
                <a:solidFill>
                  <a:srgbClr val="000000"/>
                </a:solidFill>
                <a:effectLst/>
                <a:latin typeface="inter-regular"/>
              </a:rPr>
              <a:t> MyThread2(</a:t>
            </a:r>
            <a:r>
              <a:rPr lang="en-IN" b="0" i="0" dirty="0" err="1">
                <a:solidFill>
                  <a:srgbClr val="000000"/>
                </a:solidFill>
                <a:effectLst/>
                <a:latin typeface="inter-regular"/>
              </a:rPr>
              <a:t>obj</a:t>
            </a:r>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EE0E1CC7-251B-8F5F-F41F-961184B8BCA6}"/>
              </a:ext>
            </a:extLst>
          </p:cNvPr>
          <p:cNvSpPr txBox="1"/>
          <p:nvPr/>
        </p:nvSpPr>
        <p:spPr>
          <a:xfrm>
            <a:off x="6947598" y="4639383"/>
            <a:ext cx="3202912" cy="2031325"/>
          </a:xfrm>
          <a:prstGeom prst="rect">
            <a:avLst/>
          </a:prstGeom>
          <a:noFill/>
          <a:ln>
            <a:solidFill>
              <a:schemeClr val="accent1"/>
            </a:solidFill>
          </a:ln>
        </p:spPr>
        <p:txBody>
          <a:bodyPr wrap="square">
            <a:spAutoFit/>
          </a:bodyPr>
          <a:lstStyle/>
          <a:p>
            <a:r>
              <a:rPr lang="en-IN" b="1" dirty="0"/>
              <a:t>Output :</a:t>
            </a:r>
          </a:p>
          <a:p>
            <a:r>
              <a:rPr lang="en-IN" dirty="0"/>
              <a:t>		5</a:t>
            </a:r>
          </a:p>
          <a:p>
            <a:r>
              <a:rPr lang="en-IN" dirty="0"/>
              <a:t>		10</a:t>
            </a:r>
          </a:p>
          <a:p>
            <a:r>
              <a:rPr lang="en-IN" dirty="0"/>
              <a:t>		15</a:t>
            </a:r>
          </a:p>
          <a:p>
            <a:r>
              <a:rPr lang="en-IN" dirty="0"/>
              <a:t>		100</a:t>
            </a:r>
          </a:p>
          <a:p>
            <a:r>
              <a:rPr lang="en-IN" dirty="0"/>
              <a:t>		200</a:t>
            </a:r>
          </a:p>
          <a:p>
            <a:r>
              <a:rPr lang="en-IN" dirty="0"/>
              <a:t>		300</a:t>
            </a:r>
          </a:p>
        </p:txBody>
      </p:sp>
    </p:spTree>
    <p:extLst>
      <p:ext uri="{BB962C8B-B14F-4D97-AF65-F5344CB8AC3E}">
        <p14:creationId xmlns:p14="http://schemas.microsoft.com/office/powerpoint/2010/main" val="133182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306285" y="2748865"/>
            <a:ext cx="9765323" cy="1104220"/>
          </a:xfrm>
        </p:spPr>
        <p:txBody>
          <a:bodyPr>
            <a:normAutofit/>
          </a:bodyPr>
          <a:lstStyle/>
          <a:p>
            <a:r>
              <a:rPr lang="en-IN" sz="7200" b="1" dirty="0"/>
              <a:t>Static Synchronization</a:t>
            </a:r>
          </a:p>
        </p:txBody>
      </p:sp>
    </p:spTree>
    <p:extLst>
      <p:ext uri="{BB962C8B-B14F-4D97-AF65-F5344CB8AC3E}">
        <p14:creationId xmlns:p14="http://schemas.microsoft.com/office/powerpoint/2010/main" val="34085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static synchronization</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7E2ADBB3-86A6-718A-6F88-815814E7869A}"/>
              </a:ext>
            </a:extLst>
          </p:cNvPr>
          <p:cNvSpPr txBox="1"/>
          <p:nvPr/>
        </p:nvSpPr>
        <p:spPr>
          <a:xfrm>
            <a:off x="659841" y="853331"/>
            <a:ext cx="10872317" cy="369332"/>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inter-regular"/>
              </a:rPr>
              <a:t>If you make any static method as synchronized, the lock will be on the </a:t>
            </a:r>
            <a:r>
              <a:rPr lang="en-US" b="1" i="0" dirty="0">
                <a:solidFill>
                  <a:srgbClr val="333333"/>
                </a:solidFill>
                <a:effectLst/>
                <a:highlight>
                  <a:srgbClr val="FFFF00"/>
                </a:highlight>
                <a:latin typeface="inter-regular"/>
              </a:rPr>
              <a:t>class</a:t>
            </a:r>
            <a:r>
              <a:rPr lang="en-US" b="0" i="0" dirty="0">
                <a:solidFill>
                  <a:srgbClr val="333333"/>
                </a:solidFill>
                <a:effectLst/>
                <a:highlight>
                  <a:srgbClr val="FFFF00"/>
                </a:highlight>
                <a:latin typeface="inter-regular"/>
              </a:rPr>
              <a:t> </a:t>
            </a:r>
            <a:r>
              <a:rPr lang="en-US" b="0" i="0" dirty="0">
                <a:solidFill>
                  <a:srgbClr val="333333"/>
                </a:solidFill>
                <a:effectLst/>
                <a:latin typeface="inter-regular"/>
              </a:rPr>
              <a:t>not on object.</a:t>
            </a:r>
          </a:p>
        </p:txBody>
      </p:sp>
      <p:pic>
        <p:nvPicPr>
          <p:cNvPr id="1026" name="Picture 2" descr="static synchronization">
            <a:extLst>
              <a:ext uri="{FF2B5EF4-FFF2-40B4-BE49-F238E27FC236}">
                <a16:creationId xmlns:a16="http://schemas.microsoft.com/office/drawing/2014/main" id="{9D3F52BE-1562-DE56-A8A8-50BEDC90C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264" y="1864697"/>
            <a:ext cx="4227529" cy="42473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295FF0-97DC-0623-0291-9933804712B6}"/>
              </a:ext>
            </a:extLst>
          </p:cNvPr>
          <p:cNvSpPr txBox="1"/>
          <p:nvPr/>
        </p:nvSpPr>
        <p:spPr>
          <a:xfrm>
            <a:off x="659841" y="1864697"/>
            <a:ext cx="6094324" cy="4247317"/>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Problem without static synchronization :</a:t>
            </a:r>
          </a:p>
          <a:p>
            <a:pPr algn="just"/>
            <a:endParaRPr lang="en-US" b="1" i="0" dirty="0">
              <a:solidFill>
                <a:srgbClr val="610B4B"/>
              </a:solidFill>
              <a:effectLst/>
              <a:latin typeface="erdana"/>
            </a:endParaRPr>
          </a:p>
          <a:p>
            <a:pPr algn="just"/>
            <a:r>
              <a:rPr lang="en-US" b="0" i="0" dirty="0">
                <a:solidFill>
                  <a:srgbClr val="333333"/>
                </a:solidFill>
                <a:effectLst/>
                <a:latin typeface="inter-regular"/>
              </a:rPr>
              <a:t>Suppose there are two objects of a shared class (e.g. Table) named object1 and object2.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 case of synchronized method and synchronized block there cannot be interference between t1 and t2 or t3 and t4 because t1 and t2 both refers to a common object that have a single lock.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But there can be interference between t1 and t3 or t2 and t4 because t1 acquires another lock and t3 acquires another lock. </a:t>
            </a:r>
          </a:p>
          <a:p>
            <a:pPr algn="just"/>
            <a:endParaRPr lang="en-US" dirty="0">
              <a:solidFill>
                <a:srgbClr val="333333"/>
              </a:solidFill>
              <a:latin typeface="inter-regular"/>
            </a:endParaRPr>
          </a:p>
          <a:p>
            <a:pPr algn="just"/>
            <a:r>
              <a:rPr lang="en-US" b="0" i="0" dirty="0">
                <a:solidFill>
                  <a:srgbClr val="333333"/>
                </a:solidFill>
                <a:effectLst/>
                <a:latin typeface="inter-regular"/>
              </a:rPr>
              <a:t>We don't want interference between t1 and t3 or t2 and t4. Static synchronization solves this problem.</a:t>
            </a:r>
          </a:p>
        </p:txBody>
      </p:sp>
    </p:spTree>
    <p:extLst>
      <p:ext uri="{BB962C8B-B14F-4D97-AF65-F5344CB8AC3E}">
        <p14:creationId xmlns:p14="http://schemas.microsoft.com/office/powerpoint/2010/main" val="370139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static synchronization</a:t>
            </a:r>
            <a:endParaRPr lang="en-IN" b="1" dirty="0">
              <a:solidFill>
                <a:srgbClr val="610B38"/>
              </a:solidFill>
              <a:latin typeface="erdana"/>
            </a:endParaRPr>
          </a:p>
        </p:txBody>
      </p:sp>
      <p:sp>
        <p:nvSpPr>
          <p:cNvPr id="8" name="TextBox 7">
            <a:extLst>
              <a:ext uri="{FF2B5EF4-FFF2-40B4-BE49-F238E27FC236}">
                <a16:creationId xmlns:a16="http://schemas.microsoft.com/office/drawing/2014/main" id="{3C292598-7450-E5B8-3B8A-45D68F8A65E2}"/>
              </a:ext>
            </a:extLst>
          </p:cNvPr>
          <p:cNvSpPr txBox="1"/>
          <p:nvPr/>
        </p:nvSpPr>
        <p:spPr>
          <a:xfrm>
            <a:off x="451337" y="1629239"/>
            <a:ext cx="6787249"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Table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static synchronized method</a:t>
            </a:r>
            <a:endParaRPr lang="en-IN" b="0" i="0" dirty="0">
              <a:solidFill>
                <a:srgbClr val="000000"/>
              </a:solidFill>
              <a:effectLst/>
              <a:latin typeface="inter-regular"/>
            </a:endParaRPr>
          </a:p>
          <a:p>
            <a:pPr algn="just"/>
            <a:r>
              <a:rPr lang="en-IN" b="1" dirty="0">
                <a:solidFill>
                  <a:srgbClr val="006699"/>
                </a:solidFill>
                <a:highlight>
                  <a:srgbClr val="FFFF00"/>
                </a:highlight>
                <a:latin typeface="inter-regular"/>
              </a:rPr>
              <a:t>     synchronized static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n)</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;i&lt;=3;i++)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(n*</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04903A75-2CC9-D710-A6CD-2DBD30F046DC}"/>
              </a:ext>
            </a:extLst>
          </p:cNvPr>
          <p:cNvSpPr txBox="1"/>
          <p:nvPr/>
        </p:nvSpPr>
        <p:spPr>
          <a:xfrm>
            <a:off x="7362515" y="1629239"/>
            <a:ext cx="4364750" cy="203132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dirty="0" err="1">
                <a:solidFill>
                  <a:srgbClr val="000000"/>
                </a:solidFill>
                <a:latin typeface="inter-regular"/>
              </a:rPr>
              <a:t>Table</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
        <p:nvSpPr>
          <p:cNvPr id="3" name="TextBox 2">
            <a:extLst>
              <a:ext uri="{FF2B5EF4-FFF2-40B4-BE49-F238E27FC236}">
                <a16:creationId xmlns:a16="http://schemas.microsoft.com/office/drawing/2014/main" id="{77889910-6314-0D14-0A1A-CEEB9E88D1B4}"/>
              </a:ext>
            </a:extLst>
          </p:cNvPr>
          <p:cNvSpPr txBox="1"/>
          <p:nvPr/>
        </p:nvSpPr>
        <p:spPr>
          <a:xfrm>
            <a:off x="7362515" y="4122229"/>
            <a:ext cx="4364750" cy="203132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MyThread2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dirty="0" err="1">
                <a:solidFill>
                  <a:srgbClr val="000000"/>
                </a:solidFill>
                <a:latin typeface="inter-regular"/>
              </a:rPr>
              <a:t>Table</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dirty="0">
                <a:solidFill>
                  <a:srgbClr val="C00000"/>
                </a:solidFill>
                <a:latin typeface="inter-regular"/>
              </a:rPr>
              <a:t>10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325246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Thread Priority</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By Using static synchronization</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D48B2911-2749-E030-12BA-B43A8447740C}"/>
              </a:ext>
            </a:extLst>
          </p:cNvPr>
          <p:cNvSpPr txBox="1"/>
          <p:nvPr/>
        </p:nvSpPr>
        <p:spPr>
          <a:xfrm>
            <a:off x="719668" y="1330821"/>
            <a:ext cx="4364750" cy="203132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MyThread3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dirty="0" err="1">
                <a:solidFill>
                  <a:srgbClr val="000000"/>
                </a:solidFill>
                <a:latin typeface="inter-regular"/>
              </a:rPr>
              <a:t>Table</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
        <p:nvSpPr>
          <p:cNvPr id="7" name="TextBox 6">
            <a:extLst>
              <a:ext uri="{FF2B5EF4-FFF2-40B4-BE49-F238E27FC236}">
                <a16:creationId xmlns:a16="http://schemas.microsoft.com/office/drawing/2014/main" id="{284AD49B-0125-42E8-8D36-ECE705C23FC8}"/>
              </a:ext>
            </a:extLst>
          </p:cNvPr>
          <p:cNvSpPr txBox="1"/>
          <p:nvPr/>
        </p:nvSpPr>
        <p:spPr>
          <a:xfrm>
            <a:off x="719668" y="3530655"/>
            <a:ext cx="4364750" cy="203132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MyThread4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dirty="0" err="1">
                <a:solidFill>
                  <a:srgbClr val="000000"/>
                </a:solidFill>
                <a:latin typeface="inter-regular"/>
              </a:rPr>
              <a:t>Table</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dirty="0">
                <a:solidFill>
                  <a:srgbClr val="C00000"/>
                </a:solidFill>
                <a:latin typeface="inter-regular"/>
              </a:rPr>
              <a:t>1000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
        <p:nvSpPr>
          <p:cNvPr id="9" name="TextBox 8">
            <a:extLst>
              <a:ext uri="{FF2B5EF4-FFF2-40B4-BE49-F238E27FC236}">
                <a16:creationId xmlns:a16="http://schemas.microsoft.com/office/drawing/2014/main" id="{50ADBA97-553F-9466-8DE0-97A63306C5B3}"/>
              </a:ext>
            </a:extLst>
          </p:cNvPr>
          <p:cNvSpPr txBox="1"/>
          <p:nvPr/>
        </p:nvSpPr>
        <p:spPr>
          <a:xfrm>
            <a:off x="5356922" y="1325211"/>
            <a:ext cx="4364750" cy="413190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TestSynchronization4</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MyThread1 t1=</a:t>
            </a:r>
            <a:r>
              <a:rPr lang="en-IN" b="1" i="0" dirty="0">
                <a:solidFill>
                  <a:srgbClr val="006699"/>
                </a:solidFill>
                <a:effectLst/>
                <a:latin typeface="inter-regular"/>
              </a:rPr>
              <a:t>new</a:t>
            </a:r>
            <a:r>
              <a:rPr lang="en-IN" b="0" i="0" dirty="0">
                <a:solidFill>
                  <a:srgbClr val="000000"/>
                </a:solidFill>
                <a:effectLst/>
                <a:latin typeface="inter-regular"/>
              </a:rPr>
              <a:t> MyThread1();    </a:t>
            </a:r>
          </a:p>
          <a:p>
            <a:pPr algn="just"/>
            <a:r>
              <a:rPr lang="en-IN" dirty="0">
                <a:solidFill>
                  <a:srgbClr val="000000"/>
                </a:solidFill>
                <a:latin typeface="inter-regular"/>
              </a:rPr>
              <a:t>          </a:t>
            </a:r>
            <a:r>
              <a:rPr lang="en-IN" b="0" i="0" dirty="0">
                <a:solidFill>
                  <a:srgbClr val="000000"/>
                </a:solidFill>
                <a:effectLst/>
                <a:latin typeface="inter-regular"/>
              </a:rPr>
              <a:t>MyThread2 t2=</a:t>
            </a:r>
            <a:r>
              <a:rPr lang="en-IN" b="1" i="0" dirty="0">
                <a:solidFill>
                  <a:srgbClr val="006699"/>
                </a:solidFill>
                <a:effectLst/>
                <a:latin typeface="inter-regular"/>
              </a:rPr>
              <a:t>new</a:t>
            </a:r>
            <a:r>
              <a:rPr lang="en-IN" b="0" i="0" dirty="0">
                <a:solidFill>
                  <a:srgbClr val="000000"/>
                </a:solidFill>
                <a:effectLst/>
                <a:latin typeface="inter-regular"/>
              </a:rPr>
              <a:t> MyThread2();    </a:t>
            </a:r>
          </a:p>
          <a:p>
            <a:pPr algn="just"/>
            <a:r>
              <a:rPr lang="en-IN" dirty="0">
                <a:solidFill>
                  <a:srgbClr val="000000"/>
                </a:solidFill>
                <a:latin typeface="inter-regular"/>
              </a:rPr>
              <a:t>          </a:t>
            </a:r>
            <a:r>
              <a:rPr lang="en-IN" b="0" i="0" dirty="0">
                <a:solidFill>
                  <a:srgbClr val="000000"/>
                </a:solidFill>
                <a:effectLst/>
                <a:latin typeface="inter-regular"/>
              </a:rPr>
              <a:t>MyThread3 t3=</a:t>
            </a:r>
            <a:r>
              <a:rPr lang="en-IN" b="1" i="0" dirty="0">
                <a:solidFill>
                  <a:srgbClr val="006699"/>
                </a:solidFill>
                <a:effectLst/>
                <a:latin typeface="inter-regular"/>
              </a:rPr>
              <a:t>new</a:t>
            </a:r>
            <a:r>
              <a:rPr lang="en-IN" b="0" i="0" dirty="0">
                <a:solidFill>
                  <a:srgbClr val="000000"/>
                </a:solidFill>
                <a:effectLst/>
                <a:latin typeface="inter-regular"/>
              </a:rPr>
              <a:t> MyThread3();    </a:t>
            </a:r>
          </a:p>
          <a:p>
            <a:pPr algn="just"/>
            <a:r>
              <a:rPr lang="en-IN" dirty="0">
                <a:solidFill>
                  <a:srgbClr val="000000"/>
                </a:solidFill>
                <a:latin typeface="inter-regular"/>
              </a:rPr>
              <a:t>          </a:t>
            </a:r>
            <a:r>
              <a:rPr lang="en-IN" b="0" i="0" dirty="0">
                <a:solidFill>
                  <a:srgbClr val="000000"/>
                </a:solidFill>
                <a:effectLst/>
                <a:latin typeface="inter-regular"/>
              </a:rPr>
              <a:t>MyThread4 t4=</a:t>
            </a:r>
            <a:r>
              <a:rPr lang="en-IN" b="1" i="0" dirty="0">
                <a:solidFill>
                  <a:srgbClr val="006699"/>
                </a:solidFill>
                <a:effectLst/>
                <a:latin typeface="inter-regular"/>
              </a:rPr>
              <a:t>new</a:t>
            </a:r>
            <a:r>
              <a:rPr lang="en-IN" b="0" i="0" dirty="0">
                <a:solidFill>
                  <a:srgbClr val="000000"/>
                </a:solidFill>
                <a:effectLst/>
                <a:latin typeface="inter-regular"/>
              </a:rPr>
              <a:t> MyThread4();    </a:t>
            </a:r>
          </a:p>
          <a:p>
            <a:pPr algn="just"/>
            <a:r>
              <a:rPr lang="en-IN" dirty="0">
                <a:solidFill>
                  <a:srgbClr val="000000"/>
                </a:solidFill>
                <a:latin typeface="inter-regular"/>
              </a:rPr>
              <a:t>          </a:t>
            </a:r>
            <a:r>
              <a:rPr lang="en-IN" b="0" i="0" dirty="0">
                <a:solidFill>
                  <a:srgbClr val="000000"/>
                </a:solidFill>
                <a:effectLst/>
                <a:latin typeface="inter-regular"/>
              </a:rPr>
              <a:t>t1.start();     </a:t>
            </a:r>
          </a:p>
          <a:p>
            <a:pPr algn="just"/>
            <a:r>
              <a:rPr lang="en-IN" dirty="0">
                <a:solidFill>
                  <a:srgbClr val="000000"/>
                </a:solidFill>
                <a:latin typeface="inter-regular"/>
              </a:rPr>
              <a:t>          </a:t>
            </a:r>
            <a:r>
              <a:rPr lang="en-IN" b="0" i="0" dirty="0">
                <a:solidFill>
                  <a:srgbClr val="000000"/>
                </a:solidFill>
                <a:effectLst/>
                <a:latin typeface="inter-regular"/>
              </a:rPr>
              <a:t>t2.start();    </a:t>
            </a:r>
          </a:p>
          <a:p>
            <a:pPr algn="just"/>
            <a:r>
              <a:rPr lang="en-IN" dirty="0">
                <a:solidFill>
                  <a:srgbClr val="000000"/>
                </a:solidFill>
                <a:latin typeface="inter-regular"/>
              </a:rPr>
              <a:t>          </a:t>
            </a:r>
            <a:r>
              <a:rPr lang="en-IN" b="0" i="0" dirty="0">
                <a:solidFill>
                  <a:srgbClr val="000000"/>
                </a:solidFill>
                <a:effectLst/>
                <a:latin typeface="inter-regular"/>
              </a:rPr>
              <a:t>t3.start();    </a:t>
            </a:r>
          </a:p>
          <a:p>
            <a:pPr algn="just"/>
            <a:r>
              <a:rPr lang="en-IN" dirty="0">
                <a:solidFill>
                  <a:srgbClr val="000000"/>
                </a:solidFill>
                <a:latin typeface="inter-regular"/>
              </a:rPr>
              <a:t>          </a:t>
            </a:r>
            <a:r>
              <a:rPr lang="en-IN" b="0" i="0" dirty="0">
                <a:solidFill>
                  <a:srgbClr val="000000"/>
                </a:solidFill>
                <a:effectLst/>
                <a:latin typeface="inter-regular"/>
              </a:rPr>
              <a:t>t4.start();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a:t>
            </a:r>
          </a:p>
          <a:p>
            <a:pPr algn="just"/>
            <a:endParaRPr lang="en-IN" sz="1050" b="0" i="0" dirty="0">
              <a:solidFill>
                <a:srgbClr val="000000"/>
              </a:solidFill>
              <a:effectLst/>
              <a:latin typeface="inter-regular"/>
            </a:endParaRPr>
          </a:p>
        </p:txBody>
      </p:sp>
      <p:sp>
        <p:nvSpPr>
          <p:cNvPr id="10" name="TextBox 9">
            <a:extLst>
              <a:ext uri="{FF2B5EF4-FFF2-40B4-BE49-F238E27FC236}">
                <a16:creationId xmlns:a16="http://schemas.microsoft.com/office/drawing/2014/main" id="{3DEDBBF0-4EDE-53DF-DACF-33B87285B5DC}"/>
              </a:ext>
            </a:extLst>
          </p:cNvPr>
          <p:cNvSpPr txBox="1"/>
          <p:nvPr/>
        </p:nvSpPr>
        <p:spPr>
          <a:xfrm>
            <a:off x="10168932" y="1544501"/>
            <a:ext cx="1657978" cy="3693319"/>
          </a:xfrm>
          <a:prstGeom prst="rect">
            <a:avLst/>
          </a:prstGeom>
          <a:pattFill prst="pct5">
            <a:fgClr>
              <a:schemeClr val="accent1"/>
            </a:fgClr>
            <a:bgClr>
              <a:schemeClr val="bg1"/>
            </a:bgClr>
          </a:pattFill>
          <a:ln>
            <a:solidFill>
              <a:schemeClr val="accent1"/>
            </a:solidFill>
          </a:ln>
        </p:spPr>
        <p:txBody>
          <a:bodyPr wrap="square">
            <a:spAutoFit/>
          </a:bodyPr>
          <a:lstStyle/>
          <a:p>
            <a:pPr algn="ctr"/>
            <a:r>
              <a:rPr lang="en-IN" b="1" i="0" dirty="0">
                <a:solidFill>
                  <a:srgbClr val="006699"/>
                </a:solidFill>
                <a:effectLst/>
                <a:latin typeface="inter-regular"/>
              </a:rPr>
              <a:t>Output:</a:t>
            </a:r>
            <a:endParaRPr lang="en-IN" b="0" i="0" dirty="0">
              <a:solidFill>
                <a:srgbClr val="000000"/>
              </a:solidFill>
              <a:effectLst/>
              <a:latin typeface="inter-regular"/>
            </a:endParaRPr>
          </a:p>
          <a:p>
            <a:pPr algn="just"/>
            <a:r>
              <a:rPr lang="en-IN" dirty="0">
                <a:solidFill>
                  <a:srgbClr val="000000"/>
                </a:solidFill>
                <a:latin typeface="inter-regular"/>
              </a:rPr>
              <a:t>	1</a:t>
            </a:r>
          </a:p>
          <a:p>
            <a:pPr algn="just"/>
            <a:r>
              <a:rPr lang="en-IN" dirty="0">
                <a:solidFill>
                  <a:srgbClr val="000000"/>
                </a:solidFill>
                <a:latin typeface="inter-regular"/>
              </a:rPr>
              <a:t>	2</a:t>
            </a:r>
          </a:p>
          <a:p>
            <a:pPr algn="just"/>
            <a:r>
              <a:rPr lang="en-IN" dirty="0">
                <a:solidFill>
                  <a:srgbClr val="000000"/>
                </a:solidFill>
                <a:latin typeface="inter-regular"/>
              </a:rPr>
              <a:t>	3</a:t>
            </a:r>
          </a:p>
          <a:p>
            <a:pPr algn="just"/>
            <a:r>
              <a:rPr lang="en-IN" dirty="0">
                <a:solidFill>
                  <a:srgbClr val="000000"/>
                </a:solidFill>
                <a:latin typeface="inter-regular"/>
              </a:rPr>
              <a:t>	10</a:t>
            </a:r>
          </a:p>
          <a:p>
            <a:pPr algn="just"/>
            <a:r>
              <a:rPr lang="en-IN" dirty="0">
                <a:solidFill>
                  <a:srgbClr val="000000"/>
                </a:solidFill>
                <a:latin typeface="inter-regular"/>
              </a:rPr>
              <a:t>	20</a:t>
            </a:r>
          </a:p>
          <a:p>
            <a:pPr algn="just"/>
            <a:r>
              <a:rPr lang="en-IN" dirty="0">
                <a:solidFill>
                  <a:srgbClr val="000000"/>
                </a:solidFill>
                <a:latin typeface="inter-regular"/>
              </a:rPr>
              <a:t>	30</a:t>
            </a:r>
          </a:p>
          <a:p>
            <a:pPr algn="just"/>
            <a:r>
              <a:rPr lang="en-IN" dirty="0">
                <a:solidFill>
                  <a:srgbClr val="000000"/>
                </a:solidFill>
                <a:latin typeface="inter-regular"/>
              </a:rPr>
              <a:t>	100</a:t>
            </a:r>
          </a:p>
          <a:p>
            <a:pPr algn="just"/>
            <a:r>
              <a:rPr lang="en-IN" dirty="0">
                <a:solidFill>
                  <a:srgbClr val="000000"/>
                </a:solidFill>
                <a:latin typeface="inter-regular"/>
              </a:rPr>
              <a:t>	200</a:t>
            </a:r>
          </a:p>
          <a:p>
            <a:pPr algn="just"/>
            <a:r>
              <a:rPr lang="en-IN" dirty="0">
                <a:solidFill>
                  <a:srgbClr val="000000"/>
                </a:solidFill>
                <a:latin typeface="inter-regular"/>
              </a:rPr>
              <a:t>	300</a:t>
            </a:r>
          </a:p>
          <a:p>
            <a:pPr algn="just"/>
            <a:r>
              <a:rPr lang="en-IN" dirty="0">
                <a:solidFill>
                  <a:srgbClr val="000000"/>
                </a:solidFill>
                <a:latin typeface="inter-regular"/>
              </a:rPr>
              <a:t>	1000</a:t>
            </a:r>
          </a:p>
          <a:p>
            <a:pPr algn="just"/>
            <a:r>
              <a:rPr lang="en-IN" dirty="0">
                <a:solidFill>
                  <a:srgbClr val="000000"/>
                </a:solidFill>
                <a:latin typeface="inter-regular"/>
              </a:rPr>
              <a:t>	2000</a:t>
            </a:r>
          </a:p>
          <a:p>
            <a:pPr algn="just"/>
            <a:r>
              <a:rPr lang="en-IN" dirty="0">
                <a:solidFill>
                  <a:srgbClr val="000000"/>
                </a:solidFill>
                <a:latin typeface="inter-regular"/>
              </a:rPr>
              <a:t>	3000</a:t>
            </a:r>
          </a:p>
        </p:txBody>
      </p:sp>
    </p:spTree>
    <p:extLst>
      <p:ext uri="{BB962C8B-B14F-4D97-AF65-F5344CB8AC3E}">
        <p14:creationId xmlns:p14="http://schemas.microsoft.com/office/powerpoint/2010/main" val="58464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833718" y="2876890"/>
            <a:ext cx="10372165" cy="1104220"/>
          </a:xfrm>
        </p:spPr>
        <p:txBody>
          <a:bodyPr>
            <a:normAutofit fontScale="90000"/>
          </a:bodyPr>
          <a:lstStyle/>
          <a:p>
            <a:r>
              <a:rPr lang="en-IN" sz="7200" b="1" dirty="0"/>
              <a:t>Inter-thread Communication</a:t>
            </a:r>
          </a:p>
        </p:txBody>
      </p:sp>
    </p:spTree>
    <p:extLst>
      <p:ext uri="{BB962C8B-B14F-4D97-AF65-F5344CB8AC3E}">
        <p14:creationId xmlns:p14="http://schemas.microsoft.com/office/powerpoint/2010/main" val="1037362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Inter-thread Communication</a:t>
            </a:r>
            <a:endParaRPr lang="en-IN" b="1" dirty="0">
              <a:solidFill>
                <a:srgbClr val="610B38"/>
              </a:solidFill>
              <a:latin typeface="erdana"/>
            </a:endParaRPr>
          </a:p>
        </p:txBody>
      </p:sp>
      <p:sp>
        <p:nvSpPr>
          <p:cNvPr id="6" name="TextBox 5">
            <a:extLst>
              <a:ext uri="{FF2B5EF4-FFF2-40B4-BE49-F238E27FC236}">
                <a16:creationId xmlns:a16="http://schemas.microsoft.com/office/drawing/2014/main" id="{ABB5F76C-8E2A-B141-1DD6-239697D863B1}"/>
              </a:ext>
            </a:extLst>
          </p:cNvPr>
          <p:cNvSpPr txBox="1"/>
          <p:nvPr/>
        </p:nvSpPr>
        <p:spPr>
          <a:xfrm>
            <a:off x="524435" y="717870"/>
            <a:ext cx="11143129" cy="4662815"/>
          </a:xfrm>
          <a:prstGeom prst="rect">
            <a:avLst/>
          </a:prstGeom>
          <a:noFill/>
        </p:spPr>
        <p:txBody>
          <a:bodyPr wrap="square">
            <a:spAutoFit/>
          </a:bodyPr>
          <a:lstStyle/>
          <a:p>
            <a:pPr algn="just"/>
            <a:r>
              <a:rPr lang="en-US" b="1" i="0" dirty="0">
                <a:solidFill>
                  <a:srgbClr val="333333"/>
                </a:solidFill>
                <a:effectLst/>
                <a:latin typeface="inter-bold"/>
              </a:rPr>
              <a:t>Inter-thread communication</a:t>
            </a:r>
            <a:r>
              <a:rPr lang="en-US" b="0" i="0" dirty="0">
                <a:solidFill>
                  <a:srgbClr val="333333"/>
                </a:solidFill>
                <a:effectLst/>
                <a:latin typeface="inter-regular"/>
              </a:rPr>
              <a:t> or </a:t>
            </a:r>
            <a:r>
              <a:rPr lang="en-US" b="1" i="0" dirty="0">
                <a:solidFill>
                  <a:srgbClr val="333333"/>
                </a:solidFill>
                <a:effectLst/>
                <a:latin typeface="inter-bold"/>
              </a:rPr>
              <a:t>Co-operation</a:t>
            </a:r>
            <a:r>
              <a:rPr lang="en-US" b="0" i="0" dirty="0">
                <a:solidFill>
                  <a:srgbClr val="333333"/>
                </a:solidFill>
                <a:effectLst/>
                <a:latin typeface="inter-regular"/>
              </a:rPr>
              <a:t> is all about allowing synchronized threads to communicate with each other.</a:t>
            </a:r>
          </a:p>
          <a:p>
            <a:pPr algn="just"/>
            <a:endParaRPr lang="en-US" dirty="0">
              <a:solidFill>
                <a:srgbClr val="333333"/>
              </a:solidFill>
              <a:latin typeface="inter-regular"/>
            </a:endParaRPr>
          </a:p>
          <a:p>
            <a:pPr algn="just"/>
            <a:r>
              <a:rPr lang="en-US" b="0" i="0" dirty="0">
                <a:solidFill>
                  <a:srgbClr val="333333"/>
                </a:solidFill>
                <a:effectLst/>
                <a:latin typeface="inter-regular"/>
              </a:rPr>
              <a:t>Inter-thread communication is a mechanism in which a thread is paused running in its critical section and another thread is allowed to enter (or lock) in the same critical section to be executed.</a:t>
            </a:r>
          </a:p>
          <a:p>
            <a:pPr algn="just"/>
            <a:endParaRPr lang="en-US" dirty="0">
              <a:solidFill>
                <a:srgbClr val="333333"/>
              </a:solidFill>
              <a:latin typeface="inter-regular"/>
            </a:endParaRPr>
          </a:p>
          <a:p>
            <a:pPr algn="just"/>
            <a:r>
              <a:rPr lang="en-US" b="0" i="0" dirty="0">
                <a:solidFill>
                  <a:srgbClr val="333333"/>
                </a:solidFill>
                <a:effectLst/>
                <a:latin typeface="inter-regular"/>
              </a:rPr>
              <a:t>It is implemented by following methods of </a:t>
            </a:r>
            <a:r>
              <a:rPr lang="en-US" b="1" i="0" dirty="0">
                <a:solidFill>
                  <a:srgbClr val="333333"/>
                </a:solidFill>
                <a:effectLst/>
                <a:latin typeface="inter-bold"/>
              </a:rPr>
              <a:t>Object class</a:t>
            </a:r>
            <a:r>
              <a:rPr lang="en-US" b="0" i="0" dirty="0">
                <a:solidFill>
                  <a:srgbClr val="333333"/>
                </a:solidFill>
                <a:effectLst/>
                <a:latin typeface="inter-regular"/>
              </a:rPr>
              <a:t>:</a:t>
            </a:r>
          </a:p>
          <a:p>
            <a:pPr marL="285750" indent="-285750" algn="just">
              <a:buFont typeface="Wingdings" panose="05000000000000000000" pitchFamily="2" charset="2"/>
              <a:buChar char="§"/>
            </a:pPr>
            <a:r>
              <a:rPr lang="en-US" b="0" i="0" dirty="0">
                <a:solidFill>
                  <a:srgbClr val="000000"/>
                </a:solidFill>
                <a:effectLst/>
                <a:latin typeface="inter-regular"/>
              </a:rPr>
              <a:t>wait()</a:t>
            </a:r>
          </a:p>
          <a:p>
            <a:pPr marL="285750" indent="-285750" algn="just">
              <a:buFont typeface="Wingdings" panose="05000000000000000000" pitchFamily="2" charset="2"/>
              <a:buChar char="§"/>
            </a:pPr>
            <a:r>
              <a:rPr lang="en-US" b="0" i="0" dirty="0">
                <a:solidFill>
                  <a:srgbClr val="000000"/>
                </a:solidFill>
                <a:effectLst/>
                <a:latin typeface="inter-regular"/>
              </a:rPr>
              <a:t>notify()</a:t>
            </a:r>
          </a:p>
          <a:p>
            <a:pPr marL="285750" indent="-285750" algn="just">
              <a:buFont typeface="Wingdings" panose="05000000000000000000" pitchFamily="2" charset="2"/>
              <a:buChar char="§"/>
            </a:pPr>
            <a:r>
              <a:rPr lang="en-US" b="0" i="0" dirty="0" err="1">
                <a:solidFill>
                  <a:srgbClr val="000000"/>
                </a:solidFill>
                <a:effectLst/>
                <a:latin typeface="inter-regular"/>
              </a:rPr>
              <a:t>notifyAll</a:t>
            </a:r>
            <a:r>
              <a:rPr lang="en-US" b="0" i="0" dirty="0">
                <a:solidFill>
                  <a:srgbClr val="000000"/>
                </a:solidFill>
                <a:effectLst/>
                <a:latin typeface="inter-regular"/>
              </a:rPr>
              <a:t>()</a:t>
            </a:r>
          </a:p>
          <a:p>
            <a:pPr algn="just"/>
            <a:endParaRPr lang="en-US" sz="700" b="0" i="0" dirty="0">
              <a:solidFill>
                <a:srgbClr val="000000"/>
              </a:solidFill>
              <a:effectLst/>
              <a:latin typeface="inter-regular"/>
            </a:endParaRPr>
          </a:p>
          <a:p>
            <a:pPr marL="342900" indent="-342900" algn="just">
              <a:buAutoNum type="arabicParenR"/>
            </a:pPr>
            <a:r>
              <a:rPr lang="en-US" b="1" i="0" dirty="0">
                <a:solidFill>
                  <a:srgbClr val="610B4B"/>
                </a:solidFill>
                <a:effectLst/>
                <a:latin typeface="erdana"/>
              </a:rPr>
              <a:t>wait() method</a:t>
            </a:r>
          </a:p>
          <a:p>
            <a:pPr marL="342900" indent="-342900" algn="just">
              <a:buAutoNum type="arabicParenR"/>
            </a:pPr>
            <a:endParaRPr lang="en-US" sz="600" b="0" i="0" dirty="0">
              <a:solidFill>
                <a:srgbClr val="610B4B"/>
              </a:solidFill>
              <a:effectLst/>
              <a:latin typeface="erdana"/>
            </a:endParaRPr>
          </a:p>
          <a:p>
            <a:pPr algn="just"/>
            <a:r>
              <a:rPr lang="en-US" b="0" i="0" dirty="0">
                <a:solidFill>
                  <a:srgbClr val="333333"/>
                </a:solidFill>
                <a:effectLst/>
                <a:latin typeface="inter-regular"/>
              </a:rPr>
              <a:t>The wait() method causes the current thread to release the lock and wait until either another thread invokes the notify() method or the </a:t>
            </a:r>
            <a:r>
              <a:rPr lang="en-US" b="0" i="0" dirty="0" err="1">
                <a:solidFill>
                  <a:srgbClr val="333333"/>
                </a:solidFill>
                <a:effectLst/>
                <a:latin typeface="inter-regular"/>
              </a:rPr>
              <a:t>notifyAll</a:t>
            </a:r>
            <a:r>
              <a:rPr lang="en-US" b="0" i="0" dirty="0">
                <a:solidFill>
                  <a:srgbClr val="333333"/>
                </a:solidFill>
                <a:effectLst/>
                <a:latin typeface="inter-regular"/>
              </a:rPr>
              <a:t>() method for this object, or a specified amount of time has elapsed.</a:t>
            </a:r>
          </a:p>
          <a:p>
            <a:pPr algn="just"/>
            <a:endParaRPr lang="en-US" sz="700" b="0" i="0" dirty="0">
              <a:solidFill>
                <a:srgbClr val="333333"/>
              </a:solidFill>
              <a:effectLst/>
              <a:latin typeface="inter-regular"/>
            </a:endParaRPr>
          </a:p>
          <a:p>
            <a:pPr algn="just"/>
            <a:r>
              <a:rPr lang="en-US" b="0" i="0" dirty="0">
                <a:solidFill>
                  <a:srgbClr val="333333"/>
                </a:solidFill>
                <a:effectLst/>
                <a:latin typeface="inter-regular"/>
              </a:rPr>
              <a:t>The current thread must own this object's monitor, so it must be called from the synchronized method only otherwise it will throw an exception.</a:t>
            </a:r>
          </a:p>
        </p:txBody>
      </p:sp>
      <p:graphicFrame>
        <p:nvGraphicFramePr>
          <p:cNvPr id="7" name="Table 7">
            <a:extLst>
              <a:ext uri="{FF2B5EF4-FFF2-40B4-BE49-F238E27FC236}">
                <a16:creationId xmlns:a16="http://schemas.microsoft.com/office/drawing/2014/main" id="{83AC5591-3128-2F0C-F786-73090015E7A5}"/>
              </a:ext>
            </a:extLst>
          </p:cNvPr>
          <p:cNvGraphicFramePr>
            <a:graphicFrameLocks noGrp="1"/>
          </p:cNvGraphicFramePr>
          <p:nvPr>
            <p:extLst>
              <p:ext uri="{D42A27DB-BD31-4B8C-83A1-F6EECF244321}">
                <p14:modId xmlns:p14="http://schemas.microsoft.com/office/powerpoint/2010/main" val="4232626455"/>
              </p:ext>
            </p:extLst>
          </p:nvPr>
        </p:nvGraphicFramePr>
        <p:xfrm>
          <a:off x="793374" y="5262037"/>
          <a:ext cx="10874189" cy="1249680"/>
        </p:xfrm>
        <a:graphic>
          <a:graphicData uri="http://schemas.openxmlformats.org/drawingml/2006/table">
            <a:tbl>
              <a:tblPr firstRow="1" bandRow="1">
                <a:tableStyleId>{5C22544A-7EE6-4342-B048-85BDC9FD1C3A}</a:tableStyleId>
              </a:tblPr>
              <a:tblGrid>
                <a:gridCol w="6861862">
                  <a:extLst>
                    <a:ext uri="{9D8B030D-6E8A-4147-A177-3AD203B41FA5}">
                      <a16:colId xmlns:a16="http://schemas.microsoft.com/office/drawing/2014/main" val="1033382327"/>
                    </a:ext>
                  </a:extLst>
                </a:gridCol>
                <a:gridCol w="4012327">
                  <a:extLst>
                    <a:ext uri="{9D8B030D-6E8A-4147-A177-3AD203B41FA5}">
                      <a16:colId xmlns:a16="http://schemas.microsoft.com/office/drawing/2014/main" val="114043058"/>
                    </a:ext>
                  </a:extLst>
                </a:gridCol>
              </a:tblGrid>
              <a:tr h="37084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2916865775"/>
                  </a:ext>
                </a:extLst>
              </a:tr>
              <a:tr h="370840">
                <a:tc>
                  <a:txBody>
                    <a:bodyPr/>
                    <a:lstStyle/>
                    <a:p>
                      <a:pPr algn="just" fontAlgn="t"/>
                      <a:r>
                        <a:rPr lang="en-US">
                          <a:solidFill>
                            <a:srgbClr val="333333"/>
                          </a:solidFill>
                          <a:effectLst/>
                          <a:latin typeface="inter-regular"/>
                        </a:rPr>
                        <a:t>public final void wait()throws InterruptedException</a:t>
                      </a:r>
                    </a:p>
                  </a:txBody>
                  <a:tcPr marL="60960" marR="60960" marT="60960" marB="60960"/>
                </a:tc>
                <a:tc>
                  <a:txBody>
                    <a:bodyPr/>
                    <a:lstStyle/>
                    <a:p>
                      <a:pPr algn="just" fontAlgn="t"/>
                      <a:r>
                        <a:rPr lang="en-US" dirty="0">
                          <a:solidFill>
                            <a:srgbClr val="333333"/>
                          </a:solidFill>
                          <a:effectLst/>
                          <a:latin typeface="inter-regular"/>
                        </a:rPr>
                        <a:t>It waits until object is notified.</a:t>
                      </a:r>
                    </a:p>
                  </a:txBody>
                  <a:tcPr marL="60960" marR="60960" marT="60960" marB="60960"/>
                </a:tc>
                <a:extLst>
                  <a:ext uri="{0D108BD9-81ED-4DB2-BD59-A6C34878D82A}">
                    <a16:rowId xmlns:a16="http://schemas.microsoft.com/office/drawing/2014/main" val="3877395349"/>
                  </a:ext>
                </a:extLst>
              </a:tr>
              <a:tr h="370840">
                <a:tc>
                  <a:txBody>
                    <a:bodyPr/>
                    <a:lstStyle/>
                    <a:p>
                      <a:pPr algn="just" fontAlgn="t"/>
                      <a:r>
                        <a:rPr lang="en-US">
                          <a:solidFill>
                            <a:srgbClr val="333333"/>
                          </a:solidFill>
                          <a:effectLst/>
                          <a:latin typeface="inter-regular"/>
                        </a:rPr>
                        <a:t>public final void wait(long timeout)throws InterruptedException</a:t>
                      </a:r>
                    </a:p>
                  </a:txBody>
                  <a:tcPr marL="60960" marR="60960" marT="60960" marB="60960"/>
                </a:tc>
                <a:tc>
                  <a:txBody>
                    <a:bodyPr/>
                    <a:lstStyle/>
                    <a:p>
                      <a:pPr algn="just" fontAlgn="t"/>
                      <a:r>
                        <a:rPr lang="en-US" dirty="0">
                          <a:solidFill>
                            <a:srgbClr val="333333"/>
                          </a:solidFill>
                          <a:effectLst/>
                          <a:latin typeface="inter-regular"/>
                        </a:rPr>
                        <a:t>It waits for the specified amount of time.</a:t>
                      </a:r>
                    </a:p>
                  </a:txBody>
                  <a:tcPr marL="60960" marR="60960" marT="60960" marB="60960"/>
                </a:tc>
                <a:extLst>
                  <a:ext uri="{0D108BD9-81ED-4DB2-BD59-A6C34878D82A}">
                    <a16:rowId xmlns:a16="http://schemas.microsoft.com/office/drawing/2014/main" val="3737610958"/>
                  </a:ext>
                </a:extLst>
              </a:tr>
            </a:tbl>
          </a:graphicData>
        </a:graphic>
      </p:graphicFrame>
    </p:spTree>
    <p:extLst>
      <p:ext uri="{BB962C8B-B14F-4D97-AF65-F5344CB8AC3E}">
        <p14:creationId xmlns:p14="http://schemas.microsoft.com/office/powerpoint/2010/main" val="193776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Inter-thread Communication</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D6276F78-CAC0-BF31-0952-EAAE7DF705EA}"/>
              </a:ext>
            </a:extLst>
          </p:cNvPr>
          <p:cNvSpPr txBox="1"/>
          <p:nvPr/>
        </p:nvSpPr>
        <p:spPr>
          <a:xfrm>
            <a:off x="1048871" y="1202648"/>
            <a:ext cx="10650070" cy="4524315"/>
          </a:xfrm>
          <a:prstGeom prst="rect">
            <a:avLst/>
          </a:prstGeom>
          <a:noFill/>
          <a:ln>
            <a:solidFill>
              <a:schemeClr val="accent1"/>
            </a:solidFill>
          </a:ln>
        </p:spPr>
        <p:txBody>
          <a:bodyPr wrap="square">
            <a:spAutoFit/>
          </a:bodyPr>
          <a:lstStyle/>
          <a:p>
            <a:pPr algn="just"/>
            <a:r>
              <a:rPr lang="en-US" b="1" i="0" dirty="0">
                <a:solidFill>
                  <a:srgbClr val="610B38"/>
                </a:solidFill>
                <a:effectLst/>
                <a:latin typeface="erdana"/>
              </a:rPr>
              <a:t>2) notify() method</a:t>
            </a:r>
          </a:p>
          <a:p>
            <a:pPr algn="just"/>
            <a:endParaRPr lang="en-US" b="0" i="0" dirty="0">
              <a:solidFill>
                <a:srgbClr val="610B38"/>
              </a:solidFill>
              <a:effectLst/>
              <a:latin typeface="erdana"/>
            </a:endParaRPr>
          </a:p>
          <a:p>
            <a:pPr algn="just"/>
            <a:r>
              <a:rPr lang="en-US" b="0" i="0" dirty="0">
                <a:solidFill>
                  <a:srgbClr val="333333"/>
                </a:solidFill>
                <a:effectLst/>
                <a:latin typeface="inter-regular"/>
              </a:rPr>
              <a:t>The notify() method wakes up a single thread that is waiting on this object's monitor. If any threads are waiting on this object, one of them is chosen to be awakened. The choice is arbitrary and occurs at the discretion of the implementation.</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Syntax:</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notify()  </a:t>
            </a:r>
          </a:p>
          <a:p>
            <a:pPr algn="just"/>
            <a:endParaRPr lang="en-US" b="0" i="0" dirty="0">
              <a:solidFill>
                <a:srgbClr val="333333"/>
              </a:solidFill>
              <a:effectLst/>
              <a:latin typeface="inter-regular"/>
            </a:endParaRPr>
          </a:p>
          <a:p>
            <a:pPr algn="just"/>
            <a:r>
              <a:rPr lang="en-US" b="1" i="0" dirty="0">
                <a:solidFill>
                  <a:srgbClr val="610B4B"/>
                </a:solidFill>
                <a:effectLst/>
                <a:latin typeface="erdana"/>
              </a:rPr>
              <a:t>3) </a:t>
            </a:r>
            <a:r>
              <a:rPr lang="en-US" b="1" i="0" dirty="0" err="1">
                <a:solidFill>
                  <a:srgbClr val="610B4B"/>
                </a:solidFill>
                <a:effectLst/>
                <a:latin typeface="erdana"/>
              </a:rPr>
              <a:t>notifyAll</a:t>
            </a:r>
            <a:r>
              <a:rPr lang="en-US" b="1" i="0" dirty="0">
                <a:solidFill>
                  <a:srgbClr val="610B4B"/>
                </a:solidFill>
                <a:effectLst/>
                <a:latin typeface="erdana"/>
              </a:rPr>
              <a:t>() method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Wakes up all threads that are waiting on this object's monitor.</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notifyAll</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83594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Process of Inter-thread Communication</a:t>
            </a:r>
            <a:endParaRPr lang="en-IN" b="1" dirty="0">
              <a:solidFill>
                <a:srgbClr val="610B38"/>
              </a:solidFill>
              <a:latin typeface="erdana"/>
            </a:endParaRPr>
          </a:p>
        </p:txBody>
      </p:sp>
      <p:pic>
        <p:nvPicPr>
          <p:cNvPr id="1026" name="Picture 2" descr="inter thread communication in java">
            <a:extLst>
              <a:ext uri="{FF2B5EF4-FFF2-40B4-BE49-F238E27FC236}">
                <a16:creationId xmlns:a16="http://schemas.microsoft.com/office/drawing/2014/main" id="{A3E3BB93-4993-301A-D8D9-AB4139278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165" y="990600"/>
            <a:ext cx="7835153" cy="2191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393E86-1767-AF0D-0FD7-1FFD6E1569E1}"/>
              </a:ext>
            </a:extLst>
          </p:cNvPr>
          <p:cNvSpPr txBox="1"/>
          <p:nvPr/>
        </p:nvSpPr>
        <p:spPr>
          <a:xfrm>
            <a:off x="963706" y="3182471"/>
            <a:ext cx="10264588" cy="3416320"/>
          </a:xfrm>
          <a:prstGeom prst="rect">
            <a:avLst/>
          </a:prstGeom>
          <a:noFill/>
          <a:ln>
            <a:solidFill>
              <a:schemeClr val="accent1"/>
            </a:solidFill>
          </a:ln>
        </p:spPr>
        <p:txBody>
          <a:bodyPr wrap="square">
            <a:spAutoFit/>
          </a:bodyPr>
          <a:lstStyle/>
          <a:p>
            <a:pPr marL="342900" indent="-342900" algn="just">
              <a:buFont typeface="+mj-lt"/>
              <a:buAutoNum type="arabicParenR"/>
            </a:pPr>
            <a:r>
              <a:rPr lang="en-US" b="0" i="0" dirty="0">
                <a:solidFill>
                  <a:srgbClr val="000000"/>
                </a:solidFill>
                <a:effectLst/>
                <a:latin typeface="inter-regular"/>
              </a:rPr>
              <a:t>Threads enter to acquire lock.</a:t>
            </a:r>
          </a:p>
          <a:p>
            <a:pPr marL="342900" indent="-342900" algn="just">
              <a:buFont typeface="+mj-lt"/>
              <a:buAutoNum type="arabicParenR"/>
            </a:pPr>
            <a:endParaRPr lang="en-US" b="0" i="0" dirty="0">
              <a:solidFill>
                <a:srgbClr val="000000"/>
              </a:solidFill>
              <a:effectLst/>
              <a:latin typeface="inter-regular"/>
            </a:endParaRPr>
          </a:p>
          <a:p>
            <a:pPr marL="342900" indent="-342900" algn="just">
              <a:buFont typeface="+mj-lt"/>
              <a:buAutoNum type="arabicParenR"/>
            </a:pPr>
            <a:r>
              <a:rPr lang="en-US" b="0" i="0" dirty="0">
                <a:solidFill>
                  <a:srgbClr val="000000"/>
                </a:solidFill>
                <a:effectLst/>
                <a:latin typeface="inter-regular"/>
              </a:rPr>
              <a:t>Lock is acquired by on thread.</a:t>
            </a:r>
          </a:p>
          <a:p>
            <a:pPr marL="342900" indent="-342900" algn="just">
              <a:buFont typeface="+mj-lt"/>
              <a:buAutoNum type="arabicParenR"/>
            </a:pPr>
            <a:endParaRPr lang="en-US" b="0" i="0" dirty="0">
              <a:solidFill>
                <a:srgbClr val="000000"/>
              </a:solidFill>
              <a:effectLst/>
              <a:latin typeface="inter-regular"/>
            </a:endParaRPr>
          </a:p>
          <a:p>
            <a:pPr marL="342900" indent="-342900" algn="just">
              <a:buFont typeface="+mj-lt"/>
              <a:buAutoNum type="arabicParenR"/>
            </a:pPr>
            <a:r>
              <a:rPr lang="en-US" b="0" i="0" dirty="0">
                <a:solidFill>
                  <a:srgbClr val="000000"/>
                </a:solidFill>
                <a:effectLst/>
                <a:latin typeface="inter-regular"/>
              </a:rPr>
              <a:t>Now thread goes to waiting state if you call wait() method on the object. Otherwise it releases the lock and exits.</a:t>
            </a:r>
          </a:p>
          <a:p>
            <a:pPr marL="342900" indent="-342900" algn="just">
              <a:buFont typeface="+mj-lt"/>
              <a:buAutoNum type="arabicParenR"/>
            </a:pPr>
            <a:endParaRPr lang="en-US" b="0" i="0" dirty="0">
              <a:solidFill>
                <a:srgbClr val="000000"/>
              </a:solidFill>
              <a:effectLst/>
              <a:latin typeface="inter-regular"/>
            </a:endParaRPr>
          </a:p>
          <a:p>
            <a:pPr marL="342900" indent="-342900" algn="just">
              <a:buFont typeface="+mj-lt"/>
              <a:buAutoNum type="arabicParenR"/>
            </a:pPr>
            <a:r>
              <a:rPr lang="en-US" b="0" i="0" dirty="0">
                <a:solidFill>
                  <a:srgbClr val="000000"/>
                </a:solidFill>
                <a:effectLst/>
                <a:latin typeface="inter-regular"/>
              </a:rPr>
              <a:t>If you call notify() or </a:t>
            </a:r>
            <a:r>
              <a:rPr lang="en-US" b="0" i="0" dirty="0" err="1">
                <a:solidFill>
                  <a:srgbClr val="000000"/>
                </a:solidFill>
                <a:effectLst/>
                <a:latin typeface="inter-regular"/>
              </a:rPr>
              <a:t>notifyAll</a:t>
            </a:r>
            <a:r>
              <a:rPr lang="en-US" b="0" i="0" dirty="0">
                <a:solidFill>
                  <a:srgbClr val="000000"/>
                </a:solidFill>
                <a:effectLst/>
                <a:latin typeface="inter-regular"/>
              </a:rPr>
              <a:t>() method, thread moves to the notified state (runnable state).</a:t>
            </a:r>
          </a:p>
          <a:p>
            <a:pPr marL="342900" indent="-342900" algn="just">
              <a:buFont typeface="+mj-lt"/>
              <a:buAutoNum type="arabicParenR"/>
            </a:pPr>
            <a:endParaRPr lang="en-US" b="0" i="0" dirty="0">
              <a:solidFill>
                <a:srgbClr val="000000"/>
              </a:solidFill>
              <a:effectLst/>
              <a:latin typeface="inter-regular"/>
            </a:endParaRPr>
          </a:p>
          <a:p>
            <a:pPr marL="342900" indent="-342900" algn="just">
              <a:buFont typeface="+mj-lt"/>
              <a:buAutoNum type="arabicParenR"/>
            </a:pPr>
            <a:r>
              <a:rPr lang="en-US" b="0" i="0" dirty="0">
                <a:solidFill>
                  <a:srgbClr val="000000"/>
                </a:solidFill>
                <a:effectLst/>
                <a:latin typeface="inter-regular"/>
              </a:rPr>
              <a:t>Now thread is available to acquire lock.</a:t>
            </a:r>
          </a:p>
          <a:p>
            <a:pPr algn="just"/>
            <a:endParaRPr lang="en-US" b="0" i="0" dirty="0">
              <a:solidFill>
                <a:srgbClr val="000000"/>
              </a:solidFill>
              <a:effectLst/>
              <a:latin typeface="inter-regular"/>
            </a:endParaRPr>
          </a:p>
          <a:p>
            <a:pPr algn="just"/>
            <a:r>
              <a:rPr lang="en-US" b="0" i="0" dirty="0">
                <a:solidFill>
                  <a:srgbClr val="000000"/>
                </a:solidFill>
                <a:effectLst/>
                <a:latin typeface="inter-regular"/>
              </a:rPr>
              <a:t>6)   After completion of the task, thread releases the lock and exits the monitor state of the object.</a:t>
            </a:r>
          </a:p>
        </p:txBody>
      </p:sp>
    </p:spTree>
    <p:extLst>
      <p:ext uri="{BB962C8B-B14F-4D97-AF65-F5344CB8AC3E}">
        <p14:creationId xmlns:p14="http://schemas.microsoft.com/office/powerpoint/2010/main" val="22112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Inter-thread Communication</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FBFFF7E2-C58F-AF57-E7D6-CEF8FA00B83D}"/>
              </a:ext>
            </a:extLst>
          </p:cNvPr>
          <p:cNvSpPr txBox="1"/>
          <p:nvPr/>
        </p:nvSpPr>
        <p:spPr>
          <a:xfrm>
            <a:off x="658907" y="1094388"/>
            <a:ext cx="6364940" cy="5355312"/>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Customer</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amount=</a:t>
            </a:r>
            <a:r>
              <a:rPr lang="en-IN" b="0" i="0" dirty="0">
                <a:solidFill>
                  <a:srgbClr val="C00000"/>
                </a:solidFill>
                <a:effectLst/>
                <a:latin typeface="inter-regular"/>
              </a:rPr>
              <a:t>10000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synchronized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withdraw(</a:t>
            </a:r>
            <a:r>
              <a:rPr lang="en-IN" b="1" i="0" dirty="0">
                <a:solidFill>
                  <a:srgbClr val="006699"/>
                </a:solidFill>
                <a:effectLst/>
                <a:latin typeface="inter-regular"/>
              </a:rPr>
              <a:t>int</a:t>
            </a:r>
            <a:r>
              <a:rPr lang="en-IN" b="0" i="0" dirty="0">
                <a:solidFill>
                  <a:srgbClr val="000000"/>
                </a:solidFill>
                <a:effectLst/>
                <a:latin typeface="inter-regular"/>
              </a:rPr>
              <a:t> amount)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"going to withdraw"</a:t>
            </a:r>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1" i="0" dirty="0" err="1">
                <a:solidFill>
                  <a:srgbClr val="006699"/>
                </a:solidFill>
                <a:effectLst/>
                <a:latin typeface="inter-regular"/>
              </a:rPr>
              <a:t>this</a:t>
            </a:r>
            <a:r>
              <a:rPr lang="en-IN" b="0" i="0" dirty="0" err="1">
                <a:solidFill>
                  <a:srgbClr val="000000"/>
                </a:solidFill>
                <a:effectLst/>
                <a:latin typeface="inter-regular"/>
              </a:rPr>
              <a:t>.amount</a:t>
            </a:r>
            <a:r>
              <a:rPr lang="en-IN" b="0" i="0" dirty="0">
                <a:solidFill>
                  <a:srgbClr val="000000"/>
                </a:solidFill>
                <a:effectLst/>
                <a:latin typeface="inter-regular"/>
              </a:rPr>
              <a:t>&lt;amount)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"Less balance</a:t>
            </a:r>
            <a:r>
              <a:rPr lang="en-IN" dirty="0">
                <a:solidFill>
                  <a:srgbClr val="0000FF"/>
                </a:solidFill>
                <a:latin typeface="inter-regular"/>
              </a:rPr>
              <a:t> - </a:t>
            </a:r>
            <a:r>
              <a:rPr lang="en-IN" b="0" i="0" dirty="0">
                <a:solidFill>
                  <a:srgbClr val="0000FF"/>
                </a:solidFill>
                <a:effectLst/>
                <a:latin typeface="inter-regular"/>
              </a:rPr>
              <a:t>waiting for deposit"</a:t>
            </a:r>
            <a:r>
              <a:rPr lang="en-IN" b="0" i="0" dirty="0">
                <a:solidFill>
                  <a:srgbClr val="000000"/>
                </a:solidFill>
                <a:effectLst/>
                <a:latin typeface="inter-regular"/>
              </a:rPr>
              <a:t>);    </a:t>
            </a:r>
          </a:p>
          <a:p>
            <a:pPr algn="just"/>
            <a:r>
              <a:rPr lang="en-IN" b="1" i="0" dirty="0">
                <a:solidFill>
                  <a:srgbClr val="006699"/>
                </a:solidFill>
                <a:effectLst/>
                <a:latin typeface="inter-regular"/>
              </a:rPr>
              <a:t>              try</a:t>
            </a:r>
          </a:p>
          <a:p>
            <a:pPr algn="just"/>
            <a:r>
              <a:rPr lang="en-IN" b="1" dirty="0">
                <a:solidFill>
                  <a:srgbClr val="006699"/>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wait();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.amount</a:t>
            </a:r>
            <a:r>
              <a:rPr lang="en-IN" b="0" i="0" dirty="0">
                <a:solidFill>
                  <a:srgbClr val="000000"/>
                </a:solidFill>
                <a:effectLst/>
                <a:latin typeface="inter-regular"/>
              </a:rPr>
              <a:t>-=amount;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"withdraw completed"</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 End of withdraw() method</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9B3F3B11-0BC3-5F91-60A0-0D243B04E824}"/>
              </a:ext>
            </a:extLst>
          </p:cNvPr>
          <p:cNvSpPr txBox="1"/>
          <p:nvPr/>
        </p:nvSpPr>
        <p:spPr>
          <a:xfrm>
            <a:off x="7023847" y="1094388"/>
            <a:ext cx="5069541" cy="2308324"/>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     </a:t>
            </a:r>
            <a:r>
              <a:rPr lang="en-IN" b="1" i="0" dirty="0">
                <a:solidFill>
                  <a:srgbClr val="006699"/>
                </a:solidFill>
                <a:effectLst/>
                <a:latin typeface="inter-regular"/>
              </a:rPr>
              <a:t>synchronized</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deposit(</a:t>
            </a:r>
            <a:r>
              <a:rPr lang="en-IN" b="1" i="0" dirty="0">
                <a:solidFill>
                  <a:srgbClr val="006699"/>
                </a:solidFill>
                <a:effectLst/>
                <a:latin typeface="inter-regular"/>
              </a:rPr>
              <a:t>int</a:t>
            </a:r>
            <a:r>
              <a:rPr lang="en-IN" b="0" i="0" dirty="0">
                <a:solidFill>
                  <a:srgbClr val="000000"/>
                </a:solidFill>
                <a:effectLst/>
                <a:latin typeface="inter-regular"/>
              </a:rPr>
              <a:t> amount)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"going to deposit"</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.amount</a:t>
            </a:r>
            <a:r>
              <a:rPr lang="en-IN" b="0" i="0" dirty="0">
                <a:solidFill>
                  <a:srgbClr val="000000"/>
                </a:solidFill>
                <a:effectLst/>
                <a:latin typeface="inter-regular"/>
              </a:rPr>
              <a:t>+=amount;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"deposit completed"</a:t>
            </a:r>
            <a:r>
              <a:rPr lang="en-IN" b="0" i="0" dirty="0">
                <a:solidFill>
                  <a:srgbClr val="000000"/>
                </a:solidFill>
                <a:effectLst/>
                <a:latin typeface="inter-regular"/>
              </a:rPr>
              <a:t>);    </a:t>
            </a:r>
          </a:p>
          <a:p>
            <a:pPr algn="just"/>
            <a:r>
              <a:rPr lang="en-IN" b="0" i="0" dirty="0">
                <a:solidFill>
                  <a:srgbClr val="000000"/>
                </a:solidFill>
                <a:effectLst/>
                <a:latin typeface="inter-regular"/>
              </a:rPr>
              <a:t>          notify();    </a:t>
            </a:r>
          </a:p>
          <a:p>
            <a:pPr algn="just"/>
            <a:r>
              <a:rPr lang="en-IN" b="0" i="0" dirty="0">
                <a:solidFill>
                  <a:srgbClr val="000000"/>
                </a:solidFill>
                <a:effectLst/>
                <a:latin typeface="inter-regular"/>
              </a:rPr>
              <a:t>      }   //End of deposit() method </a:t>
            </a:r>
          </a:p>
          <a:p>
            <a:pPr algn="just"/>
            <a:r>
              <a:rPr lang="en-IN" b="0" i="0" dirty="0">
                <a:solidFill>
                  <a:srgbClr val="000000"/>
                </a:solidFill>
                <a:effectLst/>
                <a:latin typeface="inter-regular"/>
              </a:rPr>
              <a:t>} //End of class      </a:t>
            </a:r>
          </a:p>
        </p:txBody>
      </p:sp>
    </p:spTree>
    <p:extLst>
      <p:ext uri="{BB962C8B-B14F-4D97-AF65-F5344CB8AC3E}">
        <p14:creationId xmlns:p14="http://schemas.microsoft.com/office/powerpoint/2010/main" val="317306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Inter-thread Communication</a:t>
            </a:r>
            <a:endParaRPr lang="en-IN" b="1" dirty="0">
              <a:solidFill>
                <a:srgbClr val="610B38"/>
              </a:solidFill>
              <a:latin typeface="erdana"/>
            </a:endParaRPr>
          </a:p>
        </p:txBody>
      </p:sp>
      <p:sp>
        <p:nvSpPr>
          <p:cNvPr id="9" name="TextBox 8">
            <a:extLst>
              <a:ext uri="{FF2B5EF4-FFF2-40B4-BE49-F238E27FC236}">
                <a16:creationId xmlns:a16="http://schemas.microsoft.com/office/drawing/2014/main" id="{ED9F05BC-5635-AE49-5659-5BE137244EA1}"/>
              </a:ext>
            </a:extLst>
          </p:cNvPr>
          <p:cNvSpPr txBox="1"/>
          <p:nvPr/>
        </p:nvSpPr>
        <p:spPr>
          <a:xfrm>
            <a:off x="800766" y="717870"/>
            <a:ext cx="4876799"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final</a:t>
            </a:r>
            <a:r>
              <a:rPr lang="en-IN" b="0" i="0" dirty="0">
                <a:solidFill>
                  <a:srgbClr val="000000"/>
                </a:solidFill>
                <a:effectLst/>
                <a:latin typeface="inter-regular"/>
              </a:rPr>
              <a:t> Customer c=</a:t>
            </a:r>
            <a:r>
              <a:rPr lang="en-IN" b="1" i="0" dirty="0">
                <a:solidFill>
                  <a:srgbClr val="006699"/>
                </a:solidFill>
                <a:effectLst/>
                <a:latin typeface="inter-regular"/>
              </a:rPr>
              <a:t>new</a:t>
            </a:r>
            <a:r>
              <a:rPr lang="en-IN" b="0" i="0" dirty="0">
                <a:solidFill>
                  <a:srgbClr val="000000"/>
                </a:solidFill>
                <a:effectLst/>
                <a:latin typeface="inter-regular"/>
              </a:rPr>
              <a:t> Customer();    </a:t>
            </a:r>
          </a:p>
          <a:p>
            <a:pPr algn="just"/>
            <a:r>
              <a:rPr lang="en-IN" b="1" i="0" dirty="0">
                <a:solidFill>
                  <a:srgbClr val="006699"/>
                </a:solidFill>
                <a:effectLst/>
                <a:latin typeface="inter-regular"/>
              </a:rPr>
              <a:t>          new</a:t>
            </a:r>
            <a:r>
              <a:rPr lang="en-IN" b="0" i="0" dirty="0">
                <a:solidFill>
                  <a:srgbClr val="000000"/>
                </a:solidFill>
                <a:effectLst/>
                <a:latin typeface="inter-regular"/>
              </a:rPr>
              <a:t> Thread()</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c.withdraw</a:t>
            </a:r>
            <a:r>
              <a:rPr lang="en-IN" b="0" i="0" dirty="0">
                <a:solidFill>
                  <a:srgbClr val="000000"/>
                </a:solidFill>
                <a:effectLst/>
                <a:latin typeface="inter-regular"/>
              </a:rPr>
              <a:t>(</a:t>
            </a:r>
            <a:r>
              <a:rPr lang="en-IN" b="0" i="0" dirty="0">
                <a:solidFill>
                  <a:srgbClr val="C00000"/>
                </a:solidFill>
                <a:effectLst/>
                <a:latin typeface="inter-regular"/>
              </a:rPr>
              <a:t>15000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}.start();    </a:t>
            </a:r>
          </a:p>
          <a:p>
            <a:pPr algn="just"/>
            <a:r>
              <a:rPr lang="en-IN" b="1" i="0" dirty="0">
                <a:solidFill>
                  <a:srgbClr val="006699"/>
                </a:solidFill>
                <a:effectLst/>
                <a:latin typeface="inter-regular"/>
              </a:rPr>
              <a:t>         new</a:t>
            </a:r>
            <a:r>
              <a:rPr lang="en-IN" b="0" i="0" dirty="0">
                <a:solidFill>
                  <a:srgbClr val="000000"/>
                </a:solidFill>
                <a:effectLst/>
                <a:latin typeface="inter-regular"/>
              </a:rPr>
              <a:t> Thread()</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c.deposit</a:t>
            </a:r>
            <a:r>
              <a:rPr lang="en-IN" b="0" i="0" dirty="0">
                <a:solidFill>
                  <a:srgbClr val="000000"/>
                </a:solidFill>
                <a:effectLst/>
                <a:latin typeface="inter-regular"/>
              </a:rPr>
              <a:t>(</a:t>
            </a:r>
            <a:r>
              <a:rPr lang="en-IN" b="0" i="0" dirty="0">
                <a:solidFill>
                  <a:srgbClr val="C00000"/>
                </a:solidFill>
                <a:effectLst/>
                <a:latin typeface="inter-regular"/>
              </a:rPr>
              <a:t>10000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}.start();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12" name="TextBox 11">
            <a:extLst>
              <a:ext uri="{FF2B5EF4-FFF2-40B4-BE49-F238E27FC236}">
                <a16:creationId xmlns:a16="http://schemas.microsoft.com/office/drawing/2014/main" id="{CB7EF1D8-86A9-BA1E-FF13-CEA8B95C78B3}"/>
              </a:ext>
            </a:extLst>
          </p:cNvPr>
          <p:cNvSpPr txBox="1"/>
          <p:nvPr/>
        </p:nvSpPr>
        <p:spPr>
          <a:xfrm>
            <a:off x="7458390" y="2690336"/>
            <a:ext cx="3624942" cy="2031325"/>
          </a:xfrm>
          <a:prstGeom prst="rect">
            <a:avLst/>
          </a:prstGeom>
          <a:noFill/>
          <a:ln>
            <a:solidFill>
              <a:schemeClr val="accent1"/>
            </a:solidFill>
          </a:ln>
        </p:spPr>
        <p:txBody>
          <a:bodyPr wrap="square">
            <a:spAutoFit/>
          </a:bodyPr>
          <a:lstStyle/>
          <a:p>
            <a:r>
              <a:rPr lang="en-US" b="1" dirty="0"/>
              <a:t>Output:</a:t>
            </a:r>
          </a:p>
          <a:p>
            <a:endParaRPr lang="en-US" dirty="0"/>
          </a:p>
          <a:p>
            <a:r>
              <a:rPr lang="en-US" dirty="0"/>
              <a:t>going to withdraw</a:t>
            </a:r>
          </a:p>
          <a:p>
            <a:r>
              <a:rPr lang="en-US" dirty="0"/>
              <a:t>Less balance - waiting for deposit</a:t>
            </a:r>
          </a:p>
          <a:p>
            <a:r>
              <a:rPr lang="en-US" dirty="0"/>
              <a:t>going to deposit</a:t>
            </a:r>
          </a:p>
          <a:p>
            <a:r>
              <a:rPr lang="en-US" dirty="0"/>
              <a:t>deposit completed</a:t>
            </a:r>
          </a:p>
          <a:p>
            <a:r>
              <a:rPr lang="en-US" dirty="0"/>
              <a:t>withdraw completed</a:t>
            </a:r>
            <a:endParaRPr lang="en-IN" dirty="0"/>
          </a:p>
        </p:txBody>
      </p:sp>
    </p:spTree>
    <p:extLst>
      <p:ext uri="{BB962C8B-B14F-4D97-AF65-F5344CB8AC3E}">
        <p14:creationId xmlns:p14="http://schemas.microsoft.com/office/powerpoint/2010/main" val="304637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833718" y="2876890"/>
            <a:ext cx="10372165" cy="1104220"/>
          </a:xfrm>
        </p:spPr>
        <p:txBody>
          <a:bodyPr>
            <a:normAutofit/>
          </a:bodyPr>
          <a:lstStyle/>
          <a:p>
            <a:r>
              <a:rPr lang="en-IN" sz="7200" b="1" dirty="0"/>
              <a:t>Basics of Deadlock</a:t>
            </a:r>
          </a:p>
        </p:txBody>
      </p:sp>
    </p:spTree>
    <p:extLst>
      <p:ext uri="{BB962C8B-B14F-4D97-AF65-F5344CB8AC3E}">
        <p14:creationId xmlns:p14="http://schemas.microsoft.com/office/powerpoint/2010/main" val="2379605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Deadlock in Java</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40E29FED-85B6-262B-A67B-20BE32359A21}"/>
              </a:ext>
            </a:extLst>
          </p:cNvPr>
          <p:cNvSpPr txBox="1"/>
          <p:nvPr/>
        </p:nvSpPr>
        <p:spPr>
          <a:xfrm>
            <a:off x="472141" y="1005425"/>
            <a:ext cx="11247718" cy="1200329"/>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333333"/>
                </a:solidFill>
                <a:effectLst/>
                <a:latin typeface="inter-regular"/>
              </a:rPr>
              <a:t>Deadlock can occur in a situation when a thread is waiting for an object lock, that is acquired by another thread and second thread is waiting for an object lock that is acquired by first thread. </a:t>
            </a:r>
          </a:p>
          <a:p>
            <a:pPr marL="285750" indent="-285750">
              <a:buFont typeface="Wingdings" panose="05000000000000000000" pitchFamily="2" charset="2"/>
              <a:buChar char="§"/>
            </a:pPr>
            <a:endParaRPr lang="en-US" dirty="0">
              <a:solidFill>
                <a:srgbClr val="333333"/>
              </a:solidFill>
              <a:latin typeface="inter-regular"/>
            </a:endParaRPr>
          </a:p>
          <a:p>
            <a:pPr marL="285750" indent="-285750">
              <a:buFont typeface="Wingdings" panose="05000000000000000000" pitchFamily="2" charset="2"/>
              <a:buChar char="§"/>
            </a:pPr>
            <a:r>
              <a:rPr lang="en-US" b="0" i="0" dirty="0">
                <a:solidFill>
                  <a:srgbClr val="333333"/>
                </a:solidFill>
                <a:effectLst/>
                <a:latin typeface="inter-regular"/>
              </a:rPr>
              <a:t>Since, both threads are waiting for each other to release the lock, the condition is called </a:t>
            </a:r>
            <a:r>
              <a:rPr lang="en-US" b="1" i="0" dirty="0">
                <a:solidFill>
                  <a:srgbClr val="333333"/>
                </a:solidFill>
                <a:effectLst/>
                <a:latin typeface="inter-regular"/>
              </a:rPr>
              <a:t>deadlock</a:t>
            </a:r>
            <a:r>
              <a:rPr lang="en-US" b="0" i="0" dirty="0">
                <a:solidFill>
                  <a:srgbClr val="333333"/>
                </a:solidFill>
                <a:effectLst/>
                <a:latin typeface="inter-regular"/>
              </a:rPr>
              <a:t>.</a:t>
            </a:r>
            <a:endParaRPr lang="en-IN" dirty="0"/>
          </a:p>
        </p:txBody>
      </p:sp>
      <p:pic>
        <p:nvPicPr>
          <p:cNvPr id="1028" name="Picture 4">
            <a:extLst>
              <a:ext uri="{FF2B5EF4-FFF2-40B4-BE49-F238E27FC236}">
                <a16:creationId xmlns:a16="http://schemas.microsoft.com/office/drawing/2014/main" id="{0CCBCB6D-D208-FC11-103C-19AF4D386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93309"/>
            <a:ext cx="6113929" cy="374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41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Deadlock in Java : Example 01</a:t>
            </a:r>
            <a:endParaRPr lang="en-IN" b="1" dirty="0">
              <a:solidFill>
                <a:srgbClr val="610B38"/>
              </a:solidFill>
              <a:latin typeface="erdana"/>
            </a:endParaRPr>
          </a:p>
        </p:txBody>
      </p:sp>
      <p:sp>
        <p:nvSpPr>
          <p:cNvPr id="10" name="TextBox 9">
            <a:extLst>
              <a:ext uri="{FF2B5EF4-FFF2-40B4-BE49-F238E27FC236}">
                <a16:creationId xmlns:a16="http://schemas.microsoft.com/office/drawing/2014/main" id="{7D503998-F071-0624-5AAD-C2B4B2207FBE}"/>
              </a:ext>
            </a:extLst>
          </p:cNvPr>
          <p:cNvSpPr txBox="1"/>
          <p:nvPr/>
        </p:nvSpPr>
        <p:spPr>
          <a:xfrm>
            <a:off x="472141" y="1483772"/>
            <a:ext cx="10560949" cy="4247317"/>
          </a:xfrm>
          <a:prstGeom prst="rect">
            <a:avLst/>
          </a:prstGeom>
          <a:noFill/>
          <a:ln>
            <a:solidFill>
              <a:schemeClr val="accent1"/>
            </a:solidFill>
          </a:ln>
        </p:spPr>
        <p:txBody>
          <a:bodyPr wrap="square">
            <a:spAutoFit/>
          </a:bodyPr>
          <a:lstStyle/>
          <a:p>
            <a:r>
              <a:rPr lang="en-US" dirty="0"/>
              <a:t>public class </a:t>
            </a:r>
            <a:r>
              <a:rPr lang="en-US" dirty="0" err="1"/>
              <a:t>TestThread</a:t>
            </a:r>
            <a:r>
              <a:rPr lang="en-US" dirty="0"/>
              <a:t> </a:t>
            </a:r>
          </a:p>
          <a:p>
            <a:r>
              <a:rPr lang="en-US" dirty="0"/>
              <a:t>{</a:t>
            </a:r>
          </a:p>
          <a:p>
            <a:r>
              <a:rPr lang="en-US" dirty="0"/>
              <a:t>	public static Object Lock1 = new Object(); </a:t>
            </a:r>
          </a:p>
          <a:p>
            <a:r>
              <a:rPr lang="en-US" dirty="0"/>
              <a:t>   	</a:t>
            </a:r>
          </a:p>
          <a:p>
            <a:r>
              <a:rPr lang="en-US" dirty="0"/>
              <a:t>	public static Object Lock2 = new Object();</a:t>
            </a:r>
          </a:p>
          <a:p>
            <a:r>
              <a:rPr lang="en-US" dirty="0"/>
              <a:t>   </a:t>
            </a:r>
          </a:p>
          <a:p>
            <a:r>
              <a:rPr lang="en-US" dirty="0"/>
              <a:t>   	public static void main(String </a:t>
            </a:r>
            <a:r>
              <a:rPr lang="en-US" dirty="0" err="1"/>
              <a:t>args</a:t>
            </a:r>
            <a:r>
              <a:rPr lang="en-US" dirty="0"/>
              <a:t>[]) </a:t>
            </a:r>
          </a:p>
          <a:p>
            <a:r>
              <a:rPr lang="en-US" dirty="0"/>
              <a:t>	{</a:t>
            </a:r>
          </a:p>
          <a:p>
            <a:r>
              <a:rPr lang="en-US" dirty="0"/>
              <a:t>      		ThreadDemo1 T1 = new ThreadDemo1();</a:t>
            </a:r>
          </a:p>
          <a:p>
            <a:r>
              <a:rPr lang="en-US" dirty="0"/>
              <a:t>      		ThreadDemo2 T2 = new ThreadDemo2();</a:t>
            </a:r>
          </a:p>
          <a:p>
            <a:r>
              <a:rPr lang="en-US" dirty="0"/>
              <a:t>      		</a:t>
            </a:r>
          </a:p>
          <a:p>
            <a:r>
              <a:rPr lang="en-US" dirty="0"/>
              <a:t>		T1.start();</a:t>
            </a:r>
          </a:p>
          <a:p>
            <a:r>
              <a:rPr lang="en-US" dirty="0"/>
              <a:t>      		T2.start();</a:t>
            </a:r>
          </a:p>
          <a:p>
            <a:r>
              <a:rPr lang="en-US" dirty="0"/>
              <a:t>   	}</a:t>
            </a:r>
          </a:p>
          <a:p>
            <a:r>
              <a:rPr lang="en-IN" dirty="0"/>
              <a:t>	</a:t>
            </a:r>
          </a:p>
        </p:txBody>
      </p:sp>
    </p:spTree>
    <p:extLst>
      <p:ext uri="{BB962C8B-B14F-4D97-AF65-F5344CB8AC3E}">
        <p14:creationId xmlns:p14="http://schemas.microsoft.com/office/powerpoint/2010/main" val="160870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Thread Priority</a:t>
            </a:r>
          </a:p>
        </p:txBody>
      </p:sp>
      <p:sp>
        <p:nvSpPr>
          <p:cNvPr id="8" name="TextBox 7">
            <a:extLst>
              <a:ext uri="{FF2B5EF4-FFF2-40B4-BE49-F238E27FC236}">
                <a16:creationId xmlns:a16="http://schemas.microsoft.com/office/drawing/2014/main" id="{4A32E0F4-509C-941A-4776-64339968DB5F}"/>
              </a:ext>
            </a:extLst>
          </p:cNvPr>
          <p:cNvSpPr txBox="1"/>
          <p:nvPr/>
        </p:nvSpPr>
        <p:spPr>
          <a:xfrm>
            <a:off x="932329" y="905436"/>
            <a:ext cx="10569388" cy="1631216"/>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Each thread has a priority. Priorities are represented by a number between </a:t>
            </a:r>
            <a:r>
              <a:rPr lang="en-US" b="1" i="0" dirty="0">
                <a:solidFill>
                  <a:srgbClr val="333333"/>
                </a:solidFill>
                <a:effectLst/>
                <a:latin typeface="inter-regular"/>
              </a:rPr>
              <a:t>1</a:t>
            </a:r>
            <a:r>
              <a:rPr lang="en-US" b="0" i="0" dirty="0">
                <a:solidFill>
                  <a:srgbClr val="333333"/>
                </a:solidFill>
                <a:effectLst/>
                <a:latin typeface="inter-regular"/>
              </a:rPr>
              <a:t> and </a:t>
            </a:r>
            <a:r>
              <a:rPr lang="en-US" b="1" i="0" dirty="0">
                <a:solidFill>
                  <a:srgbClr val="333333"/>
                </a:solidFill>
                <a:effectLst/>
                <a:latin typeface="inter-regular"/>
              </a:rPr>
              <a:t>10</a:t>
            </a:r>
            <a:r>
              <a:rPr lang="en-US" b="0" i="0" dirty="0">
                <a:solidFill>
                  <a:srgbClr val="333333"/>
                </a:solidFill>
                <a:effectLst/>
                <a:latin typeface="inter-regular"/>
              </a:rPr>
              <a:t>. </a:t>
            </a:r>
          </a:p>
          <a:p>
            <a:pPr marL="285750" indent="-285750" algn="just">
              <a:buFont typeface="Arial" panose="020B0604020202020204" pitchFamily="34" charset="0"/>
              <a:buChar char="•"/>
            </a:pPr>
            <a:endParaRPr lang="en-US" sz="400"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In most cases, the thread scheduler schedules the threads according to their priority (known as preemptive scheduling). </a:t>
            </a:r>
            <a:r>
              <a:rPr lang="en-US" b="0" i="0" dirty="0">
                <a:solidFill>
                  <a:srgbClr val="333333"/>
                </a:solidFill>
                <a:effectLst/>
                <a:highlight>
                  <a:srgbClr val="FFFF00"/>
                </a:highlight>
                <a:latin typeface="inter-regular"/>
              </a:rPr>
              <a:t>But it is not guaranteed because it depends on the JVM specification that which scheduling it chooses. </a:t>
            </a:r>
          </a:p>
          <a:p>
            <a:pPr marL="285750" indent="-285750" algn="just">
              <a:buFont typeface="Arial" panose="020B0604020202020204" pitchFamily="34" charset="0"/>
              <a:buChar char="•"/>
            </a:pPr>
            <a:endParaRPr lang="en-US" sz="200"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Apart from JVM, a Java programmer can also assign the priorities of a thread explicitly in a Java program.</a:t>
            </a:r>
            <a:endParaRPr lang="en-IN" dirty="0"/>
          </a:p>
        </p:txBody>
      </p:sp>
      <p:sp>
        <p:nvSpPr>
          <p:cNvPr id="12" name="TextBox 11">
            <a:extLst>
              <a:ext uri="{FF2B5EF4-FFF2-40B4-BE49-F238E27FC236}">
                <a16:creationId xmlns:a16="http://schemas.microsoft.com/office/drawing/2014/main" id="{9C1D0D55-CDF2-48C1-3AF0-D98F696934BB}"/>
              </a:ext>
            </a:extLst>
          </p:cNvPr>
          <p:cNvSpPr txBox="1"/>
          <p:nvPr/>
        </p:nvSpPr>
        <p:spPr>
          <a:xfrm>
            <a:off x="932330" y="2717516"/>
            <a:ext cx="10569388" cy="1754326"/>
          </a:xfrm>
          <a:prstGeom prst="rect">
            <a:avLst/>
          </a:prstGeom>
          <a:noFill/>
          <a:ln>
            <a:solidFill>
              <a:schemeClr val="accent1"/>
            </a:solidFill>
          </a:ln>
        </p:spPr>
        <p:txBody>
          <a:bodyPr wrap="square">
            <a:spAutoFit/>
          </a:bodyPr>
          <a:lstStyle/>
          <a:p>
            <a:pPr algn="just"/>
            <a:r>
              <a:rPr lang="en-US" b="0" i="0" dirty="0">
                <a:solidFill>
                  <a:srgbClr val="610B38"/>
                </a:solidFill>
                <a:effectLst/>
                <a:latin typeface="erdana"/>
              </a:rPr>
              <a:t>3 constants defined in Thread class:</a:t>
            </a:r>
          </a:p>
          <a:p>
            <a:pPr algn="just"/>
            <a:endParaRPr lang="en-US" b="0" i="0" dirty="0">
              <a:solidFill>
                <a:srgbClr val="610B38"/>
              </a:solidFill>
              <a:effectLst/>
              <a:latin typeface="erdana"/>
            </a:endParaRPr>
          </a:p>
          <a:p>
            <a:pPr algn="just">
              <a:buFont typeface="+mj-lt"/>
              <a:buAutoNum type="arabicPeriod"/>
            </a:pPr>
            <a:r>
              <a:rPr lang="en-US" b="1" i="0" dirty="0">
                <a:solidFill>
                  <a:srgbClr val="7030A0"/>
                </a:solidFill>
                <a:effectLst/>
                <a:latin typeface="inter-regular"/>
              </a:rPr>
              <a:t>public static int MIN_PRIORITY     2) public static int NORM_PRIORITY     3)public static int MAX_PRIORITY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Default priority of a thread is 5 (NORM_PRIORITY). The value of MIN_PRIORITY is 1 and the value of MAX_PRIORITY is 10.</a:t>
            </a:r>
          </a:p>
        </p:txBody>
      </p:sp>
      <p:sp>
        <p:nvSpPr>
          <p:cNvPr id="13" name="TextBox 12">
            <a:extLst>
              <a:ext uri="{FF2B5EF4-FFF2-40B4-BE49-F238E27FC236}">
                <a16:creationId xmlns:a16="http://schemas.microsoft.com/office/drawing/2014/main" id="{CB03ADD6-A008-8CD8-1D19-90AC555D83A1}"/>
              </a:ext>
            </a:extLst>
          </p:cNvPr>
          <p:cNvSpPr txBox="1"/>
          <p:nvPr/>
        </p:nvSpPr>
        <p:spPr>
          <a:xfrm>
            <a:off x="932329" y="4609151"/>
            <a:ext cx="10569388" cy="2100575"/>
          </a:xfrm>
          <a:prstGeom prst="rect">
            <a:avLst/>
          </a:prstGeom>
          <a:noFill/>
          <a:ln>
            <a:solidFill>
              <a:schemeClr val="accent1"/>
            </a:solidFill>
          </a:ln>
        </p:spPr>
        <p:txBody>
          <a:bodyPr wrap="square">
            <a:spAutoFit/>
          </a:bodyPr>
          <a:lstStyle/>
          <a:p>
            <a:pPr algn="just"/>
            <a:endParaRPr lang="en-US" b="1" i="0" dirty="0">
              <a:solidFill>
                <a:srgbClr val="FF0000"/>
              </a:solidFill>
              <a:effectLst/>
              <a:latin typeface="inter-bold"/>
            </a:endParaRPr>
          </a:p>
          <a:p>
            <a:pPr algn="just"/>
            <a:r>
              <a:rPr lang="en-US" b="1" i="0" dirty="0">
                <a:solidFill>
                  <a:srgbClr val="FF0000"/>
                </a:solidFill>
                <a:effectLst/>
                <a:latin typeface="inter-bold"/>
              </a:rPr>
              <a:t>Getter and Setter methods of Thread Priority:</a:t>
            </a:r>
          </a:p>
          <a:p>
            <a:pPr algn="just"/>
            <a:endParaRPr lang="en-US" sz="900" b="1" i="0" dirty="0">
              <a:solidFill>
                <a:srgbClr val="FF0000"/>
              </a:solidFill>
              <a:effectLst/>
              <a:latin typeface="inter-bold"/>
            </a:endParaRPr>
          </a:p>
          <a:p>
            <a:pPr algn="just"/>
            <a:r>
              <a:rPr lang="en-US" b="1" i="0" dirty="0">
                <a:solidFill>
                  <a:srgbClr val="333333"/>
                </a:solidFill>
                <a:effectLst/>
                <a:latin typeface="inter-bold"/>
              </a:rPr>
              <a:t>public final int </a:t>
            </a:r>
            <a:r>
              <a:rPr lang="en-US" b="1" i="0" dirty="0" err="1">
                <a:solidFill>
                  <a:srgbClr val="333333"/>
                </a:solidFill>
                <a:effectLst/>
                <a:latin typeface="inter-bold"/>
              </a:rPr>
              <a:t>getPriority</a:t>
            </a:r>
            <a:r>
              <a:rPr lang="en-US" b="1" i="0" dirty="0">
                <a:solidFill>
                  <a:srgbClr val="333333"/>
                </a:solidFill>
                <a:effectLst/>
                <a:latin typeface="inter-bold"/>
              </a:rPr>
              <a:t>():</a:t>
            </a:r>
            <a:r>
              <a:rPr lang="en-US" b="0" i="0" dirty="0">
                <a:solidFill>
                  <a:srgbClr val="333333"/>
                </a:solidFill>
                <a:effectLst/>
                <a:latin typeface="inter-regular"/>
              </a:rPr>
              <a:t> The </a:t>
            </a:r>
            <a:r>
              <a:rPr lang="en-US" b="0" i="0" dirty="0" err="1">
                <a:solidFill>
                  <a:srgbClr val="333333"/>
                </a:solidFill>
                <a:effectLst/>
                <a:latin typeface="inter-regular"/>
              </a:rPr>
              <a:t>java.lang.Thread.getPriority</a:t>
            </a:r>
            <a:r>
              <a:rPr lang="en-US" b="0" i="0" dirty="0">
                <a:solidFill>
                  <a:srgbClr val="333333"/>
                </a:solidFill>
                <a:effectLst/>
                <a:latin typeface="inter-regular"/>
              </a:rPr>
              <a:t>() method returns the priority of the given thread.</a:t>
            </a:r>
          </a:p>
          <a:p>
            <a:pPr algn="just"/>
            <a:endParaRPr lang="en-US" sz="1050" b="1" i="0" dirty="0">
              <a:solidFill>
                <a:srgbClr val="333333"/>
              </a:solidFill>
              <a:effectLst/>
              <a:latin typeface="inter-bold"/>
            </a:endParaRPr>
          </a:p>
          <a:p>
            <a:pPr algn="just"/>
            <a:r>
              <a:rPr lang="en-US" b="1" i="0" dirty="0">
                <a:solidFill>
                  <a:srgbClr val="333333"/>
                </a:solidFill>
                <a:effectLst/>
                <a:latin typeface="inter-bold"/>
              </a:rPr>
              <a:t>public final void </a:t>
            </a:r>
            <a:r>
              <a:rPr lang="en-US" b="1" i="0" dirty="0" err="1">
                <a:solidFill>
                  <a:srgbClr val="333333"/>
                </a:solidFill>
                <a:effectLst/>
                <a:latin typeface="inter-bold"/>
              </a:rPr>
              <a:t>setPriority</a:t>
            </a:r>
            <a:r>
              <a:rPr lang="en-US" b="1" i="0" dirty="0">
                <a:solidFill>
                  <a:srgbClr val="333333"/>
                </a:solidFill>
                <a:effectLst/>
                <a:latin typeface="inter-bold"/>
              </a:rPr>
              <a:t>(int </a:t>
            </a:r>
            <a:r>
              <a:rPr lang="en-US" b="1" i="0" dirty="0" err="1">
                <a:solidFill>
                  <a:srgbClr val="333333"/>
                </a:solidFill>
                <a:effectLst/>
                <a:latin typeface="inter-bold"/>
              </a:rPr>
              <a:t>newPriority</a:t>
            </a:r>
            <a:r>
              <a:rPr lang="en-US" b="1" i="0" dirty="0">
                <a:solidFill>
                  <a:srgbClr val="333333"/>
                </a:solidFill>
                <a:effectLst/>
                <a:latin typeface="inter-bold"/>
              </a:rPr>
              <a:t>):</a:t>
            </a:r>
            <a:r>
              <a:rPr lang="en-US" b="0" i="0" dirty="0">
                <a:solidFill>
                  <a:srgbClr val="333333"/>
                </a:solidFill>
                <a:effectLst/>
                <a:latin typeface="inter-regular"/>
              </a:rPr>
              <a:t> The </a:t>
            </a:r>
            <a:r>
              <a:rPr lang="en-US" b="0" i="0" dirty="0" err="1">
                <a:solidFill>
                  <a:srgbClr val="333333"/>
                </a:solidFill>
                <a:effectLst/>
                <a:latin typeface="inter-regular"/>
              </a:rPr>
              <a:t>java.lang.Thread.setPriority</a:t>
            </a:r>
            <a:r>
              <a:rPr lang="en-US" b="0" i="0" dirty="0">
                <a:solidFill>
                  <a:srgbClr val="333333"/>
                </a:solidFill>
                <a:effectLst/>
                <a:latin typeface="inter-regular"/>
              </a:rPr>
              <a:t>() method updates or assign the priority of the thread to </a:t>
            </a:r>
            <a:r>
              <a:rPr lang="en-US" b="0" i="0" dirty="0" err="1">
                <a:solidFill>
                  <a:srgbClr val="333333"/>
                </a:solidFill>
                <a:effectLst/>
                <a:latin typeface="inter-regular"/>
              </a:rPr>
              <a:t>newPriority</a:t>
            </a:r>
            <a:r>
              <a:rPr lang="en-US" b="0" i="0" dirty="0">
                <a:solidFill>
                  <a:srgbClr val="333333"/>
                </a:solidFill>
                <a:effectLst/>
                <a:latin typeface="inter-regular"/>
              </a:rPr>
              <a:t>. The method throws </a:t>
            </a:r>
            <a:r>
              <a:rPr lang="en-US" b="0" i="0" dirty="0" err="1">
                <a:solidFill>
                  <a:srgbClr val="0070C0"/>
                </a:solidFill>
                <a:effectLst/>
                <a:latin typeface="inter-regular"/>
              </a:rPr>
              <a:t>IllegalArgumentException</a:t>
            </a:r>
            <a:r>
              <a:rPr lang="en-US" b="0" i="0" dirty="0">
                <a:solidFill>
                  <a:srgbClr val="333333"/>
                </a:solidFill>
                <a:effectLst/>
                <a:latin typeface="inter-regular"/>
              </a:rPr>
              <a:t> if the value </a:t>
            </a:r>
            <a:r>
              <a:rPr lang="en-US" b="0" i="0" dirty="0" err="1">
                <a:solidFill>
                  <a:srgbClr val="333333"/>
                </a:solidFill>
                <a:effectLst/>
                <a:latin typeface="inter-regular"/>
              </a:rPr>
              <a:t>newPriority</a:t>
            </a:r>
            <a:r>
              <a:rPr lang="en-US" b="0" i="0" dirty="0">
                <a:solidFill>
                  <a:srgbClr val="333333"/>
                </a:solidFill>
                <a:effectLst/>
                <a:latin typeface="inter-regular"/>
              </a:rPr>
              <a:t> goes out of the range, which is 1 (minimum) to 10 (maximum)</a:t>
            </a:r>
          </a:p>
        </p:txBody>
      </p:sp>
    </p:spTree>
    <p:extLst>
      <p:ext uri="{BB962C8B-B14F-4D97-AF65-F5344CB8AC3E}">
        <p14:creationId xmlns:p14="http://schemas.microsoft.com/office/powerpoint/2010/main" val="189847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Deadlock in Java : Example 01</a:t>
            </a:r>
            <a:endParaRPr lang="en-IN" b="1" dirty="0">
              <a:solidFill>
                <a:srgbClr val="610B38"/>
              </a:solidFill>
              <a:latin typeface="erdana"/>
            </a:endParaRPr>
          </a:p>
        </p:txBody>
      </p:sp>
      <p:sp>
        <p:nvSpPr>
          <p:cNvPr id="3" name="TextBox 2">
            <a:extLst>
              <a:ext uri="{FF2B5EF4-FFF2-40B4-BE49-F238E27FC236}">
                <a16:creationId xmlns:a16="http://schemas.microsoft.com/office/drawing/2014/main" id="{B67A6CAA-4C07-81E6-761E-555A270CF074}"/>
              </a:ext>
            </a:extLst>
          </p:cNvPr>
          <p:cNvSpPr txBox="1"/>
          <p:nvPr/>
        </p:nvSpPr>
        <p:spPr>
          <a:xfrm>
            <a:off x="472141" y="1006573"/>
            <a:ext cx="10658788" cy="5078313"/>
          </a:xfrm>
          <a:prstGeom prst="rect">
            <a:avLst/>
          </a:prstGeom>
          <a:noFill/>
          <a:ln>
            <a:solidFill>
              <a:schemeClr val="accent1"/>
            </a:solidFill>
          </a:ln>
        </p:spPr>
        <p:txBody>
          <a:bodyPr wrap="square">
            <a:spAutoFit/>
          </a:bodyPr>
          <a:lstStyle/>
          <a:p>
            <a:r>
              <a:rPr lang="en-IN" dirty="0"/>
              <a:t>	private static class ThreadDemo1 extends Thread </a:t>
            </a:r>
          </a:p>
          <a:p>
            <a:r>
              <a:rPr lang="en-IN" dirty="0"/>
              <a:t>	{</a:t>
            </a:r>
          </a:p>
          <a:p>
            <a:r>
              <a:rPr lang="en-IN" dirty="0"/>
              <a:t>      		public void run()</a:t>
            </a:r>
          </a:p>
          <a:p>
            <a:r>
              <a:rPr lang="en-IN" dirty="0"/>
              <a:t>		{</a:t>
            </a:r>
          </a:p>
          <a:p>
            <a:r>
              <a:rPr lang="en-IN" dirty="0"/>
              <a:t>         			synchronized (Lock1)</a:t>
            </a:r>
          </a:p>
          <a:p>
            <a:r>
              <a:rPr lang="en-IN" dirty="0"/>
              <a:t>			{</a:t>
            </a:r>
          </a:p>
          <a:p>
            <a:r>
              <a:rPr lang="en-IN" dirty="0"/>
              <a:t>            				</a:t>
            </a:r>
            <a:r>
              <a:rPr lang="en-IN" dirty="0" err="1"/>
              <a:t>System.out.println</a:t>
            </a:r>
            <a:r>
              <a:rPr lang="en-IN" dirty="0"/>
              <a:t>("Thread 1: Holding lock 1...");</a:t>
            </a:r>
          </a:p>
          <a:p>
            <a:r>
              <a:rPr lang="en-IN" dirty="0"/>
              <a:t>                 				try { </a:t>
            </a:r>
            <a:r>
              <a:rPr lang="en-IN" dirty="0" err="1"/>
              <a:t>Thread.sleep</a:t>
            </a:r>
            <a:r>
              <a:rPr lang="en-IN" dirty="0"/>
              <a:t>(10); }</a:t>
            </a:r>
          </a:p>
          <a:p>
            <a:r>
              <a:rPr lang="en-IN" dirty="0"/>
              <a:t>            				catch (</a:t>
            </a:r>
            <a:r>
              <a:rPr lang="en-IN" dirty="0" err="1"/>
              <a:t>InterruptedException</a:t>
            </a:r>
            <a:r>
              <a:rPr lang="en-IN" dirty="0"/>
              <a:t> e) {}</a:t>
            </a:r>
          </a:p>
          <a:p>
            <a:r>
              <a:rPr lang="en-IN" dirty="0"/>
              <a:t>            				</a:t>
            </a:r>
            <a:r>
              <a:rPr lang="en-IN" dirty="0" err="1"/>
              <a:t>System.out.println</a:t>
            </a:r>
            <a:r>
              <a:rPr lang="en-IN" dirty="0"/>
              <a:t>("Thread 1: Waiting for lock 2...");</a:t>
            </a:r>
          </a:p>
          <a:p>
            <a:r>
              <a:rPr lang="en-IN" dirty="0"/>
              <a:t>            </a:t>
            </a:r>
          </a:p>
          <a:p>
            <a:r>
              <a:rPr lang="en-IN" dirty="0"/>
              <a:t>            				synchronized (Lock2) </a:t>
            </a:r>
          </a:p>
          <a:p>
            <a:r>
              <a:rPr lang="en-IN" dirty="0"/>
              <a:t>				{</a:t>
            </a:r>
          </a:p>
          <a:p>
            <a:r>
              <a:rPr lang="en-IN" dirty="0"/>
              <a:t>               					</a:t>
            </a:r>
            <a:r>
              <a:rPr lang="en-IN" dirty="0" err="1"/>
              <a:t>System.out.println</a:t>
            </a:r>
            <a:r>
              <a:rPr lang="en-IN" dirty="0"/>
              <a:t>("Thread 1: Holding lock 1 &amp; 2...");</a:t>
            </a:r>
          </a:p>
          <a:p>
            <a:r>
              <a:rPr lang="en-IN" dirty="0"/>
              <a:t>            				}</a:t>
            </a:r>
          </a:p>
          <a:p>
            <a:r>
              <a:rPr lang="en-IN" dirty="0"/>
              <a:t>         			}</a:t>
            </a:r>
          </a:p>
          <a:p>
            <a:r>
              <a:rPr lang="en-IN" dirty="0"/>
              <a:t>     		 }</a:t>
            </a:r>
          </a:p>
          <a:p>
            <a:r>
              <a:rPr lang="en-IN" dirty="0"/>
              <a:t>   	} //End of ThreadDemo1 class</a:t>
            </a:r>
          </a:p>
        </p:txBody>
      </p:sp>
    </p:spTree>
    <p:extLst>
      <p:ext uri="{BB962C8B-B14F-4D97-AF65-F5344CB8AC3E}">
        <p14:creationId xmlns:p14="http://schemas.microsoft.com/office/powerpoint/2010/main" val="495473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Deadlock in Java : Example 01</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D4CB8983-68D6-AFFC-CF24-466D57B4804C}"/>
              </a:ext>
            </a:extLst>
          </p:cNvPr>
          <p:cNvSpPr txBox="1"/>
          <p:nvPr/>
        </p:nvSpPr>
        <p:spPr>
          <a:xfrm>
            <a:off x="391886" y="822686"/>
            <a:ext cx="10611059" cy="5355312"/>
          </a:xfrm>
          <a:prstGeom prst="rect">
            <a:avLst/>
          </a:prstGeom>
          <a:noFill/>
          <a:ln>
            <a:solidFill>
              <a:schemeClr val="accent1"/>
            </a:solidFill>
          </a:ln>
        </p:spPr>
        <p:txBody>
          <a:bodyPr wrap="square">
            <a:spAutoFit/>
          </a:bodyPr>
          <a:lstStyle/>
          <a:p>
            <a:r>
              <a:rPr lang="en-IN" dirty="0"/>
              <a:t>	private static class ThreadDemo2 extends Thread </a:t>
            </a:r>
          </a:p>
          <a:p>
            <a:r>
              <a:rPr lang="en-IN" dirty="0"/>
              <a:t>	{</a:t>
            </a:r>
          </a:p>
          <a:p>
            <a:r>
              <a:rPr lang="en-IN" dirty="0"/>
              <a:t>      		public void run()</a:t>
            </a:r>
          </a:p>
          <a:p>
            <a:r>
              <a:rPr lang="en-IN" dirty="0"/>
              <a:t>		{</a:t>
            </a:r>
          </a:p>
          <a:p>
            <a:r>
              <a:rPr lang="en-IN" dirty="0"/>
              <a:t>         			synchronized (Lock2) </a:t>
            </a:r>
          </a:p>
          <a:p>
            <a:r>
              <a:rPr lang="en-IN" dirty="0"/>
              <a:t>			{</a:t>
            </a:r>
          </a:p>
          <a:p>
            <a:r>
              <a:rPr lang="en-IN" dirty="0"/>
              <a:t>           	 			</a:t>
            </a:r>
            <a:r>
              <a:rPr lang="en-IN" dirty="0" err="1"/>
              <a:t>System.out.println</a:t>
            </a:r>
            <a:r>
              <a:rPr lang="en-IN" dirty="0"/>
              <a:t>("Thread 2: Holding lock 2...");</a:t>
            </a:r>
          </a:p>
          <a:p>
            <a:r>
              <a:rPr lang="en-IN" dirty="0"/>
              <a:t>            </a:t>
            </a:r>
          </a:p>
          <a:p>
            <a:r>
              <a:rPr lang="en-IN" dirty="0"/>
              <a:t>            				try { </a:t>
            </a:r>
            <a:r>
              <a:rPr lang="en-IN" dirty="0" err="1"/>
              <a:t>Thread.sleep</a:t>
            </a:r>
            <a:r>
              <a:rPr lang="en-IN" dirty="0"/>
              <a:t>(10); }</a:t>
            </a:r>
          </a:p>
          <a:p>
            <a:r>
              <a:rPr lang="en-IN" dirty="0"/>
              <a:t>            				catch (</a:t>
            </a:r>
            <a:r>
              <a:rPr lang="en-IN" dirty="0" err="1"/>
              <a:t>InterruptedException</a:t>
            </a:r>
            <a:r>
              <a:rPr lang="en-IN" dirty="0"/>
              <a:t> e) {}</a:t>
            </a:r>
          </a:p>
          <a:p>
            <a:r>
              <a:rPr lang="en-IN" dirty="0"/>
              <a:t>            				</a:t>
            </a:r>
            <a:r>
              <a:rPr lang="en-IN" dirty="0" err="1"/>
              <a:t>System.out.println</a:t>
            </a:r>
            <a:r>
              <a:rPr lang="en-IN" dirty="0"/>
              <a:t>("Thread 2: Waiting for lock 1...");</a:t>
            </a:r>
          </a:p>
          <a:p>
            <a:r>
              <a:rPr lang="en-IN" dirty="0"/>
              <a:t>            				synchronized (Lock1) </a:t>
            </a:r>
          </a:p>
          <a:p>
            <a:r>
              <a:rPr lang="en-IN" dirty="0"/>
              <a:t>				{</a:t>
            </a:r>
          </a:p>
          <a:p>
            <a:r>
              <a:rPr lang="en-IN" dirty="0"/>
              <a:t>               					</a:t>
            </a:r>
            <a:r>
              <a:rPr lang="en-IN" dirty="0" err="1"/>
              <a:t>System.out.println</a:t>
            </a:r>
            <a:r>
              <a:rPr lang="en-IN" dirty="0"/>
              <a:t>("Thread 2: Holding lock 1 &amp; 2...");</a:t>
            </a:r>
          </a:p>
          <a:p>
            <a:r>
              <a:rPr lang="en-IN" dirty="0"/>
              <a:t>            				}</a:t>
            </a:r>
          </a:p>
          <a:p>
            <a:r>
              <a:rPr lang="en-IN" dirty="0"/>
              <a:t>         			}</a:t>
            </a:r>
          </a:p>
          <a:p>
            <a:r>
              <a:rPr lang="en-IN" dirty="0"/>
              <a:t>      		}</a:t>
            </a:r>
          </a:p>
          <a:p>
            <a:r>
              <a:rPr lang="en-IN" dirty="0"/>
              <a:t>   	} //End of ThreadDemo2 class</a:t>
            </a:r>
          </a:p>
          <a:p>
            <a:r>
              <a:rPr lang="en-IN" dirty="0"/>
              <a:t>} // End of </a:t>
            </a:r>
            <a:r>
              <a:rPr lang="en-IN" dirty="0" err="1"/>
              <a:t>TestThread</a:t>
            </a:r>
            <a:r>
              <a:rPr lang="en-IN" dirty="0"/>
              <a:t> class</a:t>
            </a:r>
          </a:p>
        </p:txBody>
      </p:sp>
    </p:spTree>
    <p:extLst>
      <p:ext uri="{BB962C8B-B14F-4D97-AF65-F5344CB8AC3E}">
        <p14:creationId xmlns:p14="http://schemas.microsoft.com/office/powerpoint/2010/main" val="193833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Deadlock in Java : Example 01</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D4CB8983-68D6-AFFC-CF24-466D57B4804C}"/>
              </a:ext>
            </a:extLst>
          </p:cNvPr>
          <p:cNvSpPr txBox="1"/>
          <p:nvPr/>
        </p:nvSpPr>
        <p:spPr>
          <a:xfrm>
            <a:off x="472141" y="1616506"/>
            <a:ext cx="10611059" cy="3693319"/>
          </a:xfrm>
          <a:prstGeom prst="rect">
            <a:avLst/>
          </a:prstGeom>
          <a:noFill/>
          <a:ln>
            <a:solidFill>
              <a:schemeClr val="accent1"/>
            </a:solidFill>
          </a:ln>
        </p:spPr>
        <p:txBody>
          <a:bodyPr wrap="square">
            <a:spAutoFit/>
          </a:bodyPr>
          <a:lstStyle/>
          <a:p>
            <a:r>
              <a:rPr lang="en-IN" b="1" dirty="0"/>
              <a:t>Output:</a:t>
            </a:r>
          </a:p>
          <a:p>
            <a:endParaRPr lang="en-IN" dirty="0"/>
          </a:p>
          <a:p>
            <a:r>
              <a:rPr lang="en-US" dirty="0"/>
              <a:t>Thread 1: Holding lock 1...</a:t>
            </a:r>
          </a:p>
          <a:p>
            <a:r>
              <a:rPr lang="en-US" dirty="0"/>
              <a:t>Thread 2: Holding lock 2...</a:t>
            </a:r>
          </a:p>
          <a:p>
            <a:r>
              <a:rPr lang="en-US" dirty="0"/>
              <a:t>Thread 1: Waiting for lock 2...</a:t>
            </a:r>
          </a:p>
          <a:p>
            <a:r>
              <a:rPr lang="en-US" dirty="0"/>
              <a:t>Thread 2: Waiting for lock 1...</a:t>
            </a:r>
          </a:p>
          <a:p>
            <a:endParaRPr lang="en-US" dirty="0"/>
          </a:p>
          <a:p>
            <a:endParaRPr lang="en-US" dirty="0"/>
          </a:p>
          <a:p>
            <a:endParaRPr lang="en-US" dirty="0"/>
          </a:p>
          <a:p>
            <a:pPr algn="just"/>
            <a:r>
              <a:rPr lang="en-US" b="0" i="0" dirty="0">
                <a:solidFill>
                  <a:srgbClr val="000000"/>
                </a:solidFill>
                <a:effectLst/>
                <a:latin typeface="Nunito" pitchFamily="2" charset="0"/>
              </a:rPr>
              <a:t>The above program </a:t>
            </a:r>
            <a:r>
              <a:rPr lang="en-US" b="0" i="0" u="sng" dirty="0">
                <a:solidFill>
                  <a:srgbClr val="000000"/>
                </a:solidFill>
                <a:effectLst/>
                <a:highlight>
                  <a:srgbClr val="FFFF00"/>
                </a:highlight>
                <a:latin typeface="Nunito" pitchFamily="2" charset="0"/>
              </a:rPr>
              <a:t>will hang forever </a:t>
            </a:r>
            <a:r>
              <a:rPr lang="en-US" b="0" i="0" dirty="0">
                <a:solidFill>
                  <a:srgbClr val="000000"/>
                </a:solidFill>
                <a:effectLst/>
                <a:latin typeface="Nunito" pitchFamily="2" charset="0"/>
              </a:rPr>
              <a:t>because neither of the threads in a position to proceed and waiting for each other to release the lock.</a:t>
            </a: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To come out of the program - press: CTRL+C.</a:t>
            </a:r>
            <a:endParaRPr lang="en-IN" dirty="0"/>
          </a:p>
        </p:txBody>
      </p:sp>
    </p:spTree>
    <p:extLst>
      <p:ext uri="{BB962C8B-B14F-4D97-AF65-F5344CB8AC3E}">
        <p14:creationId xmlns:p14="http://schemas.microsoft.com/office/powerpoint/2010/main" val="161774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Deadlock in Java : Example 02</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AD20C5BC-4562-E043-7FBA-9C4F25674175}"/>
              </a:ext>
            </a:extLst>
          </p:cNvPr>
          <p:cNvSpPr txBox="1"/>
          <p:nvPr/>
        </p:nvSpPr>
        <p:spPr>
          <a:xfrm>
            <a:off x="206188" y="671691"/>
            <a:ext cx="5889812"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TestDeadlockEx1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endParaRPr lang="en-IN" dirty="0">
              <a:solidFill>
                <a:srgbClr val="000000"/>
              </a:solidFill>
              <a:latin typeface="inter-regular"/>
            </a:endParaRPr>
          </a:p>
          <a:p>
            <a:pPr algn="just"/>
            <a:r>
              <a:rPr lang="en-IN" b="1"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String resource1 = </a:t>
            </a:r>
            <a:r>
              <a:rPr lang="en-IN" b="0" i="0" dirty="0">
                <a:solidFill>
                  <a:srgbClr val="0000FF"/>
                </a:solidFill>
                <a:effectLst/>
                <a:latin typeface="inter-regular"/>
              </a:rPr>
              <a:t>“GIET"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String resource2 = </a:t>
            </a:r>
            <a:r>
              <a:rPr lang="en-IN" b="0" i="0" dirty="0">
                <a:solidFill>
                  <a:srgbClr val="0000FF"/>
                </a:solidFill>
                <a:effectLst/>
                <a:latin typeface="inter-regular"/>
              </a:rPr>
              <a:t>“CSE"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8200"/>
                </a:solidFill>
                <a:effectLst/>
                <a:latin typeface="inter-regular"/>
              </a:rPr>
              <a:t>// t1 tries to lock resource1 then resource2</a:t>
            </a:r>
            <a:r>
              <a:rPr lang="en-IN" b="0" i="0" dirty="0">
                <a:solidFill>
                  <a:srgbClr val="000000"/>
                </a:solidFill>
                <a:effectLst/>
                <a:latin typeface="inter-regular"/>
              </a:rPr>
              <a:t>  </a:t>
            </a:r>
          </a:p>
          <a:p>
            <a:pPr algn="just"/>
            <a:r>
              <a:rPr lang="en-IN" b="0" i="0" dirty="0">
                <a:solidFill>
                  <a:srgbClr val="000000"/>
                </a:solidFill>
                <a:effectLst/>
                <a:highlight>
                  <a:srgbClr val="00FF00"/>
                </a:highlight>
                <a:latin typeface="inter-regular"/>
              </a:rPr>
              <a:t>       Thread t1 = </a:t>
            </a:r>
            <a:r>
              <a:rPr lang="en-IN" b="1" i="0" dirty="0">
                <a:solidFill>
                  <a:srgbClr val="006699"/>
                </a:solidFill>
                <a:effectLst/>
                <a:highlight>
                  <a:srgbClr val="00FF00"/>
                </a:highlight>
                <a:latin typeface="inter-regular"/>
              </a:rPr>
              <a:t>new</a:t>
            </a:r>
            <a:r>
              <a:rPr lang="en-IN" b="0" i="0" dirty="0">
                <a:solidFill>
                  <a:srgbClr val="000000"/>
                </a:solidFill>
                <a:effectLst/>
                <a:highlight>
                  <a:srgbClr val="00FF00"/>
                </a:highlight>
                <a:latin typeface="inter-regular"/>
              </a:rPr>
              <a:t> Thread() </a:t>
            </a:r>
          </a:p>
          <a:p>
            <a:pPr algn="just"/>
            <a:r>
              <a:rPr lang="en-IN" b="0" i="0" dirty="0">
                <a:solidFill>
                  <a:srgbClr val="000000"/>
                </a:solidFill>
                <a:effectLst/>
                <a:highlight>
                  <a:srgbClr val="00FF00"/>
                </a:highlight>
                <a:latin typeface="inter-regular"/>
              </a:rPr>
              <a:t>       {  </a:t>
            </a:r>
          </a:p>
          <a:p>
            <a:pPr algn="just"/>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public</a:t>
            </a:r>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void</a:t>
            </a:r>
            <a:r>
              <a:rPr lang="en-IN" b="0" i="0" dirty="0">
                <a:solidFill>
                  <a:srgbClr val="000000"/>
                </a:solidFill>
                <a:effectLst/>
                <a:highlight>
                  <a:srgbClr val="00FF00"/>
                </a:highlight>
                <a:latin typeface="inter-regular"/>
              </a:rPr>
              <a:t> run() </a:t>
            </a:r>
          </a:p>
          <a:p>
            <a:pPr algn="just"/>
            <a:r>
              <a:rPr lang="en-IN" dirty="0">
                <a:solidFill>
                  <a:srgbClr val="000000"/>
                </a:solidFill>
                <a:highlight>
                  <a:srgbClr val="00FF00"/>
                </a:highlight>
                <a:latin typeface="inter-regular"/>
              </a:rPr>
              <a:t>            </a:t>
            </a:r>
            <a:r>
              <a:rPr lang="en-IN" b="0" i="0" dirty="0">
                <a:solidFill>
                  <a:srgbClr val="000000"/>
                </a:solidFill>
                <a:effectLst/>
                <a:highlight>
                  <a:srgbClr val="00FF00"/>
                </a:highlight>
                <a:latin typeface="inter-regular"/>
              </a:rPr>
              <a:t>{  </a:t>
            </a:r>
          </a:p>
          <a:p>
            <a:pPr algn="just"/>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synchronized</a:t>
            </a:r>
            <a:r>
              <a:rPr lang="en-IN" b="0" i="0" dirty="0">
                <a:solidFill>
                  <a:srgbClr val="000000"/>
                </a:solidFill>
                <a:effectLst/>
                <a:highlight>
                  <a:srgbClr val="00FF00"/>
                </a:highlight>
                <a:latin typeface="inter-regular"/>
              </a:rPr>
              <a:t> (resource1) </a:t>
            </a:r>
          </a:p>
          <a:p>
            <a:pPr algn="just"/>
            <a:r>
              <a:rPr lang="en-IN" dirty="0">
                <a:solidFill>
                  <a:srgbClr val="000000"/>
                </a:solidFill>
                <a:highlight>
                  <a:srgbClr val="00FF00"/>
                </a:highlight>
                <a:latin typeface="inter-regular"/>
              </a:rPr>
              <a:t>                 </a:t>
            </a:r>
            <a:r>
              <a:rPr lang="en-IN" b="0" i="0" dirty="0">
                <a:solidFill>
                  <a:srgbClr val="000000"/>
                </a:solidFill>
                <a:effectLst/>
                <a:highlight>
                  <a:srgbClr val="00FF00"/>
                </a:highlight>
                <a:latin typeface="inter-regular"/>
              </a:rPr>
              <a:t>{  </a:t>
            </a:r>
          </a:p>
          <a:p>
            <a:pPr algn="just"/>
            <a:r>
              <a:rPr lang="en-IN" b="0" i="0" dirty="0">
                <a:solidFill>
                  <a:srgbClr val="000000"/>
                </a:solidFill>
                <a:effectLst/>
                <a:highlight>
                  <a:srgbClr val="00FF00"/>
                </a:highlight>
                <a:latin typeface="inter-regular"/>
              </a:rPr>
              <a:t>                 </a:t>
            </a:r>
            <a:r>
              <a:rPr lang="en-IN" b="0" i="0" dirty="0" err="1">
                <a:solidFill>
                  <a:srgbClr val="000000"/>
                </a:solidFill>
                <a:effectLst/>
                <a:highlight>
                  <a:srgbClr val="00FF00"/>
                </a:highlight>
                <a:latin typeface="inter-regular"/>
              </a:rPr>
              <a:t>System.out.println</a:t>
            </a:r>
            <a:r>
              <a:rPr lang="en-IN" b="0" i="0" dirty="0">
                <a:solidFill>
                  <a:srgbClr val="000000"/>
                </a:solidFill>
                <a:effectLst/>
                <a:highlight>
                  <a:srgbClr val="00FF00"/>
                </a:highlight>
                <a:latin typeface="inter-regular"/>
              </a:rPr>
              <a:t>(</a:t>
            </a:r>
            <a:r>
              <a:rPr lang="en-IN" b="0" i="0" dirty="0">
                <a:solidFill>
                  <a:srgbClr val="0000FF"/>
                </a:solidFill>
                <a:effectLst/>
                <a:highlight>
                  <a:srgbClr val="00FF00"/>
                </a:highlight>
                <a:latin typeface="inter-regular"/>
              </a:rPr>
              <a:t>"Thread 1: locked resource 1"</a:t>
            </a:r>
            <a:r>
              <a:rPr lang="en-IN" b="0" i="0" dirty="0">
                <a:solidFill>
                  <a:srgbClr val="000000"/>
                </a:solidFill>
                <a:effectLst/>
                <a:highlight>
                  <a:srgbClr val="00FF00"/>
                </a:highlight>
                <a:latin typeface="inter-regular"/>
              </a:rPr>
              <a:t>);  </a:t>
            </a:r>
          </a:p>
          <a:p>
            <a:pPr algn="just"/>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try</a:t>
            </a:r>
            <a:r>
              <a:rPr lang="en-IN" b="0" i="0" dirty="0">
                <a:solidFill>
                  <a:srgbClr val="000000"/>
                </a:solidFill>
                <a:effectLst/>
                <a:highlight>
                  <a:srgbClr val="00FF00"/>
                </a:highlight>
                <a:latin typeface="inter-regular"/>
              </a:rPr>
              <a:t> { </a:t>
            </a:r>
            <a:r>
              <a:rPr lang="en-IN" b="0" i="0" dirty="0" err="1">
                <a:solidFill>
                  <a:srgbClr val="000000"/>
                </a:solidFill>
                <a:effectLst/>
                <a:highlight>
                  <a:srgbClr val="00FF00"/>
                </a:highlight>
                <a:latin typeface="inter-regular"/>
              </a:rPr>
              <a:t>Thread.sleep</a:t>
            </a:r>
            <a:r>
              <a:rPr lang="en-IN" b="0" i="0" dirty="0">
                <a:solidFill>
                  <a:srgbClr val="000000"/>
                </a:solidFill>
                <a:effectLst/>
                <a:highlight>
                  <a:srgbClr val="00FF00"/>
                </a:highlight>
                <a:latin typeface="inter-regular"/>
              </a:rPr>
              <a:t>(</a:t>
            </a:r>
            <a:r>
              <a:rPr lang="en-IN" b="0" i="0" dirty="0">
                <a:solidFill>
                  <a:srgbClr val="C00000"/>
                </a:solidFill>
                <a:effectLst/>
                <a:highlight>
                  <a:srgbClr val="00FF00"/>
                </a:highlight>
                <a:latin typeface="inter-regular"/>
              </a:rPr>
              <a:t>100</a:t>
            </a:r>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catch</a:t>
            </a:r>
            <a:r>
              <a:rPr lang="en-IN" b="0" i="0" dirty="0">
                <a:solidFill>
                  <a:srgbClr val="000000"/>
                </a:solidFill>
                <a:effectLst/>
                <a:highlight>
                  <a:srgbClr val="00FF00"/>
                </a:highlight>
                <a:latin typeface="inter-regular"/>
              </a:rPr>
              <a:t> (Exception e) {}  </a:t>
            </a:r>
          </a:p>
          <a:p>
            <a:pPr algn="just"/>
            <a:r>
              <a:rPr lang="en-IN" b="0" i="0" dirty="0">
                <a:solidFill>
                  <a:srgbClr val="000000"/>
                </a:solidFill>
                <a:effectLst/>
                <a:highlight>
                  <a:srgbClr val="00FF00"/>
                </a:highlight>
                <a:latin typeface="inter-regular"/>
              </a:rPr>
              <a:t>             </a:t>
            </a:r>
            <a:r>
              <a:rPr lang="en-IN" b="1" i="0" dirty="0">
                <a:solidFill>
                  <a:srgbClr val="006699"/>
                </a:solidFill>
                <a:effectLst/>
                <a:highlight>
                  <a:srgbClr val="00FF00"/>
                </a:highlight>
                <a:latin typeface="inter-regular"/>
              </a:rPr>
              <a:t>synchronized</a:t>
            </a:r>
            <a:r>
              <a:rPr lang="en-IN" b="0" i="0" dirty="0">
                <a:solidFill>
                  <a:srgbClr val="000000"/>
                </a:solidFill>
                <a:effectLst/>
                <a:highlight>
                  <a:srgbClr val="00FF00"/>
                </a:highlight>
                <a:latin typeface="inter-regular"/>
              </a:rPr>
              <a:t> (resource2) {  </a:t>
            </a:r>
          </a:p>
          <a:p>
            <a:pPr algn="just"/>
            <a:r>
              <a:rPr lang="en-IN" b="0" i="0" dirty="0">
                <a:solidFill>
                  <a:srgbClr val="000000"/>
                </a:solidFill>
                <a:effectLst/>
                <a:highlight>
                  <a:srgbClr val="00FF00"/>
                </a:highlight>
                <a:latin typeface="inter-regular"/>
              </a:rPr>
              <a:t>            </a:t>
            </a:r>
            <a:r>
              <a:rPr lang="en-IN" b="0" i="0" dirty="0" err="1">
                <a:solidFill>
                  <a:srgbClr val="000000"/>
                </a:solidFill>
                <a:effectLst/>
                <a:highlight>
                  <a:srgbClr val="00FF00"/>
                </a:highlight>
                <a:latin typeface="inter-regular"/>
              </a:rPr>
              <a:t>System.out.println</a:t>
            </a:r>
            <a:r>
              <a:rPr lang="en-IN" b="0" i="0" dirty="0">
                <a:solidFill>
                  <a:srgbClr val="000000"/>
                </a:solidFill>
                <a:effectLst/>
                <a:highlight>
                  <a:srgbClr val="00FF00"/>
                </a:highlight>
                <a:latin typeface="inter-regular"/>
              </a:rPr>
              <a:t>(</a:t>
            </a:r>
            <a:r>
              <a:rPr lang="en-IN" b="0" i="0" dirty="0">
                <a:solidFill>
                  <a:srgbClr val="0000FF"/>
                </a:solidFill>
                <a:effectLst/>
                <a:highlight>
                  <a:srgbClr val="00FF00"/>
                </a:highlight>
                <a:latin typeface="inter-regular"/>
              </a:rPr>
              <a:t>"Thread 1: locked resource 2"</a:t>
            </a:r>
            <a:r>
              <a:rPr lang="en-IN" b="0" i="0" dirty="0">
                <a:solidFill>
                  <a:srgbClr val="000000"/>
                </a:solidFill>
                <a:effectLst/>
                <a:highlight>
                  <a:srgbClr val="00FF00"/>
                </a:highlight>
                <a:latin typeface="inter-regular"/>
              </a:rPr>
              <a:t>);  </a:t>
            </a:r>
          </a:p>
          <a:p>
            <a:pPr algn="just"/>
            <a:r>
              <a:rPr lang="en-IN" b="0" i="0" dirty="0">
                <a:solidFill>
                  <a:srgbClr val="000000"/>
                </a:solidFill>
                <a:effectLst/>
                <a:highlight>
                  <a:srgbClr val="00FF00"/>
                </a:highlight>
                <a:latin typeface="inter-regular"/>
              </a:rPr>
              <a:t>           }  </a:t>
            </a:r>
          </a:p>
          <a:p>
            <a:pPr algn="just"/>
            <a:r>
              <a:rPr lang="en-IN" b="0" i="0" dirty="0">
                <a:solidFill>
                  <a:srgbClr val="000000"/>
                </a:solidFill>
                <a:effectLst/>
                <a:highlight>
                  <a:srgbClr val="00FF00"/>
                </a:highlight>
                <a:latin typeface="inter-regular"/>
              </a:rPr>
              <a:t>         }  </a:t>
            </a:r>
          </a:p>
          <a:p>
            <a:pPr algn="just"/>
            <a:r>
              <a:rPr lang="en-IN" b="0" i="0" dirty="0">
                <a:solidFill>
                  <a:srgbClr val="000000"/>
                </a:solidFill>
                <a:effectLst/>
                <a:highlight>
                  <a:srgbClr val="00FF00"/>
                </a:highlight>
                <a:latin typeface="inter-regular"/>
              </a:rPr>
              <a:t>      }  </a:t>
            </a:r>
          </a:p>
          <a:p>
            <a:pPr algn="just"/>
            <a:r>
              <a:rPr lang="en-IN" b="0" i="0" dirty="0">
                <a:solidFill>
                  <a:srgbClr val="000000"/>
                </a:solidFill>
                <a:effectLst/>
                <a:highlight>
                  <a:srgbClr val="00FF00"/>
                </a:highlight>
                <a:latin typeface="inter-regular"/>
              </a:rPr>
              <a:t>    };    </a:t>
            </a:r>
          </a:p>
        </p:txBody>
      </p:sp>
      <p:sp>
        <p:nvSpPr>
          <p:cNvPr id="7" name="TextBox 6">
            <a:extLst>
              <a:ext uri="{FF2B5EF4-FFF2-40B4-BE49-F238E27FC236}">
                <a16:creationId xmlns:a16="http://schemas.microsoft.com/office/drawing/2014/main" id="{78157745-33A0-9B95-07EB-52EAB4A0B137}"/>
              </a:ext>
            </a:extLst>
          </p:cNvPr>
          <p:cNvSpPr txBox="1"/>
          <p:nvPr/>
        </p:nvSpPr>
        <p:spPr>
          <a:xfrm>
            <a:off x="6197600" y="679904"/>
            <a:ext cx="5522259" cy="563231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 t2 tries to lock resource2 then resource1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0000"/>
                </a:solidFill>
                <a:effectLst/>
                <a:highlight>
                  <a:srgbClr val="00FFFF"/>
                </a:highlight>
                <a:latin typeface="inter-regular"/>
              </a:rPr>
              <a:t>Thread t2 = </a:t>
            </a:r>
            <a:r>
              <a:rPr lang="en-IN" b="1" i="0" dirty="0">
                <a:solidFill>
                  <a:srgbClr val="006699"/>
                </a:solidFill>
                <a:effectLst/>
                <a:highlight>
                  <a:srgbClr val="00FFFF"/>
                </a:highlight>
                <a:latin typeface="inter-regular"/>
              </a:rPr>
              <a:t>new</a:t>
            </a:r>
            <a:r>
              <a:rPr lang="en-IN" b="0" i="0" dirty="0">
                <a:solidFill>
                  <a:srgbClr val="000000"/>
                </a:solidFill>
                <a:effectLst/>
                <a:highlight>
                  <a:srgbClr val="00FFFF"/>
                </a:highlight>
                <a:latin typeface="inter-regular"/>
              </a:rPr>
              <a:t> Thread() {  </a:t>
            </a:r>
          </a:p>
          <a:p>
            <a:pPr algn="just"/>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public</a:t>
            </a:r>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void</a:t>
            </a:r>
            <a:r>
              <a:rPr lang="en-IN" b="0" i="0" dirty="0">
                <a:solidFill>
                  <a:srgbClr val="000000"/>
                </a:solidFill>
                <a:effectLst/>
                <a:highlight>
                  <a:srgbClr val="00FFFF"/>
                </a:highlight>
                <a:latin typeface="inter-regular"/>
              </a:rPr>
              <a:t> run() {  </a:t>
            </a:r>
          </a:p>
          <a:p>
            <a:pPr algn="just"/>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synchronized</a:t>
            </a:r>
            <a:r>
              <a:rPr lang="en-IN" b="0" i="0" dirty="0">
                <a:solidFill>
                  <a:srgbClr val="000000"/>
                </a:solidFill>
                <a:effectLst/>
                <a:highlight>
                  <a:srgbClr val="00FFFF"/>
                </a:highlight>
                <a:latin typeface="inter-regular"/>
              </a:rPr>
              <a:t> (resource2) {  </a:t>
            </a:r>
          </a:p>
          <a:p>
            <a:pPr algn="just"/>
            <a:r>
              <a:rPr lang="en-IN" b="0" i="0" dirty="0">
                <a:solidFill>
                  <a:srgbClr val="000000"/>
                </a:solidFill>
                <a:effectLst/>
                <a:highlight>
                  <a:srgbClr val="00FFFF"/>
                </a:highlight>
                <a:latin typeface="inter-regular"/>
              </a:rPr>
              <a:t>          </a:t>
            </a:r>
            <a:r>
              <a:rPr lang="en-IN" b="0" i="0" dirty="0" err="1">
                <a:solidFill>
                  <a:srgbClr val="000000"/>
                </a:solidFill>
                <a:effectLst/>
                <a:highlight>
                  <a:srgbClr val="00FFFF"/>
                </a:highlight>
                <a:latin typeface="inter-regular"/>
              </a:rPr>
              <a:t>System.out.println</a:t>
            </a:r>
            <a:r>
              <a:rPr lang="en-IN" b="0" i="0" dirty="0">
                <a:solidFill>
                  <a:srgbClr val="000000"/>
                </a:solidFill>
                <a:effectLst/>
                <a:highlight>
                  <a:srgbClr val="00FFFF"/>
                </a:highlight>
                <a:latin typeface="inter-regular"/>
              </a:rPr>
              <a:t>(</a:t>
            </a:r>
            <a:r>
              <a:rPr lang="en-IN" b="0" i="0" dirty="0">
                <a:solidFill>
                  <a:srgbClr val="0000FF"/>
                </a:solidFill>
                <a:effectLst/>
                <a:highlight>
                  <a:srgbClr val="00FFFF"/>
                </a:highlight>
                <a:latin typeface="inter-regular"/>
              </a:rPr>
              <a:t>"Thread 2: locked resource 2"</a:t>
            </a:r>
            <a:r>
              <a:rPr lang="en-IN" b="0" i="0" dirty="0">
                <a:solidFill>
                  <a:srgbClr val="000000"/>
                </a:solidFill>
                <a:effectLst/>
                <a:highlight>
                  <a:srgbClr val="00FFFF"/>
                </a:highlight>
                <a:latin typeface="inter-regular"/>
              </a:rPr>
              <a:t>);  </a:t>
            </a:r>
          </a:p>
          <a:p>
            <a:pPr algn="just"/>
            <a:r>
              <a:rPr lang="en-IN" b="0" i="0" dirty="0">
                <a:solidFill>
                  <a:srgbClr val="000000"/>
                </a:solidFill>
                <a:effectLst/>
                <a:highlight>
                  <a:srgbClr val="00FFFF"/>
                </a:highlight>
                <a:latin typeface="inter-regular"/>
              </a:rPr>
              <a:t>  </a:t>
            </a:r>
          </a:p>
          <a:p>
            <a:pPr algn="just"/>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try</a:t>
            </a:r>
            <a:r>
              <a:rPr lang="en-IN" b="0" i="0" dirty="0">
                <a:solidFill>
                  <a:srgbClr val="000000"/>
                </a:solidFill>
                <a:effectLst/>
                <a:highlight>
                  <a:srgbClr val="00FFFF"/>
                </a:highlight>
                <a:latin typeface="inter-regular"/>
              </a:rPr>
              <a:t> { </a:t>
            </a:r>
            <a:r>
              <a:rPr lang="en-IN" b="0" i="0" dirty="0" err="1">
                <a:solidFill>
                  <a:srgbClr val="000000"/>
                </a:solidFill>
                <a:effectLst/>
                <a:highlight>
                  <a:srgbClr val="00FFFF"/>
                </a:highlight>
                <a:latin typeface="inter-regular"/>
              </a:rPr>
              <a:t>Thread.sleep</a:t>
            </a:r>
            <a:r>
              <a:rPr lang="en-IN" b="0" i="0" dirty="0">
                <a:solidFill>
                  <a:srgbClr val="000000"/>
                </a:solidFill>
                <a:effectLst/>
                <a:highlight>
                  <a:srgbClr val="00FFFF"/>
                </a:highlight>
                <a:latin typeface="inter-regular"/>
              </a:rPr>
              <a:t>(</a:t>
            </a:r>
            <a:r>
              <a:rPr lang="en-IN" b="0" i="0" dirty="0">
                <a:solidFill>
                  <a:srgbClr val="C00000"/>
                </a:solidFill>
                <a:effectLst/>
                <a:highlight>
                  <a:srgbClr val="00FFFF"/>
                </a:highlight>
                <a:latin typeface="inter-regular"/>
              </a:rPr>
              <a:t>100</a:t>
            </a:r>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catch</a:t>
            </a:r>
            <a:r>
              <a:rPr lang="en-IN" b="0" i="0" dirty="0">
                <a:solidFill>
                  <a:srgbClr val="000000"/>
                </a:solidFill>
                <a:effectLst/>
                <a:highlight>
                  <a:srgbClr val="00FFFF"/>
                </a:highlight>
                <a:latin typeface="inter-regular"/>
              </a:rPr>
              <a:t> (Exception e) {}  </a:t>
            </a:r>
          </a:p>
          <a:p>
            <a:pPr algn="just"/>
            <a:r>
              <a:rPr lang="en-IN" b="0" i="0" dirty="0">
                <a:solidFill>
                  <a:srgbClr val="000000"/>
                </a:solidFill>
                <a:effectLst/>
                <a:highlight>
                  <a:srgbClr val="00FFFF"/>
                </a:highlight>
                <a:latin typeface="inter-regular"/>
              </a:rPr>
              <a:t>  </a:t>
            </a:r>
          </a:p>
          <a:p>
            <a:pPr algn="just"/>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synchronized</a:t>
            </a:r>
            <a:r>
              <a:rPr lang="en-IN" b="0" i="0" dirty="0">
                <a:solidFill>
                  <a:srgbClr val="000000"/>
                </a:solidFill>
                <a:effectLst/>
                <a:highlight>
                  <a:srgbClr val="00FFFF"/>
                </a:highlight>
                <a:latin typeface="inter-regular"/>
              </a:rPr>
              <a:t> (resource1) {  </a:t>
            </a:r>
          </a:p>
          <a:p>
            <a:pPr algn="just"/>
            <a:r>
              <a:rPr lang="en-IN" b="0" i="0" dirty="0">
                <a:solidFill>
                  <a:srgbClr val="000000"/>
                </a:solidFill>
                <a:effectLst/>
                <a:highlight>
                  <a:srgbClr val="00FFFF"/>
                </a:highlight>
                <a:latin typeface="inter-regular"/>
              </a:rPr>
              <a:t>            </a:t>
            </a:r>
            <a:r>
              <a:rPr lang="en-IN" b="0" i="0" dirty="0" err="1">
                <a:solidFill>
                  <a:srgbClr val="000000"/>
                </a:solidFill>
                <a:effectLst/>
                <a:highlight>
                  <a:srgbClr val="00FFFF"/>
                </a:highlight>
                <a:latin typeface="inter-regular"/>
              </a:rPr>
              <a:t>System.out.println</a:t>
            </a:r>
            <a:r>
              <a:rPr lang="en-IN" b="0" i="0" dirty="0">
                <a:solidFill>
                  <a:srgbClr val="000000"/>
                </a:solidFill>
                <a:effectLst/>
                <a:highlight>
                  <a:srgbClr val="00FFFF"/>
                </a:highlight>
                <a:latin typeface="inter-regular"/>
              </a:rPr>
              <a:t>(</a:t>
            </a:r>
            <a:r>
              <a:rPr lang="en-IN" b="0" i="0" dirty="0">
                <a:solidFill>
                  <a:srgbClr val="0000FF"/>
                </a:solidFill>
                <a:effectLst/>
                <a:highlight>
                  <a:srgbClr val="00FFFF"/>
                </a:highlight>
                <a:latin typeface="inter-regular"/>
              </a:rPr>
              <a:t>"Thread 2: locked resource 1"</a:t>
            </a:r>
            <a:r>
              <a:rPr lang="en-IN" b="0" i="0" dirty="0">
                <a:solidFill>
                  <a:srgbClr val="000000"/>
                </a:solidFill>
                <a:effectLst/>
                <a:highlight>
                  <a:srgbClr val="00FFFF"/>
                </a:highlight>
                <a:latin typeface="inter-regular"/>
              </a:rPr>
              <a:t>);  </a:t>
            </a:r>
          </a:p>
          <a:p>
            <a:pPr algn="just"/>
            <a:r>
              <a:rPr lang="en-IN" b="0" i="0" dirty="0">
                <a:solidFill>
                  <a:srgbClr val="000000"/>
                </a:solidFill>
                <a:effectLst/>
                <a:highlight>
                  <a:srgbClr val="00FFFF"/>
                </a:highlight>
                <a:latin typeface="inter-regular"/>
              </a:rPr>
              <a:t>          }  </a:t>
            </a:r>
          </a:p>
          <a:p>
            <a:pPr algn="just"/>
            <a:r>
              <a:rPr lang="en-IN" b="0" i="0" dirty="0">
                <a:solidFill>
                  <a:srgbClr val="000000"/>
                </a:solidFill>
                <a:effectLst/>
                <a:highlight>
                  <a:srgbClr val="00FFFF"/>
                </a:highlight>
                <a:latin typeface="inter-regular"/>
              </a:rPr>
              <a:t>        }  </a:t>
            </a:r>
          </a:p>
          <a:p>
            <a:pPr algn="just"/>
            <a:r>
              <a:rPr lang="en-IN" b="0" i="0" dirty="0">
                <a:solidFill>
                  <a:srgbClr val="000000"/>
                </a:solidFill>
                <a:effectLst/>
                <a:highlight>
                  <a:srgbClr val="00FFFF"/>
                </a:highlight>
                <a:latin typeface="inter-regular"/>
              </a:rPr>
              <a:t>      }  </a:t>
            </a:r>
          </a:p>
          <a:p>
            <a:pPr algn="just"/>
            <a:r>
              <a:rPr lang="en-IN" b="0" i="0" dirty="0">
                <a:solidFill>
                  <a:srgbClr val="000000"/>
                </a:solidFill>
                <a:effectLst/>
                <a:highlight>
                  <a:srgbClr val="00FFFF"/>
                </a:highligh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9" name="TextBox 8">
            <a:extLst>
              <a:ext uri="{FF2B5EF4-FFF2-40B4-BE49-F238E27FC236}">
                <a16:creationId xmlns:a16="http://schemas.microsoft.com/office/drawing/2014/main" id="{545D3FA4-81FC-7F17-3C5C-E8A7785ADDC0}"/>
              </a:ext>
            </a:extLst>
          </p:cNvPr>
          <p:cNvSpPr txBox="1"/>
          <p:nvPr/>
        </p:nvSpPr>
        <p:spPr>
          <a:xfrm>
            <a:off x="8761590" y="5031043"/>
            <a:ext cx="2817592" cy="923330"/>
          </a:xfrm>
          <a:prstGeom prst="rect">
            <a:avLst/>
          </a:prstGeom>
          <a:solidFill>
            <a:schemeClr val="accent4">
              <a:lumMod val="60000"/>
              <a:lumOff val="40000"/>
            </a:schemeClr>
          </a:solidFill>
          <a:ln>
            <a:solidFill>
              <a:schemeClr val="accent1"/>
            </a:solidFill>
          </a:ln>
        </p:spPr>
        <p:txBody>
          <a:bodyPr wrap="square">
            <a:spAutoFit/>
          </a:bodyPr>
          <a:lstStyle/>
          <a:p>
            <a:r>
              <a:rPr lang="en-US" b="1" dirty="0"/>
              <a:t>Output:</a:t>
            </a:r>
          </a:p>
          <a:p>
            <a:r>
              <a:rPr lang="en-US" dirty="0"/>
              <a:t>Thread 1: locked resource 1</a:t>
            </a:r>
          </a:p>
          <a:p>
            <a:r>
              <a:rPr lang="en-US" dirty="0"/>
              <a:t>Thread 2: locked resource 2</a:t>
            </a:r>
            <a:endParaRPr lang="en-IN" dirty="0"/>
          </a:p>
        </p:txBody>
      </p:sp>
    </p:spTree>
    <p:extLst>
      <p:ext uri="{BB962C8B-B14F-4D97-AF65-F5344CB8AC3E}">
        <p14:creationId xmlns:p14="http://schemas.microsoft.com/office/powerpoint/2010/main" val="2948867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Daemon Thread</a:t>
            </a:r>
          </a:p>
        </p:txBody>
      </p:sp>
    </p:spTree>
    <p:extLst>
      <p:ext uri="{BB962C8B-B14F-4D97-AF65-F5344CB8AC3E}">
        <p14:creationId xmlns:p14="http://schemas.microsoft.com/office/powerpoint/2010/main" val="1838465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Daemon Thread</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B32ED793-D2BC-E735-4814-2EB258780146}"/>
              </a:ext>
            </a:extLst>
          </p:cNvPr>
          <p:cNvSpPr txBox="1"/>
          <p:nvPr/>
        </p:nvSpPr>
        <p:spPr>
          <a:xfrm>
            <a:off x="690282" y="843677"/>
            <a:ext cx="10947400" cy="1754326"/>
          </a:xfrm>
          <a:prstGeom prst="rect">
            <a:avLst/>
          </a:prstGeom>
          <a:noFill/>
        </p:spPr>
        <p:txBody>
          <a:bodyPr wrap="square">
            <a:spAutoFit/>
          </a:bodyPr>
          <a:lstStyle/>
          <a:p>
            <a:pPr algn="just"/>
            <a:r>
              <a:rPr lang="en-US" b="1" i="0" dirty="0">
                <a:solidFill>
                  <a:srgbClr val="333333"/>
                </a:solidFill>
                <a:effectLst/>
                <a:latin typeface="inter-bold"/>
              </a:rPr>
              <a:t>Daemon thread in Java</a:t>
            </a:r>
            <a:r>
              <a:rPr lang="en-US" b="0" i="0" dirty="0">
                <a:solidFill>
                  <a:srgbClr val="333333"/>
                </a:solidFill>
                <a:effectLst/>
                <a:latin typeface="inter-regular"/>
              </a:rPr>
              <a:t> is a service provider thread that provides services to the user thread. </a:t>
            </a:r>
          </a:p>
          <a:p>
            <a:pPr algn="just"/>
            <a:endParaRPr lang="en-US"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Its life depends on the mercy of user threads i.e. when all the user threads die, JVM terminates this thread automatically.</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There are many java daemon threads running automatically e.g. </a:t>
            </a:r>
            <a:r>
              <a:rPr lang="en-US" b="0" i="0" dirty="0" err="1">
                <a:solidFill>
                  <a:srgbClr val="333333"/>
                </a:solidFill>
                <a:effectLst/>
                <a:latin typeface="inter-regular"/>
              </a:rPr>
              <a:t>gc</a:t>
            </a:r>
            <a:r>
              <a:rPr lang="en-US" b="0" i="0" dirty="0">
                <a:solidFill>
                  <a:srgbClr val="333333"/>
                </a:solidFill>
                <a:effectLst/>
                <a:latin typeface="inter-regular"/>
              </a:rPr>
              <a:t>, finalizer etc.</a:t>
            </a:r>
          </a:p>
        </p:txBody>
      </p:sp>
      <p:sp>
        <p:nvSpPr>
          <p:cNvPr id="7" name="TextBox 6">
            <a:extLst>
              <a:ext uri="{FF2B5EF4-FFF2-40B4-BE49-F238E27FC236}">
                <a16:creationId xmlns:a16="http://schemas.microsoft.com/office/drawing/2014/main" id="{9E7921AA-9E25-B554-F141-A70440949585}"/>
              </a:ext>
            </a:extLst>
          </p:cNvPr>
          <p:cNvSpPr txBox="1"/>
          <p:nvPr/>
        </p:nvSpPr>
        <p:spPr>
          <a:xfrm>
            <a:off x="654423" y="3218684"/>
            <a:ext cx="10883153" cy="923330"/>
          </a:xfrm>
          <a:prstGeom prst="rect">
            <a:avLst/>
          </a:prstGeom>
          <a:noFill/>
        </p:spPr>
        <p:txBody>
          <a:bodyPr wrap="square">
            <a:spAutoFit/>
          </a:bodyPr>
          <a:lstStyle/>
          <a:p>
            <a:pPr algn="just"/>
            <a:r>
              <a:rPr lang="en-US" b="1" i="0" dirty="0">
                <a:solidFill>
                  <a:srgbClr val="610B4B"/>
                </a:solidFill>
                <a:effectLst/>
                <a:latin typeface="erdana"/>
              </a:rPr>
              <a:t>Methods for Java Daemon thread by Thread class</a:t>
            </a:r>
          </a:p>
          <a:p>
            <a:pPr algn="just"/>
            <a:endParaRPr lang="en-US" b="1" i="0" dirty="0">
              <a:solidFill>
                <a:srgbClr val="333333"/>
              </a:solidFill>
              <a:effectLst/>
              <a:latin typeface="inter-regular"/>
            </a:endParaRPr>
          </a:p>
          <a:p>
            <a:pPr algn="just"/>
            <a:r>
              <a:rPr lang="en-US" b="0" i="0" dirty="0">
                <a:solidFill>
                  <a:srgbClr val="333333"/>
                </a:solidFill>
                <a:effectLst/>
                <a:latin typeface="inter-regular"/>
              </a:rPr>
              <a:t>The </a:t>
            </a:r>
            <a:r>
              <a:rPr lang="en-US" b="0" i="0" dirty="0" err="1">
                <a:solidFill>
                  <a:srgbClr val="333333"/>
                </a:solidFill>
                <a:effectLst/>
                <a:latin typeface="inter-regular"/>
              </a:rPr>
              <a:t>java.lang.Thread</a:t>
            </a:r>
            <a:r>
              <a:rPr lang="en-US" b="0" i="0" dirty="0">
                <a:solidFill>
                  <a:srgbClr val="333333"/>
                </a:solidFill>
                <a:effectLst/>
                <a:latin typeface="inter-regular"/>
              </a:rPr>
              <a:t> class provides two methods for java daemon thread.</a:t>
            </a:r>
          </a:p>
        </p:txBody>
      </p:sp>
      <p:graphicFrame>
        <p:nvGraphicFramePr>
          <p:cNvPr id="8" name="Table 8">
            <a:extLst>
              <a:ext uri="{FF2B5EF4-FFF2-40B4-BE49-F238E27FC236}">
                <a16:creationId xmlns:a16="http://schemas.microsoft.com/office/drawing/2014/main" id="{0985CDF7-6802-22A3-A59B-5FD3B4CA7C87}"/>
              </a:ext>
            </a:extLst>
          </p:cNvPr>
          <p:cNvGraphicFramePr>
            <a:graphicFrameLocks noGrp="1"/>
          </p:cNvGraphicFramePr>
          <p:nvPr>
            <p:extLst>
              <p:ext uri="{D42A27DB-BD31-4B8C-83A1-F6EECF244321}">
                <p14:modId xmlns:p14="http://schemas.microsoft.com/office/powerpoint/2010/main" val="572475996"/>
              </p:ext>
            </p:extLst>
          </p:nvPr>
        </p:nvGraphicFramePr>
        <p:xfrm>
          <a:off x="690282" y="4419279"/>
          <a:ext cx="10715812" cy="1437640"/>
        </p:xfrm>
        <a:graphic>
          <a:graphicData uri="http://schemas.openxmlformats.org/drawingml/2006/table">
            <a:tbl>
              <a:tblPr firstRow="1" bandRow="1">
                <a:tableStyleId>{5C22544A-7EE6-4342-B048-85BDC9FD1C3A}</a:tableStyleId>
              </a:tblPr>
              <a:tblGrid>
                <a:gridCol w="4037106">
                  <a:extLst>
                    <a:ext uri="{9D8B030D-6E8A-4147-A177-3AD203B41FA5}">
                      <a16:colId xmlns:a16="http://schemas.microsoft.com/office/drawing/2014/main" val="3997950745"/>
                    </a:ext>
                  </a:extLst>
                </a:gridCol>
                <a:gridCol w="6678706">
                  <a:extLst>
                    <a:ext uri="{9D8B030D-6E8A-4147-A177-3AD203B41FA5}">
                      <a16:colId xmlns:a16="http://schemas.microsoft.com/office/drawing/2014/main" val="2164407731"/>
                    </a:ext>
                  </a:extLst>
                </a:gridCol>
              </a:tblGrid>
              <a:tr h="370840">
                <a:tc>
                  <a:txBody>
                    <a:bodyPr/>
                    <a:lstStyle/>
                    <a:p>
                      <a:r>
                        <a:rPr lang="en-IN" dirty="0"/>
                        <a:t>Method</a:t>
                      </a:r>
                    </a:p>
                  </a:txBody>
                  <a:tcPr/>
                </a:tc>
                <a:tc>
                  <a:txBody>
                    <a:bodyPr/>
                    <a:lstStyle/>
                    <a:p>
                      <a:r>
                        <a:rPr lang="en-IN" dirty="0"/>
                        <a:t>Description</a:t>
                      </a:r>
                    </a:p>
                  </a:txBody>
                  <a:tcPr/>
                </a:tc>
                <a:extLst>
                  <a:ext uri="{0D108BD9-81ED-4DB2-BD59-A6C34878D82A}">
                    <a16:rowId xmlns:a16="http://schemas.microsoft.com/office/drawing/2014/main" val="4031450455"/>
                  </a:ext>
                </a:extLst>
              </a:tr>
              <a:tr h="370840">
                <a:tc>
                  <a:txBody>
                    <a:bodyPr/>
                    <a:lstStyle/>
                    <a:p>
                      <a:pPr algn="just" fontAlgn="t"/>
                      <a:r>
                        <a:rPr lang="en-US" dirty="0">
                          <a:solidFill>
                            <a:srgbClr val="333333"/>
                          </a:solidFill>
                          <a:effectLst/>
                          <a:latin typeface="inter-regular"/>
                        </a:rPr>
                        <a:t>public void </a:t>
                      </a:r>
                      <a:r>
                        <a:rPr lang="en-US" dirty="0" err="1">
                          <a:solidFill>
                            <a:srgbClr val="333333"/>
                          </a:solidFill>
                          <a:effectLst/>
                          <a:latin typeface="inter-regular"/>
                        </a:rPr>
                        <a:t>setDaemon</a:t>
                      </a:r>
                      <a:r>
                        <a:rPr lang="en-US" dirty="0">
                          <a:solidFill>
                            <a:srgbClr val="333333"/>
                          </a:solidFill>
                          <a:effectLst/>
                          <a:latin typeface="inter-regular"/>
                        </a:rPr>
                        <a:t>(</a:t>
                      </a:r>
                      <a:r>
                        <a:rPr lang="en-US" dirty="0" err="1">
                          <a:solidFill>
                            <a:srgbClr val="333333"/>
                          </a:solidFill>
                          <a:effectLst/>
                          <a:latin typeface="inter-regular"/>
                        </a:rPr>
                        <a:t>boolean</a:t>
                      </a:r>
                      <a:r>
                        <a:rPr lang="en-US" dirty="0">
                          <a:solidFill>
                            <a:srgbClr val="333333"/>
                          </a:solidFill>
                          <a:effectLst/>
                          <a:latin typeface="inter-regular"/>
                        </a:rPr>
                        <a:t> status)</a:t>
                      </a:r>
                    </a:p>
                  </a:txBody>
                  <a:tcPr marL="60960" marR="60960" marT="60960" marB="60960"/>
                </a:tc>
                <a:tc>
                  <a:txBody>
                    <a:bodyPr/>
                    <a:lstStyle/>
                    <a:p>
                      <a:pPr algn="just" fontAlgn="t"/>
                      <a:r>
                        <a:rPr lang="en-US">
                          <a:solidFill>
                            <a:srgbClr val="333333"/>
                          </a:solidFill>
                          <a:effectLst/>
                          <a:latin typeface="inter-regular"/>
                        </a:rPr>
                        <a:t>is used to mark the current thread as daemon thread or user thread.</a:t>
                      </a:r>
                    </a:p>
                  </a:txBody>
                  <a:tcPr marL="60960" marR="60960" marT="60960" marB="60960"/>
                </a:tc>
                <a:extLst>
                  <a:ext uri="{0D108BD9-81ED-4DB2-BD59-A6C34878D82A}">
                    <a16:rowId xmlns:a16="http://schemas.microsoft.com/office/drawing/2014/main" val="739433742"/>
                  </a:ext>
                </a:extLst>
              </a:tr>
              <a:tr h="370840">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IN" dirty="0">
                          <a:solidFill>
                            <a:srgbClr val="333333"/>
                          </a:solidFill>
                          <a:effectLst/>
                          <a:latin typeface="inter-regular"/>
                        </a:rPr>
                        <a:t>public </a:t>
                      </a:r>
                      <a:r>
                        <a:rPr lang="en-IN" dirty="0" err="1">
                          <a:solidFill>
                            <a:srgbClr val="333333"/>
                          </a:solidFill>
                          <a:effectLst/>
                          <a:latin typeface="inter-regular"/>
                        </a:rPr>
                        <a:t>boolean</a:t>
                      </a:r>
                      <a:r>
                        <a:rPr lang="en-IN" dirty="0">
                          <a:solidFill>
                            <a:srgbClr val="333333"/>
                          </a:solidFill>
                          <a:effectLst/>
                          <a:latin typeface="inter-regular"/>
                        </a:rPr>
                        <a:t> </a:t>
                      </a:r>
                      <a:r>
                        <a:rPr lang="en-IN" dirty="0" err="1">
                          <a:solidFill>
                            <a:srgbClr val="333333"/>
                          </a:solidFill>
                          <a:effectLst/>
                          <a:latin typeface="inter-regular"/>
                        </a:rPr>
                        <a:t>isDaemon</a:t>
                      </a:r>
                      <a:r>
                        <a:rPr lang="en-IN" dirty="0">
                          <a:solidFill>
                            <a:srgbClr val="333333"/>
                          </a:solidFill>
                          <a:effectLst/>
                          <a:latin typeface="inter-regular"/>
                        </a:rPr>
                        <a:t>()</a:t>
                      </a:r>
                    </a:p>
                    <a:p>
                      <a:pPr algn="just" fontAlgn="t"/>
                      <a:endParaRPr lang="en-IN" dirty="0">
                        <a:solidFill>
                          <a:srgbClr val="333333"/>
                        </a:solidFill>
                        <a:effectLst/>
                        <a:latin typeface="inter-regular"/>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dirty="0">
                          <a:solidFill>
                            <a:srgbClr val="333333"/>
                          </a:solidFill>
                          <a:effectLst/>
                          <a:latin typeface="inter-regular"/>
                        </a:rPr>
                        <a:t>is used to check that current is daemon.</a:t>
                      </a:r>
                    </a:p>
                    <a:p>
                      <a:pPr algn="just" fontAlgn="t"/>
                      <a:endParaRPr lang="en-IN" dirty="0">
                        <a:solidFill>
                          <a:srgbClr val="333333"/>
                        </a:solidFill>
                        <a:effectLst/>
                        <a:latin typeface="inter-regular"/>
                      </a:endParaRPr>
                    </a:p>
                  </a:txBody>
                  <a:tcPr marL="60960" marR="60960" marT="60960" marB="60960"/>
                </a:tc>
                <a:extLst>
                  <a:ext uri="{0D108BD9-81ED-4DB2-BD59-A6C34878D82A}">
                    <a16:rowId xmlns:a16="http://schemas.microsoft.com/office/drawing/2014/main" val="780498847"/>
                  </a:ext>
                </a:extLst>
              </a:tr>
            </a:tbl>
          </a:graphicData>
        </a:graphic>
      </p:graphicFrame>
    </p:spTree>
    <p:extLst>
      <p:ext uri="{BB962C8B-B14F-4D97-AF65-F5344CB8AC3E}">
        <p14:creationId xmlns:p14="http://schemas.microsoft.com/office/powerpoint/2010/main" val="91907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72141" y="0"/>
            <a:ext cx="10947400" cy="679904"/>
          </a:xfrm>
        </p:spPr>
        <p:txBody>
          <a:bodyPr>
            <a:normAutofit fontScale="90000"/>
          </a:bodyPr>
          <a:lstStyle/>
          <a:p>
            <a:pPr algn="ctr"/>
            <a:r>
              <a:rPr lang="en-US" sz="4400" b="1" dirty="0">
                <a:solidFill>
                  <a:srgbClr val="610B38"/>
                </a:solidFill>
                <a:latin typeface="erdana"/>
              </a:rPr>
              <a:t>Daemon Thread: Example 01</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33BBDADC-6529-A9C9-5613-F71A19C8B0E3}"/>
              </a:ext>
            </a:extLst>
          </p:cNvPr>
          <p:cNvSpPr txBox="1"/>
          <p:nvPr/>
        </p:nvSpPr>
        <p:spPr>
          <a:xfrm>
            <a:off x="385482" y="786273"/>
            <a:ext cx="5910730"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8200"/>
                </a:solidFill>
                <a:latin typeface="inter-regular"/>
              </a:rPr>
              <a:t>          </a:t>
            </a:r>
            <a:r>
              <a:rPr lang="en-IN" b="0" i="0" dirty="0">
                <a:solidFill>
                  <a:srgbClr val="008200"/>
                </a:solidFill>
                <a:effectLst/>
                <a:latin typeface="inter-regular"/>
              </a:rPr>
              <a:t>//checking for daemon thread</a:t>
            </a:r>
            <a:r>
              <a:rPr lang="en-IN" b="0" i="0" dirty="0">
                <a:solidFill>
                  <a:srgbClr val="000000"/>
                </a:solidFill>
                <a:effectLst/>
                <a:latin typeface="inter-regular"/>
              </a:rPr>
              <a:t>  </a:t>
            </a:r>
          </a:p>
          <a:p>
            <a:pPr algn="just"/>
            <a:r>
              <a:rPr lang="en-IN" b="1"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Thread.currentThread</a:t>
            </a:r>
            <a:r>
              <a:rPr lang="en-IN" b="0" i="0" dirty="0">
                <a:solidFill>
                  <a:srgbClr val="000000"/>
                </a:solidFill>
                <a:effectLst/>
                <a:latin typeface="inter-regular"/>
              </a:rPr>
              <a:t>().</a:t>
            </a:r>
            <a:r>
              <a:rPr lang="en-IN" b="0" i="0" dirty="0" err="1">
                <a:solidFill>
                  <a:srgbClr val="000000"/>
                </a:solidFill>
                <a:effectLst/>
                <a:latin typeface="inter-regular"/>
              </a:rPr>
              <a:t>isDaemon</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endParaRPr lang="en-IN" dirty="0">
              <a:solidFill>
                <a:srgbClr val="008200"/>
              </a:solidFill>
              <a:latin typeface="inter-regular"/>
            </a:endParaRP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"daemon thread work"</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else</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"user thread work"</a:t>
            </a:r>
            <a:r>
              <a:rPr lang="en-IN" b="0" i="0" dirty="0">
                <a:solidFill>
                  <a:srgbClr val="000000"/>
                </a:solidFill>
                <a:effectLst/>
                <a:latin typeface="inter-regular"/>
              </a:rPr>
              <a:t>);  </a:t>
            </a:r>
          </a:p>
          <a:p>
            <a:pPr algn="just"/>
            <a:r>
              <a:rPr lang="en-IN" b="0" i="0" dirty="0">
                <a:solidFill>
                  <a:srgbClr val="000000"/>
                </a:solidFill>
                <a:effectLst/>
                <a:latin typeface="inter-regular"/>
              </a:rPr>
              <a:t>         }  </a:t>
            </a:r>
            <a:endParaRPr lang="en-IN" dirty="0">
              <a:solidFill>
                <a:srgbClr val="000000"/>
              </a:solidFill>
              <a:latin typeface="inter-regular"/>
            </a:endParaRPr>
          </a:p>
          <a:p>
            <a:pPr algn="just"/>
            <a:r>
              <a:rPr lang="en-IN" b="0" i="0" dirty="0">
                <a:solidFill>
                  <a:srgbClr val="000000"/>
                </a:solidFill>
                <a:effectLst/>
                <a:latin typeface="inter-regular"/>
              </a:rPr>
              <a:t>     }  </a:t>
            </a:r>
          </a:p>
          <a:p>
            <a:pPr algn="just"/>
            <a:endParaRPr lang="en-IN" b="0" i="0" dirty="0">
              <a:solidFill>
                <a:srgbClr val="000000"/>
              </a:solidFill>
              <a:effectLst/>
              <a:latin typeface="inter-regular"/>
            </a:endParaRPr>
          </a:p>
        </p:txBody>
      </p:sp>
      <p:sp>
        <p:nvSpPr>
          <p:cNvPr id="7" name="TextBox 6">
            <a:extLst>
              <a:ext uri="{FF2B5EF4-FFF2-40B4-BE49-F238E27FC236}">
                <a16:creationId xmlns:a16="http://schemas.microsoft.com/office/drawing/2014/main" id="{FF7A4002-5741-2B06-06D4-ACE041C55FDF}"/>
              </a:ext>
            </a:extLst>
          </p:cNvPr>
          <p:cNvSpPr txBox="1"/>
          <p:nvPr/>
        </p:nvSpPr>
        <p:spPr>
          <a:xfrm>
            <a:off x="6621864" y="784534"/>
            <a:ext cx="5436158" cy="4262705"/>
          </a:xfrm>
          <a:prstGeom prst="rect">
            <a:avLst/>
          </a:prstGeom>
          <a:noFill/>
          <a:ln>
            <a:solidFill>
              <a:schemeClr val="accent1"/>
            </a:solidFill>
          </a:ln>
        </p:spPr>
        <p:txBody>
          <a:bodyPr wrap="square">
            <a:spAutoFit/>
          </a:bodyPr>
          <a:lstStyle/>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//creating threads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t1=</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a:t>
            </a:r>
          </a:p>
          <a:p>
            <a:pPr algn="just"/>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t2=</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t3=</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TestDaemonEx</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8200"/>
                </a:solidFill>
                <a:effectLst/>
                <a:latin typeface="inter-regular"/>
              </a:rPr>
              <a:t>//now t1 is daemon thread</a:t>
            </a:r>
            <a:r>
              <a:rPr lang="en-IN" b="0" i="0" dirty="0">
                <a:solidFill>
                  <a:srgbClr val="000000"/>
                </a:solidFill>
                <a:effectLst/>
                <a:latin typeface="inter-regular"/>
              </a:rPr>
              <a:t>  </a:t>
            </a:r>
            <a:r>
              <a:rPr lang="en-IN" dirty="0">
                <a:solidFill>
                  <a:srgbClr val="000000"/>
                </a:solidFill>
                <a:latin typeface="inter-regular"/>
              </a:rPr>
              <a:t>	</a:t>
            </a:r>
            <a:endParaRPr lang="en-IN" b="0" i="0" dirty="0">
              <a:solidFill>
                <a:srgbClr val="000000"/>
              </a:solidFill>
              <a:effectLst/>
              <a:latin typeface="inter-regular"/>
            </a:endParaRPr>
          </a:p>
          <a:p>
            <a:pPr algn="just"/>
            <a:r>
              <a:rPr lang="en-IN" b="0" i="0" dirty="0">
                <a:solidFill>
                  <a:srgbClr val="000000"/>
                </a:solidFill>
                <a:effectLst/>
                <a:latin typeface="inter-regular"/>
              </a:rPr>
              <a:t>             	t1.setDaemon(</a:t>
            </a:r>
            <a:r>
              <a:rPr lang="en-IN" b="1" i="0" dirty="0">
                <a:solidFill>
                  <a:srgbClr val="006699"/>
                </a:solidFill>
                <a:effectLst/>
                <a:latin typeface="inter-regular"/>
              </a:rPr>
              <a:t>true</a:t>
            </a:r>
            <a:r>
              <a:rPr lang="en-IN" b="0" i="0" dirty="0">
                <a:solidFill>
                  <a:srgbClr val="000000"/>
                </a:solidFill>
                <a:effectLst/>
                <a:latin typeface="inter-regular"/>
              </a:rPr>
              <a:t>);</a:t>
            </a:r>
            <a:endParaRPr lang="en-IN" dirty="0">
              <a:solidFill>
                <a:srgbClr val="000000"/>
              </a:solidFill>
              <a:latin typeface="inter-regular"/>
            </a:endParaRPr>
          </a:p>
          <a:p>
            <a:pPr algn="just"/>
            <a:endParaRPr lang="en-IN" sz="100"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t1.start();</a:t>
            </a:r>
            <a:r>
              <a:rPr lang="en-IN" b="0" i="0" dirty="0">
                <a:solidFill>
                  <a:srgbClr val="008200"/>
                </a:solidFill>
                <a:effectLst/>
                <a:latin typeface="inter-regular"/>
              </a:rPr>
              <a:t>//starting threads</a:t>
            </a:r>
            <a:r>
              <a:rPr lang="en-IN" b="0" i="0" dirty="0">
                <a:solidFill>
                  <a:srgbClr val="000000"/>
                </a:solidFill>
                <a:effectLst/>
                <a:latin typeface="inter-regular"/>
              </a:rPr>
              <a: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t3.start();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9" name="TextBox 8">
            <a:extLst>
              <a:ext uri="{FF2B5EF4-FFF2-40B4-BE49-F238E27FC236}">
                <a16:creationId xmlns:a16="http://schemas.microsoft.com/office/drawing/2014/main" id="{CB27D885-D672-1A7E-25C4-DB74C6B85CCD}"/>
              </a:ext>
            </a:extLst>
          </p:cNvPr>
          <p:cNvSpPr txBox="1"/>
          <p:nvPr/>
        </p:nvSpPr>
        <p:spPr>
          <a:xfrm>
            <a:off x="7455919" y="5345562"/>
            <a:ext cx="3553826"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r>
              <a:rPr lang="en-US" b="1" dirty="0"/>
              <a:t>Output:</a:t>
            </a:r>
          </a:p>
          <a:p>
            <a:r>
              <a:rPr lang="en-US" dirty="0"/>
              <a:t>	daemon thread work</a:t>
            </a:r>
          </a:p>
          <a:p>
            <a:r>
              <a:rPr lang="en-US" dirty="0"/>
              <a:t>	user thread work</a:t>
            </a:r>
          </a:p>
          <a:p>
            <a:r>
              <a:rPr lang="en-US" dirty="0"/>
              <a:t>	user thread work</a:t>
            </a:r>
            <a:endParaRPr lang="en-IN" dirty="0"/>
          </a:p>
        </p:txBody>
      </p:sp>
    </p:spTree>
    <p:extLst>
      <p:ext uri="{BB962C8B-B14F-4D97-AF65-F5344CB8AC3E}">
        <p14:creationId xmlns:p14="http://schemas.microsoft.com/office/powerpoint/2010/main" val="247911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Daemon Thread: Example 02</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D67DC386-C567-4D80-1ACC-6357E9226911}"/>
              </a:ext>
            </a:extLst>
          </p:cNvPr>
          <p:cNvSpPr txBox="1"/>
          <p:nvPr/>
        </p:nvSpPr>
        <p:spPr>
          <a:xfrm>
            <a:off x="474784" y="717870"/>
            <a:ext cx="11402367" cy="369332"/>
          </a:xfrm>
          <a:prstGeom prst="rect">
            <a:avLst/>
          </a:prstGeom>
          <a:noFill/>
        </p:spPr>
        <p:txBody>
          <a:bodyPr wrap="square">
            <a:spAutoFit/>
          </a:bodyPr>
          <a:lstStyle/>
          <a:p>
            <a:r>
              <a:rPr lang="en-US" dirty="0"/>
              <a:t>If we want to make a user thread as Daemon, it must not be started, otherwise it will throw </a:t>
            </a:r>
            <a:r>
              <a:rPr lang="en-US" b="1" dirty="0" err="1"/>
              <a:t>IllegalThreadStateException</a:t>
            </a:r>
            <a:r>
              <a:rPr lang="en-US" dirty="0"/>
              <a:t>.</a:t>
            </a:r>
            <a:endParaRPr lang="en-IN" dirty="0"/>
          </a:p>
        </p:txBody>
      </p:sp>
      <p:sp>
        <p:nvSpPr>
          <p:cNvPr id="9" name="TextBox 8">
            <a:extLst>
              <a:ext uri="{FF2B5EF4-FFF2-40B4-BE49-F238E27FC236}">
                <a16:creationId xmlns:a16="http://schemas.microsoft.com/office/drawing/2014/main" id="{D8C354CE-4441-5C3A-6ED9-089F4DE7D661}"/>
              </a:ext>
            </a:extLst>
          </p:cNvPr>
          <p:cNvSpPr txBox="1"/>
          <p:nvPr/>
        </p:nvSpPr>
        <p:spPr>
          <a:xfrm>
            <a:off x="474783" y="1397774"/>
            <a:ext cx="7644285" cy="507831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TestDaemonEx2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"Name: "</a:t>
            </a:r>
            <a:r>
              <a:rPr lang="en-IN" b="0" i="0" dirty="0">
                <a:solidFill>
                  <a:srgbClr val="000000"/>
                </a:solidFill>
                <a:effectLst/>
                <a:latin typeface="inter-regular"/>
              </a:rPr>
              <a:t>+</a:t>
            </a:r>
            <a:r>
              <a:rPr lang="en-IN" b="0" i="0" dirty="0" err="1">
                <a:solidFill>
                  <a:srgbClr val="000000"/>
                </a:solidFill>
                <a:effectLst/>
                <a:latin typeface="inter-regular"/>
              </a:rPr>
              <a:t>Thread.currentThread</a:t>
            </a:r>
            <a:r>
              <a:rPr lang="en-IN" b="0" i="0" dirty="0">
                <a:solidFill>
                  <a:srgbClr val="000000"/>
                </a:solidFill>
                <a:effectLst/>
                <a:latin typeface="inter-regular"/>
              </a:rPr>
              <a:t>().</a:t>
            </a:r>
            <a:r>
              <a:rPr lang="en-IN" b="0" i="0" dirty="0" err="1">
                <a:solidFill>
                  <a:srgbClr val="000000"/>
                </a:solidFill>
                <a:effectLst/>
                <a:latin typeface="inter-regular"/>
              </a:rPr>
              <a:t>getName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"Daemon: "</a:t>
            </a:r>
            <a:r>
              <a:rPr lang="en-IN" b="0" i="0" dirty="0">
                <a:solidFill>
                  <a:srgbClr val="000000"/>
                </a:solidFill>
                <a:effectLst/>
                <a:latin typeface="inter-regular"/>
              </a:rPr>
              <a:t>+</a:t>
            </a:r>
            <a:r>
              <a:rPr lang="en-IN" b="0" i="0" dirty="0" err="1">
                <a:solidFill>
                  <a:srgbClr val="000000"/>
                </a:solidFill>
                <a:effectLst/>
                <a:latin typeface="inter-regular"/>
              </a:rPr>
              <a:t>Thread.currentThread</a:t>
            </a:r>
            <a:r>
              <a:rPr lang="en-IN" b="0" i="0" dirty="0">
                <a:solidFill>
                  <a:srgbClr val="000000"/>
                </a:solidFill>
                <a:effectLst/>
                <a:latin typeface="inter-regular"/>
              </a:rPr>
              <a:t>().</a:t>
            </a:r>
            <a:r>
              <a:rPr lang="en-IN" b="0" i="0" dirty="0" err="1">
                <a:solidFill>
                  <a:srgbClr val="000000"/>
                </a:solidFill>
                <a:effectLst/>
                <a:latin typeface="inter-regular"/>
              </a:rPr>
              <a:t>isDaemon</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TestDaemonEx2 t1=</a:t>
            </a:r>
            <a:r>
              <a:rPr lang="en-IN" b="1" i="0" dirty="0">
                <a:solidFill>
                  <a:srgbClr val="006699"/>
                </a:solidFill>
                <a:effectLst/>
                <a:latin typeface="inter-regular"/>
              </a:rPr>
              <a:t>new</a:t>
            </a:r>
            <a:r>
              <a:rPr lang="en-IN" b="0" i="0" dirty="0">
                <a:solidFill>
                  <a:srgbClr val="000000"/>
                </a:solidFill>
                <a:effectLst/>
                <a:latin typeface="inter-regular"/>
              </a:rPr>
              <a:t> TestDaemonEx2();  </a:t>
            </a:r>
          </a:p>
          <a:p>
            <a:pPr algn="just"/>
            <a:r>
              <a:rPr lang="en-IN" b="0" i="0" dirty="0">
                <a:solidFill>
                  <a:srgbClr val="000000"/>
                </a:solidFill>
                <a:effectLst/>
                <a:latin typeface="inter-regular"/>
              </a:rPr>
              <a:t>  	TestDaemonEx2 t2=</a:t>
            </a:r>
            <a:r>
              <a:rPr lang="en-IN" b="1" i="0" dirty="0">
                <a:solidFill>
                  <a:srgbClr val="006699"/>
                </a:solidFill>
                <a:effectLst/>
                <a:latin typeface="inter-regular"/>
              </a:rPr>
              <a:t>new</a:t>
            </a:r>
            <a:r>
              <a:rPr lang="en-IN" b="0" i="0" dirty="0">
                <a:solidFill>
                  <a:srgbClr val="000000"/>
                </a:solidFill>
                <a:effectLst/>
                <a:latin typeface="inter-regular"/>
              </a:rPr>
              <a:t> TestDaemonEx2();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t1.start();  </a:t>
            </a:r>
          </a:p>
          <a:p>
            <a:pPr algn="just"/>
            <a:r>
              <a:rPr lang="en-IN" b="0" i="0" dirty="0">
                <a:solidFill>
                  <a:srgbClr val="000000"/>
                </a:solidFill>
                <a:effectLst/>
                <a:latin typeface="inter-regular"/>
              </a:rPr>
              <a:t>  	t1.setDaemon(</a:t>
            </a:r>
            <a:r>
              <a:rPr lang="en-IN" b="1" i="0" dirty="0">
                <a:solidFill>
                  <a:srgbClr val="006699"/>
                </a:solidFill>
                <a:effectLst/>
                <a:latin typeface="inter-regular"/>
              </a:rPr>
              <a:t>true</a:t>
            </a:r>
            <a:r>
              <a:rPr lang="en-IN" b="0" i="0" dirty="0">
                <a:solidFill>
                  <a:srgbClr val="000000"/>
                </a:solidFill>
                <a:effectLst/>
                <a:latin typeface="inter-regular"/>
              </a:rPr>
              <a:t>);</a:t>
            </a:r>
            <a:r>
              <a:rPr lang="en-IN" b="0" i="0" dirty="0">
                <a:solidFill>
                  <a:srgbClr val="008200"/>
                </a:solidFill>
                <a:effectLst/>
                <a:latin typeface="inter-regular"/>
              </a:rPr>
              <a:t>//will throw exception here</a:t>
            </a:r>
            <a:r>
              <a:rPr lang="en-IN" b="0" i="0" dirty="0">
                <a:solidFill>
                  <a:srgbClr val="000000"/>
                </a:solidFill>
                <a:effectLst/>
                <a:latin typeface="inter-regular"/>
              </a:rPr>
              <a:t>  </a:t>
            </a:r>
          </a:p>
          <a:p>
            <a:pPr algn="just"/>
            <a:r>
              <a:rPr lang="en-IN" b="0" i="0" dirty="0">
                <a:solidFill>
                  <a:srgbClr val="000000"/>
                </a:solidFill>
                <a:effectLst/>
                <a:latin typeface="inter-regular"/>
              </a:rPr>
              <a:t>  	t2.start();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3" name="TextBox 12">
            <a:extLst>
              <a:ext uri="{FF2B5EF4-FFF2-40B4-BE49-F238E27FC236}">
                <a16:creationId xmlns:a16="http://schemas.microsoft.com/office/drawing/2014/main" id="{5210E0BA-C047-04C3-9B16-20E99CCBB0BD}"/>
              </a:ext>
            </a:extLst>
          </p:cNvPr>
          <p:cNvSpPr txBox="1"/>
          <p:nvPr/>
        </p:nvSpPr>
        <p:spPr>
          <a:xfrm>
            <a:off x="8340132" y="2849936"/>
            <a:ext cx="3647552" cy="1200329"/>
          </a:xfrm>
          <a:prstGeom prst="rect">
            <a:avLst/>
          </a:prstGeom>
          <a:noFill/>
          <a:ln>
            <a:solidFill>
              <a:schemeClr val="accent1"/>
            </a:solidFill>
          </a:ln>
        </p:spPr>
        <p:txBody>
          <a:bodyPr wrap="square">
            <a:spAutoFit/>
          </a:bodyPr>
          <a:lstStyle/>
          <a:p>
            <a:r>
              <a:rPr lang="en-US" b="1" dirty="0"/>
              <a:t>Output:</a:t>
            </a:r>
          </a:p>
          <a:p>
            <a:endParaRPr lang="en-US" dirty="0"/>
          </a:p>
          <a:p>
            <a:r>
              <a:rPr lang="en-US" dirty="0"/>
              <a:t>exception in thread main: </a:t>
            </a:r>
            <a:r>
              <a:rPr lang="en-US" dirty="0" err="1"/>
              <a:t>java.lang.IllegalThreadStateException</a:t>
            </a:r>
            <a:endParaRPr lang="en-IN" dirty="0"/>
          </a:p>
        </p:txBody>
      </p:sp>
    </p:spTree>
    <p:extLst>
      <p:ext uri="{BB962C8B-B14F-4D97-AF65-F5344CB8AC3E}">
        <p14:creationId xmlns:p14="http://schemas.microsoft.com/office/powerpoint/2010/main" val="1242052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290411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Thread Priority</a:t>
            </a:r>
          </a:p>
        </p:txBody>
      </p:sp>
      <p:sp>
        <p:nvSpPr>
          <p:cNvPr id="4" name="TextBox 3">
            <a:extLst>
              <a:ext uri="{FF2B5EF4-FFF2-40B4-BE49-F238E27FC236}">
                <a16:creationId xmlns:a16="http://schemas.microsoft.com/office/drawing/2014/main" id="{C32DA44E-311D-3C6A-9250-0A979C2F0109}"/>
              </a:ext>
            </a:extLst>
          </p:cNvPr>
          <p:cNvSpPr txBox="1"/>
          <p:nvPr/>
        </p:nvSpPr>
        <p:spPr>
          <a:xfrm>
            <a:off x="415364" y="679904"/>
            <a:ext cx="11080378" cy="5909310"/>
          </a:xfrm>
          <a:prstGeom prst="rect">
            <a:avLst/>
          </a:prstGeom>
          <a:noFill/>
          <a:ln>
            <a:solidFill>
              <a:schemeClr val="accent1"/>
            </a:solidFill>
          </a:ln>
        </p:spPr>
        <p:txBody>
          <a:bodyPr wrap="square">
            <a:spAutoFit/>
          </a:bodyPr>
          <a:lstStyle/>
          <a:p>
            <a:r>
              <a:rPr lang="en-IN" dirty="0"/>
              <a:t>public class </a:t>
            </a:r>
            <a:r>
              <a:rPr lang="en-IN" dirty="0" err="1"/>
              <a:t>ThreadDemo</a:t>
            </a:r>
            <a:r>
              <a:rPr lang="en-IN" dirty="0"/>
              <a:t> implements Runnable </a:t>
            </a:r>
          </a:p>
          <a:p>
            <a:r>
              <a:rPr lang="en-IN" dirty="0"/>
              <a:t>{</a:t>
            </a:r>
          </a:p>
          <a:p>
            <a:r>
              <a:rPr lang="en-IN" dirty="0"/>
              <a:t>	public void run()</a:t>
            </a:r>
          </a:p>
          <a:p>
            <a:r>
              <a:rPr lang="en-IN" dirty="0"/>
              <a:t>	{</a:t>
            </a:r>
          </a:p>
          <a:p>
            <a:r>
              <a:rPr lang="en-IN" dirty="0"/>
              <a:t>		for(int counter=1;counter&lt;=3;counter++)</a:t>
            </a:r>
          </a:p>
          <a:p>
            <a:r>
              <a:rPr lang="en-IN" dirty="0"/>
              <a:t>		{</a:t>
            </a:r>
          </a:p>
          <a:p>
            <a:r>
              <a:rPr lang="en-IN" dirty="0"/>
              <a:t>			</a:t>
            </a:r>
            <a:r>
              <a:rPr lang="en-IN" dirty="0" err="1"/>
              <a:t>System.out.println</a:t>
            </a:r>
            <a:r>
              <a:rPr lang="en-IN" dirty="0"/>
              <a:t>(</a:t>
            </a:r>
            <a:r>
              <a:rPr lang="en-IN" dirty="0" err="1"/>
              <a:t>Thread.currentThread</a:t>
            </a:r>
            <a:r>
              <a:rPr lang="en-IN" dirty="0"/>
              <a:t>().</a:t>
            </a:r>
            <a:r>
              <a:rPr lang="en-IN" dirty="0" err="1"/>
              <a:t>getName</a:t>
            </a:r>
            <a:r>
              <a:rPr lang="en-IN" dirty="0"/>
              <a:t>()+“ thread is running..."+counter);</a:t>
            </a:r>
          </a:p>
          <a:p>
            <a:r>
              <a:rPr lang="en-IN" dirty="0"/>
              <a:t>		}</a:t>
            </a:r>
          </a:p>
          <a:p>
            <a:r>
              <a:rPr lang="en-IN" dirty="0"/>
              <a:t>	}</a:t>
            </a:r>
          </a:p>
          <a:p>
            <a:r>
              <a:rPr lang="en-IN" dirty="0"/>
              <a:t>	public static void main(String </a:t>
            </a:r>
            <a:r>
              <a:rPr lang="en-IN" dirty="0" err="1"/>
              <a:t>args</a:t>
            </a:r>
            <a:r>
              <a:rPr lang="en-IN" dirty="0"/>
              <a:t>[])</a:t>
            </a:r>
          </a:p>
          <a:p>
            <a:r>
              <a:rPr lang="en-IN" dirty="0"/>
              <a:t>	{</a:t>
            </a:r>
          </a:p>
          <a:p>
            <a:r>
              <a:rPr lang="en-IN" dirty="0"/>
              <a:t>		</a:t>
            </a:r>
            <a:r>
              <a:rPr lang="en-IN" dirty="0" err="1"/>
              <a:t>ThreadDemo</a:t>
            </a:r>
            <a:r>
              <a:rPr lang="en-IN" dirty="0"/>
              <a:t> </a:t>
            </a:r>
            <a:r>
              <a:rPr lang="en-IN" dirty="0" err="1"/>
              <a:t>threadDemo</a:t>
            </a:r>
            <a:r>
              <a:rPr lang="en-IN" dirty="0"/>
              <a:t> = new </a:t>
            </a:r>
            <a:r>
              <a:rPr lang="en-IN" dirty="0" err="1"/>
              <a:t>ThreadDemo</a:t>
            </a:r>
            <a:r>
              <a:rPr lang="en-IN" dirty="0"/>
              <a:t>();</a:t>
            </a:r>
          </a:p>
          <a:p>
            <a:r>
              <a:rPr lang="en-IN" dirty="0"/>
              <a:t>		Thread t1 = new Thread(</a:t>
            </a:r>
            <a:r>
              <a:rPr lang="en-IN" dirty="0" err="1"/>
              <a:t>threadDemo</a:t>
            </a:r>
            <a:r>
              <a:rPr lang="en-IN" dirty="0"/>
              <a:t>,"First");</a:t>
            </a:r>
          </a:p>
          <a:p>
            <a:r>
              <a:rPr lang="en-IN" dirty="0"/>
              <a:t>		t1.setPriority(</a:t>
            </a:r>
            <a:r>
              <a:rPr lang="en-IN" dirty="0" err="1"/>
              <a:t>Thread.MAX_PRIORITY</a:t>
            </a:r>
            <a:r>
              <a:rPr lang="en-IN" dirty="0"/>
              <a:t>);</a:t>
            </a:r>
          </a:p>
          <a:p>
            <a:endParaRPr lang="en-IN" dirty="0"/>
          </a:p>
          <a:p>
            <a:r>
              <a:rPr lang="en-IN" dirty="0"/>
              <a:t>		Thread t2 = new Thread(</a:t>
            </a:r>
            <a:r>
              <a:rPr lang="en-IN" dirty="0" err="1"/>
              <a:t>threadDemo</a:t>
            </a:r>
            <a:r>
              <a:rPr lang="en-IN" dirty="0"/>
              <a:t>,"Second");</a:t>
            </a:r>
          </a:p>
          <a:p>
            <a:r>
              <a:rPr lang="en-IN" dirty="0"/>
              <a:t>		t2.setPriority(</a:t>
            </a:r>
            <a:r>
              <a:rPr lang="en-IN" dirty="0" err="1"/>
              <a:t>Thread.MIN_PRIORITY</a:t>
            </a:r>
            <a:r>
              <a:rPr lang="en-IN" dirty="0"/>
              <a:t>);</a:t>
            </a:r>
          </a:p>
          <a:p>
            <a:r>
              <a:rPr lang="en-IN" dirty="0"/>
              <a:t>		t1.start();</a:t>
            </a:r>
          </a:p>
          <a:p>
            <a:r>
              <a:rPr lang="en-IN" dirty="0"/>
              <a:t>		t2.start();</a:t>
            </a:r>
          </a:p>
          <a:p>
            <a:r>
              <a:rPr lang="en-IN" dirty="0"/>
              <a:t>	}</a:t>
            </a:r>
          </a:p>
          <a:p>
            <a:r>
              <a:rPr lang="en-IN" dirty="0"/>
              <a:t>}</a:t>
            </a:r>
          </a:p>
        </p:txBody>
      </p:sp>
      <p:pic>
        <p:nvPicPr>
          <p:cNvPr id="8" name="Picture 7">
            <a:extLst>
              <a:ext uri="{FF2B5EF4-FFF2-40B4-BE49-F238E27FC236}">
                <a16:creationId xmlns:a16="http://schemas.microsoft.com/office/drawing/2014/main" id="{E5468581-093D-7096-1E5D-CA987177BF10}"/>
              </a:ext>
            </a:extLst>
          </p:cNvPr>
          <p:cNvPicPr>
            <a:picLocks noChangeAspect="1"/>
          </p:cNvPicPr>
          <p:nvPr/>
        </p:nvPicPr>
        <p:blipFill>
          <a:blip r:embed="rId2"/>
          <a:stretch>
            <a:fillRect/>
          </a:stretch>
        </p:blipFill>
        <p:spPr>
          <a:xfrm>
            <a:off x="7978391" y="4441371"/>
            <a:ext cx="3204549" cy="1874141"/>
          </a:xfrm>
          <a:prstGeom prst="rect">
            <a:avLst/>
          </a:prstGeom>
        </p:spPr>
      </p:pic>
    </p:spTree>
    <p:extLst>
      <p:ext uri="{BB962C8B-B14F-4D97-AF65-F5344CB8AC3E}">
        <p14:creationId xmlns:p14="http://schemas.microsoft.com/office/powerpoint/2010/main" val="150940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306285" y="2748865"/>
            <a:ext cx="9765323" cy="1104220"/>
          </a:xfrm>
        </p:spPr>
        <p:txBody>
          <a:bodyPr>
            <a:normAutofit fontScale="90000"/>
          </a:bodyPr>
          <a:lstStyle/>
          <a:p>
            <a:r>
              <a:rPr lang="en-IN" sz="7200" b="1" dirty="0"/>
              <a:t>Concept of Synchronization</a:t>
            </a:r>
          </a:p>
        </p:txBody>
      </p:sp>
    </p:spTree>
    <p:extLst>
      <p:ext uri="{BB962C8B-B14F-4D97-AF65-F5344CB8AC3E}">
        <p14:creationId xmlns:p14="http://schemas.microsoft.com/office/powerpoint/2010/main" val="3579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Synchronization in Java</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9A59D1A5-F535-0555-3001-46918D6698CB}"/>
              </a:ext>
            </a:extLst>
          </p:cNvPr>
          <p:cNvSpPr txBox="1"/>
          <p:nvPr/>
        </p:nvSpPr>
        <p:spPr>
          <a:xfrm>
            <a:off x="512466" y="935895"/>
            <a:ext cx="11023042" cy="2215991"/>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Synchronization in Java is the capability to control the access of multiple threads to any shared resource.</a:t>
            </a:r>
          </a:p>
          <a:p>
            <a:pPr marL="285750" indent="-285750" algn="just">
              <a:buFont typeface="Arial" panose="020B0604020202020204" pitchFamily="34" charset="0"/>
              <a:buChar char="•"/>
            </a:pPr>
            <a:r>
              <a:rPr lang="en-US" b="0" i="0" dirty="0">
                <a:solidFill>
                  <a:srgbClr val="333333"/>
                </a:solidFill>
                <a:effectLst/>
                <a:latin typeface="inter-regular"/>
              </a:rPr>
              <a:t>Java Synchronization is a better option where we want to allow only one thread to access the shared resource.</a:t>
            </a:r>
          </a:p>
          <a:p>
            <a:pPr marL="285750" indent="-285750" algn="just">
              <a:buFont typeface="Arial" panose="020B0604020202020204" pitchFamily="34" charset="0"/>
              <a:buChar char="•"/>
            </a:pPr>
            <a:endParaRPr lang="en-US" b="0" i="0" dirty="0">
              <a:solidFill>
                <a:srgbClr val="610B38"/>
              </a:solidFill>
              <a:effectLst/>
              <a:latin typeface="erdana"/>
            </a:endParaRPr>
          </a:p>
          <a:p>
            <a:pPr algn="just"/>
            <a:r>
              <a:rPr lang="en-US" b="1" i="0" dirty="0">
                <a:solidFill>
                  <a:srgbClr val="610B38"/>
                </a:solidFill>
                <a:effectLst/>
                <a:latin typeface="erdana"/>
              </a:rPr>
              <a:t>Why use Synchronization?</a:t>
            </a:r>
          </a:p>
          <a:p>
            <a:pPr algn="just"/>
            <a:endParaRPr lang="en-US" sz="1100" b="0" i="0" dirty="0">
              <a:solidFill>
                <a:srgbClr val="333333"/>
              </a:solidFill>
              <a:effectLst/>
              <a:latin typeface="inter-regular"/>
            </a:endParaRPr>
          </a:p>
          <a:p>
            <a:pPr algn="just"/>
            <a:r>
              <a:rPr lang="en-US" b="0" i="0" dirty="0">
                <a:solidFill>
                  <a:srgbClr val="333333"/>
                </a:solidFill>
                <a:effectLst/>
                <a:latin typeface="inter-regular"/>
              </a:rPr>
              <a:t>The synchronization is mainly used to</a:t>
            </a:r>
          </a:p>
          <a:p>
            <a:pPr marL="342900" indent="-342900" algn="just">
              <a:buFont typeface="+mj-lt"/>
              <a:buAutoNum type="arabicParenR"/>
            </a:pPr>
            <a:r>
              <a:rPr lang="en-US" b="0" i="0" dirty="0">
                <a:solidFill>
                  <a:srgbClr val="000000"/>
                </a:solidFill>
                <a:effectLst/>
                <a:latin typeface="inter-regular"/>
              </a:rPr>
              <a:t>To prevent thread interference.</a:t>
            </a:r>
          </a:p>
          <a:p>
            <a:pPr marL="342900" indent="-342900" algn="just">
              <a:buFont typeface="+mj-lt"/>
              <a:buAutoNum type="arabicParenR"/>
            </a:pPr>
            <a:r>
              <a:rPr lang="en-US" b="0" i="0" dirty="0">
                <a:solidFill>
                  <a:srgbClr val="000000"/>
                </a:solidFill>
                <a:effectLst/>
                <a:latin typeface="inter-regular"/>
              </a:rPr>
              <a:t>To prevent consistency problems.</a:t>
            </a:r>
          </a:p>
        </p:txBody>
      </p:sp>
      <p:sp>
        <p:nvSpPr>
          <p:cNvPr id="9" name="TextBox 8">
            <a:extLst>
              <a:ext uri="{FF2B5EF4-FFF2-40B4-BE49-F238E27FC236}">
                <a16:creationId xmlns:a16="http://schemas.microsoft.com/office/drawing/2014/main" id="{09334F5F-9C30-F11B-6BB0-D8568A0BFC5E}"/>
              </a:ext>
            </a:extLst>
          </p:cNvPr>
          <p:cNvSpPr txBox="1"/>
          <p:nvPr/>
        </p:nvSpPr>
        <p:spPr>
          <a:xfrm>
            <a:off x="625510" y="3613781"/>
            <a:ext cx="10909998" cy="2308324"/>
          </a:xfrm>
          <a:prstGeom prst="rect">
            <a:avLst/>
          </a:prstGeom>
          <a:noFill/>
          <a:ln>
            <a:solidFill>
              <a:schemeClr val="accent1"/>
            </a:solidFill>
          </a:ln>
        </p:spPr>
        <p:txBody>
          <a:bodyPr wrap="square">
            <a:spAutoFit/>
          </a:bodyPr>
          <a:lstStyle/>
          <a:p>
            <a:pPr algn="just"/>
            <a:r>
              <a:rPr lang="en-US" b="1" i="0" dirty="0">
                <a:solidFill>
                  <a:srgbClr val="610B38"/>
                </a:solidFill>
                <a:effectLst/>
                <a:latin typeface="erdana"/>
              </a:rPr>
              <a:t>Thread Synchronization</a:t>
            </a:r>
          </a:p>
          <a:p>
            <a:pPr algn="just"/>
            <a:endParaRPr lang="en-US" b="1" i="0" dirty="0">
              <a:solidFill>
                <a:srgbClr val="610B38"/>
              </a:solidFill>
              <a:effectLst/>
              <a:latin typeface="erdana"/>
            </a:endParaRPr>
          </a:p>
          <a:p>
            <a:pPr algn="just"/>
            <a:r>
              <a:rPr lang="en-US" b="0" i="0" dirty="0">
                <a:solidFill>
                  <a:srgbClr val="333333"/>
                </a:solidFill>
                <a:effectLst/>
                <a:latin typeface="inter-regular"/>
              </a:rPr>
              <a:t>There are two types of thread synchronization mutual exclusive and inter-thread communication.</a:t>
            </a:r>
          </a:p>
          <a:p>
            <a:pPr marL="342900" indent="-342900" algn="just">
              <a:buFont typeface="+mj-lt"/>
              <a:buAutoNum type="arabicParenR"/>
            </a:pPr>
            <a:r>
              <a:rPr lang="en-US" b="0" i="0" dirty="0">
                <a:solidFill>
                  <a:srgbClr val="000000"/>
                </a:solidFill>
                <a:effectLst/>
                <a:latin typeface="inter-regular"/>
              </a:rPr>
              <a:t>Mutual Exclusive</a:t>
            </a:r>
          </a:p>
          <a:p>
            <a:pPr marL="800100" lvl="1" indent="-342900" algn="just">
              <a:buFont typeface="+mj-lt"/>
              <a:buAutoNum type="alphaLcPeriod"/>
            </a:pPr>
            <a:r>
              <a:rPr lang="en-US" b="0" i="0" dirty="0">
                <a:solidFill>
                  <a:srgbClr val="000000"/>
                </a:solidFill>
                <a:effectLst/>
                <a:latin typeface="inter-regular"/>
              </a:rPr>
              <a:t>Synchronized method.</a:t>
            </a:r>
          </a:p>
          <a:p>
            <a:pPr marL="800100" lvl="1" indent="-342900" algn="just">
              <a:buFont typeface="+mj-lt"/>
              <a:buAutoNum type="alphaLcPeriod"/>
            </a:pPr>
            <a:r>
              <a:rPr lang="en-US" b="0" i="0" dirty="0">
                <a:solidFill>
                  <a:srgbClr val="000000"/>
                </a:solidFill>
                <a:effectLst/>
                <a:latin typeface="inter-regular"/>
              </a:rPr>
              <a:t>Synchronized block.</a:t>
            </a:r>
          </a:p>
          <a:p>
            <a:pPr marL="800100" lvl="1" indent="-342900" algn="just">
              <a:buFont typeface="+mj-lt"/>
              <a:buAutoNum type="alphaLcPeriod"/>
            </a:pPr>
            <a:r>
              <a:rPr lang="en-US" b="0" i="0" dirty="0">
                <a:solidFill>
                  <a:srgbClr val="000000"/>
                </a:solidFill>
                <a:effectLst/>
                <a:latin typeface="inter-regular"/>
              </a:rPr>
              <a:t>Static synchronization.</a:t>
            </a:r>
          </a:p>
          <a:p>
            <a:pPr algn="just">
              <a:buFont typeface="+mj-lt"/>
              <a:buAutoNum type="arabicParenR"/>
            </a:pPr>
            <a:r>
              <a:rPr lang="en-US" b="0" i="0" dirty="0">
                <a:solidFill>
                  <a:srgbClr val="000000"/>
                </a:solidFill>
                <a:effectLst/>
                <a:latin typeface="inter-regular"/>
              </a:rPr>
              <a:t> Cooperation (Inter-thread communication in java)</a:t>
            </a:r>
          </a:p>
        </p:txBody>
      </p:sp>
    </p:spTree>
    <p:extLst>
      <p:ext uri="{BB962C8B-B14F-4D97-AF65-F5344CB8AC3E}">
        <p14:creationId xmlns:p14="http://schemas.microsoft.com/office/powerpoint/2010/main" val="304824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9A59D1A5-F535-0555-3001-46918D6698CB}"/>
              </a:ext>
            </a:extLst>
          </p:cNvPr>
          <p:cNvSpPr txBox="1"/>
          <p:nvPr/>
        </p:nvSpPr>
        <p:spPr>
          <a:xfrm>
            <a:off x="512466" y="935895"/>
            <a:ext cx="11023042" cy="1754326"/>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Mutual Exclusive helps keep threads from interfering with one another while sharing data. It can be achieved by using the following three ways:</a:t>
            </a:r>
          </a:p>
          <a:p>
            <a:pPr algn="just"/>
            <a:endParaRPr lang="en-US" b="0" i="0" dirty="0">
              <a:solidFill>
                <a:srgbClr val="333333"/>
              </a:solidFill>
              <a:effectLst/>
              <a:latin typeface="inter-regular"/>
            </a:endParaRPr>
          </a:p>
          <a:p>
            <a:pPr marL="342900" indent="-342900" algn="just">
              <a:buFont typeface="+mj-lt"/>
              <a:buAutoNum type="arabicParenR"/>
            </a:pPr>
            <a:r>
              <a:rPr lang="en-US" b="1" i="0" dirty="0">
                <a:solidFill>
                  <a:srgbClr val="000000"/>
                </a:solidFill>
                <a:effectLst/>
                <a:latin typeface="inter-regular"/>
              </a:rPr>
              <a:t>By Using Synchronized Method</a:t>
            </a:r>
          </a:p>
          <a:p>
            <a:pPr marL="342900" indent="-342900" algn="just">
              <a:buFont typeface="+mj-lt"/>
              <a:buAutoNum type="arabicParenR"/>
            </a:pPr>
            <a:r>
              <a:rPr lang="en-US" b="1" i="0" dirty="0">
                <a:solidFill>
                  <a:srgbClr val="000000"/>
                </a:solidFill>
                <a:effectLst/>
                <a:latin typeface="inter-regular"/>
              </a:rPr>
              <a:t>By Using Synchronized Block</a:t>
            </a:r>
          </a:p>
          <a:p>
            <a:pPr marL="342900" indent="-342900" algn="just">
              <a:buFont typeface="+mj-lt"/>
              <a:buAutoNum type="arabicParenR"/>
            </a:pPr>
            <a:r>
              <a:rPr lang="en-US" b="1" i="0" dirty="0">
                <a:solidFill>
                  <a:srgbClr val="000000"/>
                </a:solidFill>
                <a:effectLst/>
                <a:latin typeface="inter-regular"/>
              </a:rPr>
              <a:t>By Using Static Synchronization</a:t>
            </a:r>
          </a:p>
        </p:txBody>
      </p:sp>
      <p:sp>
        <p:nvSpPr>
          <p:cNvPr id="4" name="TextBox 3">
            <a:extLst>
              <a:ext uri="{FF2B5EF4-FFF2-40B4-BE49-F238E27FC236}">
                <a16:creationId xmlns:a16="http://schemas.microsoft.com/office/drawing/2014/main" id="{73FECF1C-E05C-2696-DE05-9E08F8FCD624}"/>
              </a:ext>
            </a:extLst>
          </p:cNvPr>
          <p:cNvSpPr txBox="1"/>
          <p:nvPr/>
        </p:nvSpPr>
        <p:spPr>
          <a:xfrm>
            <a:off x="512465" y="3624498"/>
            <a:ext cx="10947399" cy="2308324"/>
          </a:xfrm>
          <a:prstGeom prst="rect">
            <a:avLst/>
          </a:prstGeom>
          <a:noFill/>
          <a:ln>
            <a:solidFill>
              <a:schemeClr val="accent1"/>
            </a:solidFill>
          </a:ln>
        </p:spPr>
        <p:txBody>
          <a:bodyPr wrap="square">
            <a:spAutoFit/>
          </a:bodyPr>
          <a:lstStyle/>
          <a:p>
            <a:pPr algn="just"/>
            <a:r>
              <a:rPr lang="en-US" b="1" i="0" dirty="0">
                <a:solidFill>
                  <a:srgbClr val="610B38"/>
                </a:solidFill>
                <a:effectLst/>
                <a:latin typeface="erdana"/>
              </a:rPr>
              <a:t>Concept of Lock in Java</a:t>
            </a:r>
          </a:p>
          <a:p>
            <a:pPr algn="just"/>
            <a:endParaRPr lang="en-US" b="1" i="0" dirty="0">
              <a:solidFill>
                <a:srgbClr val="610B38"/>
              </a:solidFill>
              <a:effectLst/>
              <a:latin typeface="erdana"/>
            </a:endParaRPr>
          </a:p>
          <a:p>
            <a:pPr marL="285750" indent="-285750" algn="just">
              <a:buFont typeface="Wingdings" panose="05000000000000000000" pitchFamily="2" charset="2"/>
              <a:buChar char="§"/>
            </a:pPr>
            <a:r>
              <a:rPr lang="en-US" b="0" i="0" dirty="0">
                <a:solidFill>
                  <a:srgbClr val="333333"/>
                </a:solidFill>
                <a:effectLst/>
                <a:latin typeface="inter-regular"/>
              </a:rPr>
              <a:t>Synchronization is built around an internal entity known as the lock or monitor.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Every object has a lock associated with it.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By convention, a thread that needs consistent access to an object's fields has to acquire the object's lock before accessing them, and then release the lock when it's done with them.</a:t>
            </a:r>
          </a:p>
        </p:txBody>
      </p:sp>
    </p:spTree>
    <p:extLst>
      <p:ext uri="{BB962C8B-B14F-4D97-AF65-F5344CB8AC3E}">
        <p14:creationId xmlns:p14="http://schemas.microsoft.com/office/powerpoint/2010/main" val="211832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306285" y="2748865"/>
            <a:ext cx="9765323" cy="1104220"/>
          </a:xfrm>
        </p:spPr>
        <p:txBody>
          <a:bodyPr>
            <a:normAutofit/>
          </a:bodyPr>
          <a:lstStyle/>
          <a:p>
            <a:r>
              <a:rPr lang="en-IN" sz="7200" b="1" dirty="0"/>
              <a:t>Synchronized method</a:t>
            </a:r>
          </a:p>
        </p:txBody>
      </p:sp>
    </p:spTree>
    <p:extLst>
      <p:ext uri="{BB962C8B-B14F-4D97-AF65-F5344CB8AC3E}">
        <p14:creationId xmlns:p14="http://schemas.microsoft.com/office/powerpoint/2010/main" val="107907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Mutual Exclusive: without synchronized method</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56774105-6B54-59E0-636C-6761AD5EAFEA}"/>
              </a:ext>
            </a:extLst>
          </p:cNvPr>
          <p:cNvSpPr txBox="1"/>
          <p:nvPr/>
        </p:nvSpPr>
        <p:spPr>
          <a:xfrm>
            <a:off x="575267" y="895713"/>
            <a:ext cx="9352503" cy="369332"/>
          </a:xfrm>
          <a:prstGeom prst="rect">
            <a:avLst/>
          </a:prstGeom>
          <a:noFill/>
        </p:spPr>
        <p:txBody>
          <a:bodyPr wrap="square">
            <a:spAutoFit/>
          </a:bodyPr>
          <a:lstStyle/>
          <a:p>
            <a:r>
              <a:rPr lang="en-US" b="0" i="0" dirty="0">
                <a:solidFill>
                  <a:srgbClr val="333333"/>
                </a:solidFill>
                <a:effectLst/>
                <a:latin typeface="inter-regular"/>
              </a:rPr>
              <a:t>In this example, there is </a:t>
            </a:r>
            <a:r>
              <a:rPr lang="en-US" b="0" i="0" dirty="0">
                <a:solidFill>
                  <a:srgbClr val="333333"/>
                </a:solidFill>
                <a:effectLst/>
                <a:highlight>
                  <a:srgbClr val="FFFF00"/>
                </a:highlight>
                <a:latin typeface="inter-regular"/>
              </a:rPr>
              <a:t>no synchronization</a:t>
            </a:r>
            <a:r>
              <a:rPr lang="en-US" b="0" i="0" dirty="0">
                <a:solidFill>
                  <a:srgbClr val="333333"/>
                </a:solidFill>
                <a:effectLst/>
                <a:latin typeface="inter-regular"/>
              </a:rPr>
              <a:t>, so output is inconsistent. Let's see the example:</a:t>
            </a:r>
            <a:endParaRPr lang="en-IN" dirty="0"/>
          </a:p>
        </p:txBody>
      </p:sp>
      <p:sp>
        <p:nvSpPr>
          <p:cNvPr id="8" name="TextBox 7">
            <a:extLst>
              <a:ext uri="{FF2B5EF4-FFF2-40B4-BE49-F238E27FC236}">
                <a16:creationId xmlns:a16="http://schemas.microsoft.com/office/drawing/2014/main" id="{3C292598-7450-E5B8-3B8A-45D68F8A65E2}"/>
              </a:ext>
            </a:extLst>
          </p:cNvPr>
          <p:cNvSpPr txBox="1"/>
          <p:nvPr/>
        </p:nvSpPr>
        <p:spPr>
          <a:xfrm>
            <a:off x="575267" y="1643855"/>
            <a:ext cx="6094324"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Table</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printTable</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n) </a:t>
            </a:r>
            <a:r>
              <a:rPr lang="en-IN" b="0" i="0" dirty="0">
                <a:solidFill>
                  <a:srgbClr val="008200"/>
                </a:solidFill>
                <a:effectLst/>
                <a:latin typeface="inter-regular"/>
              </a:rPr>
              <a:t>//method not synchronized</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;i&lt;=3;i++)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(n*</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12" name="TextBox 11">
            <a:extLst>
              <a:ext uri="{FF2B5EF4-FFF2-40B4-BE49-F238E27FC236}">
                <a16:creationId xmlns:a16="http://schemas.microsoft.com/office/drawing/2014/main" id="{04903A75-2CC9-D710-A6CD-2DBD30F046DC}"/>
              </a:ext>
            </a:extLst>
          </p:cNvPr>
          <p:cNvSpPr txBox="1"/>
          <p:nvPr/>
        </p:nvSpPr>
        <p:spPr>
          <a:xfrm>
            <a:off x="7362515" y="1643855"/>
            <a:ext cx="4364750"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MyThread1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Table t;  </a:t>
            </a:r>
          </a:p>
          <a:p>
            <a:pPr algn="just"/>
            <a:r>
              <a:rPr lang="en-IN" b="0" i="0" dirty="0">
                <a:solidFill>
                  <a:srgbClr val="000000"/>
                </a:solidFill>
                <a:effectLst/>
                <a:latin typeface="inter-regular"/>
              </a:rPr>
              <a:t>	MyThread1(Table 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.t=t;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t.printTable</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endParaRPr lang="en-IN" dirty="0"/>
          </a:p>
        </p:txBody>
      </p:sp>
    </p:spTree>
    <p:extLst>
      <p:ext uri="{BB962C8B-B14F-4D97-AF65-F5344CB8AC3E}">
        <p14:creationId xmlns:p14="http://schemas.microsoft.com/office/powerpoint/2010/main" val="334121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3841</Words>
  <Application>Microsoft Office PowerPoint</Application>
  <PresentationFormat>Widescreen</PresentationFormat>
  <Paragraphs>665</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erdana</vt:lpstr>
      <vt:lpstr>inter-bold</vt:lpstr>
      <vt:lpstr>inter-regular</vt:lpstr>
      <vt:lpstr>Nunito</vt:lpstr>
      <vt:lpstr>times new roman</vt:lpstr>
      <vt:lpstr>Wingdings</vt:lpstr>
      <vt:lpstr>Office Theme</vt:lpstr>
      <vt:lpstr>Topics to be Covered:</vt:lpstr>
      <vt:lpstr>Thread Priority</vt:lpstr>
      <vt:lpstr>Thread Priority</vt:lpstr>
      <vt:lpstr>Thread Priority</vt:lpstr>
      <vt:lpstr>Concept of Synchronization</vt:lpstr>
      <vt:lpstr>Synchronization in Java</vt:lpstr>
      <vt:lpstr>Mutual Exclusive</vt:lpstr>
      <vt:lpstr>Synchronized method</vt:lpstr>
      <vt:lpstr>Mutual Exclusive: without synchronized method</vt:lpstr>
      <vt:lpstr>Mutual Exclusive: without synchronized method</vt:lpstr>
      <vt:lpstr>Mutual Exclusive: By Using synchronized method</vt:lpstr>
      <vt:lpstr>Mutual Exclusive: By Using synchronized method</vt:lpstr>
      <vt:lpstr>Synchronized block</vt:lpstr>
      <vt:lpstr>Mutual Exclusive: By Using synchronized block</vt:lpstr>
      <vt:lpstr>Mutual Exclusive: By Using synchronized block</vt:lpstr>
      <vt:lpstr>Mutual Exclusive: By Using synchronized block</vt:lpstr>
      <vt:lpstr>Static Synchronization</vt:lpstr>
      <vt:lpstr>Mutual Exclusive: By Using static synchronization</vt:lpstr>
      <vt:lpstr>Mutual Exclusive: By Using static synchronization</vt:lpstr>
      <vt:lpstr>Mutual Exclusive: By Using static synchronization</vt:lpstr>
      <vt:lpstr>Inter-thread Communication</vt:lpstr>
      <vt:lpstr>Inter-thread Communication</vt:lpstr>
      <vt:lpstr>Inter-thread Communication</vt:lpstr>
      <vt:lpstr>Process of Inter-thread Communication</vt:lpstr>
      <vt:lpstr>Inter-thread Communication</vt:lpstr>
      <vt:lpstr>Inter-thread Communication</vt:lpstr>
      <vt:lpstr>Basics of Deadlock</vt:lpstr>
      <vt:lpstr>Deadlock in Java</vt:lpstr>
      <vt:lpstr>Deadlock in Java : Example 01</vt:lpstr>
      <vt:lpstr>Deadlock in Java : Example 01</vt:lpstr>
      <vt:lpstr>Deadlock in Java : Example 01</vt:lpstr>
      <vt:lpstr>Deadlock in Java : Example 01</vt:lpstr>
      <vt:lpstr>Deadlock in Java : Example 02</vt:lpstr>
      <vt:lpstr>Daemon Thread</vt:lpstr>
      <vt:lpstr>Daemon Thread</vt:lpstr>
      <vt:lpstr>Daemon Thread: Example 01</vt:lpstr>
      <vt:lpstr>Daemon Thread: Example 02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218</cp:revision>
  <dcterms:created xsi:type="dcterms:W3CDTF">2022-08-21T11:09:16Z</dcterms:created>
  <dcterms:modified xsi:type="dcterms:W3CDTF">2022-11-06T05:51:55Z</dcterms:modified>
</cp:coreProperties>
</file>