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4" r:id="rId3"/>
    <p:sldId id="343" r:id="rId4"/>
    <p:sldId id="463" r:id="rId5"/>
    <p:sldId id="460" r:id="rId6"/>
    <p:sldId id="465" r:id="rId7"/>
    <p:sldId id="466" r:id="rId8"/>
    <p:sldId id="467" r:id="rId9"/>
    <p:sldId id="468" r:id="rId10"/>
    <p:sldId id="469" r:id="rId11"/>
    <p:sldId id="470" r:id="rId12"/>
    <p:sldId id="471" r:id="rId13"/>
    <p:sldId id="472" r:id="rId14"/>
    <p:sldId id="473" r:id="rId15"/>
    <p:sldId id="474" r:id="rId16"/>
    <p:sldId id="475" r:id="rId17"/>
    <p:sldId id="476" r:id="rId18"/>
    <p:sldId id="477" r:id="rId19"/>
    <p:sldId id="478" r:id="rId20"/>
    <p:sldId id="479" r:id="rId21"/>
    <p:sldId id="480" r:id="rId22"/>
    <p:sldId id="484" r:id="rId23"/>
    <p:sldId id="481" r:id="rId24"/>
    <p:sldId id="482" r:id="rId25"/>
    <p:sldId id="483" r:id="rId26"/>
    <p:sldId id="491" r:id="rId27"/>
    <p:sldId id="485" r:id="rId28"/>
    <p:sldId id="486" r:id="rId29"/>
    <p:sldId id="487" r:id="rId30"/>
    <p:sldId id="503" r:id="rId31"/>
    <p:sldId id="488" r:id="rId32"/>
    <p:sldId id="489" r:id="rId33"/>
    <p:sldId id="492" r:id="rId34"/>
    <p:sldId id="493" r:id="rId35"/>
    <p:sldId id="494" r:id="rId36"/>
    <p:sldId id="495" r:id="rId37"/>
    <p:sldId id="496" r:id="rId38"/>
    <p:sldId id="497" r:id="rId39"/>
    <p:sldId id="498" r:id="rId40"/>
    <p:sldId id="499" r:id="rId41"/>
    <p:sldId id="500" r:id="rId42"/>
    <p:sldId id="501" r:id="rId43"/>
    <p:sldId id="502" r:id="rId44"/>
    <p:sldId id="45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00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1" autoAdjust="0"/>
    <p:restoredTop sz="94660"/>
  </p:normalViewPr>
  <p:slideViewPr>
    <p:cSldViewPr snapToGrid="0">
      <p:cViewPr varScale="1">
        <p:scale>
          <a:sx n="76" d="100"/>
          <a:sy n="76" d="100"/>
        </p:scale>
        <p:origin x="67" y="259"/>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C439-7561-D872-4C0B-085203F153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CABF94-6B75-EC0A-398F-4A225E5DF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94CD30-0637-114E-9C8A-503217BD1BB5}"/>
              </a:ext>
            </a:extLst>
          </p:cNvPr>
          <p:cNvSpPr>
            <a:spLocks noGrp="1"/>
          </p:cNvSpPr>
          <p:nvPr>
            <p:ph type="dt" sz="half" idx="10"/>
          </p:nvPr>
        </p:nvSpPr>
        <p:spPr/>
        <p:txBody>
          <a:bodyPr/>
          <a:lstStyle/>
          <a:p>
            <a:fld id="{A2EAC035-B6B8-4A26-9262-14CC58B9C04B}" type="datetimeFigureOut">
              <a:rPr lang="en-IN" smtClean="0"/>
              <a:t>08-11-2022</a:t>
            </a:fld>
            <a:endParaRPr lang="en-IN"/>
          </a:p>
        </p:txBody>
      </p:sp>
      <p:sp>
        <p:nvSpPr>
          <p:cNvPr id="5" name="Footer Placeholder 4">
            <a:extLst>
              <a:ext uri="{FF2B5EF4-FFF2-40B4-BE49-F238E27FC236}">
                <a16:creationId xmlns:a16="http://schemas.microsoft.com/office/drawing/2014/main" id="{20F9DD38-4B0A-15CF-86E9-F8CB34A2C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C84CC3-EBE9-7E16-FC3E-E83916312FE6}"/>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66411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1F4C-549F-78DB-67CE-3BB8584BCE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22BE7D-DAF7-F1CC-BB59-E44680B42D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688613-8C61-205C-EB9F-6E6A89040B1E}"/>
              </a:ext>
            </a:extLst>
          </p:cNvPr>
          <p:cNvSpPr>
            <a:spLocks noGrp="1"/>
          </p:cNvSpPr>
          <p:nvPr>
            <p:ph type="dt" sz="half" idx="10"/>
          </p:nvPr>
        </p:nvSpPr>
        <p:spPr/>
        <p:txBody>
          <a:bodyPr/>
          <a:lstStyle/>
          <a:p>
            <a:fld id="{A2EAC035-B6B8-4A26-9262-14CC58B9C04B}" type="datetimeFigureOut">
              <a:rPr lang="en-IN" smtClean="0"/>
              <a:t>08-11-2022</a:t>
            </a:fld>
            <a:endParaRPr lang="en-IN"/>
          </a:p>
        </p:txBody>
      </p:sp>
      <p:sp>
        <p:nvSpPr>
          <p:cNvPr id="5" name="Footer Placeholder 4">
            <a:extLst>
              <a:ext uri="{FF2B5EF4-FFF2-40B4-BE49-F238E27FC236}">
                <a16:creationId xmlns:a16="http://schemas.microsoft.com/office/drawing/2014/main" id="{688F2999-E48F-3BCB-CDFF-486C3C8C8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121C83-8AAB-FDBD-39EA-52DECC563585}"/>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348750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C691DE-BB97-5A8E-C7BE-1A80DE249D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6EE551-277E-BB88-A0F3-6E587136B6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7317B-CD99-AD09-11A7-6D2D116C43B1}"/>
              </a:ext>
            </a:extLst>
          </p:cNvPr>
          <p:cNvSpPr>
            <a:spLocks noGrp="1"/>
          </p:cNvSpPr>
          <p:nvPr>
            <p:ph type="dt" sz="half" idx="10"/>
          </p:nvPr>
        </p:nvSpPr>
        <p:spPr/>
        <p:txBody>
          <a:bodyPr/>
          <a:lstStyle/>
          <a:p>
            <a:fld id="{A2EAC035-B6B8-4A26-9262-14CC58B9C04B}" type="datetimeFigureOut">
              <a:rPr lang="en-IN" smtClean="0"/>
              <a:t>08-11-2022</a:t>
            </a:fld>
            <a:endParaRPr lang="en-IN"/>
          </a:p>
        </p:txBody>
      </p:sp>
      <p:sp>
        <p:nvSpPr>
          <p:cNvPr id="5" name="Footer Placeholder 4">
            <a:extLst>
              <a:ext uri="{FF2B5EF4-FFF2-40B4-BE49-F238E27FC236}">
                <a16:creationId xmlns:a16="http://schemas.microsoft.com/office/drawing/2014/main" id="{624BBACC-DF9F-2749-21B4-BA1C9B5DD2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9B1129-C1F0-2D71-8C92-AC42AB21B0A7}"/>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837386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458F-4782-8839-D5E1-BE95028B78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C153C6-1162-9BA5-F123-D7C6D95A54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7A34CC-7712-0D8C-9E46-2E190C98715F}"/>
              </a:ext>
            </a:extLst>
          </p:cNvPr>
          <p:cNvSpPr>
            <a:spLocks noGrp="1"/>
          </p:cNvSpPr>
          <p:nvPr>
            <p:ph type="dt" sz="half" idx="10"/>
          </p:nvPr>
        </p:nvSpPr>
        <p:spPr/>
        <p:txBody>
          <a:bodyPr/>
          <a:lstStyle/>
          <a:p>
            <a:fld id="{A2EAC035-B6B8-4A26-9262-14CC58B9C04B}" type="datetimeFigureOut">
              <a:rPr lang="en-IN" smtClean="0"/>
              <a:t>08-11-2022</a:t>
            </a:fld>
            <a:endParaRPr lang="en-IN"/>
          </a:p>
        </p:txBody>
      </p:sp>
      <p:sp>
        <p:nvSpPr>
          <p:cNvPr id="5" name="Footer Placeholder 4">
            <a:extLst>
              <a:ext uri="{FF2B5EF4-FFF2-40B4-BE49-F238E27FC236}">
                <a16:creationId xmlns:a16="http://schemas.microsoft.com/office/drawing/2014/main" id="{8BF7A4B4-F26C-C1D3-E330-ABFE2D89E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01D753-6471-8044-B952-51560ACC8E8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0693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919C-E4CA-0329-A32F-DB74CD0AB6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404A60-66FE-A893-5C0D-88F0CCC5D4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6C725D-C48B-8DD4-28FF-93A4F9B0C63F}"/>
              </a:ext>
            </a:extLst>
          </p:cNvPr>
          <p:cNvSpPr>
            <a:spLocks noGrp="1"/>
          </p:cNvSpPr>
          <p:nvPr>
            <p:ph type="dt" sz="half" idx="10"/>
          </p:nvPr>
        </p:nvSpPr>
        <p:spPr/>
        <p:txBody>
          <a:bodyPr/>
          <a:lstStyle/>
          <a:p>
            <a:fld id="{A2EAC035-B6B8-4A26-9262-14CC58B9C04B}" type="datetimeFigureOut">
              <a:rPr lang="en-IN" smtClean="0"/>
              <a:t>08-11-2022</a:t>
            </a:fld>
            <a:endParaRPr lang="en-IN"/>
          </a:p>
        </p:txBody>
      </p:sp>
      <p:sp>
        <p:nvSpPr>
          <p:cNvPr id="5" name="Footer Placeholder 4">
            <a:extLst>
              <a:ext uri="{FF2B5EF4-FFF2-40B4-BE49-F238E27FC236}">
                <a16:creationId xmlns:a16="http://schemas.microsoft.com/office/drawing/2014/main" id="{08ED4506-2435-E51B-559A-38EF32E529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DB14F-8DD3-D46A-B557-623C4048052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93094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0C97-422A-30B3-18BB-1A3FCE27C6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2975DF-3097-416F-7A39-BEA0CEDCAF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0C43D4-4985-1C78-D168-AE18F9884A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33C89A-A180-CA5D-2DDA-F2D7384CB30A}"/>
              </a:ext>
            </a:extLst>
          </p:cNvPr>
          <p:cNvSpPr>
            <a:spLocks noGrp="1"/>
          </p:cNvSpPr>
          <p:nvPr>
            <p:ph type="dt" sz="half" idx="10"/>
          </p:nvPr>
        </p:nvSpPr>
        <p:spPr/>
        <p:txBody>
          <a:bodyPr/>
          <a:lstStyle/>
          <a:p>
            <a:fld id="{A2EAC035-B6B8-4A26-9262-14CC58B9C04B}" type="datetimeFigureOut">
              <a:rPr lang="en-IN" smtClean="0"/>
              <a:t>08-11-2022</a:t>
            </a:fld>
            <a:endParaRPr lang="en-IN"/>
          </a:p>
        </p:txBody>
      </p:sp>
      <p:sp>
        <p:nvSpPr>
          <p:cNvPr id="6" name="Footer Placeholder 5">
            <a:extLst>
              <a:ext uri="{FF2B5EF4-FFF2-40B4-BE49-F238E27FC236}">
                <a16:creationId xmlns:a16="http://schemas.microsoft.com/office/drawing/2014/main" id="{71662A4B-B03E-49A1-781D-F7DCAF301C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75DD80-168A-263C-8AAD-AC8A62E58B51}"/>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417678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FEC7-7ADE-0F5F-B2D2-870A5B4AA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DB405C-D6B6-CA23-35A8-4A1013DE0B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063882-1611-E67E-2F4C-EFC703D0F9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FB1D57-DBDC-FC69-B642-81AAACA1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0A295-A59A-4BB0-E8E6-7DE344A98A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959F61-843B-25A8-B2AA-86EA27F77682}"/>
              </a:ext>
            </a:extLst>
          </p:cNvPr>
          <p:cNvSpPr>
            <a:spLocks noGrp="1"/>
          </p:cNvSpPr>
          <p:nvPr>
            <p:ph type="dt" sz="half" idx="10"/>
          </p:nvPr>
        </p:nvSpPr>
        <p:spPr/>
        <p:txBody>
          <a:bodyPr/>
          <a:lstStyle/>
          <a:p>
            <a:fld id="{A2EAC035-B6B8-4A26-9262-14CC58B9C04B}" type="datetimeFigureOut">
              <a:rPr lang="en-IN" smtClean="0"/>
              <a:t>08-11-2022</a:t>
            </a:fld>
            <a:endParaRPr lang="en-IN"/>
          </a:p>
        </p:txBody>
      </p:sp>
      <p:sp>
        <p:nvSpPr>
          <p:cNvPr id="8" name="Footer Placeholder 7">
            <a:extLst>
              <a:ext uri="{FF2B5EF4-FFF2-40B4-BE49-F238E27FC236}">
                <a16:creationId xmlns:a16="http://schemas.microsoft.com/office/drawing/2014/main" id="{4DD4E5E5-6B9A-7066-5DC6-074B311AAB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75CE58-F625-0A96-011C-F7BE5F10E4C0}"/>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757734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57C9-F334-A135-3716-E9BA848148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3BE558-91AA-8224-13ED-8624FA90372B}"/>
              </a:ext>
            </a:extLst>
          </p:cNvPr>
          <p:cNvSpPr>
            <a:spLocks noGrp="1"/>
          </p:cNvSpPr>
          <p:nvPr>
            <p:ph type="dt" sz="half" idx="10"/>
          </p:nvPr>
        </p:nvSpPr>
        <p:spPr/>
        <p:txBody>
          <a:bodyPr/>
          <a:lstStyle/>
          <a:p>
            <a:fld id="{A2EAC035-B6B8-4A26-9262-14CC58B9C04B}" type="datetimeFigureOut">
              <a:rPr lang="en-IN" smtClean="0"/>
              <a:t>08-11-2022</a:t>
            </a:fld>
            <a:endParaRPr lang="en-IN"/>
          </a:p>
        </p:txBody>
      </p:sp>
      <p:sp>
        <p:nvSpPr>
          <p:cNvPr id="4" name="Footer Placeholder 3">
            <a:extLst>
              <a:ext uri="{FF2B5EF4-FFF2-40B4-BE49-F238E27FC236}">
                <a16:creationId xmlns:a16="http://schemas.microsoft.com/office/drawing/2014/main" id="{F95B5A2F-248E-70B5-2DB9-865287796F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BEB7F3-D93A-AAA0-727F-B367C09E182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68028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E05AC-4C32-ABA5-093A-E3C7ADE5E8DE}"/>
              </a:ext>
            </a:extLst>
          </p:cNvPr>
          <p:cNvSpPr>
            <a:spLocks noGrp="1"/>
          </p:cNvSpPr>
          <p:nvPr>
            <p:ph type="dt" sz="half" idx="10"/>
          </p:nvPr>
        </p:nvSpPr>
        <p:spPr/>
        <p:txBody>
          <a:bodyPr/>
          <a:lstStyle/>
          <a:p>
            <a:fld id="{A2EAC035-B6B8-4A26-9262-14CC58B9C04B}" type="datetimeFigureOut">
              <a:rPr lang="en-IN" smtClean="0"/>
              <a:t>08-11-2022</a:t>
            </a:fld>
            <a:endParaRPr lang="en-IN"/>
          </a:p>
        </p:txBody>
      </p:sp>
      <p:sp>
        <p:nvSpPr>
          <p:cNvPr id="3" name="Footer Placeholder 2">
            <a:extLst>
              <a:ext uri="{FF2B5EF4-FFF2-40B4-BE49-F238E27FC236}">
                <a16:creationId xmlns:a16="http://schemas.microsoft.com/office/drawing/2014/main" id="{116548EC-36E1-9785-2389-D5C8D80A97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94F630-D3A2-FEA5-5688-FA85212DBFAC}"/>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251551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373C-0C7B-3138-2B71-BE0206BFC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CFB040-0532-55A0-899E-F1A0058C55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0475DE-273B-D486-B977-6F6E9A845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B208DA-B383-4687-B5AA-28620729013F}"/>
              </a:ext>
            </a:extLst>
          </p:cNvPr>
          <p:cNvSpPr>
            <a:spLocks noGrp="1"/>
          </p:cNvSpPr>
          <p:nvPr>
            <p:ph type="dt" sz="half" idx="10"/>
          </p:nvPr>
        </p:nvSpPr>
        <p:spPr/>
        <p:txBody>
          <a:bodyPr/>
          <a:lstStyle/>
          <a:p>
            <a:fld id="{A2EAC035-B6B8-4A26-9262-14CC58B9C04B}" type="datetimeFigureOut">
              <a:rPr lang="en-IN" smtClean="0"/>
              <a:t>08-11-2022</a:t>
            </a:fld>
            <a:endParaRPr lang="en-IN"/>
          </a:p>
        </p:txBody>
      </p:sp>
      <p:sp>
        <p:nvSpPr>
          <p:cNvPr id="6" name="Footer Placeholder 5">
            <a:extLst>
              <a:ext uri="{FF2B5EF4-FFF2-40B4-BE49-F238E27FC236}">
                <a16:creationId xmlns:a16="http://schemas.microsoft.com/office/drawing/2014/main" id="{8AD5D456-D4BD-D260-6F88-B0135E2EA4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790C7A-C3AB-3293-EE28-D96275A034FE}"/>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366741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D3485-8066-90B9-E725-2CEC5CC09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51A955-DF1A-1F44-7425-DB06EF344F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B78DF3-E237-5801-55EA-C8F04D7EC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3E79D-FF3E-BD71-36CE-6173E9E10500}"/>
              </a:ext>
            </a:extLst>
          </p:cNvPr>
          <p:cNvSpPr>
            <a:spLocks noGrp="1"/>
          </p:cNvSpPr>
          <p:nvPr>
            <p:ph type="dt" sz="half" idx="10"/>
          </p:nvPr>
        </p:nvSpPr>
        <p:spPr/>
        <p:txBody>
          <a:bodyPr/>
          <a:lstStyle/>
          <a:p>
            <a:fld id="{A2EAC035-B6B8-4A26-9262-14CC58B9C04B}" type="datetimeFigureOut">
              <a:rPr lang="en-IN" smtClean="0"/>
              <a:t>08-11-2022</a:t>
            </a:fld>
            <a:endParaRPr lang="en-IN"/>
          </a:p>
        </p:txBody>
      </p:sp>
      <p:sp>
        <p:nvSpPr>
          <p:cNvPr id="6" name="Footer Placeholder 5">
            <a:extLst>
              <a:ext uri="{FF2B5EF4-FFF2-40B4-BE49-F238E27FC236}">
                <a16:creationId xmlns:a16="http://schemas.microsoft.com/office/drawing/2014/main" id="{63EC2ABD-A46E-5275-0F11-D6B963422D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5DD063-8891-ABDA-EE17-207E7E31AB95}"/>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17201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A6C1A3-B44B-5F46-D23F-04FB158A08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D6F5DB-0D66-D177-53B7-C1F280005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E67576-6BC9-43C8-A570-061272C729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C035-B6B8-4A26-9262-14CC58B9C04B}" type="datetimeFigureOut">
              <a:rPr lang="en-IN" smtClean="0"/>
              <a:t>08-11-2022</a:t>
            </a:fld>
            <a:endParaRPr lang="en-IN"/>
          </a:p>
        </p:txBody>
      </p:sp>
      <p:sp>
        <p:nvSpPr>
          <p:cNvPr id="5" name="Footer Placeholder 4">
            <a:extLst>
              <a:ext uri="{FF2B5EF4-FFF2-40B4-BE49-F238E27FC236}">
                <a16:creationId xmlns:a16="http://schemas.microsoft.com/office/drawing/2014/main" id="{72B236A3-3AF3-889E-96AD-FD051640AF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65DE2B-397A-6648-D0F7-CC0E414C3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AA677-6C5B-480D-8A24-33B5BA5EA559}" type="slidenum">
              <a:rPr lang="en-IN" smtClean="0"/>
              <a:t>‹#›</a:t>
            </a:fld>
            <a:endParaRPr lang="en-IN"/>
          </a:p>
        </p:txBody>
      </p:sp>
    </p:spTree>
    <p:extLst>
      <p:ext uri="{BB962C8B-B14F-4D97-AF65-F5344CB8AC3E}">
        <p14:creationId xmlns:p14="http://schemas.microsoft.com/office/powerpoint/2010/main" val="1377692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www.javatpoint.com/java-file-clas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javatpoint.com/java-file-clas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javatpoint.com/array-in-java"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title"/>
          </p:nvPr>
        </p:nvSpPr>
        <p:spPr>
          <a:xfrm>
            <a:off x="838200" y="226088"/>
            <a:ext cx="10515600" cy="674781"/>
          </a:xfrm>
        </p:spPr>
        <p:txBody>
          <a:bodyPr>
            <a:normAutofit fontScale="90000"/>
          </a:bodyPr>
          <a:lstStyle/>
          <a:p>
            <a:pPr algn="ctr"/>
            <a:r>
              <a:rPr lang="en-IN" sz="7200" b="1" dirty="0">
                <a:solidFill>
                  <a:srgbClr val="1100A7"/>
                </a:solidFill>
              </a:rPr>
              <a:t>Topics to be Covered</a:t>
            </a:r>
            <a:r>
              <a:rPr lang="en-IN" sz="7200" b="1" dirty="0"/>
              <a:t>:</a:t>
            </a:r>
          </a:p>
        </p:txBody>
      </p:sp>
      <p:sp>
        <p:nvSpPr>
          <p:cNvPr id="3" name="Content Placeholder 2">
            <a:extLst>
              <a:ext uri="{FF2B5EF4-FFF2-40B4-BE49-F238E27FC236}">
                <a16:creationId xmlns:a16="http://schemas.microsoft.com/office/drawing/2014/main" id="{ADDD723C-EF15-FB3D-5FF3-791E71C556FB}"/>
              </a:ext>
            </a:extLst>
          </p:cNvPr>
          <p:cNvSpPr>
            <a:spLocks noGrp="1"/>
          </p:cNvSpPr>
          <p:nvPr>
            <p:ph idx="1"/>
          </p:nvPr>
        </p:nvSpPr>
        <p:spPr>
          <a:xfrm>
            <a:off x="697522" y="1276140"/>
            <a:ext cx="10797791" cy="5144756"/>
          </a:xfrm>
        </p:spPr>
        <p:txBody>
          <a:bodyPr>
            <a:normAutofit lnSpcReduction="10000"/>
          </a:bodyPr>
          <a:lstStyle/>
          <a:p>
            <a:r>
              <a:rPr lang="en-US" dirty="0"/>
              <a:t>Java I/O - Introduction</a:t>
            </a:r>
          </a:p>
          <a:p>
            <a:r>
              <a:rPr lang="en-IN" dirty="0"/>
              <a:t>OutputStream Vs InputStream</a:t>
            </a:r>
          </a:p>
          <a:p>
            <a:r>
              <a:rPr lang="en-IN" dirty="0" err="1"/>
              <a:t>ByteStream</a:t>
            </a:r>
            <a:r>
              <a:rPr lang="en-IN" dirty="0"/>
              <a:t> Classes – Subclasses &amp; Methods</a:t>
            </a:r>
          </a:p>
          <a:p>
            <a:r>
              <a:rPr lang="en-IN" dirty="0" err="1"/>
              <a:t>CharacterStream</a:t>
            </a:r>
            <a:r>
              <a:rPr lang="en-IN" dirty="0"/>
              <a:t> Classes – Subclasses &amp; Methods</a:t>
            </a:r>
          </a:p>
          <a:p>
            <a:pPr>
              <a:lnSpc>
                <a:spcPct val="100000"/>
              </a:lnSpc>
            </a:pPr>
            <a:r>
              <a:rPr lang="en-IN" dirty="0"/>
              <a:t>Java </a:t>
            </a:r>
            <a:r>
              <a:rPr lang="en-IN" dirty="0" err="1"/>
              <a:t>FileOutputStream</a:t>
            </a:r>
            <a:r>
              <a:rPr lang="en-IN" dirty="0"/>
              <a:t> Class - Examples</a:t>
            </a:r>
          </a:p>
          <a:p>
            <a:pPr>
              <a:lnSpc>
                <a:spcPct val="100000"/>
              </a:lnSpc>
            </a:pPr>
            <a:r>
              <a:rPr lang="en-IN" dirty="0"/>
              <a:t>Java </a:t>
            </a:r>
            <a:r>
              <a:rPr lang="en-IN" dirty="0" err="1"/>
              <a:t>FileInputStream</a:t>
            </a:r>
            <a:r>
              <a:rPr lang="en-IN" dirty="0"/>
              <a:t> Class – Examples </a:t>
            </a:r>
          </a:p>
          <a:p>
            <a:pPr>
              <a:lnSpc>
                <a:spcPct val="100000"/>
              </a:lnSpc>
            </a:pPr>
            <a:r>
              <a:rPr lang="en-IN" dirty="0"/>
              <a:t>Java </a:t>
            </a:r>
            <a:r>
              <a:rPr lang="en-IN" dirty="0" err="1"/>
              <a:t>FileWriter</a:t>
            </a:r>
            <a:r>
              <a:rPr lang="en-IN" dirty="0"/>
              <a:t> Class – Examples </a:t>
            </a:r>
          </a:p>
          <a:p>
            <a:pPr>
              <a:lnSpc>
                <a:spcPct val="100000"/>
              </a:lnSpc>
            </a:pPr>
            <a:r>
              <a:rPr lang="en-IN" dirty="0"/>
              <a:t>Java </a:t>
            </a:r>
            <a:r>
              <a:rPr lang="en-IN" dirty="0" err="1"/>
              <a:t>FileReader</a:t>
            </a:r>
            <a:r>
              <a:rPr lang="en-IN" dirty="0"/>
              <a:t> Class – Examples </a:t>
            </a:r>
          </a:p>
          <a:p>
            <a:pPr>
              <a:lnSpc>
                <a:spcPct val="100000"/>
              </a:lnSpc>
            </a:pPr>
            <a:r>
              <a:rPr lang="en-IN" dirty="0"/>
              <a:t>Serialization &amp; Deserialization</a:t>
            </a:r>
          </a:p>
          <a:p>
            <a:pPr>
              <a:lnSpc>
                <a:spcPct val="100000"/>
              </a:lnSpc>
            </a:pPr>
            <a:r>
              <a:rPr lang="en-IN" dirty="0"/>
              <a:t>Role of </a:t>
            </a:r>
            <a:r>
              <a:rPr lang="en-IN" b="1" dirty="0"/>
              <a:t>transient</a:t>
            </a:r>
            <a:r>
              <a:rPr lang="en-IN" dirty="0"/>
              <a:t> keyword in Serialization</a:t>
            </a:r>
          </a:p>
        </p:txBody>
      </p:sp>
    </p:spTree>
    <p:extLst>
      <p:ext uri="{BB962C8B-B14F-4D97-AF65-F5344CB8AC3E}">
        <p14:creationId xmlns:p14="http://schemas.microsoft.com/office/powerpoint/2010/main" val="388912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a:solidFill>
                  <a:srgbClr val="610B38"/>
                </a:solidFill>
                <a:latin typeface="erdana"/>
              </a:rPr>
              <a:t>Sub Classes of OutputStream</a:t>
            </a:r>
          </a:p>
        </p:txBody>
      </p:sp>
      <p:graphicFrame>
        <p:nvGraphicFramePr>
          <p:cNvPr id="3" name="Table 5">
            <a:extLst>
              <a:ext uri="{FF2B5EF4-FFF2-40B4-BE49-F238E27FC236}">
                <a16:creationId xmlns:a16="http://schemas.microsoft.com/office/drawing/2014/main" id="{4B8180C5-3F7E-1A06-D780-72E60883CFDA}"/>
              </a:ext>
            </a:extLst>
          </p:cNvPr>
          <p:cNvGraphicFramePr>
            <a:graphicFrameLocks noGrp="1"/>
          </p:cNvGraphicFramePr>
          <p:nvPr>
            <p:extLst>
              <p:ext uri="{D42A27DB-BD31-4B8C-83A1-F6EECF244321}">
                <p14:modId xmlns:p14="http://schemas.microsoft.com/office/powerpoint/2010/main" val="3000996594"/>
              </p:ext>
            </p:extLst>
          </p:nvPr>
        </p:nvGraphicFramePr>
        <p:xfrm>
          <a:off x="622300" y="890487"/>
          <a:ext cx="10947400" cy="5520360"/>
        </p:xfrm>
        <a:graphic>
          <a:graphicData uri="http://schemas.openxmlformats.org/drawingml/2006/table">
            <a:tbl>
              <a:tblPr firstRow="1" bandRow="1">
                <a:tableStyleId>{5C22544A-7EE6-4342-B048-85BDC9FD1C3A}</a:tableStyleId>
              </a:tblPr>
              <a:tblGrid>
                <a:gridCol w="774542">
                  <a:extLst>
                    <a:ext uri="{9D8B030D-6E8A-4147-A177-3AD203B41FA5}">
                      <a16:colId xmlns:a16="http://schemas.microsoft.com/office/drawing/2014/main" val="2968671821"/>
                    </a:ext>
                  </a:extLst>
                </a:gridCol>
                <a:gridCol w="2755608">
                  <a:extLst>
                    <a:ext uri="{9D8B030D-6E8A-4147-A177-3AD203B41FA5}">
                      <a16:colId xmlns:a16="http://schemas.microsoft.com/office/drawing/2014/main" val="3486235071"/>
                    </a:ext>
                  </a:extLst>
                </a:gridCol>
                <a:gridCol w="7417250">
                  <a:extLst>
                    <a:ext uri="{9D8B030D-6E8A-4147-A177-3AD203B41FA5}">
                      <a16:colId xmlns:a16="http://schemas.microsoft.com/office/drawing/2014/main" val="927188009"/>
                    </a:ext>
                  </a:extLst>
                </a:gridCol>
              </a:tblGrid>
              <a:tr h="567160">
                <a:tc>
                  <a:txBody>
                    <a:bodyPr/>
                    <a:lstStyle/>
                    <a:p>
                      <a:pPr algn="l" fontAlgn="t"/>
                      <a:r>
                        <a:rPr lang="en-IN" dirty="0" err="1">
                          <a:solidFill>
                            <a:srgbClr val="000000"/>
                          </a:solidFill>
                          <a:effectLst/>
                          <a:latin typeface="times new roman" panose="02020603050405020304" pitchFamily="18" charset="0"/>
                        </a:rPr>
                        <a:t>SNo</a:t>
                      </a:r>
                      <a:endParaRPr lang="en-IN" dirty="0">
                        <a:solidFill>
                          <a:srgbClr val="000000"/>
                        </a:solidFill>
                        <a:effectLst/>
                        <a:latin typeface="times new roman" panose="02020603050405020304" pitchFamily="18" charset="0"/>
                      </a:endParaRPr>
                    </a:p>
                  </a:txBody>
                  <a:tcPr marT="91440" marB="91440"/>
                </a:tc>
                <a:tc>
                  <a:txBody>
                    <a:bodyPr/>
                    <a:lstStyle/>
                    <a:p>
                      <a:pPr algn="l" fontAlgn="t"/>
                      <a:r>
                        <a:rPr lang="en-IN" dirty="0">
                          <a:solidFill>
                            <a:srgbClr val="000000"/>
                          </a:solidFill>
                          <a:effectLst/>
                          <a:latin typeface="times new roman" panose="02020603050405020304" pitchFamily="18" charset="0"/>
                        </a:rPr>
                        <a:t>Class</a:t>
                      </a:r>
                    </a:p>
                  </a:txBody>
                  <a:tcPr marT="91440" marB="91440"/>
                </a:tc>
                <a:tc>
                  <a:txBody>
                    <a:bodyPr/>
                    <a:lstStyle/>
                    <a:p>
                      <a:pPr algn="l" fontAlgn="t"/>
                      <a:r>
                        <a:rPr lang="en-IN" dirty="0">
                          <a:solidFill>
                            <a:srgbClr val="000000"/>
                          </a:solidFill>
                          <a:effectLst/>
                          <a:latin typeface="times new roman" panose="02020603050405020304" pitchFamily="18" charset="0"/>
                        </a:rPr>
                        <a:t>Description</a:t>
                      </a:r>
                    </a:p>
                  </a:txBody>
                  <a:tcPr marT="91440" marB="91440"/>
                </a:tc>
                <a:extLst>
                  <a:ext uri="{0D108BD9-81ED-4DB2-BD59-A6C34878D82A}">
                    <a16:rowId xmlns:a16="http://schemas.microsoft.com/office/drawing/2014/main" val="845686692"/>
                  </a:ext>
                </a:extLst>
              </a:tr>
              <a:tr h="491539">
                <a:tc>
                  <a:txBody>
                    <a:bodyPr/>
                    <a:lstStyle/>
                    <a:p>
                      <a:pPr algn="ctr" fontAlgn="t"/>
                      <a:r>
                        <a:rPr lang="en-IN" dirty="0">
                          <a:solidFill>
                            <a:srgbClr val="333333"/>
                          </a:solidFill>
                          <a:effectLst/>
                          <a:latin typeface="inter-regular"/>
                        </a:rPr>
                        <a:t>1</a:t>
                      </a:r>
                    </a:p>
                  </a:txBody>
                  <a:tcPr marL="60960" marR="60960" marT="60960" marB="60960"/>
                </a:tc>
                <a:tc>
                  <a:txBody>
                    <a:bodyPr/>
                    <a:lstStyle/>
                    <a:p>
                      <a:pPr algn="l" fontAlgn="t"/>
                      <a:r>
                        <a:rPr lang="en-IN" u="none" strike="noStrike" dirty="0" err="1">
                          <a:solidFill>
                            <a:schemeClr val="tx1"/>
                          </a:solidFill>
                          <a:effectLst/>
                          <a:latin typeface="inter-regular"/>
                        </a:rPr>
                        <a:t>BufferedOutputStream</a:t>
                      </a:r>
                      <a:endParaRPr lang="en-IN" u="none" strike="noStrike" dirty="0">
                        <a:solidFill>
                          <a:schemeClr val="tx1"/>
                        </a:solidFill>
                        <a:effectLst/>
                        <a:latin typeface="inter-regular"/>
                      </a:endParaRPr>
                    </a:p>
                  </a:txBody>
                  <a:tcPr marL="60960" marR="60960" marT="60960" marB="60960"/>
                </a:tc>
                <a:tc>
                  <a:txBody>
                    <a:bodyPr/>
                    <a:lstStyle/>
                    <a:p>
                      <a:pPr algn="just" fontAlgn="t"/>
                      <a:r>
                        <a:rPr lang="en-US">
                          <a:solidFill>
                            <a:srgbClr val="333333"/>
                          </a:solidFill>
                          <a:effectLst/>
                          <a:latin typeface="inter-regular"/>
                        </a:rPr>
                        <a:t>This class provides methods to write the bytes to the buffer.</a:t>
                      </a:r>
                    </a:p>
                  </a:txBody>
                  <a:tcPr marL="60960" marR="60960" marT="60960" marB="60960"/>
                </a:tc>
                <a:extLst>
                  <a:ext uri="{0D108BD9-81ED-4DB2-BD59-A6C34878D82A}">
                    <a16:rowId xmlns:a16="http://schemas.microsoft.com/office/drawing/2014/main" val="1406052617"/>
                  </a:ext>
                </a:extLst>
              </a:tr>
              <a:tr h="491539">
                <a:tc>
                  <a:txBody>
                    <a:bodyPr/>
                    <a:lstStyle/>
                    <a:p>
                      <a:pPr algn="ctr" fontAlgn="t"/>
                      <a:r>
                        <a:rPr lang="en-IN" dirty="0">
                          <a:solidFill>
                            <a:srgbClr val="333333"/>
                          </a:solidFill>
                          <a:effectLst/>
                          <a:latin typeface="inter-regular"/>
                        </a:rPr>
                        <a:t>2</a:t>
                      </a:r>
                    </a:p>
                  </a:txBody>
                  <a:tcPr marL="60960" marR="60960" marT="60960" marB="6096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schemeClr val="tx1"/>
                          </a:solidFill>
                          <a:effectLst/>
                          <a:uLnTx/>
                          <a:uFillTx/>
                          <a:latin typeface="inter-regular"/>
                          <a:ea typeface="+mn-ea"/>
                          <a:cs typeface="+mn-cs"/>
                        </a:rPr>
                        <a:t>ByteArrayOutputStream</a:t>
                      </a:r>
                      <a:endParaRPr kumimoji="0" lang="en-IN" sz="1800" b="0" i="0" u="none" strike="noStrike" kern="1200" cap="none" spc="0" normalizeH="0" baseline="0" noProof="0" dirty="0">
                        <a:ln>
                          <a:noFill/>
                        </a:ln>
                        <a:solidFill>
                          <a:schemeClr val="tx1"/>
                        </a:solidFill>
                        <a:effectLst/>
                        <a:uLnTx/>
                        <a:uFillTx/>
                        <a:latin typeface="inter-regular"/>
                        <a:ea typeface="+mn-ea"/>
                        <a:cs typeface="+mn-cs"/>
                      </a:endParaRPr>
                    </a:p>
                  </a:txBody>
                  <a:tcPr marL="60960" marR="60960" marT="60960" marB="60960"/>
                </a:tc>
                <a:tc>
                  <a:txBody>
                    <a:bodyPr/>
                    <a:lstStyle/>
                    <a:p>
                      <a:pPr algn="just" fontAlgn="t"/>
                      <a:r>
                        <a:rPr lang="en-US">
                          <a:solidFill>
                            <a:srgbClr val="333333"/>
                          </a:solidFill>
                          <a:effectLst/>
                          <a:latin typeface="inter-regular"/>
                        </a:rPr>
                        <a:t>This class provides methods to write bytes to the byte array.</a:t>
                      </a:r>
                    </a:p>
                  </a:txBody>
                  <a:tcPr marL="60960" marR="60960" marT="60960" marB="60960"/>
                </a:tc>
                <a:extLst>
                  <a:ext uri="{0D108BD9-81ED-4DB2-BD59-A6C34878D82A}">
                    <a16:rowId xmlns:a16="http://schemas.microsoft.com/office/drawing/2014/main" val="3191761028"/>
                  </a:ext>
                </a:extLst>
              </a:tr>
              <a:tr h="491539">
                <a:tc>
                  <a:txBody>
                    <a:bodyPr/>
                    <a:lstStyle/>
                    <a:p>
                      <a:pPr algn="ctr" fontAlgn="t"/>
                      <a:r>
                        <a:rPr lang="en-IN" dirty="0">
                          <a:solidFill>
                            <a:srgbClr val="333333"/>
                          </a:solidFill>
                          <a:effectLst/>
                          <a:latin typeface="inter-regular"/>
                        </a:rPr>
                        <a:t>3</a:t>
                      </a:r>
                    </a:p>
                  </a:txBody>
                  <a:tcPr marL="60960" marR="60960" marT="60960" marB="6096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schemeClr val="tx1"/>
                          </a:solidFill>
                          <a:effectLst/>
                          <a:uLnTx/>
                          <a:uFillTx/>
                          <a:latin typeface="inter-regular"/>
                          <a:ea typeface="+mn-ea"/>
                          <a:cs typeface="+mn-cs"/>
                        </a:rPr>
                        <a:t>DataOutputStream</a:t>
                      </a:r>
                      <a:endParaRPr kumimoji="0" lang="en-IN" sz="1800" b="0" i="0" u="none" strike="noStrike" kern="1200" cap="none" spc="0" normalizeH="0" baseline="0" noProof="0" dirty="0">
                        <a:ln>
                          <a:noFill/>
                        </a:ln>
                        <a:solidFill>
                          <a:schemeClr val="tx1"/>
                        </a:solidFill>
                        <a:effectLst/>
                        <a:uLnTx/>
                        <a:uFillTx/>
                        <a:latin typeface="inter-regular"/>
                        <a:ea typeface="+mn-ea"/>
                        <a:cs typeface="+mn-cs"/>
                      </a:endParaRPr>
                    </a:p>
                  </a:txBody>
                  <a:tcPr marL="60960" marR="60960" marT="60960" marB="60960"/>
                </a:tc>
                <a:tc>
                  <a:txBody>
                    <a:bodyPr/>
                    <a:lstStyle/>
                    <a:p>
                      <a:pPr algn="just" fontAlgn="t"/>
                      <a:r>
                        <a:rPr lang="en-US" dirty="0">
                          <a:solidFill>
                            <a:srgbClr val="333333"/>
                          </a:solidFill>
                          <a:effectLst/>
                          <a:latin typeface="inter-regular"/>
                        </a:rPr>
                        <a:t>This class provides methods to write the java primitive data types.</a:t>
                      </a:r>
                    </a:p>
                  </a:txBody>
                  <a:tcPr marL="60960" marR="60960" marT="60960" marB="60960"/>
                </a:tc>
                <a:extLst>
                  <a:ext uri="{0D108BD9-81ED-4DB2-BD59-A6C34878D82A}">
                    <a16:rowId xmlns:a16="http://schemas.microsoft.com/office/drawing/2014/main" val="2900540535"/>
                  </a:ext>
                </a:extLst>
              </a:tr>
              <a:tr h="491539">
                <a:tc>
                  <a:txBody>
                    <a:bodyPr/>
                    <a:lstStyle/>
                    <a:p>
                      <a:pPr algn="ctr" fontAlgn="t"/>
                      <a:r>
                        <a:rPr lang="en-IN" dirty="0">
                          <a:solidFill>
                            <a:srgbClr val="333333"/>
                          </a:solidFill>
                          <a:effectLst/>
                          <a:latin typeface="inter-regular"/>
                        </a:rPr>
                        <a:t>4</a:t>
                      </a:r>
                    </a:p>
                  </a:txBody>
                  <a:tcPr marL="60960" marR="60960" marT="60960" marB="6096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schemeClr val="tx1"/>
                          </a:solidFill>
                          <a:effectLst/>
                          <a:uLnTx/>
                          <a:uFillTx/>
                          <a:latin typeface="inter-regular"/>
                          <a:ea typeface="+mn-ea"/>
                          <a:cs typeface="+mn-cs"/>
                        </a:rPr>
                        <a:t>FileOutputStream</a:t>
                      </a:r>
                      <a:endParaRPr kumimoji="0" lang="en-IN" sz="1800" b="0" i="0" u="none" strike="noStrike" kern="1200" cap="none" spc="0" normalizeH="0" baseline="0" noProof="0" dirty="0">
                        <a:ln>
                          <a:noFill/>
                        </a:ln>
                        <a:solidFill>
                          <a:schemeClr val="tx1"/>
                        </a:solidFill>
                        <a:effectLst/>
                        <a:uLnTx/>
                        <a:uFillTx/>
                        <a:latin typeface="inter-regular"/>
                        <a:ea typeface="+mn-ea"/>
                        <a:cs typeface="+mn-cs"/>
                      </a:endParaRPr>
                    </a:p>
                  </a:txBody>
                  <a:tcPr marL="60960" marR="60960" marT="60960" marB="60960"/>
                </a:tc>
                <a:tc>
                  <a:txBody>
                    <a:bodyPr/>
                    <a:lstStyle/>
                    <a:p>
                      <a:pPr algn="just" fontAlgn="t"/>
                      <a:r>
                        <a:rPr lang="en-US">
                          <a:solidFill>
                            <a:srgbClr val="333333"/>
                          </a:solidFill>
                          <a:effectLst/>
                          <a:latin typeface="inter-regular"/>
                        </a:rPr>
                        <a:t>This class provides methods to write bytes to a file.</a:t>
                      </a:r>
                    </a:p>
                  </a:txBody>
                  <a:tcPr marL="60960" marR="60960" marT="60960" marB="60960"/>
                </a:tc>
                <a:extLst>
                  <a:ext uri="{0D108BD9-81ED-4DB2-BD59-A6C34878D82A}">
                    <a16:rowId xmlns:a16="http://schemas.microsoft.com/office/drawing/2014/main" val="953643116"/>
                  </a:ext>
                </a:extLst>
              </a:tr>
              <a:tr h="831835">
                <a:tc>
                  <a:txBody>
                    <a:bodyPr/>
                    <a:lstStyle/>
                    <a:p>
                      <a:pPr algn="ctr" fontAlgn="t"/>
                      <a:r>
                        <a:rPr lang="en-IN" dirty="0">
                          <a:solidFill>
                            <a:srgbClr val="333333"/>
                          </a:solidFill>
                          <a:effectLst/>
                          <a:latin typeface="inter-regular"/>
                        </a:rPr>
                        <a:t>5</a:t>
                      </a:r>
                    </a:p>
                  </a:txBody>
                  <a:tcPr marL="60960" marR="60960" marT="60960" marB="6096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schemeClr val="tx1"/>
                          </a:solidFill>
                          <a:effectLst/>
                          <a:uLnTx/>
                          <a:uFillTx/>
                          <a:latin typeface="inter-regular"/>
                          <a:ea typeface="+mn-ea"/>
                          <a:cs typeface="+mn-cs"/>
                        </a:rPr>
                        <a:t>FilterOutputStream</a:t>
                      </a:r>
                      <a:endParaRPr kumimoji="0" lang="en-IN" sz="1800" b="0" i="0" u="none" strike="noStrike" kern="1200" cap="none" spc="0" normalizeH="0" baseline="0" noProof="0" dirty="0">
                        <a:ln>
                          <a:noFill/>
                        </a:ln>
                        <a:solidFill>
                          <a:schemeClr val="tx1"/>
                        </a:solidFill>
                        <a:effectLst/>
                        <a:uLnTx/>
                        <a:uFillTx/>
                        <a:latin typeface="inter-regular"/>
                        <a:ea typeface="+mn-ea"/>
                        <a:cs typeface="+mn-cs"/>
                      </a:endParaRPr>
                    </a:p>
                  </a:txBody>
                  <a:tcPr marL="60960" marR="60960" marT="60960" marB="60960"/>
                </a:tc>
                <a:tc>
                  <a:txBody>
                    <a:bodyPr/>
                    <a:lstStyle/>
                    <a:p>
                      <a:pPr algn="just" fontAlgn="t"/>
                      <a:r>
                        <a:rPr lang="en-US" dirty="0">
                          <a:solidFill>
                            <a:srgbClr val="333333"/>
                          </a:solidFill>
                          <a:effectLst/>
                          <a:latin typeface="inter-regular"/>
                        </a:rPr>
                        <a:t>This class provides methods to write to other output streams.</a:t>
                      </a:r>
                    </a:p>
                  </a:txBody>
                  <a:tcPr marL="60960" marR="60960" marT="60960" marB="60960"/>
                </a:tc>
                <a:extLst>
                  <a:ext uri="{0D108BD9-81ED-4DB2-BD59-A6C34878D82A}">
                    <a16:rowId xmlns:a16="http://schemas.microsoft.com/office/drawing/2014/main" val="191276156"/>
                  </a:ext>
                </a:extLst>
              </a:tr>
              <a:tr h="491539">
                <a:tc>
                  <a:txBody>
                    <a:bodyPr/>
                    <a:lstStyle/>
                    <a:p>
                      <a:pPr algn="ctr" fontAlgn="t"/>
                      <a:r>
                        <a:rPr lang="en-IN" dirty="0">
                          <a:solidFill>
                            <a:srgbClr val="333333"/>
                          </a:solidFill>
                          <a:effectLst/>
                          <a:latin typeface="inter-regular"/>
                        </a:rPr>
                        <a:t>6</a:t>
                      </a:r>
                    </a:p>
                  </a:txBody>
                  <a:tcPr marL="60960" marR="60960" marT="60960" marB="6096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schemeClr val="tx1"/>
                          </a:solidFill>
                          <a:effectLst/>
                          <a:uLnTx/>
                          <a:uFillTx/>
                          <a:latin typeface="inter-regular"/>
                          <a:ea typeface="+mn-ea"/>
                          <a:cs typeface="+mn-cs"/>
                        </a:rPr>
                        <a:t>ObjectOutputStream</a:t>
                      </a:r>
                      <a:endParaRPr kumimoji="0" lang="en-IN" sz="1800" b="0" i="0" u="none" strike="noStrike" kern="1200" cap="none" spc="0" normalizeH="0" baseline="0" noProof="0" dirty="0">
                        <a:ln>
                          <a:noFill/>
                        </a:ln>
                        <a:solidFill>
                          <a:schemeClr val="tx1"/>
                        </a:solidFill>
                        <a:effectLst/>
                        <a:uLnTx/>
                        <a:uFillTx/>
                        <a:latin typeface="inter-regular"/>
                        <a:ea typeface="+mn-ea"/>
                        <a:cs typeface="+mn-cs"/>
                      </a:endParaRPr>
                    </a:p>
                  </a:txBody>
                  <a:tcPr marL="60960" marR="60960" marT="60960" marB="60960"/>
                </a:tc>
                <a:tc>
                  <a:txBody>
                    <a:bodyPr/>
                    <a:lstStyle/>
                    <a:p>
                      <a:pPr algn="just" fontAlgn="t"/>
                      <a:r>
                        <a:rPr lang="en-US" dirty="0">
                          <a:solidFill>
                            <a:srgbClr val="333333"/>
                          </a:solidFill>
                          <a:effectLst/>
                          <a:latin typeface="inter-regular"/>
                        </a:rPr>
                        <a:t>This class provides methods to write objects.</a:t>
                      </a:r>
                    </a:p>
                  </a:txBody>
                  <a:tcPr marL="60960" marR="60960" marT="60960" marB="60960"/>
                </a:tc>
                <a:extLst>
                  <a:ext uri="{0D108BD9-81ED-4DB2-BD59-A6C34878D82A}">
                    <a16:rowId xmlns:a16="http://schemas.microsoft.com/office/drawing/2014/main" val="476293796"/>
                  </a:ext>
                </a:extLst>
              </a:tr>
              <a:tr h="831835">
                <a:tc>
                  <a:txBody>
                    <a:bodyPr/>
                    <a:lstStyle/>
                    <a:p>
                      <a:pPr algn="ctr" fontAlgn="t"/>
                      <a:r>
                        <a:rPr lang="en-IN" dirty="0">
                          <a:solidFill>
                            <a:srgbClr val="333333"/>
                          </a:solidFill>
                          <a:effectLst/>
                          <a:latin typeface="inter-regular"/>
                        </a:rPr>
                        <a:t>7</a:t>
                      </a:r>
                    </a:p>
                  </a:txBody>
                  <a:tcPr marL="60960" marR="60960" marT="60960" marB="6096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schemeClr val="tx1"/>
                          </a:solidFill>
                          <a:effectLst/>
                          <a:uLnTx/>
                          <a:uFillTx/>
                          <a:latin typeface="inter-regular"/>
                          <a:ea typeface="+mn-ea"/>
                          <a:cs typeface="+mn-cs"/>
                        </a:rPr>
                        <a:t>PipedOutputStream</a:t>
                      </a:r>
                      <a:endParaRPr kumimoji="0" lang="en-IN" sz="1800" b="0" i="0" u="none" strike="noStrike" kern="1200" cap="none" spc="0" normalizeH="0" baseline="0" noProof="0" dirty="0">
                        <a:ln>
                          <a:noFill/>
                        </a:ln>
                        <a:solidFill>
                          <a:schemeClr val="tx1"/>
                        </a:solidFill>
                        <a:effectLst/>
                        <a:uLnTx/>
                        <a:uFillTx/>
                        <a:latin typeface="inter-regular"/>
                        <a:ea typeface="+mn-ea"/>
                        <a:cs typeface="+mn-cs"/>
                      </a:endParaRPr>
                    </a:p>
                  </a:txBody>
                  <a:tcPr marL="60960" marR="60960" marT="60960" marB="60960"/>
                </a:tc>
                <a:tc>
                  <a:txBody>
                    <a:bodyPr/>
                    <a:lstStyle/>
                    <a:p>
                      <a:pPr algn="just" fontAlgn="t"/>
                      <a:r>
                        <a:rPr lang="en-US">
                          <a:solidFill>
                            <a:srgbClr val="333333"/>
                          </a:solidFill>
                          <a:effectLst/>
                          <a:latin typeface="inter-regular"/>
                        </a:rPr>
                        <a:t>It provides methods to write bytes to a piped output stream.</a:t>
                      </a:r>
                    </a:p>
                  </a:txBody>
                  <a:tcPr marL="60960" marR="60960" marT="60960" marB="60960"/>
                </a:tc>
                <a:extLst>
                  <a:ext uri="{0D108BD9-81ED-4DB2-BD59-A6C34878D82A}">
                    <a16:rowId xmlns:a16="http://schemas.microsoft.com/office/drawing/2014/main" val="1764236946"/>
                  </a:ext>
                </a:extLst>
              </a:tr>
              <a:tr h="831835">
                <a:tc>
                  <a:txBody>
                    <a:bodyPr/>
                    <a:lstStyle/>
                    <a:p>
                      <a:pPr algn="ctr" fontAlgn="t"/>
                      <a:r>
                        <a:rPr lang="en-IN" dirty="0">
                          <a:solidFill>
                            <a:srgbClr val="333333"/>
                          </a:solidFill>
                          <a:effectLst/>
                          <a:latin typeface="inter-regular"/>
                        </a:rPr>
                        <a:t>8</a:t>
                      </a:r>
                    </a:p>
                  </a:txBody>
                  <a:tcPr marL="60960" marR="60960" marT="60960" marB="6096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schemeClr val="tx1"/>
                          </a:solidFill>
                          <a:effectLst/>
                          <a:uLnTx/>
                          <a:uFillTx/>
                          <a:latin typeface="inter-regular"/>
                          <a:ea typeface="+mn-ea"/>
                          <a:cs typeface="+mn-cs"/>
                        </a:rPr>
                        <a:t>PrintStream</a:t>
                      </a:r>
                      <a:endParaRPr kumimoji="0" lang="en-IN" sz="1800" b="0" i="0" u="none" strike="noStrike" kern="1200" cap="none" spc="0" normalizeH="0" baseline="0" noProof="0" dirty="0">
                        <a:ln>
                          <a:noFill/>
                        </a:ln>
                        <a:solidFill>
                          <a:schemeClr val="tx1"/>
                        </a:solidFill>
                        <a:effectLst/>
                        <a:uLnTx/>
                        <a:uFillTx/>
                        <a:latin typeface="inter-regular"/>
                        <a:ea typeface="+mn-ea"/>
                        <a:cs typeface="+mn-cs"/>
                      </a:endParaRPr>
                    </a:p>
                  </a:txBody>
                  <a:tcPr marL="60960" marR="60960" marT="60960" marB="60960"/>
                </a:tc>
                <a:tc>
                  <a:txBody>
                    <a:bodyPr/>
                    <a:lstStyle/>
                    <a:p>
                      <a:pPr algn="just" fontAlgn="t"/>
                      <a:r>
                        <a:rPr lang="en-US" dirty="0">
                          <a:solidFill>
                            <a:srgbClr val="333333"/>
                          </a:solidFill>
                          <a:effectLst/>
                          <a:latin typeface="inter-regular"/>
                        </a:rPr>
                        <a:t>It provides methods to print Java primitive data types.</a:t>
                      </a:r>
                    </a:p>
                  </a:txBody>
                  <a:tcPr marL="60960" marR="60960" marT="60960" marB="60960"/>
                </a:tc>
                <a:extLst>
                  <a:ext uri="{0D108BD9-81ED-4DB2-BD59-A6C34878D82A}">
                    <a16:rowId xmlns:a16="http://schemas.microsoft.com/office/drawing/2014/main" val="499201932"/>
                  </a:ext>
                </a:extLst>
              </a:tr>
            </a:tbl>
          </a:graphicData>
        </a:graphic>
      </p:graphicFrame>
    </p:spTree>
    <p:extLst>
      <p:ext uri="{BB962C8B-B14F-4D97-AF65-F5344CB8AC3E}">
        <p14:creationId xmlns:p14="http://schemas.microsoft.com/office/powerpoint/2010/main" val="239333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a:solidFill>
                  <a:srgbClr val="610B38"/>
                </a:solidFill>
                <a:latin typeface="erdana"/>
              </a:rPr>
              <a:t>Methods of OutputStream Class</a:t>
            </a:r>
          </a:p>
        </p:txBody>
      </p:sp>
      <p:graphicFrame>
        <p:nvGraphicFramePr>
          <p:cNvPr id="3" name="Table 5">
            <a:extLst>
              <a:ext uri="{FF2B5EF4-FFF2-40B4-BE49-F238E27FC236}">
                <a16:creationId xmlns:a16="http://schemas.microsoft.com/office/drawing/2014/main" id="{4B8180C5-3F7E-1A06-D780-72E60883CFDA}"/>
              </a:ext>
            </a:extLst>
          </p:cNvPr>
          <p:cNvGraphicFramePr>
            <a:graphicFrameLocks noGrp="1"/>
          </p:cNvGraphicFramePr>
          <p:nvPr>
            <p:extLst>
              <p:ext uri="{D42A27DB-BD31-4B8C-83A1-F6EECF244321}">
                <p14:modId xmlns:p14="http://schemas.microsoft.com/office/powerpoint/2010/main" val="2205150846"/>
              </p:ext>
            </p:extLst>
          </p:nvPr>
        </p:nvGraphicFramePr>
        <p:xfrm>
          <a:off x="415363" y="874207"/>
          <a:ext cx="11049805" cy="5174901"/>
        </p:xfrm>
        <a:graphic>
          <a:graphicData uri="http://schemas.openxmlformats.org/drawingml/2006/table">
            <a:tbl>
              <a:tblPr firstRow="1" bandRow="1">
                <a:tableStyleId>{5C22544A-7EE6-4342-B048-85BDC9FD1C3A}</a:tableStyleId>
              </a:tblPr>
              <a:tblGrid>
                <a:gridCol w="4237024">
                  <a:extLst>
                    <a:ext uri="{9D8B030D-6E8A-4147-A177-3AD203B41FA5}">
                      <a16:colId xmlns:a16="http://schemas.microsoft.com/office/drawing/2014/main" val="3486235071"/>
                    </a:ext>
                  </a:extLst>
                </a:gridCol>
                <a:gridCol w="6812781">
                  <a:extLst>
                    <a:ext uri="{9D8B030D-6E8A-4147-A177-3AD203B41FA5}">
                      <a16:colId xmlns:a16="http://schemas.microsoft.com/office/drawing/2014/main" val="927188009"/>
                    </a:ext>
                  </a:extLst>
                </a:gridCol>
              </a:tblGrid>
              <a:tr h="730960">
                <a:tc>
                  <a:txBody>
                    <a:bodyPr/>
                    <a:lstStyle/>
                    <a:p>
                      <a:pPr algn="l" fontAlgn="t"/>
                      <a:r>
                        <a:rPr lang="en-IN" dirty="0">
                          <a:solidFill>
                            <a:srgbClr val="000000"/>
                          </a:solidFill>
                          <a:effectLst/>
                          <a:latin typeface="times new roman" panose="02020603050405020304" pitchFamily="18" charset="0"/>
                        </a:rPr>
                        <a:t>Method</a:t>
                      </a:r>
                    </a:p>
                  </a:txBody>
                  <a:tcPr marT="91440" marB="91440"/>
                </a:tc>
                <a:tc>
                  <a:txBody>
                    <a:bodyPr/>
                    <a:lstStyle/>
                    <a:p>
                      <a:pPr algn="l" fontAlgn="t"/>
                      <a:r>
                        <a:rPr lang="en-IN" dirty="0">
                          <a:solidFill>
                            <a:srgbClr val="000000"/>
                          </a:solidFill>
                          <a:effectLst/>
                          <a:latin typeface="times new roman" panose="02020603050405020304" pitchFamily="18" charset="0"/>
                        </a:rPr>
                        <a:t>Description</a:t>
                      </a:r>
                    </a:p>
                  </a:txBody>
                  <a:tcPr marT="91440" marB="91440"/>
                </a:tc>
                <a:extLst>
                  <a:ext uri="{0D108BD9-81ED-4DB2-BD59-A6C34878D82A}">
                    <a16:rowId xmlns:a16="http://schemas.microsoft.com/office/drawing/2014/main" val="845686692"/>
                  </a:ext>
                </a:extLst>
              </a:tr>
              <a:tr h="864224">
                <a:tc>
                  <a:txBody>
                    <a:bodyPr/>
                    <a:lstStyle/>
                    <a:p>
                      <a:pPr algn="just" fontAlgn="t"/>
                      <a:r>
                        <a:rPr lang="en-IN">
                          <a:solidFill>
                            <a:srgbClr val="333333"/>
                          </a:solidFill>
                          <a:effectLst/>
                          <a:latin typeface="inter-regular"/>
                        </a:rPr>
                        <a:t>void write (int i)</a:t>
                      </a:r>
                    </a:p>
                  </a:txBody>
                  <a:tcPr marL="60960" marR="60960" marT="60960" marB="60960"/>
                </a:tc>
                <a:tc>
                  <a:txBody>
                    <a:bodyPr/>
                    <a:lstStyle/>
                    <a:p>
                      <a:pPr algn="just" fontAlgn="t"/>
                      <a:r>
                        <a:rPr lang="en-US">
                          <a:solidFill>
                            <a:srgbClr val="333333"/>
                          </a:solidFill>
                          <a:effectLst/>
                          <a:latin typeface="inter-regular"/>
                        </a:rPr>
                        <a:t>This method is used to write the specified single byte to the output stream.</a:t>
                      </a:r>
                    </a:p>
                  </a:txBody>
                  <a:tcPr marL="60960" marR="60960" marT="60960" marB="60960"/>
                </a:tc>
                <a:extLst>
                  <a:ext uri="{0D108BD9-81ED-4DB2-BD59-A6C34878D82A}">
                    <a16:rowId xmlns:a16="http://schemas.microsoft.com/office/drawing/2014/main" val="1406052617"/>
                  </a:ext>
                </a:extLst>
              </a:tr>
              <a:tr h="633499">
                <a:tc>
                  <a:txBody>
                    <a:bodyPr/>
                    <a:lstStyle/>
                    <a:p>
                      <a:pPr algn="just" fontAlgn="t"/>
                      <a:r>
                        <a:rPr lang="en-IN">
                          <a:solidFill>
                            <a:srgbClr val="333333"/>
                          </a:solidFill>
                          <a:effectLst/>
                          <a:latin typeface="inter-regular"/>
                        </a:rPr>
                        <a:t>void write (byte buffer [] )</a:t>
                      </a:r>
                    </a:p>
                  </a:txBody>
                  <a:tcPr marL="60960" marR="60960" marT="60960" marB="60960"/>
                </a:tc>
                <a:tc>
                  <a:txBody>
                    <a:bodyPr/>
                    <a:lstStyle/>
                    <a:p>
                      <a:pPr algn="just" fontAlgn="t"/>
                      <a:r>
                        <a:rPr lang="en-US" dirty="0">
                          <a:solidFill>
                            <a:srgbClr val="333333"/>
                          </a:solidFill>
                          <a:effectLst/>
                          <a:latin typeface="inter-regular"/>
                        </a:rPr>
                        <a:t>It is used to write a byte array to the output stream.</a:t>
                      </a:r>
                    </a:p>
                  </a:txBody>
                  <a:tcPr marL="60960" marR="60960" marT="60960" marB="60960"/>
                </a:tc>
                <a:extLst>
                  <a:ext uri="{0D108BD9-81ED-4DB2-BD59-A6C34878D82A}">
                    <a16:rowId xmlns:a16="http://schemas.microsoft.com/office/drawing/2014/main" val="3191761028"/>
                  </a:ext>
                </a:extLst>
              </a:tr>
              <a:tr h="864224">
                <a:tc>
                  <a:txBody>
                    <a:bodyPr/>
                    <a:lstStyle/>
                    <a:p>
                      <a:pPr algn="just" fontAlgn="t"/>
                      <a:r>
                        <a:rPr lang="en-IN">
                          <a:solidFill>
                            <a:srgbClr val="333333"/>
                          </a:solidFill>
                          <a:effectLst/>
                          <a:latin typeface="inter-regular"/>
                        </a:rPr>
                        <a:t>Void write(bytes buffer[],int loc, int nBytes)</a:t>
                      </a:r>
                    </a:p>
                  </a:txBody>
                  <a:tcPr marL="60960" marR="60960" marT="60960" marB="60960"/>
                </a:tc>
                <a:tc>
                  <a:txBody>
                    <a:bodyPr/>
                    <a:lstStyle/>
                    <a:p>
                      <a:pPr algn="just" fontAlgn="t"/>
                      <a:r>
                        <a:rPr lang="en-US">
                          <a:solidFill>
                            <a:srgbClr val="333333"/>
                          </a:solidFill>
                          <a:effectLst/>
                          <a:latin typeface="inter-regular"/>
                        </a:rPr>
                        <a:t>It is used to write nByte bytes to the output stream from the buffer starting at the specified location.</a:t>
                      </a:r>
                    </a:p>
                  </a:txBody>
                  <a:tcPr marL="60960" marR="60960" marT="60960" marB="60960"/>
                </a:tc>
                <a:extLst>
                  <a:ext uri="{0D108BD9-81ED-4DB2-BD59-A6C34878D82A}">
                    <a16:rowId xmlns:a16="http://schemas.microsoft.com/office/drawing/2014/main" val="2900540535"/>
                  </a:ext>
                </a:extLst>
              </a:tr>
              <a:tr h="864224">
                <a:tc>
                  <a:txBody>
                    <a:bodyPr/>
                    <a:lstStyle/>
                    <a:p>
                      <a:pPr algn="just" fontAlgn="t"/>
                      <a:r>
                        <a:rPr lang="en-IN">
                          <a:solidFill>
                            <a:srgbClr val="333333"/>
                          </a:solidFill>
                          <a:effectLst/>
                          <a:latin typeface="inter-regular"/>
                        </a:rPr>
                        <a:t>void flush ()</a:t>
                      </a:r>
                    </a:p>
                  </a:txBody>
                  <a:tcPr marL="60960" marR="60960" marT="60960" marB="60960"/>
                </a:tc>
                <a:tc>
                  <a:txBody>
                    <a:bodyPr/>
                    <a:lstStyle/>
                    <a:p>
                      <a:pPr algn="just" fontAlgn="t"/>
                      <a:r>
                        <a:rPr lang="en-US">
                          <a:solidFill>
                            <a:srgbClr val="333333"/>
                          </a:solidFill>
                          <a:effectLst/>
                          <a:latin typeface="inter-regular"/>
                        </a:rPr>
                        <a:t>It is used to flush the output stream and writes the pending buffered bytes.</a:t>
                      </a:r>
                    </a:p>
                  </a:txBody>
                  <a:tcPr marL="60960" marR="60960" marT="60960" marB="60960"/>
                </a:tc>
                <a:extLst>
                  <a:ext uri="{0D108BD9-81ED-4DB2-BD59-A6C34878D82A}">
                    <a16:rowId xmlns:a16="http://schemas.microsoft.com/office/drawing/2014/main" val="953643116"/>
                  </a:ext>
                </a:extLst>
              </a:tr>
              <a:tr h="1217770">
                <a:tc>
                  <a:txBody>
                    <a:bodyPr/>
                    <a:lstStyle/>
                    <a:p>
                      <a:pPr algn="just" fontAlgn="t"/>
                      <a:r>
                        <a:rPr lang="en-IN">
                          <a:solidFill>
                            <a:srgbClr val="333333"/>
                          </a:solidFill>
                          <a:effectLst/>
                          <a:latin typeface="inter-regular"/>
                        </a:rPr>
                        <a:t>void close ()</a:t>
                      </a:r>
                    </a:p>
                  </a:txBody>
                  <a:tcPr marL="60960" marR="60960" marT="60960" marB="60960"/>
                </a:tc>
                <a:tc>
                  <a:txBody>
                    <a:bodyPr/>
                    <a:lstStyle/>
                    <a:p>
                      <a:pPr algn="just" fontAlgn="t"/>
                      <a:r>
                        <a:rPr lang="en-US" dirty="0">
                          <a:solidFill>
                            <a:srgbClr val="333333"/>
                          </a:solidFill>
                          <a:effectLst/>
                          <a:latin typeface="inter-regular"/>
                        </a:rPr>
                        <a:t>It is used to close the output stream. However, if we try to close the already closed output stream, the </a:t>
                      </a:r>
                      <a:r>
                        <a:rPr lang="en-US" dirty="0" err="1">
                          <a:solidFill>
                            <a:srgbClr val="333333"/>
                          </a:solidFill>
                          <a:effectLst/>
                          <a:latin typeface="inter-regular"/>
                        </a:rPr>
                        <a:t>IOException</a:t>
                      </a:r>
                      <a:r>
                        <a:rPr lang="en-US" dirty="0">
                          <a:solidFill>
                            <a:srgbClr val="333333"/>
                          </a:solidFill>
                          <a:effectLst/>
                          <a:latin typeface="inter-regular"/>
                        </a:rPr>
                        <a:t> will be thrown by this method.</a:t>
                      </a:r>
                    </a:p>
                  </a:txBody>
                  <a:tcPr marL="60960" marR="60960" marT="60960" marB="60960"/>
                </a:tc>
                <a:extLst>
                  <a:ext uri="{0D108BD9-81ED-4DB2-BD59-A6C34878D82A}">
                    <a16:rowId xmlns:a16="http://schemas.microsoft.com/office/drawing/2014/main" val="191276156"/>
                  </a:ext>
                </a:extLst>
              </a:tr>
            </a:tbl>
          </a:graphicData>
        </a:graphic>
      </p:graphicFrame>
    </p:spTree>
    <p:extLst>
      <p:ext uri="{BB962C8B-B14F-4D97-AF65-F5344CB8AC3E}">
        <p14:creationId xmlns:p14="http://schemas.microsoft.com/office/powerpoint/2010/main" val="517713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962966" y="2728768"/>
            <a:ext cx="10542397" cy="1104220"/>
          </a:xfrm>
        </p:spPr>
        <p:txBody>
          <a:bodyPr>
            <a:normAutofit/>
          </a:bodyPr>
          <a:lstStyle/>
          <a:p>
            <a:r>
              <a:rPr lang="en-IN" sz="7200" b="1" dirty="0" err="1"/>
              <a:t>CharacterStream</a:t>
            </a:r>
            <a:r>
              <a:rPr lang="en-IN" sz="7200" b="1" dirty="0"/>
              <a:t> Classes</a:t>
            </a:r>
          </a:p>
        </p:txBody>
      </p:sp>
    </p:spTree>
    <p:extLst>
      <p:ext uri="{BB962C8B-B14F-4D97-AF65-F5344CB8AC3E}">
        <p14:creationId xmlns:p14="http://schemas.microsoft.com/office/powerpoint/2010/main" val="44893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err="1">
                <a:solidFill>
                  <a:srgbClr val="610B38"/>
                </a:solidFill>
                <a:latin typeface="erdana"/>
              </a:rPr>
              <a:t>CharacterStream</a:t>
            </a:r>
            <a:r>
              <a:rPr lang="en-IN" b="1" dirty="0">
                <a:solidFill>
                  <a:srgbClr val="610B38"/>
                </a:solidFill>
                <a:latin typeface="erdana"/>
              </a:rPr>
              <a:t> Classes</a:t>
            </a:r>
          </a:p>
        </p:txBody>
      </p:sp>
      <p:sp>
        <p:nvSpPr>
          <p:cNvPr id="5" name="TextBox 4">
            <a:extLst>
              <a:ext uri="{FF2B5EF4-FFF2-40B4-BE49-F238E27FC236}">
                <a16:creationId xmlns:a16="http://schemas.microsoft.com/office/drawing/2014/main" id="{71092273-9DB6-55ED-F2E1-D0913C414C15}"/>
              </a:ext>
            </a:extLst>
          </p:cNvPr>
          <p:cNvSpPr txBox="1"/>
          <p:nvPr/>
        </p:nvSpPr>
        <p:spPr>
          <a:xfrm>
            <a:off x="663388" y="755437"/>
            <a:ext cx="11116236" cy="2585323"/>
          </a:xfrm>
          <a:prstGeom prst="rect">
            <a:avLst/>
          </a:prstGeom>
          <a:noFill/>
          <a:ln>
            <a:solidFill>
              <a:schemeClr val="accent1"/>
            </a:solidFill>
          </a:ln>
        </p:spPr>
        <p:txBody>
          <a:bodyPr wrap="square">
            <a:spAutoFit/>
          </a:bodyPr>
          <a:lstStyle/>
          <a:p>
            <a:pPr marL="285750" indent="-285750" algn="just">
              <a:buFont typeface="Wingdings" panose="05000000000000000000" pitchFamily="2" charset="2"/>
              <a:buChar char="§"/>
            </a:pPr>
            <a:r>
              <a:rPr lang="en-US" b="0" i="0" dirty="0">
                <a:solidFill>
                  <a:srgbClr val="333333"/>
                </a:solidFill>
                <a:effectLst/>
                <a:latin typeface="inter-regular"/>
              </a:rPr>
              <a:t>The java.io package provides </a:t>
            </a:r>
            <a:r>
              <a:rPr lang="en-US" b="0" i="0" dirty="0" err="1">
                <a:solidFill>
                  <a:srgbClr val="333333"/>
                </a:solidFill>
                <a:effectLst/>
                <a:latin typeface="inter-regular"/>
              </a:rPr>
              <a:t>CharacterStream</a:t>
            </a:r>
            <a:r>
              <a:rPr lang="en-US" b="0" i="0" dirty="0">
                <a:solidFill>
                  <a:srgbClr val="333333"/>
                </a:solidFill>
                <a:effectLst/>
                <a:latin typeface="inter-regular"/>
              </a:rPr>
              <a:t> classes to overcome the limitations of </a:t>
            </a:r>
            <a:r>
              <a:rPr lang="en-US" b="0" i="0" dirty="0" err="1">
                <a:solidFill>
                  <a:srgbClr val="333333"/>
                </a:solidFill>
                <a:effectLst/>
                <a:latin typeface="inter-regular"/>
              </a:rPr>
              <a:t>ByteStream</a:t>
            </a:r>
            <a:r>
              <a:rPr lang="en-US" b="0" i="0" dirty="0">
                <a:solidFill>
                  <a:srgbClr val="333333"/>
                </a:solidFill>
                <a:effectLst/>
                <a:latin typeface="inter-regular"/>
              </a:rPr>
              <a:t> classes, which can only handle the 8-bit bytes and is not compatible to work directly with the Unicode characters. </a:t>
            </a:r>
          </a:p>
          <a:p>
            <a:pPr marL="285750" indent="-285750" algn="just">
              <a:buFont typeface="Wingdings" panose="05000000000000000000" pitchFamily="2" charset="2"/>
              <a:buChar char="§"/>
            </a:pPr>
            <a:endParaRPr lang="en-US" dirty="0">
              <a:solidFill>
                <a:srgbClr val="333333"/>
              </a:solidFill>
              <a:latin typeface="inter-regular"/>
            </a:endParaRPr>
          </a:p>
          <a:p>
            <a:pPr marL="285750" indent="-285750" algn="just">
              <a:buFont typeface="Wingdings" panose="05000000000000000000" pitchFamily="2" charset="2"/>
              <a:buChar char="§"/>
            </a:pPr>
            <a:r>
              <a:rPr lang="en-US" b="0" i="0" dirty="0" err="1">
                <a:solidFill>
                  <a:srgbClr val="333333"/>
                </a:solidFill>
                <a:effectLst/>
                <a:latin typeface="inter-regular"/>
              </a:rPr>
              <a:t>CharacterStream</a:t>
            </a:r>
            <a:r>
              <a:rPr lang="en-US" b="0" i="0" dirty="0">
                <a:solidFill>
                  <a:srgbClr val="333333"/>
                </a:solidFill>
                <a:effectLst/>
                <a:latin typeface="inter-regular"/>
              </a:rPr>
              <a:t> classes are </a:t>
            </a:r>
            <a:r>
              <a:rPr lang="en-US" b="0" i="0" dirty="0">
                <a:solidFill>
                  <a:srgbClr val="333333"/>
                </a:solidFill>
                <a:effectLst/>
                <a:highlight>
                  <a:srgbClr val="FFFF00"/>
                </a:highlight>
                <a:latin typeface="inter-regular"/>
              </a:rPr>
              <a:t>used to work with 16-bit Unicode characters</a:t>
            </a:r>
            <a:r>
              <a:rPr lang="en-US" b="0" i="0" dirty="0">
                <a:solidFill>
                  <a:srgbClr val="333333"/>
                </a:solidFill>
                <a:effectLst/>
                <a:latin typeface="inter-regular"/>
              </a:rPr>
              <a:t>. They can perform operations on characters, char arrays and Strings.</a:t>
            </a:r>
          </a:p>
          <a:p>
            <a:pPr marL="285750" indent="-285750" algn="just">
              <a:buFont typeface="Wingdings" panose="05000000000000000000" pitchFamily="2" charset="2"/>
              <a:buChar char="§"/>
            </a:pPr>
            <a:endParaRPr lang="en-US" b="0" i="0" dirty="0">
              <a:solidFill>
                <a:srgbClr val="333333"/>
              </a:solidFill>
              <a:effectLst/>
              <a:latin typeface="inter-regular"/>
            </a:endParaRPr>
          </a:p>
          <a:p>
            <a:pPr marL="285750" indent="-285750" algn="just">
              <a:buFont typeface="Wingdings" panose="05000000000000000000" pitchFamily="2" charset="2"/>
              <a:buChar char="§"/>
            </a:pPr>
            <a:r>
              <a:rPr lang="en-US" b="0" i="0" dirty="0">
                <a:solidFill>
                  <a:srgbClr val="333333"/>
                </a:solidFill>
                <a:effectLst/>
                <a:latin typeface="inter-regular"/>
              </a:rPr>
              <a:t>However, the </a:t>
            </a:r>
            <a:r>
              <a:rPr lang="en-US" b="0" i="0" dirty="0" err="1">
                <a:solidFill>
                  <a:srgbClr val="333333"/>
                </a:solidFill>
                <a:effectLst/>
                <a:latin typeface="inter-regular"/>
              </a:rPr>
              <a:t>CharacterStream</a:t>
            </a:r>
            <a:r>
              <a:rPr lang="en-US" b="0" i="0" dirty="0">
                <a:solidFill>
                  <a:srgbClr val="333333"/>
                </a:solidFill>
                <a:effectLst/>
                <a:latin typeface="inter-regular"/>
              </a:rPr>
              <a:t> classes are </a:t>
            </a:r>
            <a:r>
              <a:rPr lang="en-US" b="1" i="0" dirty="0">
                <a:solidFill>
                  <a:srgbClr val="333333"/>
                </a:solidFill>
                <a:effectLst/>
                <a:highlight>
                  <a:srgbClr val="FFFF00"/>
                </a:highlight>
                <a:latin typeface="inter-regular"/>
              </a:rPr>
              <a:t>mainly used to read characters from the source and write them to the destination</a:t>
            </a:r>
            <a:r>
              <a:rPr lang="en-US" b="0" i="0" dirty="0">
                <a:solidFill>
                  <a:srgbClr val="333333"/>
                </a:solidFill>
                <a:effectLst/>
                <a:latin typeface="inter-regular"/>
              </a:rPr>
              <a:t>. For this purpose, the </a:t>
            </a:r>
            <a:r>
              <a:rPr lang="en-US" b="0" i="0" dirty="0" err="1">
                <a:solidFill>
                  <a:srgbClr val="333333"/>
                </a:solidFill>
                <a:effectLst/>
                <a:latin typeface="inter-regular"/>
              </a:rPr>
              <a:t>CharacterStream</a:t>
            </a:r>
            <a:r>
              <a:rPr lang="en-US" b="0" i="0" dirty="0">
                <a:solidFill>
                  <a:srgbClr val="333333"/>
                </a:solidFill>
                <a:effectLst/>
                <a:latin typeface="inter-regular"/>
              </a:rPr>
              <a:t> classes are divided into two types of classes, I.e., </a:t>
            </a:r>
            <a:r>
              <a:rPr lang="en-US" b="1" i="0" dirty="0">
                <a:solidFill>
                  <a:srgbClr val="333333"/>
                </a:solidFill>
                <a:effectLst/>
                <a:highlight>
                  <a:srgbClr val="00FF00"/>
                </a:highlight>
                <a:latin typeface="inter-regular"/>
              </a:rPr>
              <a:t>Reader</a:t>
            </a:r>
            <a:r>
              <a:rPr lang="en-US" b="0" i="0" dirty="0">
                <a:solidFill>
                  <a:srgbClr val="333333"/>
                </a:solidFill>
                <a:effectLst/>
                <a:latin typeface="inter-regular"/>
              </a:rPr>
              <a:t> class, and </a:t>
            </a:r>
            <a:r>
              <a:rPr lang="en-US" b="1" i="0" dirty="0">
                <a:solidFill>
                  <a:srgbClr val="333333"/>
                </a:solidFill>
                <a:effectLst/>
                <a:highlight>
                  <a:srgbClr val="00FF00"/>
                </a:highlight>
                <a:latin typeface="inter-regular"/>
              </a:rPr>
              <a:t>Writer</a:t>
            </a:r>
            <a:r>
              <a:rPr lang="en-US" b="0" i="0" dirty="0">
                <a:solidFill>
                  <a:srgbClr val="333333"/>
                </a:solidFill>
                <a:effectLst/>
                <a:latin typeface="inter-regular"/>
              </a:rPr>
              <a:t> class.</a:t>
            </a:r>
          </a:p>
        </p:txBody>
      </p:sp>
      <p:sp>
        <p:nvSpPr>
          <p:cNvPr id="6" name="TextBox 5">
            <a:extLst>
              <a:ext uri="{FF2B5EF4-FFF2-40B4-BE49-F238E27FC236}">
                <a16:creationId xmlns:a16="http://schemas.microsoft.com/office/drawing/2014/main" id="{2ACA23FF-92A9-9033-7B83-E946C9EEEB79}"/>
              </a:ext>
            </a:extLst>
          </p:cNvPr>
          <p:cNvSpPr txBox="1"/>
          <p:nvPr/>
        </p:nvSpPr>
        <p:spPr>
          <a:xfrm>
            <a:off x="663387" y="3517241"/>
            <a:ext cx="11116235" cy="1354217"/>
          </a:xfrm>
          <a:prstGeom prst="rect">
            <a:avLst/>
          </a:prstGeom>
          <a:noFill/>
          <a:ln>
            <a:solidFill>
              <a:schemeClr val="accent1"/>
            </a:solidFill>
          </a:ln>
        </p:spPr>
        <p:txBody>
          <a:bodyPr wrap="square">
            <a:spAutoFit/>
          </a:bodyPr>
          <a:lstStyle/>
          <a:p>
            <a:pPr algn="just"/>
            <a:r>
              <a:rPr lang="en-US" b="1" i="0" dirty="0">
                <a:solidFill>
                  <a:srgbClr val="610B4B"/>
                </a:solidFill>
                <a:effectLst/>
                <a:latin typeface="erdana"/>
              </a:rPr>
              <a:t>Reader Class</a:t>
            </a:r>
          </a:p>
          <a:p>
            <a:pPr algn="just"/>
            <a:endParaRPr lang="en-US" sz="1000" b="0" i="0" dirty="0">
              <a:solidFill>
                <a:srgbClr val="008000"/>
              </a:solidFill>
              <a:effectLst/>
              <a:latin typeface="inter-regular"/>
            </a:endParaRPr>
          </a:p>
          <a:p>
            <a:pPr algn="just"/>
            <a:r>
              <a:rPr lang="en-US" dirty="0">
                <a:solidFill>
                  <a:srgbClr val="333333"/>
                </a:solidFill>
                <a:latin typeface="inter-regular"/>
              </a:rPr>
              <a:t>Reader Class </a:t>
            </a:r>
            <a:r>
              <a:rPr lang="en-US" b="0" i="0" dirty="0">
                <a:solidFill>
                  <a:srgbClr val="333333"/>
                </a:solidFill>
                <a:effectLst/>
                <a:latin typeface="inter-regular"/>
              </a:rPr>
              <a:t>is used to read the 16-bit characters from the input stream. However, it is an abstract class and can't be instantiated, but there are various subclasses that inherit the Reader class and override the methods of the Reader class. All methods of the Reader class throw an </a:t>
            </a:r>
            <a:r>
              <a:rPr lang="en-US" b="0" i="0" dirty="0" err="1">
                <a:solidFill>
                  <a:srgbClr val="333333"/>
                </a:solidFill>
                <a:effectLst/>
                <a:latin typeface="inter-regular"/>
              </a:rPr>
              <a:t>IOException</a:t>
            </a:r>
            <a:r>
              <a:rPr lang="en-US" b="0" i="0" dirty="0">
                <a:solidFill>
                  <a:srgbClr val="333333"/>
                </a:solidFill>
                <a:effectLst/>
                <a:latin typeface="inter-regular"/>
              </a:rPr>
              <a:t>.</a:t>
            </a:r>
          </a:p>
        </p:txBody>
      </p:sp>
      <p:sp>
        <p:nvSpPr>
          <p:cNvPr id="8" name="TextBox 7">
            <a:extLst>
              <a:ext uri="{FF2B5EF4-FFF2-40B4-BE49-F238E27FC236}">
                <a16:creationId xmlns:a16="http://schemas.microsoft.com/office/drawing/2014/main" id="{9806E45E-6C59-54AB-E615-8BE0EA03CB26}"/>
              </a:ext>
            </a:extLst>
          </p:cNvPr>
          <p:cNvSpPr txBox="1"/>
          <p:nvPr/>
        </p:nvSpPr>
        <p:spPr>
          <a:xfrm>
            <a:off x="663386" y="5203192"/>
            <a:ext cx="11116235" cy="1477328"/>
          </a:xfrm>
          <a:prstGeom prst="rect">
            <a:avLst/>
          </a:prstGeom>
          <a:noFill/>
          <a:ln>
            <a:solidFill>
              <a:schemeClr val="accent1"/>
            </a:solidFill>
          </a:ln>
        </p:spPr>
        <p:txBody>
          <a:bodyPr wrap="square">
            <a:spAutoFit/>
          </a:bodyPr>
          <a:lstStyle/>
          <a:p>
            <a:pPr algn="just"/>
            <a:r>
              <a:rPr lang="en-US" b="1" i="0" dirty="0">
                <a:solidFill>
                  <a:srgbClr val="610B4B"/>
                </a:solidFill>
                <a:effectLst/>
                <a:latin typeface="erdana"/>
              </a:rPr>
              <a:t>Writer Class</a:t>
            </a:r>
          </a:p>
          <a:p>
            <a:pPr algn="just"/>
            <a:endParaRPr lang="en-US" b="0" i="0" dirty="0">
              <a:solidFill>
                <a:srgbClr val="610B4B"/>
              </a:solidFill>
              <a:effectLst/>
              <a:latin typeface="erdana"/>
            </a:endParaRPr>
          </a:p>
          <a:p>
            <a:pPr algn="just"/>
            <a:r>
              <a:rPr lang="en-US" b="0" i="0" dirty="0">
                <a:solidFill>
                  <a:srgbClr val="333333"/>
                </a:solidFill>
                <a:effectLst/>
                <a:latin typeface="inter-regular"/>
              </a:rPr>
              <a:t>Writer class is used to write 16-bit Unicode characters to the output stream. The methods of the Writer class generate </a:t>
            </a:r>
            <a:r>
              <a:rPr lang="en-US" b="0" i="0" dirty="0" err="1">
                <a:solidFill>
                  <a:srgbClr val="333333"/>
                </a:solidFill>
                <a:effectLst/>
                <a:latin typeface="inter-regular"/>
              </a:rPr>
              <a:t>IOException</a:t>
            </a:r>
            <a:r>
              <a:rPr lang="en-US" b="0" i="0" dirty="0">
                <a:solidFill>
                  <a:srgbClr val="333333"/>
                </a:solidFill>
                <a:effectLst/>
                <a:latin typeface="inter-regular"/>
              </a:rPr>
              <a:t>. Like Reader class, Writer class is also an abstract class that cannot be instantiated; therefore, the subclasses of the Writer class are used to write the characters onto the output stream.</a:t>
            </a:r>
          </a:p>
        </p:txBody>
      </p:sp>
    </p:spTree>
    <p:extLst>
      <p:ext uri="{BB962C8B-B14F-4D97-AF65-F5344CB8AC3E}">
        <p14:creationId xmlns:p14="http://schemas.microsoft.com/office/powerpoint/2010/main" val="1758263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a:solidFill>
                  <a:srgbClr val="610B38"/>
                </a:solidFill>
                <a:latin typeface="erdana"/>
              </a:rPr>
              <a:t>Sub Classes of Reader Class</a:t>
            </a:r>
          </a:p>
        </p:txBody>
      </p:sp>
      <p:graphicFrame>
        <p:nvGraphicFramePr>
          <p:cNvPr id="3" name="Table 5">
            <a:extLst>
              <a:ext uri="{FF2B5EF4-FFF2-40B4-BE49-F238E27FC236}">
                <a16:creationId xmlns:a16="http://schemas.microsoft.com/office/drawing/2014/main" id="{4B8180C5-3F7E-1A06-D780-72E60883CFDA}"/>
              </a:ext>
            </a:extLst>
          </p:cNvPr>
          <p:cNvGraphicFramePr>
            <a:graphicFrameLocks noGrp="1"/>
          </p:cNvGraphicFramePr>
          <p:nvPr>
            <p:extLst>
              <p:ext uri="{D42A27DB-BD31-4B8C-83A1-F6EECF244321}">
                <p14:modId xmlns:p14="http://schemas.microsoft.com/office/powerpoint/2010/main" val="1223513901"/>
              </p:ext>
            </p:extLst>
          </p:nvPr>
        </p:nvGraphicFramePr>
        <p:xfrm>
          <a:off x="415364" y="1021115"/>
          <a:ext cx="10947400" cy="5028821"/>
        </p:xfrm>
        <a:graphic>
          <a:graphicData uri="http://schemas.openxmlformats.org/drawingml/2006/table">
            <a:tbl>
              <a:tblPr firstRow="1" bandRow="1">
                <a:tableStyleId>{5C22544A-7EE6-4342-B048-85BDC9FD1C3A}</a:tableStyleId>
              </a:tblPr>
              <a:tblGrid>
                <a:gridCol w="774542">
                  <a:extLst>
                    <a:ext uri="{9D8B030D-6E8A-4147-A177-3AD203B41FA5}">
                      <a16:colId xmlns:a16="http://schemas.microsoft.com/office/drawing/2014/main" val="2968671821"/>
                    </a:ext>
                  </a:extLst>
                </a:gridCol>
                <a:gridCol w="2472756">
                  <a:extLst>
                    <a:ext uri="{9D8B030D-6E8A-4147-A177-3AD203B41FA5}">
                      <a16:colId xmlns:a16="http://schemas.microsoft.com/office/drawing/2014/main" val="3486235071"/>
                    </a:ext>
                  </a:extLst>
                </a:gridCol>
                <a:gridCol w="7700102">
                  <a:extLst>
                    <a:ext uri="{9D8B030D-6E8A-4147-A177-3AD203B41FA5}">
                      <a16:colId xmlns:a16="http://schemas.microsoft.com/office/drawing/2014/main" val="927188009"/>
                    </a:ext>
                  </a:extLst>
                </a:gridCol>
              </a:tblGrid>
              <a:tr h="567160">
                <a:tc>
                  <a:txBody>
                    <a:bodyPr/>
                    <a:lstStyle/>
                    <a:p>
                      <a:pPr algn="l" fontAlgn="t"/>
                      <a:r>
                        <a:rPr lang="en-IN" dirty="0" err="1">
                          <a:solidFill>
                            <a:srgbClr val="000000"/>
                          </a:solidFill>
                          <a:effectLst/>
                          <a:latin typeface="times new roman" panose="02020603050405020304" pitchFamily="18" charset="0"/>
                        </a:rPr>
                        <a:t>SNo</a:t>
                      </a:r>
                      <a:endParaRPr lang="en-IN" dirty="0">
                        <a:solidFill>
                          <a:srgbClr val="000000"/>
                        </a:solidFill>
                        <a:effectLst/>
                        <a:latin typeface="times new roman" panose="02020603050405020304" pitchFamily="18" charset="0"/>
                      </a:endParaRPr>
                    </a:p>
                  </a:txBody>
                  <a:tcPr marT="91440" marB="91440"/>
                </a:tc>
                <a:tc>
                  <a:txBody>
                    <a:bodyPr/>
                    <a:lstStyle/>
                    <a:p>
                      <a:pPr algn="l" fontAlgn="t"/>
                      <a:r>
                        <a:rPr lang="en-IN" dirty="0">
                          <a:solidFill>
                            <a:srgbClr val="000000"/>
                          </a:solidFill>
                          <a:effectLst/>
                          <a:latin typeface="times new roman" panose="02020603050405020304" pitchFamily="18" charset="0"/>
                        </a:rPr>
                        <a:t>Class</a:t>
                      </a:r>
                    </a:p>
                  </a:txBody>
                  <a:tcPr marT="91440" marB="91440"/>
                </a:tc>
                <a:tc>
                  <a:txBody>
                    <a:bodyPr/>
                    <a:lstStyle/>
                    <a:p>
                      <a:pPr algn="l" fontAlgn="t"/>
                      <a:r>
                        <a:rPr lang="en-IN" dirty="0">
                          <a:solidFill>
                            <a:srgbClr val="000000"/>
                          </a:solidFill>
                          <a:effectLst/>
                          <a:latin typeface="times new roman" panose="02020603050405020304" pitchFamily="18" charset="0"/>
                        </a:rPr>
                        <a:t>Description</a:t>
                      </a:r>
                    </a:p>
                  </a:txBody>
                  <a:tcPr marT="91440" marB="91440"/>
                </a:tc>
                <a:extLst>
                  <a:ext uri="{0D108BD9-81ED-4DB2-BD59-A6C34878D82A}">
                    <a16:rowId xmlns:a16="http://schemas.microsoft.com/office/drawing/2014/main" val="845686692"/>
                  </a:ext>
                </a:extLst>
              </a:tr>
              <a:tr h="491539">
                <a:tc>
                  <a:txBody>
                    <a:bodyPr/>
                    <a:lstStyle/>
                    <a:p>
                      <a:pPr algn="ctr" fontAlgn="t"/>
                      <a:r>
                        <a:rPr lang="en-IN" sz="2000" dirty="0">
                          <a:solidFill>
                            <a:srgbClr val="333333"/>
                          </a:solidFill>
                          <a:effectLst/>
                          <a:latin typeface="inter-regular"/>
                        </a:rPr>
                        <a:t>1.</a:t>
                      </a:r>
                    </a:p>
                  </a:txBody>
                  <a:tcPr marL="60960" marR="60960" marT="60960" marB="60960"/>
                </a:tc>
                <a:tc>
                  <a:txBody>
                    <a:bodyPr/>
                    <a:lstStyle/>
                    <a:p>
                      <a:pPr algn="just" fontAlgn="t"/>
                      <a:r>
                        <a:rPr lang="en-US" sz="2000" dirty="0" err="1">
                          <a:solidFill>
                            <a:srgbClr val="333333"/>
                          </a:solidFill>
                          <a:effectLst/>
                          <a:latin typeface="inter-regular"/>
                        </a:rPr>
                        <a:t>BufferedReader</a:t>
                      </a:r>
                      <a:r>
                        <a:rPr lang="en-US" sz="2000" dirty="0">
                          <a:solidFill>
                            <a:srgbClr val="333333"/>
                          </a:solidFill>
                          <a:effectLst/>
                          <a:latin typeface="inter-regular"/>
                        </a:rPr>
                        <a:t> </a:t>
                      </a:r>
                      <a:endParaRPr lang="en-IN" sz="2000" dirty="0">
                        <a:solidFill>
                          <a:srgbClr val="333333"/>
                        </a:solidFill>
                        <a:effectLst/>
                        <a:latin typeface="inter-regular"/>
                      </a:endParaRPr>
                    </a:p>
                  </a:txBody>
                  <a:tcPr marL="60960" marR="60960" marT="60960" marB="60960"/>
                </a:tc>
                <a:tc>
                  <a:txBody>
                    <a:bodyPr/>
                    <a:lstStyle/>
                    <a:p>
                      <a:pPr algn="just" fontAlgn="t"/>
                      <a:r>
                        <a:rPr lang="en-US" sz="2000" dirty="0">
                          <a:solidFill>
                            <a:srgbClr val="333333"/>
                          </a:solidFill>
                          <a:effectLst/>
                          <a:latin typeface="inter-regular"/>
                        </a:rPr>
                        <a:t>This class provides methods to read characters from the buffer.</a:t>
                      </a:r>
                    </a:p>
                  </a:txBody>
                  <a:tcPr marL="60960" marR="60960" marT="60960" marB="60960"/>
                </a:tc>
                <a:extLst>
                  <a:ext uri="{0D108BD9-81ED-4DB2-BD59-A6C34878D82A}">
                    <a16:rowId xmlns:a16="http://schemas.microsoft.com/office/drawing/2014/main" val="3191761028"/>
                  </a:ext>
                </a:extLst>
              </a:tr>
              <a:tr h="491539">
                <a:tc>
                  <a:txBody>
                    <a:bodyPr/>
                    <a:lstStyle/>
                    <a:p>
                      <a:pPr algn="ctr" fontAlgn="t"/>
                      <a:r>
                        <a:rPr lang="en-IN" sz="2000" dirty="0">
                          <a:solidFill>
                            <a:srgbClr val="333333"/>
                          </a:solidFill>
                          <a:effectLst/>
                          <a:latin typeface="inter-regular"/>
                        </a:rPr>
                        <a:t>2.</a:t>
                      </a:r>
                    </a:p>
                  </a:txBody>
                  <a:tcPr marL="60960" marR="60960" marT="60960" marB="60960"/>
                </a:tc>
                <a:tc>
                  <a:txBody>
                    <a:bodyPr/>
                    <a:lstStyle/>
                    <a:p>
                      <a:pPr algn="just" fontAlgn="t"/>
                      <a:r>
                        <a:rPr lang="en-US" sz="2000" dirty="0" err="1">
                          <a:solidFill>
                            <a:srgbClr val="333333"/>
                          </a:solidFill>
                          <a:effectLst/>
                          <a:latin typeface="inter-regular"/>
                        </a:rPr>
                        <a:t>CharArrayReader</a:t>
                      </a:r>
                      <a:endParaRPr lang="en-IN" sz="2000" dirty="0">
                        <a:solidFill>
                          <a:srgbClr val="333333"/>
                        </a:solidFill>
                        <a:effectLst/>
                        <a:latin typeface="inter-regular"/>
                      </a:endParaRPr>
                    </a:p>
                  </a:txBody>
                  <a:tcPr marL="60960" marR="60960" marT="60960" marB="60960"/>
                </a:tc>
                <a:tc>
                  <a:txBody>
                    <a:bodyPr/>
                    <a:lstStyle/>
                    <a:p>
                      <a:pPr algn="just" fontAlgn="t"/>
                      <a:r>
                        <a:rPr lang="en-US" sz="2000" dirty="0">
                          <a:solidFill>
                            <a:srgbClr val="333333"/>
                          </a:solidFill>
                          <a:effectLst/>
                          <a:latin typeface="inter-regular"/>
                        </a:rPr>
                        <a:t>This class provides methods to read characters from the char array.</a:t>
                      </a:r>
                    </a:p>
                  </a:txBody>
                  <a:tcPr marL="60960" marR="60960" marT="60960" marB="60960"/>
                </a:tc>
                <a:extLst>
                  <a:ext uri="{0D108BD9-81ED-4DB2-BD59-A6C34878D82A}">
                    <a16:rowId xmlns:a16="http://schemas.microsoft.com/office/drawing/2014/main" val="2900540535"/>
                  </a:ext>
                </a:extLst>
              </a:tr>
              <a:tr h="491539">
                <a:tc>
                  <a:txBody>
                    <a:bodyPr/>
                    <a:lstStyle/>
                    <a:p>
                      <a:pPr algn="ctr" fontAlgn="t"/>
                      <a:r>
                        <a:rPr lang="en-IN" sz="2000" dirty="0">
                          <a:solidFill>
                            <a:srgbClr val="333333"/>
                          </a:solidFill>
                          <a:effectLst/>
                          <a:latin typeface="inter-regular"/>
                        </a:rPr>
                        <a:t>3.</a:t>
                      </a:r>
                    </a:p>
                  </a:txBody>
                  <a:tcPr marL="60960" marR="60960" marT="60960" marB="60960"/>
                </a:tc>
                <a:tc>
                  <a:txBody>
                    <a:bodyPr/>
                    <a:lstStyle/>
                    <a:p>
                      <a:pPr algn="just" fontAlgn="t"/>
                      <a:r>
                        <a:rPr lang="en-IN" sz="2000" u="none" strike="noStrike" dirty="0" err="1">
                          <a:solidFill>
                            <a:schemeClr val="tx1"/>
                          </a:solidFill>
                          <a:effectLst/>
                          <a:latin typeface="inter-regular"/>
                        </a:rPr>
                        <a:t>FileReader</a:t>
                      </a:r>
                      <a:endParaRPr lang="en-IN" sz="2000" dirty="0">
                        <a:solidFill>
                          <a:schemeClr val="tx1"/>
                        </a:solidFill>
                        <a:effectLst/>
                        <a:latin typeface="inter-regular"/>
                      </a:endParaRPr>
                    </a:p>
                  </a:txBody>
                  <a:tcPr marL="60960" marR="60960" marT="60960" marB="60960"/>
                </a:tc>
                <a:tc>
                  <a:txBody>
                    <a:bodyPr/>
                    <a:lstStyle/>
                    <a:p>
                      <a:pPr algn="just" fontAlgn="t"/>
                      <a:r>
                        <a:rPr lang="en-US" sz="2000" dirty="0">
                          <a:solidFill>
                            <a:srgbClr val="333333"/>
                          </a:solidFill>
                          <a:effectLst/>
                          <a:latin typeface="inter-regular"/>
                        </a:rPr>
                        <a:t>This class provides methods to read characters from the file.</a:t>
                      </a:r>
                    </a:p>
                  </a:txBody>
                  <a:tcPr marL="60960" marR="60960" marT="60960" marB="60960"/>
                </a:tc>
                <a:extLst>
                  <a:ext uri="{0D108BD9-81ED-4DB2-BD59-A6C34878D82A}">
                    <a16:rowId xmlns:a16="http://schemas.microsoft.com/office/drawing/2014/main" val="953643116"/>
                  </a:ext>
                </a:extLst>
              </a:tr>
              <a:tr h="831835">
                <a:tc>
                  <a:txBody>
                    <a:bodyPr/>
                    <a:lstStyle/>
                    <a:p>
                      <a:pPr algn="ctr" fontAlgn="t"/>
                      <a:r>
                        <a:rPr lang="en-IN" sz="2000" dirty="0">
                          <a:solidFill>
                            <a:srgbClr val="333333"/>
                          </a:solidFill>
                          <a:effectLst/>
                          <a:latin typeface="inter-regular"/>
                        </a:rPr>
                        <a:t>4.</a:t>
                      </a:r>
                    </a:p>
                  </a:txBody>
                  <a:tcPr marL="60960" marR="60960" marT="60960" marB="60960"/>
                </a:tc>
                <a:tc>
                  <a:txBody>
                    <a:bodyPr/>
                    <a:lstStyle/>
                    <a:p>
                      <a:pPr algn="just" fontAlgn="t"/>
                      <a:r>
                        <a:rPr lang="en-IN" sz="2000" u="none" strike="noStrike" dirty="0" err="1">
                          <a:solidFill>
                            <a:schemeClr val="tx1"/>
                          </a:solidFill>
                          <a:effectLst/>
                          <a:latin typeface="inter-regular"/>
                        </a:rPr>
                        <a:t>FilterReader</a:t>
                      </a:r>
                      <a:endParaRPr lang="en-IN" sz="2000" dirty="0">
                        <a:solidFill>
                          <a:schemeClr val="tx1"/>
                        </a:solidFill>
                        <a:effectLst/>
                        <a:latin typeface="inter-regular"/>
                      </a:endParaRPr>
                    </a:p>
                  </a:txBody>
                  <a:tcPr marL="60960" marR="60960" marT="60960" marB="60960"/>
                </a:tc>
                <a:tc>
                  <a:txBody>
                    <a:bodyPr/>
                    <a:lstStyle/>
                    <a:p>
                      <a:pPr algn="just" fontAlgn="t"/>
                      <a:r>
                        <a:rPr lang="en-US" sz="2000" dirty="0">
                          <a:solidFill>
                            <a:srgbClr val="333333"/>
                          </a:solidFill>
                          <a:effectLst/>
                          <a:latin typeface="inter-regular"/>
                        </a:rPr>
                        <a:t>This class provides methods to read characters from the underlying character input stream.</a:t>
                      </a:r>
                    </a:p>
                  </a:txBody>
                  <a:tcPr marL="60960" marR="60960" marT="60960" marB="60960"/>
                </a:tc>
                <a:extLst>
                  <a:ext uri="{0D108BD9-81ED-4DB2-BD59-A6C34878D82A}">
                    <a16:rowId xmlns:a16="http://schemas.microsoft.com/office/drawing/2014/main" val="191276156"/>
                  </a:ext>
                </a:extLst>
              </a:tr>
              <a:tr h="491539">
                <a:tc>
                  <a:txBody>
                    <a:bodyPr/>
                    <a:lstStyle/>
                    <a:p>
                      <a:pPr algn="ctr" fontAlgn="t"/>
                      <a:r>
                        <a:rPr lang="en-IN" sz="2000" dirty="0">
                          <a:solidFill>
                            <a:srgbClr val="333333"/>
                          </a:solidFill>
                          <a:effectLst/>
                          <a:latin typeface="inter-regular"/>
                        </a:rPr>
                        <a:t>5</a:t>
                      </a:r>
                    </a:p>
                  </a:txBody>
                  <a:tcPr marL="60960" marR="60960" marT="60960" marB="60960"/>
                </a:tc>
                <a:tc>
                  <a:txBody>
                    <a:bodyPr/>
                    <a:lstStyle/>
                    <a:p>
                      <a:pPr algn="just" fontAlgn="t"/>
                      <a:r>
                        <a:rPr lang="en-IN" sz="2000" u="none" strike="noStrike" dirty="0" err="1">
                          <a:solidFill>
                            <a:schemeClr val="tx1"/>
                          </a:solidFill>
                          <a:effectLst/>
                          <a:latin typeface="inter-regular"/>
                        </a:rPr>
                        <a:t>InputStreamReader</a:t>
                      </a:r>
                      <a:endParaRPr lang="en-IN" sz="2000" dirty="0">
                        <a:solidFill>
                          <a:schemeClr val="tx1"/>
                        </a:solidFill>
                        <a:effectLst/>
                        <a:latin typeface="inter-regular"/>
                      </a:endParaRPr>
                    </a:p>
                  </a:txBody>
                  <a:tcPr marL="60960" marR="60960" marT="60960" marB="60960"/>
                </a:tc>
                <a:tc>
                  <a:txBody>
                    <a:bodyPr/>
                    <a:lstStyle/>
                    <a:p>
                      <a:pPr algn="just" fontAlgn="t"/>
                      <a:r>
                        <a:rPr lang="en-US" sz="2000" dirty="0">
                          <a:solidFill>
                            <a:srgbClr val="333333"/>
                          </a:solidFill>
                          <a:effectLst/>
                          <a:latin typeface="inter-regular"/>
                        </a:rPr>
                        <a:t>This class provides methods to convert bytes to characters.</a:t>
                      </a:r>
                    </a:p>
                  </a:txBody>
                  <a:tcPr marL="60960" marR="60960" marT="60960" marB="60960"/>
                </a:tc>
                <a:extLst>
                  <a:ext uri="{0D108BD9-81ED-4DB2-BD59-A6C34878D82A}">
                    <a16:rowId xmlns:a16="http://schemas.microsoft.com/office/drawing/2014/main" val="476293796"/>
                  </a:ext>
                </a:extLst>
              </a:tr>
              <a:tr h="831835">
                <a:tc>
                  <a:txBody>
                    <a:bodyPr/>
                    <a:lstStyle/>
                    <a:p>
                      <a:pPr algn="ctr" fontAlgn="t"/>
                      <a:r>
                        <a:rPr lang="en-IN" sz="2000" dirty="0">
                          <a:solidFill>
                            <a:srgbClr val="333333"/>
                          </a:solidFill>
                          <a:effectLst/>
                          <a:latin typeface="inter-regular"/>
                        </a:rPr>
                        <a:t>6</a:t>
                      </a:r>
                    </a:p>
                  </a:txBody>
                  <a:tcPr marL="60960" marR="60960" marT="60960" marB="60960"/>
                </a:tc>
                <a:tc>
                  <a:txBody>
                    <a:bodyPr/>
                    <a:lstStyle/>
                    <a:p>
                      <a:pPr algn="just" fontAlgn="t"/>
                      <a:r>
                        <a:rPr lang="en-IN" sz="2000" u="none" strike="noStrike" dirty="0" err="1">
                          <a:solidFill>
                            <a:schemeClr val="tx1"/>
                          </a:solidFill>
                          <a:effectLst/>
                          <a:latin typeface="inter-regular"/>
                        </a:rPr>
                        <a:t>PipedReader</a:t>
                      </a:r>
                      <a:endParaRPr lang="en-IN" sz="2000" dirty="0">
                        <a:solidFill>
                          <a:schemeClr val="tx1"/>
                        </a:solidFill>
                        <a:effectLst/>
                        <a:latin typeface="inter-regular"/>
                      </a:endParaRPr>
                    </a:p>
                  </a:txBody>
                  <a:tcPr marL="60960" marR="60960" marT="60960" marB="60960"/>
                </a:tc>
                <a:tc>
                  <a:txBody>
                    <a:bodyPr/>
                    <a:lstStyle/>
                    <a:p>
                      <a:pPr algn="just" fontAlgn="t"/>
                      <a:r>
                        <a:rPr lang="en-US" sz="2000" dirty="0">
                          <a:solidFill>
                            <a:srgbClr val="333333"/>
                          </a:solidFill>
                          <a:effectLst/>
                          <a:latin typeface="inter-regular"/>
                        </a:rPr>
                        <a:t>This class provides methods to read characters from the connected piped output stream.</a:t>
                      </a:r>
                    </a:p>
                  </a:txBody>
                  <a:tcPr marL="60960" marR="60960" marT="60960" marB="60960"/>
                </a:tc>
                <a:extLst>
                  <a:ext uri="{0D108BD9-81ED-4DB2-BD59-A6C34878D82A}">
                    <a16:rowId xmlns:a16="http://schemas.microsoft.com/office/drawing/2014/main" val="1764236946"/>
                  </a:ext>
                </a:extLst>
              </a:tr>
              <a:tr h="831835">
                <a:tc>
                  <a:txBody>
                    <a:bodyPr/>
                    <a:lstStyle/>
                    <a:p>
                      <a:pPr algn="ctr" fontAlgn="t"/>
                      <a:r>
                        <a:rPr lang="en-IN" sz="2000" dirty="0">
                          <a:solidFill>
                            <a:srgbClr val="333333"/>
                          </a:solidFill>
                          <a:effectLst/>
                          <a:latin typeface="inter-regular"/>
                        </a:rPr>
                        <a:t>7</a:t>
                      </a:r>
                    </a:p>
                  </a:txBody>
                  <a:tcPr marL="60960" marR="60960" marT="60960" marB="60960"/>
                </a:tc>
                <a:tc>
                  <a:txBody>
                    <a:bodyPr/>
                    <a:lstStyle/>
                    <a:p>
                      <a:pPr algn="just" fontAlgn="t"/>
                      <a:r>
                        <a:rPr lang="en-IN" sz="2000" u="none" strike="noStrike" dirty="0" err="1">
                          <a:solidFill>
                            <a:schemeClr val="tx1"/>
                          </a:solidFill>
                          <a:effectLst/>
                          <a:latin typeface="inter-regular"/>
                        </a:rPr>
                        <a:t>StringReader</a:t>
                      </a:r>
                      <a:endParaRPr lang="en-IN" sz="2000" dirty="0">
                        <a:solidFill>
                          <a:schemeClr val="tx1"/>
                        </a:solidFill>
                        <a:effectLst/>
                        <a:latin typeface="inter-regular"/>
                      </a:endParaRPr>
                    </a:p>
                  </a:txBody>
                  <a:tcPr marL="60960" marR="60960" marT="60960" marB="60960"/>
                </a:tc>
                <a:tc>
                  <a:txBody>
                    <a:bodyPr/>
                    <a:lstStyle/>
                    <a:p>
                      <a:pPr algn="just" fontAlgn="t"/>
                      <a:r>
                        <a:rPr lang="en-US" sz="2000" dirty="0">
                          <a:solidFill>
                            <a:srgbClr val="333333"/>
                          </a:solidFill>
                          <a:effectLst/>
                          <a:latin typeface="inter-regular"/>
                        </a:rPr>
                        <a:t>This class provides methods to read characters from a string.</a:t>
                      </a:r>
                    </a:p>
                  </a:txBody>
                  <a:tcPr marL="60960" marR="60960" marT="60960" marB="60960"/>
                </a:tc>
                <a:extLst>
                  <a:ext uri="{0D108BD9-81ED-4DB2-BD59-A6C34878D82A}">
                    <a16:rowId xmlns:a16="http://schemas.microsoft.com/office/drawing/2014/main" val="499201932"/>
                  </a:ext>
                </a:extLst>
              </a:tr>
            </a:tbl>
          </a:graphicData>
        </a:graphic>
      </p:graphicFrame>
    </p:spTree>
    <p:extLst>
      <p:ext uri="{BB962C8B-B14F-4D97-AF65-F5344CB8AC3E}">
        <p14:creationId xmlns:p14="http://schemas.microsoft.com/office/powerpoint/2010/main" val="393142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a:solidFill>
                  <a:srgbClr val="610B38"/>
                </a:solidFill>
                <a:latin typeface="erdana"/>
              </a:rPr>
              <a:t>Methods of Reader Class</a:t>
            </a:r>
          </a:p>
        </p:txBody>
      </p:sp>
      <p:graphicFrame>
        <p:nvGraphicFramePr>
          <p:cNvPr id="3" name="Table 5">
            <a:extLst>
              <a:ext uri="{FF2B5EF4-FFF2-40B4-BE49-F238E27FC236}">
                <a16:creationId xmlns:a16="http://schemas.microsoft.com/office/drawing/2014/main" id="{4B8180C5-3F7E-1A06-D780-72E60883CFDA}"/>
              </a:ext>
            </a:extLst>
          </p:cNvPr>
          <p:cNvGraphicFramePr>
            <a:graphicFrameLocks noGrp="1"/>
          </p:cNvGraphicFramePr>
          <p:nvPr>
            <p:extLst>
              <p:ext uri="{D42A27DB-BD31-4B8C-83A1-F6EECF244321}">
                <p14:modId xmlns:p14="http://schemas.microsoft.com/office/powerpoint/2010/main" val="1803099439"/>
              </p:ext>
            </p:extLst>
          </p:nvPr>
        </p:nvGraphicFramePr>
        <p:xfrm>
          <a:off x="415363" y="619607"/>
          <a:ext cx="11361273" cy="6110665"/>
        </p:xfrm>
        <a:graphic>
          <a:graphicData uri="http://schemas.openxmlformats.org/drawingml/2006/table">
            <a:tbl>
              <a:tblPr firstRow="1" bandRow="1">
                <a:tableStyleId>{5C22544A-7EE6-4342-B048-85BDC9FD1C3A}</a:tableStyleId>
              </a:tblPr>
              <a:tblGrid>
                <a:gridCol w="3694413">
                  <a:extLst>
                    <a:ext uri="{9D8B030D-6E8A-4147-A177-3AD203B41FA5}">
                      <a16:colId xmlns:a16="http://schemas.microsoft.com/office/drawing/2014/main" val="3486235071"/>
                    </a:ext>
                  </a:extLst>
                </a:gridCol>
                <a:gridCol w="7666860">
                  <a:extLst>
                    <a:ext uri="{9D8B030D-6E8A-4147-A177-3AD203B41FA5}">
                      <a16:colId xmlns:a16="http://schemas.microsoft.com/office/drawing/2014/main" val="927188009"/>
                    </a:ext>
                  </a:extLst>
                </a:gridCol>
              </a:tblGrid>
              <a:tr h="567160">
                <a:tc>
                  <a:txBody>
                    <a:bodyPr/>
                    <a:lstStyle/>
                    <a:p>
                      <a:pPr algn="l" fontAlgn="t"/>
                      <a:r>
                        <a:rPr lang="en-IN">
                          <a:solidFill>
                            <a:srgbClr val="000000"/>
                          </a:solidFill>
                          <a:effectLst/>
                          <a:latin typeface="times new roman" panose="02020603050405020304" pitchFamily="18" charset="0"/>
                        </a:rPr>
                        <a:t>Method</a:t>
                      </a:r>
                    </a:p>
                  </a:txBody>
                  <a:tcPr marT="91440" marB="91440"/>
                </a:tc>
                <a:tc>
                  <a:txBody>
                    <a:bodyPr/>
                    <a:lstStyle/>
                    <a:p>
                      <a:pPr algn="l" fontAlgn="t"/>
                      <a:r>
                        <a:rPr lang="en-IN">
                          <a:solidFill>
                            <a:srgbClr val="000000"/>
                          </a:solidFill>
                          <a:effectLst/>
                          <a:latin typeface="times new roman" panose="02020603050405020304" pitchFamily="18" charset="0"/>
                        </a:rPr>
                        <a:t>Description</a:t>
                      </a:r>
                    </a:p>
                  </a:txBody>
                  <a:tcPr marT="91440" marB="91440"/>
                </a:tc>
                <a:extLst>
                  <a:ext uri="{0D108BD9-81ED-4DB2-BD59-A6C34878D82A}">
                    <a16:rowId xmlns:a16="http://schemas.microsoft.com/office/drawing/2014/main" val="845686692"/>
                  </a:ext>
                </a:extLst>
              </a:tr>
              <a:tr h="491539">
                <a:tc>
                  <a:txBody>
                    <a:bodyPr/>
                    <a:lstStyle/>
                    <a:p>
                      <a:pPr algn="just" fontAlgn="t"/>
                      <a:r>
                        <a:rPr lang="en-IN" sz="1600" dirty="0">
                          <a:solidFill>
                            <a:srgbClr val="333333"/>
                          </a:solidFill>
                          <a:effectLst/>
                          <a:latin typeface="inter-regular"/>
                        </a:rPr>
                        <a:t>int read()</a:t>
                      </a:r>
                    </a:p>
                  </a:txBody>
                  <a:tcPr marL="60960" marR="60960" marT="60960" marB="60960"/>
                </a:tc>
                <a:tc>
                  <a:txBody>
                    <a:bodyPr/>
                    <a:lstStyle/>
                    <a:p>
                      <a:pPr algn="just" fontAlgn="t"/>
                      <a:r>
                        <a:rPr lang="en-US" sz="1600">
                          <a:solidFill>
                            <a:srgbClr val="333333"/>
                          </a:solidFill>
                          <a:effectLst/>
                          <a:latin typeface="inter-regular"/>
                        </a:rPr>
                        <a:t>This method returns the integral representation of the next character present in the input. It returns -1 if the end of the input is encountered.</a:t>
                      </a:r>
                    </a:p>
                  </a:txBody>
                  <a:tcPr marL="60960" marR="60960" marT="60960" marB="60960"/>
                </a:tc>
                <a:extLst>
                  <a:ext uri="{0D108BD9-81ED-4DB2-BD59-A6C34878D82A}">
                    <a16:rowId xmlns:a16="http://schemas.microsoft.com/office/drawing/2014/main" val="1406052617"/>
                  </a:ext>
                </a:extLst>
              </a:tr>
              <a:tr h="491539">
                <a:tc>
                  <a:txBody>
                    <a:bodyPr/>
                    <a:lstStyle/>
                    <a:p>
                      <a:pPr algn="just" fontAlgn="t"/>
                      <a:r>
                        <a:rPr lang="en-IN" sz="1600" dirty="0">
                          <a:solidFill>
                            <a:srgbClr val="333333"/>
                          </a:solidFill>
                          <a:effectLst/>
                          <a:latin typeface="inter-regular"/>
                        </a:rPr>
                        <a:t>int read(char buffer[])</a:t>
                      </a:r>
                    </a:p>
                  </a:txBody>
                  <a:tcPr marL="60960" marR="60960" marT="60960" marB="60960"/>
                </a:tc>
                <a:tc>
                  <a:txBody>
                    <a:bodyPr/>
                    <a:lstStyle/>
                    <a:p>
                      <a:pPr algn="just" fontAlgn="t"/>
                      <a:r>
                        <a:rPr lang="en-US" sz="1600" dirty="0">
                          <a:solidFill>
                            <a:srgbClr val="333333"/>
                          </a:solidFill>
                          <a:effectLst/>
                          <a:latin typeface="inter-regular"/>
                        </a:rPr>
                        <a:t>This method is used to read from the specified buffer. It returns the total number of characters successfully read. It returns -1 if the end of the input is encountered.</a:t>
                      </a:r>
                    </a:p>
                  </a:txBody>
                  <a:tcPr marL="60960" marR="60960" marT="60960" marB="60960"/>
                </a:tc>
                <a:extLst>
                  <a:ext uri="{0D108BD9-81ED-4DB2-BD59-A6C34878D82A}">
                    <a16:rowId xmlns:a16="http://schemas.microsoft.com/office/drawing/2014/main" val="3191761028"/>
                  </a:ext>
                </a:extLst>
              </a:tr>
              <a:tr h="491539">
                <a:tc>
                  <a:txBody>
                    <a:bodyPr/>
                    <a:lstStyle/>
                    <a:p>
                      <a:pPr algn="just" fontAlgn="t"/>
                      <a:r>
                        <a:rPr lang="en-US" sz="1600" dirty="0">
                          <a:solidFill>
                            <a:srgbClr val="333333"/>
                          </a:solidFill>
                          <a:effectLst/>
                          <a:latin typeface="inter-regular"/>
                        </a:rPr>
                        <a:t>int read(char buffer[], int loc, int </a:t>
                      </a:r>
                      <a:r>
                        <a:rPr lang="en-US" sz="1600" dirty="0" err="1">
                          <a:solidFill>
                            <a:srgbClr val="333333"/>
                          </a:solidFill>
                          <a:effectLst/>
                          <a:latin typeface="inter-regular"/>
                        </a:rPr>
                        <a:t>nChars</a:t>
                      </a:r>
                      <a:r>
                        <a:rPr lang="en-US" sz="1600" dirty="0">
                          <a:solidFill>
                            <a:srgbClr val="333333"/>
                          </a:solidFill>
                          <a:effectLst/>
                          <a:latin typeface="inter-regular"/>
                        </a:rPr>
                        <a:t>)</a:t>
                      </a:r>
                    </a:p>
                  </a:txBody>
                  <a:tcPr marL="60960" marR="60960" marT="60960" marB="60960"/>
                </a:tc>
                <a:tc>
                  <a:txBody>
                    <a:bodyPr/>
                    <a:lstStyle/>
                    <a:p>
                      <a:pPr algn="just" fontAlgn="t"/>
                      <a:r>
                        <a:rPr lang="en-US" sz="1600">
                          <a:solidFill>
                            <a:srgbClr val="333333"/>
                          </a:solidFill>
                          <a:effectLst/>
                          <a:latin typeface="inter-regular"/>
                        </a:rPr>
                        <a:t>This method is used to read the specified nChars from the buffer at the specified location. It returns the total number of characters successfully read.</a:t>
                      </a:r>
                    </a:p>
                  </a:txBody>
                  <a:tcPr marL="60960" marR="60960" marT="60960" marB="60960"/>
                </a:tc>
                <a:extLst>
                  <a:ext uri="{0D108BD9-81ED-4DB2-BD59-A6C34878D82A}">
                    <a16:rowId xmlns:a16="http://schemas.microsoft.com/office/drawing/2014/main" val="2900540535"/>
                  </a:ext>
                </a:extLst>
              </a:tr>
              <a:tr h="491539">
                <a:tc>
                  <a:txBody>
                    <a:bodyPr/>
                    <a:lstStyle/>
                    <a:p>
                      <a:pPr algn="just" fontAlgn="t"/>
                      <a:r>
                        <a:rPr lang="en-IN" sz="1600" dirty="0">
                          <a:solidFill>
                            <a:srgbClr val="333333"/>
                          </a:solidFill>
                          <a:effectLst/>
                          <a:latin typeface="inter-regular"/>
                        </a:rPr>
                        <a:t>void mark(int </a:t>
                      </a:r>
                      <a:r>
                        <a:rPr lang="en-IN" sz="1600" dirty="0" err="1">
                          <a:solidFill>
                            <a:srgbClr val="333333"/>
                          </a:solidFill>
                          <a:effectLst/>
                          <a:latin typeface="inter-regular"/>
                        </a:rPr>
                        <a:t>nchars</a:t>
                      </a:r>
                      <a:r>
                        <a:rPr lang="en-IN" sz="1600" dirty="0">
                          <a:solidFill>
                            <a:srgbClr val="333333"/>
                          </a:solidFill>
                          <a:effectLst/>
                          <a:latin typeface="inter-regular"/>
                        </a:rPr>
                        <a:t>)</a:t>
                      </a:r>
                    </a:p>
                  </a:txBody>
                  <a:tcPr marL="60960" marR="60960" marT="60960" marB="60960"/>
                </a:tc>
                <a:tc>
                  <a:txBody>
                    <a:bodyPr/>
                    <a:lstStyle/>
                    <a:p>
                      <a:pPr algn="just" fontAlgn="t"/>
                      <a:r>
                        <a:rPr lang="en-US" sz="1600">
                          <a:solidFill>
                            <a:srgbClr val="333333"/>
                          </a:solidFill>
                          <a:effectLst/>
                          <a:latin typeface="inter-regular"/>
                        </a:rPr>
                        <a:t>This method is used to mark the current position in the input stream until nChars characters are read.</a:t>
                      </a:r>
                    </a:p>
                  </a:txBody>
                  <a:tcPr marL="60960" marR="60960" marT="60960" marB="60960"/>
                </a:tc>
                <a:extLst>
                  <a:ext uri="{0D108BD9-81ED-4DB2-BD59-A6C34878D82A}">
                    <a16:rowId xmlns:a16="http://schemas.microsoft.com/office/drawing/2014/main" val="953643116"/>
                  </a:ext>
                </a:extLst>
              </a:tr>
              <a:tr h="831835">
                <a:tc>
                  <a:txBody>
                    <a:bodyPr/>
                    <a:lstStyle/>
                    <a:p>
                      <a:pPr algn="just" fontAlgn="t"/>
                      <a:r>
                        <a:rPr lang="en-IN" sz="1600" dirty="0">
                          <a:solidFill>
                            <a:srgbClr val="333333"/>
                          </a:solidFill>
                          <a:effectLst/>
                          <a:latin typeface="inter-regular"/>
                        </a:rPr>
                        <a:t>void reset()</a:t>
                      </a:r>
                    </a:p>
                  </a:txBody>
                  <a:tcPr marL="60960" marR="60960" marT="60960" marB="60960"/>
                </a:tc>
                <a:tc>
                  <a:txBody>
                    <a:bodyPr/>
                    <a:lstStyle/>
                    <a:p>
                      <a:pPr algn="just" fontAlgn="t"/>
                      <a:r>
                        <a:rPr lang="en-US" sz="1600">
                          <a:solidFill>
                            <a:srgbClr val="333333"/>
                          </a:solidFill>
                          <a:effectLst/>
                          <a:latin typeface="inter-regular"/>
                        </a:rPr>
                        <a:t>This method is used to reset the input pointer to the previous set mark.</a:t>
                      </a:r>
                    </a:p>
                  </a:txBody>
                  <a:tcPr marL="60960" marR="60960" marT="60960" marB="60960"/>
                </a:tc>
                <a:extLst>
                  <a:ext uri="{0D108BD9-81ED-4DB2-BD59-A6C34878D82A}">
                    <a16:rowId xmlns:a16="http://schemas.microsoft.com/office/drawing/2014/main" val="191276156"/>
                  </a:ext>
                </a:extLst>
              </a:tr>
              <a:tr h="491539">
                <a:tc>
                  <a:txBody>
                    <a:bodyPr/>
                    <a:lstStyle/>
                    <a:p>
                      <a:pPr algn="just" fontAlgn="t"/>
                      <a:r>
                        <a:rPr lang="en-IN" sz="1600" dirty="0">
                          <a:solidFill>
                            <a:srgbClr val="333333"/>
                          </a:solidFill>
                          <a:effectLst/>
                          <a:latin typeface="inter-regular"/>
                        </a:rPr>
                        <a:t>long skip(long </a:t>
                      </a:r>
                      <a:r>
                        <a:rPr lang="en-IN" sz="1600" dirty="0" err="1">
                          <a:solidFill>
                            <a:srgbClr val="333333"/>
                          </a:solidFill>
                          <a:effectLst/>
                          <a:latin typeface="inter-regular"/>
                        </a:rPr>
                        <a:t>nChars</a:t>
                      </a:r>
                      <a:r>
                        <a:rPr lang="en-IN" sz="1600" dirty="0">
                          <a:solidFill>
                            <a:srgbClr val="333333"/>
                          </a:solidFill>
                          <a:effectLst/>
                          <a:latin typeface="inter-regular"/>
                        </a:rPr>
                        <a:t>)</a:t>
                      </a:r>
                    </a:p>
                  </a:txBody>
                  <a:tcPr marL="60960" marR="60960" marT="60960" marB="60960"/>
                </a:tc>
                <a:tc>
                  <a:txBody>
                    <a:bodyPr/>
                    <a:lstStyle/>
                    <a:p>
                      <a:pPr algn="just" fontAlgn="t"/>
                      <a:r>
                        <a:rPr lang="en-US" sz="1600">
                          <a:solidFill>
                            <a:srgbClr val="333333"/>
                          </a:solidFill>
                          <a:effectLst/>
                          <a:latin typeface="inter-regular"/>
                        </a:rPr>
                        <a:t>This method is used to skip the specified nChars characters from the input stream and returns the number of characters skipped.</a:t>
                      </a:r>
                    </a:p>
                  </a:txBody>
                  <a:tcPr marL="60960" marR="60960" marT="60960" marB="60960"/>
                </a:tc>
                <a:extLst>
                  <a:ext uri="{0D108BD9-81ED-4DB2-BD59-A6C34878D82A}">
                    <a16:rowId xmlns:a16="http://schemas.microsoft.com/office/drawing/2014/main" val="476293796"/>
                  </a:ext>
                </a:extLst>
              </a:tr>
              <a:tr h="831835">
                <a:tc>
                  <a:txBody>
                    <a:bodyPr/>
                    <a:lstStyle/>
                    <a:p>
                      <a:pPr algn="just" fontAlgn="t"/>
                      <a:r>
                        <a:rPr lang="en-IN" sz="1600" dirty="0" err="1">
                          <a:solidFill>
                            <a:srgbClr val="333333"/>
                          </a:solidFill>
                          <a:effectLst/>
                          <a:latin typeface="inter-regular"/>
                        </a:rPr>
                        <a:t>boolean</a:t>
                      </a:r>
                      <a:r>
                        <a:rPr lang="en-IN" sz="1600" dirty="0">
                          <a:solidFill>
                            <a:srgbClr val="333333"/>
                          </a:solidFill>
                          <a:effectLst/>
                          <a:latin typeface="inter-regular"/>
                        </a:rPr>
                        <a:t> ready()</a:t>
                      </a:r>
                    </a:p>
                  </a:txBody>
                  <a:tcPr marL="60960" marR="60960" marT="60960" marB="60960"/>
                </a:tc>
                <a:tc>
                  <a:txBody>
                    <a:bodyPr/>
                    <a:lstStyle/>
                    <a:p>
                      <a:pPr algn="just" fontAlgn="t"/>
                      <a:r>
                        <a:rPr lang="en-US" sz="1600">
                          <a:solidFill>
                            <a:srgbClr val="333333"/>
                          </a:solidFill>
                          <a:effectLst/>
                          <a:latin typeface="inter-regular"/>
                        </a:rPr>
                        <a:t>This method returns a boolean value true if the next request of input is ready. Otherwise, it returns false.</a:t>
                      </a:r>
                    </a:p>
                  </a:txBody>
                  <a:tcPr marL="60960" marR="60960" marT="60960" marB="60960"/>
                </a:tc>
                <a:extLst>
                  <a:ext uri="{0D108BD9-81ED-4DB2-BD59-A6C34878D82A}">
                    <a16:rowId xmlns:a16="http://schemas.microsoft.com/office/drawing/2014/main" val="1764236946"/>
                  </a:ext>
                </a:extLst>
              </a:tr>
              <a:tr h="831835">
                <a:tc>
                  <a:txBody>
                    <a:bodyPr/>
                    <a:lstStyle/>
                    <a:p>
                      <a:pPr algn="just" fontAlgn="t"/>
                      <a:r>
                        <a:rPr lang="en-IN" sz="1600" dirty="0">
                          <a:solidFill>
                            <a:srgbClr val="333333"/>
                          </a:solidFill>
                          <a:effectLst/>
                          <a:latin typeface="inter-regular"/>
                        </a:rPr>
                        <a:t>void close()</a:t>
                      </a:r>
                    </a:p>
                  </a:txBody>
                  <a:tcPr marL="60960" marR="60960" marT="60960" marB="60960"/>
                </a:tc>
                <a:tc>
                  <a:txBody>
                    <a:bodyPr/>
                    <a:lstStyle/>
                    <a:p>
                      <a:pPr algn="just" fontAlgn="t"/>
                      <a:r>
                        <a:rPr lang="en-US" sz="1600" dirty="0">
                          <a:solidFill>
                            <a:srgbClr val="333333"/>
                          </a:solidFill>
                          <a:effectLst/>
                          <a:latin typeface="inter-regular"/>
                        </a:rPr>
                        <a:t>This method is used to close the input stream. However, if the program attempts to access the input, it generates </a:t>
                      </a:r>
                      <a:r>
                        <a:rPr lang="en-US" sz="1600" dirty="0" err="1">
                          <a:solidFill>
                            <a:srgbClr val="333333"/>
                          </a:solidFill>
                          <a:effectLst/>
                          <a:latin typeface="inter-regular"/>
                        </a:rPr>
                        <a:t>IOException</a:t>
                      </a:r>
                      <a:r>
                        <a:rPr lang="en-US" sz="1600" dirty="0">
                          <a:solidFill>
                            <a:srgbClr val="333333"/>
                          </a:solidFill>
                          <a:effectLst/>
                          <a:latin typeface="inter-regular"/>
                        </a:rPr>
                        <a:t>.</a:t>
                      </a:r>
                    </a:p>
                  </a:txBody>
                  <a:tcPr marL="60960" marR="60960" marT="60960" marB="60960"/>
                </a:tc>
                <a:extLst>
                  <a:ext uri="{0D108BD9-81ED-4DB2-BD59-A6C34878D82A}">
                    <a16:rowId xmlns:a16="http://schemas.microsoft.com/office/drawing/2014/main" val="499201932"/>
                  </a:ext>
                </a:extLst>
              </a:tr>
            </a:tbl>
          </a:graphicData>
        </a:graphic>
      </p:graphicFrame>
    </p:spTree>
    <p:extLst>
      <p:ext uri="{BB962C8B-B14F-4D97-AF65-F5344CB8AC3E}">
        <p14:creationId xmlns:p14="http://schemas.microsoft.com/office/powerpoint/2010/main" val="3081241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a:solidFill>
                  <a:srgbClr val="610B38"/>
                </a:solidFill>
                <a:latin typeface="erdana"/>
              </a:rPr>
              <a:t>Sub Classes of Writer Class</a:t>
            </a:r>
          </a:p>
        </p:txBody>
      </p:sp>
      <p:graphicFrame>
        <p:nvGraphicFramePr>
          <p:cNvPr id="3" name="Table 5">
            <a:extLst>
              <a:ext uri="{FF2B5EF4-FFF2-40B4-BE49-F238E27FC236}">
                <a16:creationId xmlns:a16="http://schemas.microsoft.com/office/drawing/2014/main" id="{4B8180C5-3F7E-1A06-D780-72E60883CFDA}"/>
              </a:ext>
            </a:extLst>
          </p:cNvPr>
          <p:cNvGraphicFramePr>
            <a:graphicFrameLocks noGrp="1"/>
          </p:cNvGraphicFramePr>
          <p:nvPr>
            <p:extLst>
              <p:ext uri="{D42A27DB-BD31-4B8C-83A1-F6EECF244321}">
                <p14:modId xmlns:p14="http://schemas.microsoft.com/office/powerpoint/2010/main" val="553277080"/>
              </p:ext>
            </p:extLst>
          </p:nvPr>
        </p:nvGraphicFramePr>
        <p:xfrm>
          <a:off x="525896" y="1330507"/>
          <a:ext cx="10947400" cy="4196986"/>
        </p:xfrm>
        <a:graphic>
          <a:graphicData uri="http://schemas.openxmlformats.org/drawingml/2006/table">
            <a:tbl>
              <a:tblPr firstRow="1" bandRow="1">
                <a:tableStyleId>{5C22544A-7EE6-4342-B048-85BDC9FD1C3A}</a:tableStyleId>
              </a:tblPr>
              <a:tblGrid>
                <a:gridCol w="774542">
                  <a:extLst>
                    <a:ext uri="{9D8B030D-6E8A-4147-A177-3AD203B41FA5}">
                      <a16:colId xmlns:a16="http://schemas.microsoft.com/office/drawing/2014/main" val="2968671821"/>
                    </a:ext>
                  </a:extLst>
                </a:gridCol>
                <a:gridCol w="2472756">
                  <a:extLst>
                    <a:ext uri="{9D8B030D-6E8A-4147-A177-3AD203B41FA5}">
                      <a16:colId xmlns:a16="http://schemas.microsoft.com/office/drawing/2014/main" val="3486235071"/>
                    </a:ext>
                  </a:extLst>
                </a:gridCol>
                <a:gridCol w="7700102">
                  <a:extLst>
                    <a:ext uri="{9D8B030D-6E8A-4147-A177-3AD203B41FA5}">
                      <a16:colId xmlns:a16="http://schemas.microsoft.com/office/drawing/2014/main" val="927188009"/>
                    </a:ext>
                  </a:extLst>
                </a:gridCol>
              </a:tblGrid>
              <a:tr h="567160">
                <a:tc>
                  <a:txBody>
                    <a:bodyPr/>
                    <a:lstStyle/>
                    <a:p>
                      <a:pPr algn="l" fontAlgn="t"/>
                      <a:r>
                        <a:rPr lang="en-IN" dirty="0" err="1">
                          <a:solidFill>
                            <a:srgbClr val="000000"/>
                          </a:solidFill>
                          <a:effectLst/>
                          <a:latin typeface="times new roman" panose="02020603050405020304" pitchFamily="18" charset="0"/>
                        </a:rPr>
                        <a:t>SNo</a:t>
                      </a:r>
                      <a:endParaRPr lang="en-IN" dirty="0">
                        <a:solidFill>
                          <a:srgbClr val="000000"/>
                        </a:solidFill>
                        <a:effectLst/>
                        <a:latin typeface="times new roman" panose="02020603050405020304" pitchFamily="18" charset="0"/>
                      </a:endParaRPr>
                    </a:p>
                  </a:txBody>
                  <a:tcPr marT="91440" marB="91440"/>
                </a:tc>
                <a:tc>
                  <a:txBody>
                    <a:bodyPr/>
                    <a:lstStyle/>
                    <a:p>
                      <a:pPr algn="l" fontAlgn="t"/>
                      <a:r>
                        <a:rPr lang="en-IN" dirty="0">
                          <a:solidFill>
                            <a:srgbClr val="000000"/>
                          </a:solidFill>
                          <a:effectLst/>
                          <a:latin typeface="times new roman" panose="02020603050405020304" pitchFamily="18" charset="0"/>
                        </a:rPr>
                        <a:t>Class</a:t>
                      </a:r>
                    </a:p>
                  </a:txBody>
                  <a:tcPr marT="91440" marB="91440"/>
                </a:tc>
                <a:tc>
                  <a:txBody>
                    <a:bodyPr/>
                    <a:lstStyle/>
                    <a:p>
                      <a:pPr algn="l" fontAlgn="t"/>
                      <a:r>
                        <a:rPr lang="en-IN" dirty="0">
                          <a:solidFill>
                            <a:srgbClr val="000000"/>
                          </a:solidFill>
                          <a:effectLst/>
                          <a:latin typeface="times new roman" panose="02020603050405020304" pitchFamily="18" charset="0"/>
                        </a:rPr>
                        <a:t>Description</a:t>
                      </a:r>
                    </a:p>
                  </a:txBody>
                  <a:tcPr marT="91440" marB="91440"/>
                </a:tc>
                <a:extLst>
                  <a:ext uri="{0D108BD9-81ED-4DB2-BD59-A6C34878D82A}">
                    <a16:rowId xmlns:a16="http://schemas.microsoft.com/office/drawing/2014/main" val="845686692"/>
                  </a:ext>
                </a:extLst>
              </a:tr>
              <a:tr h="491539">
                <a:tc>
                  <a:txBody>
                    <a:bodyPr/>
                    <a:lstStyle/>
                    <a:p>
                      <a:pPr algn="ctr" fontAlgn="t"/>
                      <a:r>
                        <a:rPr lang="en-IN" dirty="0">
                          <a:solidFill>
                            <a:srgbClr val="333333"/>
                          </a:solidFill>
                          <a:effectLst/>
                          <a:latin typeface="inter-regular"/>
                        </a:rPr>
                        <a:t>1</a:t>
                      </a:r>
                    </a:p>
                  </a:txBody>
                  <a:tcPr marL="60960" marR="60960" marT="60960" marB="60960"/>
                </a:tc>
                <a:tc>
                  <a:txBody>
                    <a:bodyPr/>
                    <a:lstStyle/>
                    <a:p>
                      <a:pPr algn="just" fontAlgn="t"/>
                      <a:r>
                        <a:rPr lang="en-IN" u="none" strike="noStrike" dirty="0" err="1">
                          <a:solidFill>
                            <a:schemeClr val="tx1"/>
                          </a:solidFill>
                          <a:effectLst/>
                          <a:latin typeface="inter-regular"/>
                        </a:rPr>
                        <a:t>BufferedWriter</a:t>
                      </a:r>
                      <a:endParaRPr lang="en-IN" dirty="0">
                        <a:solidFill>
                          <a:schemeClr val="tx1"/>
                        </a:solidFill>
                        <a:effectLst/>
                        <a:latin typeface="inter-regular"/>
                      </a:endParaRPr>
                    </a:p>
                  </a:txBody>
                  <a:tcPr marL="60960" marR="60960" marT="60960" marB="60960"/>
                </a:tc>
                <a:tc>
                  <a:txBody>
                    <a:bodyPr/>
                    <a:lstStyle/>
                    <a:p>
                      <a:pPr algn="just" fontAlgn="t"/>
                      <a:r>
                        <a:rPr lang="en-US">
                          <a:solidFill>
                            <a:srgbClr val="333333"/>
                          </a:solidFill>
                          <a:effectLst/>
                          <a:latin typeface="inter-regular"/>
                        </a:rPr>
                        <a:t>This class provides methods to write characters to the buffer.</a:t>
                      </a:r>
                    </a:p>
                  </a:txBody>
                  <a:tcPr marL="60960" marR="60960" marT="60960" marB="60960"/>
                </a:tc>
                <a:extLst>
                  <a:ext uri="{0D108BD9-81ED-4DB2-BD59-A6C34878D82A}">
                    <a16:rowId xmlns:a16="http://schemas.microsoft.com/office/drawing/2014/main" val="3191761028"/>
                  </a:ext>
                </a:extLst>
              </a:tr>
              <a:tr h="491539">
                <a:tc>
                  <a:txBody>
                    <a:bodyPr/>
                    <a:lstStyle/>
                    <a:p>
                      <a:pPr algn="ctr" fontAlgn="t"/>
                      <a:r>
                        <a:rPr lang="en-IN" dirty="0">
                          <a:solidFill>
                            <a:srgbClr val="333333"/>
                          </a:solidFill>
                          <a:effectLst/>
                          <a:latin typeface="inter-regular"/>
                        </a:rPr>
                        <a:t>2</a:t>
                      </a:r>
                    </a:p>
                  </a:txBody>
                  <a:tcPr marL="60960" marR="60960" marT="60960" marB="60960"/>
                </a:tc>
                <a:tc>
                  <a:txBody>
                    <a:bodyPr/>
                    <a:lstStyle/>
                    <a:p>
                      <a:pPr algn="just" fontAlgn="t"/>
                      <a:r>
                        <a:rPr lang="en-IN" u="none" strike="noStrike" dirty="0" err="1">
                          <a:solidFill>
                            <a:schemeClr val="tx1"/>
                          </a:solidFill>
                          <a:effectLst/>
                          <a:latin typeface="inter-regular"/>
                        </a:rPr>
                        <a:t>FileWriter</a:t>
                      </a:r>
                      <a:endParaRPr lang="en-IN" dirty="0">
                        <a:solidFill>
                          <a:schemeClr val="tx1"/>
                        </a:solidFill>
                        <a:effectLst/>
                        <a:latin typeface="inter-regular"/>
                      </a:endParaRPr>
                    </a:p>
                  </a:txBody>
                  <a:tcPr marL="60960" marR="60960" marT="60960" marB="60960"/>
                </a:tc>
                <a:tc>
                  <a:txBody>
                    <a:bodyPr/>
                    <a:lstStyle/>
                    <a:p>
                      <a:pPr algn="just" fontAlgn="t"/>
                      <a:r>
                        <a:rPr lang="en-US">
                          <a:solidFill>
                            <a:srgbClr val="333333"/>
                          </a:solidFill>
                          <a:effectLst/>
                          <a:latin typeface="inter-regular"/>
                        </a:rPr>
                        <a:t>This class provides methods to write characters to the file.</a:t>
                      </a:r>
                    </a:p>
                  </a:txBody>
                  <a:tcPr marL="60960" marR="60960" marT="60960" marB="60960"/>
                </a:tc>
                <a:extLst>
                  <a:ext uri="{0D108BD9-81ED-4DB2-BD59-A6C34878D82A}">
                    <a16:rowId xmlns:a16="http://schemas.microsoft.com/office/drawing/2014/main" val="2900540535"/>
                  </a:ext>
                </a:extLst>
              </a:tr>
              <a:tr h="491539">
                <a:tc>
                  <a:txBody>
                    <a:bodyPr/>
                    <a:lstStyle/>
                    <a:p>
                      <a:pPr algn="ctr" fontAlgn="t"/>
                      <a:r>
                        <a:rPr lang="en-IN" dirty="0">
                          <a:solidFill>
                            <a:srgbClr val="333333"/>
                          </a:solidFill>
                          <a:effectLst/>
                          <a:latin typeface="inter-regular"/>
                        </a:rPr>
                        <a:t>3</a:t>
                      </a:r>
                    </a:p>
                  </a:txBody>
                  <a:tcPr marL="60960" marR="60960" marT="60960" marB="60960"/>
                </a:tc>
                <a:tc>
                  <a:txBody>
                    <a:bodyPr/>
                    <a:lstStyle/>
                    <a:p>
                      <a:pPr algn="just" fontAlgn="t"/>
                      <a:r>
                        <a:rPr lang="en-IN" u="none" strike="noStrike" dirty="0" err="1">
                          <a:solidFill>
                            <a:schemeClr val="tx1"/>
                          </a:solidFill>
                          <a:effectLst/>
                          <a:latin typeface="inter-regular"/>
                        </a:rPr>
                        <a:t>CharArrayWriter</a:t>
                      </a:r>
                      <a:endParaRPr lang="en-IN" dirty="0">
                        <a:solidFill>
                          <a:schemeClr val="tx1"/>
                        </a:solidFill>
                        <a:effectLst/>
                        <a:latin typeface="inter-regular"/>
                      </a:endParaRPr>
                    </a:p>
                  </a:txBody>
                  <a:tcPr marL="60960" marR="60960" marT="60960" marB="60960"/>
                </a:tc>
                <a:tc>
                  <a:txBody>
                    <a:bodyPr/>
                    <a:lstStyle/>
                    <a:p>
                      <a:pPr algn="just" fontAlgn="t"/>
                      <a:r>
                        <a:rPr lang="en-US">
                          <a:solidFill>
                            <a:srgbClr val="333333"/>
                          </a:solidFill>
                          <a:effectLst/>
                          <a:latin typeface="inter-regular"/>
                        </a:rPr>
                        <a:t>This class provides methods to write the characters to the character array.</a:t>
                      </a:r>
                    </a:p>
                  </a:txBody>
                  <a:tcPr marL="60960" marR="60960" marT="60960" marB="60960"/>
                </a:tc>
                <a:extLst>
                  <a:ext uri="{0D108BD9-81ED-4DB2-BD59-A6C34878D82A}">
                    <a16:rowId xmlns:a16="http://schemas.microsoft.com/office/drawing/2014/main" val="953643116"/>
                  </a:ext>
                </a:extLst>
              </a:tr>
              <a:tr h="831835">
                <a:tc>
                  <a:txBody>
                    <a:bodyPr/>
                    <a:lstStyle/>
                    <a:p>
                      <a:pPr algn="ctr" fontAlgn="t"/>
                      <a:r>
                        <a:rPr lang="en-IN" dirty="0">
                          <a:solidFill>
                            <a:srgbClr val="333333"/>
                          </a:solidFill>
                          <a:effectLst/>
                          <a:latin typeface="inter-regular"/>
                        </a:rPr>
                        <a:t>4</a:t>
                      </a:r>
                    </a:p>
                  </a:txBody>
                  <a:tcPr marL="60960" marR="60960" marT="60960" marB="60960"/>
                </a:tc>
                <a:tc>
                  <a:txBody>
                    <a:bodyPr/>
                    <a:lstStyle/>
                    <a:p>
                      <a:pPr algn="just" fontAlgn="t"/>
                      <a:r>
                        <a:rPr lang="en-IN" u="none" strike="noStrike" dirty="0" err="1">
                          <a:solidFill>
                            <a:schemeClr val="tx1"/>
                          </a:solidFill>
                          <a:effectLst/>
                          <a:latin typeface="inter-regular"/>
                        </a:rPr>
                        <a:t>OutpuStreamWriter</a:t>
                      </a:r>
                      <a:endParaRPr lang="en-IN" dirty="0">
                        <a:solidFill>
                          <a:schemeClr val="tx1"/>
                        </a:solidFill>
                        <a:effectLst/>
                        <a:latin typeface="inter-regular"/>
                      </a:endParaRPr>
                    </a:p>
                  </a:txBody>
                  <a:tcPr marL="60960" marR="60960" marT="60960" marB="60960"/>
                </a:tc>
                <a:tc>
                  <a:txBody>
                    <a:bodyPr/>
                    <a:lstStyle/>
                    <a:p>
                      <a:pPr algn="just" fontAlgn="t"/>
                      <a:r>
                        <a:rPr lang="en-US" dirty="0">
                          <a:solidFill>
                            <a:srgbClr val="333333"/>
                          </a:solidFill>
                          <a:effectLst/>
                          <a:latin typeface="inter-regular"/>
                        </a:rPr>
                        <a:t>This class provides methods to convert from bytes to characters.</a:t>
                      </a:r>
                    </a:p>
                  </a:txBody>
                  <a:tcPr marL="60960" marR="60960" marT="60960" marB="60960"/>
                </a:tc>
                <a:extLst>
                  <a:ext uri="{0D108BD9-81ED-4DB2-BD59-A6C34878D82A}">
                    <a16:rowId xmlns:a16="http://schemas.microsoft.com/office/drawing/2014/main" val="191276156"/>
                  </a:ext>
                </a:extLst>
              </a:tr>
              <a:tr h="491539">
                <a:tc>
                  <a:txBody>
                    <a:bodyPr/>
                    <a:lstStyle/>
                    <a:p>
                      <a:pPr algn="ctr" fontAlgn="t"/>
                      <a:r>
                        <a:rPr lang="en-IN" dirty="0">
                          <a:solidFill>
                            <a:srgbClr val="333333"/>
                          </a:solidFill>
                          <a:effectLst/>
                          <a:latin typeface="inter-regular"/>
                        </a:rPr>
                        <a:t>5</a:t>
                      </a:r>
                    </a:p>
                  </a:txBody>
                  <a:tcPr marL="60960" marR="60960" marT="60960" marB="60960"/>
                </a:tc>
                <a:tc>
                  <a:txBody>
                    <a:bodyPr/>
                    <a:lstStyle/>
                    <a:p>
                      <a:pPr algn="just" fontAlgn="t"/>
                      <a:r>
                        <a:rPr lang="en-IN" u="none" strike="noStrike" dirty="0" err="1">
                          <a:solidFill>
                            <a:schemeClr val="tx1"/>
                          </a:solidFill>
                          <a:effectLst/>
                          <a:latin typeface="inter-regular"/>
                        </a:rPr>
                        <a:t>PipedWriter</a:t>
                      </a:r>
                      <a:endParaRPr lang="en-IN" dirty="0">
                        <a:solidFill>
                          <a:schemeClr val="tx1"/>
                        </a:solidFill>
                        <a:effectLst/>
                        <a:latin typeface="inter-regular"/>
                      </a:endParaRPr>
                    </a:p>
                  </a:txBody>
                  <a:tcPr marL="60960" marR="60960" marT="60960" marB="60960"/>
                </a:tc>
                <a:tc>
                  <a:txBody>
                    <a:bodyPr/>
                    <a:lstStyle/>
                    <a:p>
                      <a:pPr algn="just" fontAlgn="t"/>
                      <a:r>
                        <a:rPr lang="en-US">
                          <a:solidFill>
                            <a:srgbClr val="333333"/>
                          </a:solidFill>
                          <a:effectLst/>
                          <a:latin typeface="inter-regular"/>
                        </a:rPr>
                        <a:t>This class provides methods to write the characters to the piped output stream.</a:t>
                      </a:r>
                    </a:p>
                  </a:txBody>
                  <a:tcPr marL="60960" marR="60960" marT="60960" marB="60960"/>
                </a:tc>
                <a:extLst>
                  <a:ext uri="{0D108BD9-81ED-4DB2-BD59-A6C34878D82A}">
                    <a16:rowId xmlns:a16="http://schemas.microsoft.com/office/drawing/2014/main" val="476293796"/>
                  </a:ext>
                </a:extLst>
              </a:tr>
              <a:tr h="831835">
                <a:tc>
                  <a:txBody>
                    <a:bodyPr/>
                    <a:lstStyle/>
                    <a:p>
                      <a:pPr algn="ctr" fontAlgn="t"/>
                      <a:r>
                        <a:rPr lang="en-IN" dirty="0">
                          <a:solidFill>
                            <a:srgbClr val="333333"/>
                          </a:solidFill>
                          <a:effectLst/>
                          <a:latin typeface="inter-regular"/>
                        </a:rPr>
                        <a:t>6</a:t>
                      </a:r>
                    </a:p>
                  </a:txBody>
                  <a:tcPr marL="60960" marR="60960" marT="60960" marB="60960"/>
                </a:tc>
                <a:tc>
                  <a:txBody>
                    <a:bodyPr/>
                    <a:lstStyle/>
                    <a:p>
                      <a:pPr algn="just" fontAlgn="t"/>
                      <a:r>
                        <a:rPr lang="en-IN" u="none" strike="noStrike" dirty="0" err="1">
                          <a:solidFill>
                            <a:schemeClr val="tx1"/>
                          </a:solidFill>
                          <a:effectLst/>
                          <a:latin typeface="inter-regular"/>
                        </a:rPr>
                        <a:t>StringWriter</a:t>
                      </a:r>
                      <a:endParaRPr lang="en-IN" dirty="0">
                        <a:solidFill>
                          <a:schemeClr val="tx1"/>
                        </a:solidFill>
                        <a:effectLst/>
                        <a:latin typeface="inter-regular"/>
                      </a:endParaRPr>
                    </a:p>
                  </a:txBody>
                  <a:tcPr marL="60960" marR="60960" marT="60960" marB="60960"/>
                </a:tc>
                <a:tc>
                  <a:txBody>
                    <a:bodyPr/>
                    <a:lstStyle/>
                    <a:p>
                      <a:pPr algn="just" fontAlgn="t"/>
                      <a:r>
                        <a:rPr lang="en-US" dirty="0">
                          <a:solidFill>
                            <a:srgbClr val="333333"/>
                          </a:solidFill>
                          <a:effectLst/>
                          <a:latin typeface="inter-regular"/>
                        </a:rPr>
                        <a:t>This class provides methods to write the characters to the string.</a:t>
                      </a:r>
                    </a:p>
                  </a:txBody>
                  <a:tcPr marL="60960" marR="60960" marT="60960" marB="60960"/>
                </a:tc>
                <a:extLst>
                  <a:ext uri="{0D108BD9-81ED-4DB2-BD59-A6C34878D82A}">
                    <a16:rowId xmlns:a16="http://schemas.microsoft.com/office/drawing/2014/main" val="1764236946"/>
                  </a:ext>
                </a:extLst>
              </a:tr>
            </a:tbl>
          </a:graphicData>
        </a:graphic>
      </p:graphicFrame>
    </p:spTree>
    <p:extLst>
      <p:ext uri="{BB962C8B-B14F-4D97-AF65-F5344CB8AC3E}">
        <p14:creationId xmlns:p14="http://schemas.microsoft.com/office/powerpoint/2010/main" val="2821587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a:solidFill>
                  <a:srgbClr val="610B38"/>
                </a:solidFill>
                <a:latin typeface="erdana"/>
              </a:rPr>
              <a:t>Methods of Writer Class</a:t>
            </a:r>
          </a:p>
        </p:txBody>
      </p:sp>
      <p:graphicFrame>
        <p:nvGraphicFramePr>
          <p:cNvPr id="3" name="Table 5">
            <a:extLst>
              <a:ext uri="{FF2B5EF4-FFF2-40B4-BE49-F238E27FC236}">
                <a16:creationId xmlns:a16="http://schemas.microsoft.com/office/drawing/2014/main" id="{4B8180C5-3F7E-1A06-D780-72E60883CFDA}"/>
              </a:ext>
            </a:extLst>
          </p:cNvPr>
          <p:cNvGraphicFramePr>
            <a:graphicFrameLocks noGrp="1"/>
          </p:cNvGraphicFramePr>
          <p:nvPr>
            <p:extLst>
              <p:ext uri="{D42A27DB-BD31-4B8C-83A1-F6EECF244321}">
                <p14:modId xmlns:p14="http://schemas.microsoft.com/office/powerpoint/2010/main" val="333971943"/>
              </p:ext>
            </p:extLst>
          </p:nvPr>
        </p:nvGraphicFramePr>
        <p:xfrm>
          <a:off x="301451" y="854110"/>
          <a:ext cx="11398877" cy="5596933"/>
        </p:xfrm>
        <a:graphic>
          <a:graphicData uri="http://schemas.openxmlformats.org/drawingml/2006/table">
            <a:tbl>
              <a:tblPr firstRow="1" bandRow="1">
                <a:tableStyleId>{5C22544A-7EE6-4342-B048-85BDC9FD1C3A}</a:tableStyleId>
              </a:tblPr>
              <a:tblGrid>
                <a:gridCol w="3706642">
                  <a:extLst>
                    <a:ext uri="{9D8B030D-6E8A-4147-A177-3AD203B41FA5}">
                      <a16:colId xmlns:a16="http://schemas.microsoft.com/office/drawing/2014/main" val="3486235071"/>
                    </a:ext>
                  </a:extLst>
                </a:gridCol>
                <a:gridCol w="7692235">
                  <a:extLst>
                    <a:ext uri="{9D8B030D-6E8A-4147-A177-3AD203B41FA5}">
                      <a16:colId xmlns:a16="http://schemas.microsoft.com/office/drawing/2014/main" val="927188009"/>
                    </a:ext>
                  </a:extLst>
                </a:gridCol>
              </a:tblGrid>
              <a:tr h="733484">
                <a:tc>
                  <a:txBody>
                    <a:bodyPr/>
                    <a:lstStyle/>
                    <a:p>
                      <a:pPr algn="l" fontAlgn="t"/>
                      <a:r>
                        <a:rPr lang="en-IN" dirty="0">
                          <a:solidFill>
                            <a:srgbClr val="000000"/>
                          </a:solidFill>
                          <a:effectLst/>
                          <a:latin typeface="times new roman" panose="02020603050405020304" pitchFamily="18" charset="0"/>
                        </a:rPr>
                        <a:t>Method</a:t>
                      </a:r>
                    </a:p>
                  </a:txBody>
                  <a:tcPr marT="91440" marB="91440"/>
                </a:tc>
                <a:tc>
                  <a:txBody>
                    <a:bodyPr/>
                    <a:lstStyle/>
                    <a:p>
                      <a:pPr algn="l" fontAlgn="t"/>
                      <a:r>
                        <a:rPr lang="en-IN">
                          <a:solidFill>
                            <a:srgbClr val="000000"/>
                          </a:solidFill>
                          <a:effectLst/>
                          <a:latin typeface="times new roman" panose="02020603050405020304" pitchFamily="18" charset="0"/>
                        </a:rPr>
                        <a:t>Description</a:t>
                      </a:r>
                    </a:p>
                  </a:txBody>
                  <a:tcPr marT="91440" marB="91440"/>
                </a:tc>
                <a:extLst>
                  <a:ext uri="{0D108BD9-81ED-4DB2-BD59-A6C34878D82A}">
                    <a16:rowId xmlns:a16="http://schemas.microsoft.com/office/drawing/2014/main" val="845686692"/>
                  </a:ext>
                </a:extLst>
              </a:tr>
              <a:tr h="635687">
                <a:tc>
                  <a:txBody>
                    <a:bodyPr/>
                    <a:lstStyle/>
                    <a:p>
                      <a:pPr algn="just" fontAlgn="t"/>
                      <a:r>
                        <a:rPr lang="en-IN">
                          <a:solidFill>
                            <a:srgbClr val="333333"/>
                          </a:solidFill>
                          <a:effectLst/>
                          <a:latin typeface="inter-regular"/>
                        </a:rPr>
                        <a:t>void write()</a:t>
                      </a:r>
                    </a:p>
                  </a:txBody>
                  <a:tcPr marL="60960" marR="60960" marT="60960" marB="60960"/>
                </a:tc>
                <a:tc>
                  <a:txBody>
                    <a:bodyPr/>
                    <a:lstStyle/>
                    <a:p>
                      <a:pPr algn="just" fontAlgn="t"/>
                      <a:r>
                        <a:rPr lang="en-US">
                          <a:solidFill>
                            <a:srgbClr val="333333"/>
                          </a:solidFill>
                          <a:effectLst/>
                          <a:latin typeface="inter-regular"/>
                        </a:rPr>
                        <a:t>This method is used to write the data to the output stream.</a:t>
                      </a:r>
                    </a:p>
                  </a:txBody>
                  <a:tcPr marL="60960" marR="60960" marT="60960" marB="60960"/>
                </a:tc>
                <a:extLst>
                  <a:ext uri="{0D108BD9-81ED-4DB2-BD59-A6C34878D82A}">
                    <a16:rowId xmlns:a16="http://schemas.microsoft.com/office/drawing/2014/main" val="1406052617"/>
                  </a:ext>
                </a:extLst>
              </a:tr>
              <a:tr h="635687">
                <a:tc>
                  <a:txBody>
                    <a:bodyPr/>
                    <a:lstStyle/>
                    <a:p>
                      <a:pPr algn="just" fontAlgn="t"/>
                      <a:r>
                        <a:rPr lang="en-IN">
                          <a:solidFill>
                            <a:srgbClr val="333333"/>
                          </a:solidFill>
                          <a:effectLst/>
                          <a:latin typeface="inter-regular"/>
                        </a:rPr>
                        <a:t>void write(int i)</a:t>
                      </a:r>
                    </a:p>
                  </a:txBody>
                  <a:tcPr marL="60960" marR="60960" marT="60960" marB="60960"/>
                </a:tc>
                <a:tc>
                  <a:txBody>
                    <a:bodyPr/>
                    <a:lstStyle/>
                    <a:p>
                      <a:pPr algn="just" fontAlgn="t"/>
                      <a:r>
                        <a:rPr lang="en-US">
                          <a:solidFill>
                            <a:srgbClr val="333333"/>
                          </a:solidFill>
                          <a:effectLst/>
                          <a:latin typeface="inter-regular"/>
                        </a:rPr>
                        <a:t>This method is used to write a single character to the output stream.</a:t>
                      </a:r>
                    </a:p>
                  </a:txBody>
                  <a:tcPr marL="60960" marR="60960" marT="60960" marB="60960"/>
                </a:tc>
                <a:extLst>
                  <a:ext uri="{0D108BD9-81ED-4DB2-BD59-A6C34878D82A}">
                    <a16:rowId xmlns:a16="http://schemas.microsoft.com/office/drawing/2014/main" val="3191761028"/>
                  </a:ext>
                </a:extLst>
              </a:tr>
              <a:tr h="635687">
                <a:tc>
                  <a:txBody>
                    <a:bodyPr/>
                    <a:lstStyle/>
                    <a:p>
                      <a:pPr algn="just" fontAlgn="t"/>
                      <a:r>
                        <a:rPr lang="en-IN">
                          <a:solidFill>
                            <a:srgbClr val="333333"/>
                          </a:solidFill>
                          <a:effectLst/>
                          <a:latin typeface="inter-regular"/>
                        </a:rPr>
                        <a:t>Void write(char buffer[])</a:t>
                      </a:r>
                    </a:p>
                  </a:txBody>
                  <a:tcPr marL="60960" marR="60960" marT="60960" marB="60960"/>
                </a:tc>
                <a:tc>
                  <a:txBody>
                    <a:bodyPr/>
                    <a:lstStyle/>
                    <a:p>
                      <a:pPr algn="just" fontAlgn="t"/>
                      <a:r>
                        <a:rPr lang="en-US">
                          <a:solidFill>
                            <a:srgbClr val="333333"/>
                          </a:solidFill>
                          <a:effectLst/>
                          <a:latin typeface="inter-regular"/>
                        </a:rPr>
                        <a:t>This method is used to write the array of characters to the output stream.</a:t>
                      </a:r>
                    </a:p>
                  </a:txBody>
                  <a:tcPr marL="60960" marR="60960" marT="60960" marB="60960"/>
                </a:tc>
                <a:extLst>
                  <a:ext uri="{0D108BD9-81ED-4DB2-BD59-A6C34878D82A}">
                    <a16:rowId xmlns:a16="http://schemas.microsoft.com/office/drawing/2014/main" val="2900540535"/>
                  </a:ext>
                </a:extLst>
              </a:tr>
              <a:tr h="867207">
                <a:tc>
                  <a:txBody>
                    <a:bodyPr/>
                    <a:lstStyle/>
                    <a:p>
                      <a:pPr algn="just" fontAlgn="t"/>
                      <a:r>
                        <a:rPr lang="en-IN">
                          <a:solidFill>
                            <a:srgbClr val="333333"/>
                          </a:solidFill>
                          <a:effectLst/>
                          <a:latin typeface="inter-regular"/>
                        </a:rPr>
                        <a:t>void write(char buffer [],int loc, int nChars)</a:t>
                      </a:r>
                    </a:p>
                  </a:txBody>
                  <a:tcPr marL="60960" marR="60960" marT="60960" marB="60960"/>
                </a:tc>
                <a:tc>
                  <a:txBody>
                    <a:bodyPr/>
                    <a:lstStyle/>
                    <a:p>
                      <a:pPr algn="just" fontAlgn="t"/>
                      <a:r>
                        <a:rPr lang="en-US">
                          <a:solidFill>
                            <a:srgbClr val="333333"/>
                          </a:solidFill>
                          <a:effectLst/>
                          <a:latin typeface="inter-regular"/>
                        </a:rPr>
                        <a:t>This method is used to write the nChars characters to the character array from the specified location.</a:t>
                      </a:r>
                    </a:p>
                  </a:txBody>
                  <a:tcPr marL="60960" marR="60960" marT="60960" marB="60960"/>
                </a:tc>
                <a:extLst>
                  <a:ext uri="{0D108BD9-81ED-4DB2-BD59-A6C34878D82A}">
                    <a16:rowId xmlns:a16="http://schemas.microsoft.com/office/drawing/2014/main" val="953643116"/>
                  </a:ext>
                </a:extLst>
              </a:tr>
              <a:tr h="1221974">
                <a:tc>
                  <a:txBody>
                    <a:bodyPr/>
                    <a:lstStyle/>
                    <a:p>
                      <a:pPr algn="just" fontAlgn="t"/>
                      <a:r>
                        <a:rPr lang="en-IN">
                          <a:solidFill>
                            <a:srgbClr val="333333"/>
                          </a:solidFill>
                          <a:effectLst/>
                          <a:latin typeface="inter-regular"/>
                        </a:rPr>
                        <a:t>void close ()</a:t>
                      </a:r>
                    </a:p>
                  </a:txBody>
                  <a:tcPr marL="60960" marR="60960" marT="60960" marB="60960"/>
                </a:tc>
                <a:tc>
                  <a:txBody>
                    <a:bodyPr/>
                    <a:lstStyle/>
                    <a:p>
                      <a:pPr algn="just" fontAlgn="t"/>
                      <a:r>
                        <a:rPr lang="en-US">
                          <a:solidFill>
                            <a:srgbClr val="333333"/>
                          </a:solidFill>
                          <a:effectLst/>
                          <a:latin typeface="inter-regular"/>
                        </a:rPr>
                        <a:t>This method is used to close the output stream. However, this generates the IOException if an attempt is made to write to the output stream after closing the stream.</a:t>
                      </a:r>
                    </a:p>
                  </a:txBody>
                  <a:tcPr marL="60960" marR="60960" marT="60960" marB="60960"/>
                </a:tc>
                <a:extLst>
                  <a:ext uri="{0D108BD9-81ED-4DB2-BD59-A6C34878D82A}">
                    <a16:rowId xmlns:a16="http://schemas.microsoft.com/office/drawing/2014/main" val="191276156"/>
                  </a:ext>
                </a:extLst>
              </a:tr>
              <a:tr h="867207">
                <a:tc>
                  <a:txBody>
                    <a:bodyPr/>
                    <a:lstStyle/>
                    <a:p>
                      <a:pPr algn="just" fontAlgn="t"/>
                      <a:r>
                        <a:rPr lang="en-IN" dirty="0">
                          <a:solidFill>
                            <a:srgbClr val="333333"/>
                          </a:solidFill>
                          <a:effectLst/>
                          <a:latin typeface="inter-regular"/>
                        </a:rPr>
                        <a:t>void flush ()</a:t>
                      </a:r>
                    </a:p>
                  </a:txBody>
                  <a:tcPr marL="60960" marR="60960" marT="60960" marB="60960"/>
                </a:tc>
                <a:tc>
                  <a:txBody>
                    <a:bodyPr/>
                    <a:lstStyle/>
                    <a:p>
                      <a:pPr algn="just" fontAlgn="t"/>
                      <a:r>
                        <a:rPr lang="en-US" dirty="0">
                          <a:solidFill>
                            <a:srgbClr val="333333"/>
                          </a:solidFill>
                          <a:effectLst/>
                          <a:latin typeface="inter-regular"/>
                        </a:rPr>
                        <a:t>This method is used to flush the output stream and writes the waiting buffered characters.</a:t>
                      </a:r>
                    </a:p>
                  </a:txBody>
                  <a:tcPr marL="60960" marR="60960" marT="60960" marB="60960"/>
                </a:tc>
                <a:extLst>
                  <a:ext uri="{0D108BD9-81ED-4DB2-BD59-A6C34878D82A}">
                    <a16:rowId xmlns:a16="http://schemas.microsoft.com/office/drawing/2014/main" val="476293796"/>
                  </a:ext>
                </a:extLst>
              </a:tr>
            </a:tbl>
          </a:graphicData>
        </a:graphic>
      </p:graphicFrame>
    </p:spTree>
    <p:extLst>
      <p:ext uri="{BB962C8B-B14F-4D97-AF65-F5344CB8AC3E}">
        <p14:creationId xmlns:p14="http://schemas.microsoft.com/office/powerpoint/2010/main" val="4247919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773723" y="2809155"/>
            <a:ext cx="10721591" cy="1104220"/>
          </a:xfrm>
        </p:spPr>
        <p:txBody>
          <a:bodyPr>
            <a:normAutofit/>
          </a:bodyPr>
          <a:lstStyle/>
          <a:p>
            <a:r>
              <a:rPr lang="en-IN" sz="7200" b="1" dirty="0"/>
              <a:t>Java </a:t>
            </a:r>
            <a:r>
              <a:rPr lang="en-IN" sz="7200" b="1" dirty="0" err="1"/>
              <a:t>FileOutputStream</a:t>
            </a:r>
            <a:r>
              <a:rPr lang="en-IN" sz="7200" b="1" dirty="0"/>
              <a:t> Class</a:t>
            </a:r>
          </a:p>
        </p:txBody>
      </p:sp>
    </p:spTree>
    <p:extLst>
      <p:ext uri="{BB962C8B-B14F-4D97-AF65-F5344CB8AC3E}">
        <p14:creationId xmlns:p14="http://schemas.microsoft.com/office/powerpoint/2010/main" val="34184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err="1">
                <a:solidFill>
                  <a:srgbClr val="610B38"/>
                </a:solidFill>
                <a:latin typeface="erdana"/>
              </a:rPr>
              <a:t>FileOutputStream</a:t>
            </a:r>
            <a:r>
              <a:rPr lang="en-IN" b="1" dirty="0">
                <a:solidFill>
                  <a:srgbClr val="610B38"/>
                </a:solidFill>
                <a:latin typeface="erdana"/>
              </a:rPr>
              <a:t> Class</a:t>
            </a:r>
          </a:p>
        </p:txBody>
      </p:sp>
      <p:sp>
        <p:nvSpPr>
          <p:cNvPr id="5" name="TextBox 4">
            <a:extLst>
              <a:ext uri="{FF2B5EF4-FFF2-40B4-BE49-F238E27FC236}">
                <a16:creationId xmlns:a16="http://schemas.microsoft.com/office/drawing/2014/main" id="{71092273-9DB6-55ED-F2E1-D0913C414C15}"/>
              </a:ext>
            </a:extLst>
          </p:cNvPr>
          <p:cNvSpPr txBox="1"/>
          <p:nvPr/>
        </p:nvSpPr>
        <p:spPr>
          <a:xfrm>
            <a:off x="663386" y="1245760"/>
            <a:ext cx="11116236" cy="2031325"/>
          </a:xfrm>
          <a:prstGeom prst="rect">
            <a:avLst/>
          </a:prstGeom>
          <a:noFill/>
          <a:ln>
            <a:solidFill>
              <a:schemeClr val="accent1"/>
            </a:solidFill>
          </a:ln>
        </p:spPr>
        <p:txBody>
          <a:bodyPr wrap="square">
            <a:spAutoFit/>
          </a:bodyPr>
          <a:lstStyle/>
          <a:p>
            <a:pPr marL="285750" indent="-285750" algn="just">
              <a:buFont typeface="Wingdings" panose="05000000000000000000" pitchFamily="2" charset="2"/>
              <a:buChar char="§"/>
            </a:pPr>
            <a:r>
              <a:rPr lang="en-US" b="0" i="0" dirty="0">
                <a:solidFill>
                  <a:srgbClr val="333333"/>
                </a:solidFill>
                <a:effectLst/>
                <a:latin typeface="inter-regular"/>
              </a:rPr>
              <a:t>Java </a:t>
            </a:r>
            <a:r>
              <a:rPr lang="en-US" b="0" i="0" dirty="0" err="1">
                <a:solidFill>
                  <a:srgbClr val="333333"/>
                </a:solidFill>
                <a:effectLst/>
                <a:latin typeface="inter-regular"/>
              </a:rPr>
              <a:t>FileOutputStream</a:t>
            </a:r>
            <a:r>
              <a:rPr lang="en-US" b="0" i="0" dirty="0">
                <a:solidFill>
                  <a:srgbClr val="333333"/>
                </a:solidFill>
                <a:effectLst/>
                <a:latin typeface="inter-regular"/>
              </a:rPr>
              <a:t> is an output stream used for writing data to a </a:t>
            </a:r>
            <a:r>
              <a:rPr lang="en-US" dirty="0">
                <a:latin typeface="inter-regular"/>
              </a:rPr>
              <a:t>file.</a:t>
            </a:r>
            <a:endParaRPr lang="en-US" b="0" i="0" u="none" strike="noStrike" dirty="0">
              <a:effectLst/>
              <a:latin typeface="inter-regular"/>
              <a:hlinkClick r:id="rId2">
                <a:extLst>
                  <a:ext uri="{A12FA001-AC4F-418D-AE19-62706E023703}">
                    <ahyp:hlinkClr xmlns:ahyp="http://schemas.microsoft.com/office/drawing/2018/hyperlinkcolor" val="tx"/>
                  </a:ext>
                </a:extLst>
              </a:hlinkClick>
            </a:endParaRPr>
          </a:p>
          <a:p>
            <a:pPr marL="285750" indent="-285750" algn="just">
              <a:buFont typeface="Wingdings" panose="05000000000000000000" pitchFamily="2" charset="2"/>
              <a:buChar char="§"/>
            </a:pPr>
            <a:endParaRPr lang="en-US" b="0" i="0" dirty="0">
              <a:solidFill>
                <a:srgbClr val="333333"/>
              </a:solidFill>
              <a:effectLst/>
              <a:latin typeface="inter-regular"/>
            </a:endParaRPr>
          </a:p>
          <a:p>
            <a:pPr marL="285750" indent="-285750" algn="just">
              <a:buFont typeface="Wingdings" panose="05000000000000000000" pitchFamily="2" charset="2"/>
              <a:buChar char="§"/>
            </a:pPr>
            <a:r>
              <a:rPr lang="en-US" b="0" i="0" dirty="0">
                <a:solidFill>
                  <a:srgbClr val="333333"/>
                </a:solidFill>
                <a:effectLst/>
                <a:latin typeface="inter-regular"/>
              </a:rPr>
              <a:t>If you have to write primitive values into a file, use </a:t>
            </a:r>
            <a:r>
              <a:rPr lang="en-US" b="0" i="0" dirty="0" err="1">
                <a:solidFill>
                  <a:srgbClr val="333333"/>
                </a:solidFill>
                <a:effectLst/>
                <a:latin typeface="inter-regular"/>
              </a:rPr>
              <a:t>FileOutputStream</a:t>
            </a:r>
            <a:r>
              <a:rPr lang="en-US" b="0" i="0" dirty="0">
                <a:solidFill>
                  <a:srgbClr val="333333"/>
                </a:solidFill>
                <a:effectLst/>
                <a:latin typeface="inter-regular"/>
              </a:rPr>
              <a:t> class. You can write byte-oriented as well as character-oriented data through </a:t>
            </a:r>
            <a:r>
              <a:rPr lang="en-US" b="0" i="0" dirty="0" err="1">
                <a:solidFill>
                  <a:srgbClr val="333333"/>
                </a:solidFill>
                <a:effectLst/>
                <a:latin typeface="inter-regular"/>
              </a:rPr>
              <a:t>FileOutputStream</a:t>
            </a:r>
            <a:r>
              <a:rPr lang="en-US" b="0" i="0" dirty="0">
                <a:solidFill>
                  <a:srgbClr val="333333"/>
                </a:solidFill>
                <a:effectLst/>
                <a:latin typeface="inter-regular"/>
              </a:rPr>
              <a:t> class. </a:t>
            </a:r>
          </a:p>
          <a:p>
            <a:pPr marL="285750" indent="-285750" algn="just">
              <a:buFont typeface="Wingdings" panose="05000000000000000000" pitchFamily="2" charset="2"/>
              <a:buChar char="§"/>
            </a:pPr>
            <a:endParaRPr lang="en-US" dirty="0">
              <a:solidFill>
                <a:srgbClr val="333333"/>
              </a:solidFill>
              <a:latin typeface="inter-regular"/>
            </a:endParaRPr>
          </a:p>
          <a:p>
            <a:pPr marL="285750" indent="-285750" algn="just">
              <a:buFont typeface="Wingdings" panose="05000000000000000000" pitchFamily="2" charset="2"/>
              <a:buChar char="§"/>
            </a:pPr>
            <a:r>
              <a:rPr lang="en-US" b="0" i="0" dirty="0">
                <a:solidFill>
                  <a:srgbClr val="333333"/>
                </a:solidFill>
                <a:effectLst/>
                <a:latin typeface="inter-regular"/>
              </a:rPr>
              <a:t>But, for character-oriented data, it is preferred to use </a:t>
            </a:r>
            <a:r>
              <a:rPr lang="en-US" dirty="0" err="1">
                <a:latin typeface="inter-regular"/>
              </a:rPr>
              <a:t>FileWriter</a:t>
            </a:r>
            <a:r>
              <a:rPr lang="en-US" dirty="0">
                <a:latin typeface="inter-regular"/>
              </a:rPr>
              <a:t> </a:t>
            </a:r>
            <a:r>
              <a:rPr lang="en-US" b="0" i="0" dirty="0">
                <a:solidFill>
                  <a:srgbClr val="333333"/>
                </a:solidFill>
                <a:effectLst/>
                <a:latin typeface="inter-regular"/>
              </a:rPr>
              <a:t>than </a:t>
            </a:r>
            <a:r>
              <a:rPr lang="en-US" b="0" i="0" dirty="0" err="1">
                <a:solidFill>
                  <a:srgbClr val="333333"/>
                </a:solidFill>
                <a:effectLst/>
                <a:latin typeface="inter-regular"/>
              </a:rPr>
              <a:t>FileOutputStream</a:t>
            </a:r>
            <a:r>
              <a:rPr lang="en-US" b="0" i="0" dirty="0">
                <a:solidFill>
                  <a:srgbClr val="333333"/>
                </a:solidFill>
                <a:effectLst/>
                <a:latin typeface="inter-regular"/>
              </a:rPr>
              <a:t>.</a:t>
            </a:r>
          </a:p>
          <a:p>
            <a:pPr marL="285750" indent="-285750" algn="just">
              <a:buFont typeface="Wingdings" panose="05000000000000000000" pitchFamily="2" charset="2"/>
              <a:buChar char="§"/>
            </a:pPr>
            <a:endParaRPr lang="en-US" b="0" i="0" dirty="0">
              <a:solidFill>
                <a:srgbClr val="333333"/>
              </a:solidFill>
              <a:effectLst/>
              <a:latin typeface="inter-regular"/>
            </a:endParaRPr>
          </a:p>
        </p:txBody>
      </p:sp>
      <p:sp>
        <p:nvSpPr>
          <p:cNvPr id="6" name="TextBox 5">
            <a:extLst>
              <a:ext uri="{FF2B5EF4-FFF2-40B4-BE49-F238E27FC236}">
                <a16:creationId xmlns:a16="http://schemas.microsoft.com/office/drawing/2014/main" id="{2ACA23FF-92A9-9033-7B83-E946C9EEEB79}"/>
              </a:ext>
            </a:extLst>
          </p:cNvPr>
          <p:cNvSpPr txBox="1"/>
          <p:nvPr/>
        </p:nvSpPr>
        <p:spPr>
          <a:xfrm>
            <a:off x="663387" y="3836595"/>
            <a:ext cx="11116235" cy="923330"/>
          </a:xfrm>
          <a:prstGeom prst="rect">
            <a:avLst/>
          </a:prstGeom>
          <a:noFill/>
          <a:ln>
            <a:solidFill>
              <a:schemeClr val="accent1"/>
            </a:solidFill>
          </a:ln>
        </p:spPr>
        <p:txBody>
          <a:bodyPr wrap="square">
            <a:spAutoFit/>
          </a:bodyPr>
          <a:lstStyle/>
          <a:p>
            <a:pPr algn="just"/>
            <a:r>
              <a:rPr lang="en-IN" b="0" i="0" dirty="0" err="1">
                <a:solidFill>
                  <a:srgbClr val="610B38"/>
                </a:solidFill>
                <a:effectLst/>
                <a:latin typeface="erdana"/>
              </a:rPr>
              <a:t>FileOutputStream</a:t>
            </a:r>
            <a:r>
              <a:rPr lang="en-IN" b="0" i="0" dirty="0">
                <a:solidFill>
                  <a:srgbClr val="610B38"/>
                </a:solidFill>
                <a:effectLst/>
                <a:latin typeface="erdana"/>
              </a:rPr>
              <a:t> class declaration</a:t>
            </a:r>
          </a:p>
          <a:p>
            <a:pPr algn="just"/>
            <a:endParaRPr lang="en-IN" dirty="0">
              <a:solidFill>
                <a:srgbClr val="610B38"/>
              </a:solidFill>
              <a:latin typeface="erdana"/>
            </a:endParaRPr>
          </a:p>
          <a:p>
            <a:pPr algn="just"/>
            <a:r>
              <a:rPr lang="en-US" b="0" i="0" dirty="0">
                <a:effectLst/>
                <a:latin typeface="erdana"/>
              </a:rPr>
              <a:t>public class </a:t>
            </a:r>
            <a:r>
              <a:rPr lang="en-US" b="1" i="0" dirty="0" err="1">
                <a:effectLst/>
                <a:latin typeface="erdana"/>
              </a:rPr>
              <a:t>FileOutputStream</a:t>
            </a:r>
            <a:r>
              <a:rPr lang="en-US" b="0" i="0" dirty="0">
                <a:effectLst/>
                <a:latin typeface="erdana"/>
              </a:rPr>
              <a:t> </a:t>
            </a:r>
            <a:r>
              <a:rPr lang="en-US" b="0" i="0" dirty="0">
                <a:effectLst/>
                <a:highlight>
                  <a:srgbClr val="00FF00"/>
                </a:highlight>
                <a:latin typeface="erdana"/>
              </a:rPr>
              <a:t>extends</a:t>
            </a:r>
            <a:r>
              <a:rPr lang="en-US" b="0" i="0" dirty="0">
                <a:effectLst/>
                <a:latin typeface="erdana"/>
              </a:rPr>
              <a:t> </a:t>
            </a:r>
            <a:r>
              <a:rPr lang="en-US" b="1" i="0" dirty="0">
                <a:effectLst/>
                <a:latin typeface="erdana"/>
              </a:rPr>
              <a:t>OutputStream</a:t>
            </a:r>
            <a:endParaRPr lang="en-IN" b="1" i="0" dirty="0">
              <a:effectLst/>
              <a:latin typeface="erdana"/>
            </a:endParaRPr>
          </a:p>
        </p:txBody>
      </p:sp>
    </p:spTree>
    <p:extLst>
      <p:ext uri="{BB962C8B-B14F-4D97-AF65-F5344CB8AC3E}">
        <p14:creationId xmlns:p14="http://schemas.microsoft.com/office/powerpoint/2010/main" val="410050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676400" y="2809155"/>
            <a:ext cx="9144000" cy="1104220"/>
          </a:xfrm>
        </p:spPr>
        <p:txBody>
          <a:bodyPr>
            <a:normAutofit/>
          </a:bodyPr>
          <a:lstStyle/>
          <a:p>
            <a:r>
              <a:rPr lang="en-IN" sz="7200" b="1" dirty="0"/>
              <a:t>Java I/O</a:t>
            </a:r>
          </a:p>
        </p:txBody>
      </p:sp>
    </p:spTree>
    <p:extLst>
      <p:ext uri="{BB962C8B-B14F-4D97-AF65-F5344CB8AC3E}">
        <p14:creationId xmlns:p14="http://schemas.microsoft.com/office/powerpoint/2010/main" val="1098117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err="1">
                <a:solidFill>
                  <a:srgbClr val="610B38"/>
                </a:solidFill>
                <a:latin typeface="erdana"/>
              </a:rPr>
              <a:t>FileOutputStream</a:t>
            </a:r>
            <a:r>
              <a:rPr lang="en-IN" b="1" dirty="0">
                <a:solidFill>
                  <a:srgbClr val="610B38"/>
                </a:solidFill>
                <a:latin typeface="erdana"/>
              </a:rPr>
              <a:t> Class : Example 01</a:t>
            </a:r>
          </a:p>
        </p:txBody>
      </p:sp>
      <p:sp>
        <p:nvSpPr>
          <p:cNvPr id="4" name="TextBox 3">
            <a:extLst>
              <a:ext uri="{FF2B5EF4-FFF2-40B4-BE49-F238E27FC236}">
                <a16:creationId xmlns:a16="http://schemas.microsoft.com/office/drawing/2014/main" id="{9083C5ED-0976-481A-5FC0-D6AE00370339}"/>
              </a:ext>
            </a:extLst>
          </p:cNvPr>
          <p:cNvSpPr txBox="1"/>
          <p:nvPr/>
        </p:nvSpPr>
        <p:spPr>
          <a:xfrm>
            <a:off x="494881" y="1004895"/>
            <a:ext cx="7453365" cy="5632311"/>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//Writing byte to a file</a:t>
            </a:r>
          </a:p>
          <a:p>
            <a:pPr algn="just"/>
            <a:endParaRPr lang="en-IN" b="1" dirty="0">
              <a:solidFill>
                <a:srgbClr val="006699"/>
              </a:solidFill>
              <a:latin typeface="inter-regular"/>
            </a:endParaRP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java.io.FileOutputStream</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FileOutputStreamExample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try</a:t>
            </a:r>
          </a:p>
          <a:p>
            <a:pPr algn="just"/>
            <a:r>
              <a:rPr lang="en-IN" b="1" i="0" dirty="0">
                <a:solidFill>
                  <a:srgbClr val="006699"/>
                </a:solidFill>
                <a:effectLst/>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FileOutputStream</a:t>
            </a:r>
            <a:r>
              <a:rPr lang="en-IN" b="0" i="0" dirty="0">
                <a:solidFill>
                  <a:srgbClr val="000000"/>
                </a:solidFill>
                <a:effectLst/>
                <a:latin typeface="inter-regular"/>
              </a:rPr>
              <a:t> </a:t>
            </a:r>
            <a:r>
              <a:rPr lang="en-IN" b="0" i="0" dirty="0" err="1">
                <a:solidFill>
                  <a:srgbClr val="000000"/>
                </a:solidFill>
                <a:effectLst/>
                <a:latin typeface="inter-regular"/>
              </a:rPr>
              <a:t>fout</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FileOutputStream</a:t>
            </a:r>
            <a:r>
              <a:rPr lang="en-IN" b="0" i="0" dirty="0">
                <a:solidFill>
                  <a:srgbClr val="000000"/>
                </a:solidFill>
                <a:effectLst/>
                <a:latin typeface="inter-regular"/>
              </a:rPr>
              <a:t>(</a:t>
            </a:r>
            <a:r>
              <a:rPr lang="en-IN" b="0" i="0" dirty="0">
                <a:solidFill>
                  <a:srgbClr val="0000FF"/>
                </a:solidFill>
                <a:effectLst/>
                <a:latin typeface="inter-regular"/>
              </a:rPr>
              <a:t>"D:\\testout.txt"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fout.write</a:t>
            </a:r>
            <a:r>
              <a:rPr lang="en-IN" b="0" i="0" dirty="0">
                <a:solidFill>
                  <a:srgbClr val="000000"/>
                </a:solidFill>
                <a:effectLst/>
                <a:latin typeface="inter-regular"/>
              </a:rPr>
              <a:t>(</a:t>
            </a:r>
            <a:r>
              <a:rPr lang="en-IN" b="0" i="0" dirty="0">
                <a:solidFill>
                  <a:srgbClr val="C00000"/>
                </a:solidFill>
                <a:effectLst/>
                <a:latin typeface="inter-regular"/>
              </a:rPr>
              <a:t>65</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fout.close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t>
            </a:r>
            <a:r>
              <a:rPr lang="en-IN" dirty="0">
                <a:solidFill>
                  <a:srgbClr val="0000FF"/>
                </a:solidFill>
                <a:latin typeface="inter-regular"/>
              </a:rPr>
              <a:t>Successfully written</a:t>
            </a:r>
            <a:r>
              <a:rPr lang="en-IN" b="0" i="0" dirty="0">
                <a:solidFill>
                  <a:srgbClr val="0000FF"/>
                </a:solidFill>
                <a:effectLst/>
                <a:latin typeface="inter-regular"/>
              </a:rPr>
              <a:t>"</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(e);</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F61EFCB6-B61D-301C-D11F-1BE8498CDBFB}"/>
              </a:ext>
            </a:extLst>
          </p:cNvPr>
          <p:cNvSpPr txBox="1"/>
          <p:nvPr/>
        </p:nvSpPr>
        <p:spPr>
          <a:xfrm>
            <a:off x="8340132" y="1004895"/>
            <a:ext cx="3158136" cy="646331"/>
          </a:xfrm>
          <a:prstGeom prst="rect">
            <a:avLst/>
          </a:prstGeom>
          <a:noFill/>
          <a:ln>
            <a:solidFill>
              <a:schemeClr val="accent1"/>
            </a:solidFill>
          </a:ln>
        </p:spPr>
        <p:txBody>
          <a:bodyPr wrap="square">
            <a:spAutoFit/>
          </a:bodyPr>
          <a:lstStyle/>
          <a:p>
            <a:pPr algn="just"/>
            <a:r>
              <a:rPr lang="en-IN" b="1" dirty="0">
                <a:solidFill>
                  <a:srgbClr val="610B38"/>
                </a:solidFill>
                <a:latin typeface="erdana"/>
              </a:rPr>
              <a:t>Output:</a:t>
            </a:r>
          </a:p>
          <a:p>
            <a:pPr algn="just"/>
            <a:r>
              <a:rPr lang="en-IN" b="1" i="0" dirty="0">
                <a:solidFill>
                  <a:srgbClr val="610B38"/>
                </a:solidFill>
                <a:effectLst/>
                <a:latin typeface="erdana"/>
              </a:rPr>
              <a:t>	</a:t>
            </a:r>
            <a:r>
              <a:rPr lang="en-IN" dirty="0">
                <a:solidFill>
                  <a:srgbClr val="0000FF"/>
                </a:solidFill>
                <a:latin typeface="inter-regular"/>
              </a:rPr>
              <a:t> Successfully written</a:t>
            </a:r>
            <a:endParaRPr lang="en-IN" b="1" i="0" dirty="0">
              <a:effectLst/>
              <a:latin typeface="erdana"/>
            </a:endParaRPr>
          </a:p>
        </p:txBody>
      </p:sp>
      <p:sp>
        <p:nvSpPr>
          <p:cNvPr id="8" name="TextBox 7">
            <a:extLst>
              <a:ext uri="{FF2B5EF4-FFF2-40B4-BE49-F238E27FC236}">
                <a16:creationId xmlns:a16="http://schemas.microsoft.com/office/drawing/2014/main" id="{9D6DFEC7-4EB2-92A2-B99E-4D1A14177655}"/>
              </a:ext>
            </a:extLst>
          </p:cNvPr>
          <p:cNvSpPr txBox="1"/>
          <p:nvPr/>
        </p:nvSpPr>
        <p:spPr>
          <a:xfrm>
            <a:off x="8340132" y="2782669"/>
            <a:ext cx="3158136" cy="923330"/>
          </a:xfrm>
          <a:prstGeom prst="rect">
            <a:avLst/>
          </a:prstGeom>
          <a:noFill/>
          <a:ln>
            <a:solidFill>
              <a:schemeClr val="accent1"/>
            </a:solidFill>
          </a:ln>
        </p:spPr>
        <p:txBody>
          <a:bodyPr wrap="square">
            <a:spAutoFit/>
          </a:bodyPr>
          <a:lstStyle/>
          <a:p>
            <a:pPr algn="just"/>
            <a:r>
              <a:rPr lang="en-US" b="0" i="0" dirty="0">
                <a:solidFill>
                  <a:srgbClr val="333333"/>
                </a:solidFill>
                <a:effectLst/>
                <a:latin typeface="inter-regular"/>
              </a:rPr>
              <a:t>The content of a text file </a:t>
            </a:r>
            <a:r>
              <a:rPr lang="en-US" b="1" i="0" dirty="0">
                <a:solidFill>
                  <a:srgbClr val="333333"/>
                </a:solidFill>
                <a:effectLst/>
                <a:latin typeface="inter-bold"/>
              </a:rPr>
              <a:t>testout.txt</a:t>
            </a:r>
            <a:r>
              <a:rPr lang="en-US" b="0" i="0" dirty="0">
                <a:solidFill>
                  <a:srgbClr val="333333"/>
                </a:solidFill>
                <a:effectLst/>
                <a:latin typeface="inter-regular"/>
              </a:rPr>
              <a:t> is set with the data </a:t>
            </a:r>
            <a:r>
              <a:rPr lang="en-US" b="1" i="0" dirty="0">
                <a:solidFill>
                  <a:srgbClr val="333333"/>
                </a:solidFill>
                <a:effectLst/>
                <a:latin typeface="inter-bold"/>
              </a:rPr>
              <a:t>A</a:t>
            </a:r>
            <a:r>
              <a:rPr lang="en-US" b="0" i="0" dirty="0">
                <a:solidFill>
                  <a:srgbClr val="333333"/>
                </a:solidFill>
                <a:effectLst/>
                <a:latin typeface="inter-regular"/>
              </a:rPr>
              <a:t>.</a:t>
            </a:r>
            <a:endParaRPr lang="en-IN" i="0" dirty="0">
              <a:effectLst/>
              <a:latin typeface="erdana"/>
            </a:endParaRPr>
          </a:p>
        </p:txBody>
      </p:sp>
    </p:spTree>
    <p:extLst>
      <p:ext uri="{BB962C8B-B14F-4D97-AF65-F5344CB8AC3E}">
        <p14:creationId xmlns:p14="http://schemas.microsoft.com/office/powerpoint/2010/main" val="1853653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err="1">
                <a:solidFill>
                  <a:srgbClr val="610B38"/>
                </a:solidFill>
                <a:latin typeface="erdana"/>
              </a:rPr>
              <a:t>FileOutputStream</a:t>
            </a:r>
            <a:r>
              <a:rPr lang="en-IN" b="1" dirty="0">
                <a:solidFill>
                  <a:srgbClr val="610B38"/>
                </a:solidFill>
                <a:latin typeface="erdana"/>
              </a:rPr>
              <a:t> Class : Example 02</a:t>
            </a:r>
          </a:p>
        </p:txBody>
      </p:sp>
      <p:sp>
        <p:nvSpPr>
          <p:cNvPr id="4" name="TextBox 3">
            <a:extLst>
              <a:ext uri="{FF2B5EF4-FFF2-40B4-BE49-F238E27FC236}">
                <a16:creationId xmlns:a16="http://schemas.microsoft.com/office/drawing/2014/main" id="{9083C5ED-0976-481A-5FC0-D6AE00370339}"/>
              </a:ext>
            </a:extLst>
          </p:cNvPr>
          <p:cNvSpPr txBox="1"/>
          <p:nvPr/>
        </p:nvSpPr>
        <p:spPr>
          <a:xfrm>
            <a:off x="304832" y="699661"/>
            <a:ext cx="7453365" cy="6047809"/>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//Writing string to a file</a:t>
            </a:r>
          </a:p>
          <a:p>
            <a:pPr algn="just"/>
            <a:endParaRPr lang="en-IN" sz="900" b="1" dirty="0">
              <a:solidFill>
                <a:srgbClr val="006699"/>
              </a:solidFill>
              <a:latin typeface="inter-regular"/>
            </a:endParaRP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java.io.FileOutputStream</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FileOutputStreamExample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try</a:t>
            </a:r>
          </a:p>
          <a:p>
            <a:pPr algn="just"/>
            <a:r>
              <a:rPr lang="en-IN" b="1" dirty="0">
                <a:solidFill>
                  <a:srgbClr val="006699"/>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FileOutputStream</a:t>
            </a:r>
            <a:r>
              <a:rPr lang="en-IN" b="0" i="0" dirty="0">
                <a:solidFill>
                  <a:srgbClr val="000000"/>
                </a:solidFill>
                <a:effectLst/>
                <a:latin typeface="inter-regular"/>
              </a:rPr>
              <a:t> </a:t>
            </a:r>
            <a:r>
              <a:rPr lang="en-IN" b="0" i="0" dirty="0" err="1">
                <a:solidFill>
                  <a:srgbClr val="000000"/>
                </a:solidFill>
                <a:effectLst/>
                <a:latin typeface="inter-regular"/>
              </a:rPr>
              <a:t>fout</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FileOutputStream</a:t>
            </a:r>
            <a:r>
              <a:rPr lang="en-IN" b="0" i="0" dirty="0">
                <a:solidFill>
                  <a:srgbClr val="000000"/>
                </a:solidFill>
                <a:effectLst/>
                <a:latin typeface="inter-regular"/>
              </a:rPr>
              <a:t>(</a:t>
            </a:r>
            <a:r>
              <a:rPr lang="en-IN" b="0" i="0" dirty="0">
                <a:solidFill>
                  <a:srgbClr val="0000FF"/>
                </a:solidFill>
                <a:effectLst/>
                <a:latin typeface="inter-regular"/>
              </a:rPr>
              <a:t>"D:\\testout1.txt"</a:t>
            </a:r>
            <a:r>
              <a:rPr lang="en-IN" b="0" i="0" dirty="0">
                <a:solidFill>
                  <a:srgbClr val="000000"/>
                </a:solidFill>
                <a:effectLst/>
                <a:latin typeface="inter-regular"/>
              </a:rPr>
              <a:t>);    </a:t>
            </a:r>
          </a:p>
          <a:p>
            <a:pPr algn="just"/>
            <a:r>
              <a:rPr lang="en-IN" b="0" i="0" dirty="0">
                <a:solidFill>
                  <a:srgbClr val="000000"/>
                </a:solidFill>
                <a:effectLst/>
                <a:latin typeface="inter-regular"/>
              </a:rPr>
              <a:t>               String s=</a:t>
            </a:r>
            <a:r>
              <a:rPr lang="en-IN" b="0" i="0" dirty="0">
                <a:solidFill>
                  <a:srgbClr val="0000FF"/>
                </a:solidFill>
                <a:effectLst/>
                <a:latin typeface="inter-regular"/>
              </a:rPr>
              <a:t>"Welcome to GIET"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highlight>
                  <a:srgbClr val="FFFF00"/>
                </a:highlight>
                <a:latin typeface="inter-regular"/>
              </a:rPr>
              <a:t>byte</a:t>
            </a:r>
            <a:r>
              <a:rPr lang="en-IN" b="0" i="0" dirty="0">
                <a:solidFill>
                  <a:srgbClr val="000000"/>
                </a:solidFill>
                <a:effectLst/>
                <a:highlight>
                  <a:srgbClr val="FFFF00"/>
                </a:highlight>
                <a:latin typeface="inter-regular"/>
              </a:rPr>
              <a:t> b[]=</a:t>
            </a:r>
            <a:r>
              <a:rPr lang="en-IN" b="0" i="0" dirty="0" err="1">
                <a:solidFill>
                  <a:srgbClr val="000000"/>
                </a:solidFill>
                <a:effectLst/>
                <a:highlight>
                  <a:srgbClr val="FFFF00"/>
                </a:highlight>
                <a:latin typeface="inter-regular"/>
              </a:rPr>
              <a:t>s.getBytes</a:t>
            </a:r>
            <a:r>
              <a:rPr lang="en-IN" b="0" i="0" dirty="0">
                <a:solidFill>
                  <a:srgbClr val="000000"/>
                </a:solidFill>
                <a:effectLst/>
                <a:highlight>
                  <a:srgbClr val="FFFF00"/>
                </a:highlight>
                <a:latin typeface="inter-regular"/>
              </a:rPr>
              <a:t>()</a:t>
            </a:r>
            <a:r>
              <a:rPr lang="en-IN" b="0" i="0" dirty="0">
                <a:solidFill>
                  <a:srgbClr val="000000"/>
                </a:solidFill>
                <a:effectLst/>
                <a:latin typeface="inter-regular"/>
              </a:rPr>
              <a:t>;</a:t>
            </a:r>
            <a:r>
              <a:rPr lang="en-IN" b="0" i="0" dirty="0">
                <a:solidFill>
                  <a:srgbClr val="008200"/>
                </a:solidFill>
                <a:effectLst/>
                <a:latin typeface="inter-regular"/>
              </a:rPr>
              <a:t>//converting string into byte array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fout.write</a:t>
            </a:r>
            <a:r>
              <a:rPr lang="en-IN" b="0" i="0" dirty="0">
                <a:solidFill>
                  <a:srgbClr val="000000"/>
                </a:solidFill>
                <a:effectLst/>
                <a:latin typeface="inter-regular"/>
              </a:rPr>
              <a:t>(b);    </a:t>
            </a:r>
          </a:p>
          <a:p>
            <a:pPr algn="just"/>
            <a:r>
              <a:rPr lang="en-IN" b="0" i="0" dirty="0">
                <a:solidFill>
                  <a:srgbClr val="000000"/>
                </a:solidFill>
                <a:effectLst/>
                <a:latin typeface="inter-regular"/>
              </a:rPr>
              <a:t>               </a:t>
            </a:r>
            <a:r>
              <a:rPr lang="en-IN" b="0" i="0" dirty="0" err="1">
                <a:solidFill>
                  <a:srgbClr val="000000"/>
                </a:solidFill>
                <a:effectLst/>
                <a:latin typeface="inter-regular"/>
              </a:rPr>
              <a:t>fout.close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“Written Successfully"</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(e);</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F61EFCB6-B61D-301C-D11F-1BE8498CDBFB}"/>
              </a:ext>
            </a:extLst>
          </p:cNvPr>
          <p:cNvSpPr txBox="1"/>
          <p:nvPr/>
        </p:nvSpPr>
        <p:spPr>
          <a:xfrm>
            <a:off x="8340132" y="1004895"/>
            <a:ext cx="3158136" cy="646331"/>
          </a:xfrm>
          <a:prstGeom prst="rect">
            <a:avLst/>
          </a:prstGeom>
          <a:noFill/>
          <a:ln>
            <a:solidFill>
              <a:schemeClr val="accent1"/>
            </a:solidFill>
          </a:ln>
        </p:spPr>
        <p:txBody>
          <a:bodyPr wrap="square">
            <a:spAutoFit/>
          </a:bodyPr>
          <a:lstStyle/>
          <a:p>
            <a:pPr algn="just"/>
            <a:r>
              <a:rPr lang="en-IN" b="1" dirty="0">
                <a:solidFill>
                  <a:srgbClr val="610B38"/>
                </a:solidFill>
                <a:latin typeface="erdana"/>
              </a:rPr>
              <a:t>Output:</a:t>
            </a:r>
          </a:p>
          <a:p>
            <a:pPr algn="just"/>
            <a:r>
              <a:rPr lang="en-IN" b="1" i="0" dirty="0">
                <a:solidFill>
                  <a:srgbClr val="610B38"/>
                </a:solidFill>
                <a:effectLst/>
                <a:latin typeface="erdana"/>
              </a:rPr>
              <a:t>	</a:t>
            </a:r>
            <a:r>
              <a:rPr lang="en-IN" dirty="0">
                <a:solidFill>
                  <a:srgbClr val="0000FF"/>
                </a:solidFill>
                <a:latin typeface="inter-regular"/>
              </a:rPr>
              <a:t> </a:t>
            </a:r>
            <a:r>
              <a:rPr lang="en-IN" b="0" i="0" dirty="0">
                <a:solidFill>
                  <a:srgbClr val="0000FF"/>
                </a:solidFill>
                <a:effectLst/>
                <a:latin typeface="inter-regular"/>
              </a:rPr>
              <a:t>Written Successfully</a:t>
            </a:r>
            <a:endParaRPr lang="en-IN" b="1" i="0" dirty="0">
              <a:effectLst/>
              <a:latin typeface="erdana"/>
            </a:endParaRPr>
          </a:p>
        </p:txBody>
      </p:sp>
      <p:sp>
        <p:nvSpPr>
          <p:cNvPr id="8" name="TextBox 7">
            <a:extLst>
              <a:ext uri="{FF2B5EF4-FFF2-40B4-BE49-F238E27FC236}">
                <a16:creationId xmlns:a16="http://schemas.microsoft.com/office/drawing/2014/main" id="{9D6DFEC7-4EB2-92A2-B99E-4D1A14177655}"/>
              </a:ext>
            </a:extLst>
          </p:cNvPr>
          <p:cNvSpPr txBox="1"/>
          <p:nvPr/>
        </p:nvSpPr>
        <p:spPr>
          <a:xfrm>
            <a:off x="8340132" y="2782669"/>
            <a:ext cx="3158136" cy="923330"/>
          </a:xfrm>
          <a:prstGeom prst="rect">
            <a:avLst/>
          </a:prstGeom>
          <a:noFill/>
          <a:ln>
            <a:solidFill>
              <a:schemeClr val="accent1"/>
            </a:solidFill>
          </a:ln>
        </p:spPr>
        <p:txBody>
          <a:bodyPr wrap="square">
            <a:spAutoFit/>
          </a:bodyPr>
          <a:lstStyle/>
          <a:p>
            <a:pPr algn="just"/>
            <a:r>
              <a:rPr lang="en-US" b="0" i="0" dirty="0">
                <a:solidFill>
                  <a:srgbClr val="333333"/>
                </a:solidFill>
                <a:effectLst/>
                <a:latin typeface="inter-regular"/>
              </a:rPr>
              <a:t>The content of a text file </a:t>
            </a:r>
            <a:r>
              <a:rPr lang="en-US" b="1" i="0" dirty="0">
                <a:solidFill>
                  <a:srgbClr val="333333"/>
                </a:solidFill>
                <a:effectLst/>
                <a:latin typeface="inter-bold"/>
              </a:rPr>
              <a:t>testout1.txt</a:t>
            </a:r>
            <a:r>
              <a:rPr lang="en-US" b="0" i="0" dirty="0">
                <a:solidFill>
                  <a:srgbClr val="333333"/>
                </a:solidFill>
                <a:effectLst/>
                <a:latin typeface="inter-regular"/>
              </a:rPr>
              <a:t> is set with the data </a:t>
            </a:r>
            <a:r>
              <a:rPr lang="en-US" b="1" i="0" dirty="0">
                <a:solidFill>
                  <a:srgbClr val="333333"/>
                </a:solidFill>
                <a:effectLst/>
                <a:latin typeface="inter-bold"/>
              </a:rPr>
              <a:t>Welcome to GIET.</a:t>
            </a:r>
            <a:endParaRPr lang="en-IN" i="0" dirty="0">
              <a:effectLst/>
              <a:latin typeface="erdana"/>
            </a:endParaRPr>
          </a:p>
        </p:txBody>
      </p:sp>
    </p:spTree>
    <p:extLst>
      <p:ext uri="{BB962C8B-B14F-4D97-AF65-F5344CB8AC3E}">
        <p14:creationId xmlns:p14="http://schemas.microsoft.com/office/powerpoint/2010/main" val="1583341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773723" y="2809155"/>
            <a:ext cx="10721591" cy="1104220"/>
          </a:xfrm>
        </p:spPr>
        <p:txBody>
          <a:bodyPr>
            <a:normAutofit/>
          </a:bodyPr>
          <a:lstStyle/>
          <a:p>
            <a:r>
              <a:rPr lang="en-IN" sz="7200" b="1" dirty="0"/>
              <a:t>Java </a:t>
            </a:r>
            <a:r>
              <a:rPr lang="en-IN" sz="7200" b="1" dirty="0" err="1"/>
              <a:t>FileInputStream</a:t>
            </a:r>
            <a:r>
              <a:rPr lang="en-IN" sz="7200" b="1" dirty="0"/>
              <a:t> Class</a:t>
            </a:r>
          </a:p>
        </p:txBody>
      </p:sp>
    </p:spTree>
    <p:extLst>
      <p:ext uri="{BB962C8B-B14F-4D97-AF65-F5344CB8AC3E}">
        <p14:creationId xmlns:p14="http://schemas.microsoft.com/office/powerpoint/2010/main" val="1235537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err="1">
                <a:solidFill>
                  <a:srgbClr val="610B38"/>
                </a:solidFill>
                <a:latin typeface="erdana"/>
              </a:rPr>
              <a:t>FileInputStream</a:t>
            </a:r>
            <a:r>
              <a:rPr lang="en-IN" b="1" dirty="0">
                <a:solidFill>
                  <a:srgbClr val="610B38"/>
                </a:solidFill>
                <a:latin typeface="erdana"/>
              </a:rPr>
              <a:t> Class</a:t>
            </a:r>
          </a:p>
        </p:txBody>
      </p:sp>
      <p:sp>
        <p:nvSpPr>
          <p:cNvPr id="5" name="TextBox 4">
            <a:extLst>
              <a:ext uri="{FF2B5EF4-FFF2-40B4-BE49-F238E27FC236}">
                <a16:creationId xmlns:a16="http://schemas.microsoft.com/office/drawing/2014/main" id="{71092273-9DB6-55ED-F2E1-D0913C414C15}"/>
              </a:ext>
            </a:extLst>
          </p:cNvPr>
          <p:cNvSpPr txBox="1"/>
          <p:nvPr/>
        </p:nvSpPr>
        <p:spPr>
          <a:xfrm>
            <a:off x="663386" y="1245760"/>
            <a:ext cx="11116236" cy="1754326"/>
          </a:xfrm>
          <a:prstGeom prst="rect">
            <a:avLst/>
          </a:prstGeom>
          <a:noFill/>
          <a:ln>
            <a:solidFill>
              <a:schemeClr val="accent1"/>
            </a:solidFill>
          </a:ln>
        </p:spPr>
        <p:txBody>
          <a:bodyPr wrap="square">
            <a:spAutoFit/>
          </a:bodyPr>
          <a:lstStyle/>
          <a:p>
            <a:pPr marL="285750" indent="-285750" algn="just">
              <a:buFont typeface="Wingdings" panose="05000000000000000000" pitchFamily="2" charset="2"/>
              <a:buChar char="§"/>
            </a:pPr>
            <a:r>
              <a:rPr lang="en-US" b="0" i="0" dirty="0">
                <a:solidFill>
                  <a:srgbClr val="333333"/>
                </a:solidFill>
                <a:effectLst/>
                <a:latin typeface="inter-regular"/>
              </a:rPr>
              <a:t>Java </a:t>
            </a:r>
            <a:r>
              <a:rPr lang="en-US" b="0" i="0" dirty="0" err="1">
                <a:solidFill>
                  <a:srgbClr val="333333"/>
                </a:solidFill>
                <a:effectLst/>
                <a:latin typeface="inter-regular"/>
              </a:rPr>
              <a:t>FileInputStream</a:t>
            </a:r>
            <a:r>
              <a:rPr lang="en-US" b="0" i="0" dirty="0">
                <a:solidFill>
                  <a:srgbClr val="333333"/>
                </a:solidFill>
                <a:effectLst/>
                <a:latin typeface="inter-regular"/>
              </a:rPr>
              <a:t> class obtains input bytes from a file.</a:t>
            </a:r>
            <a:endParaRPr lang="en-US" b="0" i="0" u="none" strike="noStrike" dirty="0">
              <a:solidFill>
                <a:srgbClr val="008000"/>
              </a:solidFill>
              <a:effectLst/>
              <a:latin typeface="inter-regular"/>
              <a:hlinkClick r:id="rId2"/>
            </a:endParaRPr>
          </a:p>
          <a:p>
            <a:pPr marL="285750" indent="-285750" algn="just">
              <a:buFont typeface="Wingdings" panose="05000000000000000000" pitchFamily="2" charset="2"/>
              <a:buChar char="§"/>
            </a:pPr>
            <a:endParaRPr lang="en-US" dirty="0">
              <a:solidFill>
                <a:srgbClr val="333333"/>
              </a:solidFill>
              <a:latin typeface="inter-regular"/>
            </a:endParaRPr>
          </a:p>
          <a:p>
            <a:pPr marL="285750" indent="-285750" algn="just">
              <a:buFont typeface="Wingdings" panose="05000000000000000000" pitchFamily="2" charset="2"/>
              <a:buChar char="§"/>
            </a:pPr>
            <a:r>
              <a:rPr lang="en-US" b="0" i="0" dirty="0">
                <a:solidFill>
                  <a:srgbClr val="333333"/>
                </a:solidFill>
                <a:effectLst/>
                <a:latin typeface="inter-regular"/>
              </a:rPr>
              <a:t>It is used for reading byte-oriented data (streams of raw bytes) such as image data, audio, video etc. You can also read character-stream data. </a:t>
            </a:r>
          </a:p>
          <a:p>
            <a:pPr marL="285750" indent="-285750" algn="just">
              <a:buFont typeface="Wingdings" panose="05000000000000000000" pitchFamily="2" charset="2"/>
              <a:buChar char="§"/>
            </a:pPr>
            <a:endParaRPr lang="en-US" dirty="0">
              <a:solidFill>
                <a:srgbClr val="333333"/>
              </a:solidFill>
              <a:latin typeface="inter-regular"/>
            </a:endParaRPr>
          </a:p>
          <a:p>
            <a:pPr marL="285750" indent="-285750" algn="just">
              <a:buFont typeface="Wingdings" panose="05000000000000000000" pitchFamily="2" charset="2"/>
              <a:buChar char="§"/>
            </a:pPr>
            <a:r>
              <a:rPr lang="en-US" b="0" i="0" dirty="0">
                <a:solidFill>
                  <a:srgbClr val="333333"/>
                </a:solidFill>
                <a:effectLst/>
                <a:latin typeface="inter-regular"/>
              </a:rPr>
              <a:t>But, for reading streams of characters, it is recommended to use </a:t>
            </a:r>
            <a:r>
              <a:rPr lang="en-US" dirty="0" err="1">
                <a:latin typeface="inter-regular"/>
              </a:rPr>
              <a:t>FileReader</a:t>
            </a:r>
            <a:r>
              <a:rPr lang="en-US" dirty="0">
                <a:solidFill>
                  <a:srgbClr val="008000"/>
                </a:solidFill>
                <a:latin typeface="inter-regular"/>
              </a:rPr>
              <a:t> </a:t>
            </a:r>
            <a:r>
              <a:rPr lang="en-US" b="0" i="0" dirty="0">
                <a:solidFill>
                  <a:srgbClr val="333333"/>
                </a:solidFill>
                <a:effectLst/>
                <a:latin typeface="inter-regular"/>
              </a:rPr>
              <a:t>class.</a:t>
            </a:r>
          </a:p>
        </p:txBody>
      </p:sp>
      <p:sp>
        <p:nvSpPr>
          <p:cNvPr id="6" name="TextBox 5">
            <a:extLst>
              <a:ext uri="{FF2B5EF4-FFF2-40B4-BE49-F238E27FC236}">
                <a16:creationId xmlns:a16="http://schemas.microsoft.com/office/drawing/2014/main" id="{2ACA23FF-92A9-9033-7B83-E946C9EEEB79}"/>
              </a:ext>
            </a:extLst>
          </p:cNvPr>
          <p:cNvSpPr txBox="1"/>
          <p:nvPr/>
        </p:nvSpPr>
        <p:spPr>
          <a:xfrm>
            <a:off x="663387" y="3836595"/>
            <a:ext cx="11116235" cy="923330"/>
          </a:xfrm>
          <a:prstGeom prst="rect">
            <a:avLst/>
          </a:prstGeom>
          <a:noFill/>
          <a:ln>
            <a:solidFill>
              <a:schemeClr val="accent1"/>
            </a:solidFill>
          </a:ln>
        </p:spPr>
        <p:txBody>
          <a:bodyPr wrap="square">
            <a:spAutoFit/>
          </a:bodyPr>
          <a:lstStyle/>
          <a:p>
            <a:pPr algn="just"/>
            <a:r>
              <a:rPr lang="en-IN" b="0" i="0" dirty="0" err="1">
                <a:solidFill>
                  <a:srgbClr val="610B38"/>
                </a:solidFill>
                <a:effectLst/>
                <a:latin typeface="erdana"/>
              </a:rPr>
              <a:t>FileInputStream</a:t>
            </a:r>
            <a:r>
              <a:rPr lang="en-IN" b="0" i="0" dirty="0">
                <a:solidFill>
                  <a:srgbClr val="610B38"/>
                </a:solidFill>
                <a:effectLst/>
                <a:latin typeface="erdana"/>
              </a:rPr>
              <a:t> class declaration :</a:t>
            </a:r>
          </a:p>
          <a:p>
            <a:pPr algn="just"/>
            <a:endParaRPr lang="en-IN" dirty="0">
              <a:solidFill>
                <a:srgbClr val="610B38"/>
              </a:solidFill>
              <a:latin typeface="erdana"/>
            </a:endParaRPr>
          </a:p>
          <a:p>
            <a:pPr algn="just"/>
            <a:r>
              <a:rPr lang="en-US" b="0" i="0" dirty="0">
                <a:effectLst/>
                <a:latin typeface="erdana"/>
              </a:rPr>
              <a:t>public class </a:t>
            </a:r>
            <a:r>
              <a:rPr lang="en-US" b="1" i="0" dirty="0" err="1">
                <a:effectLst/>
                <a:latin typeface="erdana"/>
              </a:rPr>
              <a:t>FileInputStream</a:t>
            </a:r>
            <a:r>
              <a:rPr lang="en-US" b="0" i="0" dirty="0">
                <a:effectLst/>
                <a:latin typeface="erdana"/>
              </a:rPr>
              <a:t> </a:t>
            </a:r>
            <a:r>
              <a:rPr lang="en-US" b="0" i="0" dirty="0">
                <a:effectLst/>
                <a:highlight>
                  <a:srgbClr val="00FF00"/>
                </a:highlight>
                <a:latin typeface="erdana"/>
              </a:rPr>
              <a:t>extends</a:t>
            </a:r>
            <a:r>
              <a:rPr lang="en-US" b="0" i="0" dirty="0">
                <a:effectLst/>
                <a:latin typeface="erdana"/>
              </a:rPr>
              <a:t> </a:t>
            </a:r>
            <a:r>
              <a:rPr lang="en-US" b="1" dirty="0">
                <a:latin typeface="erdana"/>
              </a:rPr>
              <a:t>In</a:t>
            </a:r>
            <a:r>
              <a:rPr lang="en-US" b="1" i="0" dirty="0">
                <a:effectLst/>
                <a:latin typeface="erdana"/>
              </a:rPr>
              <a:t>putStream</a:t>
            </a:r>
            <a:endParaRPr lang="en-IN" b="1" i="0" dirty="0">
              <a:effectLst/>
              <a:latin typeface="erdana"/>
            </a:endParaRPr>
          </a:p>
        </p:txBody>
      </p:sp>
    </p:spTree>
    <p:extLst>
      <p:ext uri="{BB962C8B-B14F-4D97-AF65-F5344CB8AC3E}">
        <p14:creationId xmlns:p14="http://schemas.microsoft.com/office/powerpoint/2010/main" val="2969181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err="1">
                <a:solidFill>
                  <a:srgbClr val="610B38"/>
                </a:solidFill>
                <a:latin typeface="erdana"/>
              </a:rPr>
              <a:t>FileInputStream</a:t>
            </a:r>
            <a:r>
              <a:rPr lang="en-IN" b="1" dirty="0">
                <a:solidFill>
                  <a:srgbClr val="610B38"/>
                </a:solidFill>
                <a:latin typeface="erdana"/>
              </a:rPr>
              <a:t> Class : Example 01</a:t>
            </a:r>
          </a:p>
        </p:txBody>
      </p:sp>
      <p:sp>
        <p:nvSpPr>
          <p:cNvPr id="4" name="TextBox 3">
            <a:extLst>
              <a:ext uri="{FF2B5EF4-FFF2-40B4-BE49-F238E27FC236}">
                <a16:creationId xmlns:a16="http://schemas.microsoft.com/office/drawing/2014/main" id="{9083C5ED-0976-481A-5FC0-D6AE00370339}"/>
              </a:ext>
            </a:extLst>
          </p:cNvPr>
          <p:cNvSpPr txBox="1"/>
          <p:nvPr/>
        </p:nvSpPr>
        <p:spPr>
          <a:xfrm>
            <a:off x="415364" y="751344"/>
            <a:ext cx="7453365" cy="5909310"/>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//Reading Single Character from a file</a:t>
            </a:r>
          </a:p>
          <a:p>
            <a:pPr algn="just"/>
            <a:endParaRPr lang="en-IN" b="1" dirty="0">
              <a:solidFill>
                <a:srgbClr val="006699"/>
              </a:solidFill>
              <a:latin typeface="inter-regular"/>
            </a:endParaRP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java.io.FileInputStream</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ReadEx1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try</a:t>
            </a:r>
          </a:p>
          <a:p>
            <a:pPr algn="just"/>
            <a:r>
              <a:rPr lang="en-IN" b="1" dirty="0">
                <a:solidFill>
                  <a:srgbClr val="006699"/>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FileInputStream</a:t>
            </a:r>
            <a:r>
              <a:rPr lang="en-IN" b="0" i="0" dirty="0">
                <a:solidFill>
                  <a:srgbClr val="000000"/>
                </a:solidFill>
                <a:effectLst/>
                <a:latin typeface="inter-regular"/>
              </a:rPr>
              <a:t> fin=</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FileInputStream</a:t>
            </a:r>
            <a:r>
              <a:rPr lang="en-IN" b="0" i="0" dirty="0">
                <a:solidFill>
                  <a:srgbClr val="000000"/>
                </a:solidFill>
                <a:effectLst/>
                <a:latin typeface="inter-regular"/>
              </a:rPr>
              <a:t>(</a:t>
            </a:r>
            <a:r>
              <a:rPr lang="en-IN" b="0" i="0" dirty="0">
                <a:solidFill>
                  <a:srgbClr val="0000FF"/>
                </a:solidFill>
                <a:effectLst/>
                <a:latin typeface="inter-regular"/>
              </a:rPr>
              <a:t>"D:\\testout1.txt"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err="1">
                <a:solidFill>
                  <a:srgbClr val="000000"/>
                </a:solidFill>
                <a:effectLst/>
                <a:latin typeface="inter-regular"/>
              </a:rPr>
              <a:t>fin.read</a:t>
            </a:r>
            <a:r>
              <a:rPr lang="en-IN" b="0" i="0" dirty="0">
                <a:solidFill>
                  <a:srgbClr val="000000"/>
                </a:solidFill>
                <a:effectLst/>
                <a:latin typeface="inter-regular"/>
              </a:rPr>
              <a:t>();  // read() method returns an int value</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a:t>
            </a:r>
            <a:r>
              <a:rPr lang="en-IN" b="0" i="0" dirty="0">
                <a:solidFill>
                  <a:srgbClr val="000000"/>
                </a:solidFill>
                <a:effectLst/>
                <a:latin typeface="inter-regular"/>
              </a:rPr>
              <a:t>((</a:t>
            </a:r>
            <a:r>
              <a:rPr lang="en-IN" b="1" i="0" dirty="0">
                <a:solidFill>
                  <a:srgbClr val="006699"/>
                </a:solidFill>
                <a:effectLst/>
                <a:latin typeface="inter-regular"/>
              </a:rPr>
              <a:t>char</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   // converting int to character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fin.close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(e);</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F61EFCB6-B61D-301C-D11F-1BE8498CDBFB}"/>
              </a:ext>
            </a:extLst>
          </p:cNvPr>
          <p:cNvSpPr txBox="1"/>
          <p:nvPr/>
        </p:nvSpPr>
        <p:spPr>
          <a:xfrm>
            <a:off x="8361705" y="4687940"/>
            <a:ext cx="3158136" cy="646331"/>
          </a:xfrm>
          <a:prstGeom prst="rect">
            <a:avLst/>
          </a:prstGeom>
          <a:noFill/>
          <a:ln>
            <a:solidFill>
              <a:schemeClr val="accent1"/>
            </a:solidFill>
          </a:ln>
        </p:spPr>
        <p:txBody>
          <a:bodyPr wrap="square">
            <a:spAutoFit/>
          </a:bodyPr>
          <a:lstStyle/>
          <a:p>
            <a:pPr algn="just"/>
            <a:r>
              <a:rPr lang="en-IN" b="1" dirty="0">
                <a:solidFill>
                  <a:srgbClr val="610B38"/>
                </a:solidFill>
                <a:latin typeface="erdana"/>
              </a:rPr>
              <a:t>Output:</a:t>
            </a:r>
          </a:p>
          <a:p>
            <a:pPr algn="just"/>
            <a:r>
              <a:rPr lang="en-IN" b="1" i="0" dirty="0">
                <a:solidFill>
                  <a:srgbClr val="610B38"/>
                </a:solidFill>
                <a:effectLst/>
                <a:latin typeface="erdana"/>
              </a:rPr>
              <a:t>	</a:t>
            </a:r>
            <a:r>
              <a:rPr lang="en-IN" dirty="0">
                <a:solidFill>
                  <a:srgbClr val="0000FF"/>
                </a:solidFill>
                <a:latin typeface="inter-regular"/>
              </a:rPr>
              <a:t> W</a:t>
            </a:r>
            <a:endParaRPr lang="en-IN" b="1" i="0" dirty="0">
              <a:effectLst/>
              <a:latin typeface="erdana"/>
            </a:endParaRPr>
          </a:p>
        </p:txBody>
      </p:sp>
      <p:sp>
        <p:nvSpPr>
          <p:cNvPr id="8" name="TextBox 7">
            <a:extLst>
              <a:ext uri="{FF2B5EF4-FFF2-40B4-BE49-F238E27FC236}">
                <a16:creationId xmlns:a16="http://schemas.microsoft.com/office/drawing/2014/main" id="{9D6DFEC7-4EB2-92A2-B99E-4D1A14177655}"/>
              </a:ext>
            </a:extLst>
          </p:cNvPr>
          <p:cNvSpPr txBox="1"/>
          <p:nvPr/>
        </p:nvSpPr>
        <p:spPr>
          <a:xfrm>
            <a:off x="8361705" y="751344"/>
            <a:ext cx="3158136" cy="3416320"/>
          </a:xfrm>
          <a:prstGeom prst="rect">
            <a:avLst/>
          </a:prstGeom>
          <a:noFill/>
          <a:ln>
            <a:solidFill>
              <a:schemeClr val="accent1"/>
            </a:solidFill>
          </a:ln>
        </p:spPr>
        <p:txBody>
          <a:bodyPr wrap="square">
            <a:spAutoFit/>
          </a:bodyPr>
          <a:lstStyle/>
          <a:p>
            <a:pPr algn="just"/>
            <a:r>
              <a:rPr lang="en-US" b="0" i="0" dirty="0">
                <a:solidFill>
                  <a:srgbClr val="333333"/>
                </a:solidFill>
                <a:effectLst/>
                <a:latin typeface="inter-regular"/>
              </a:rPr>
              <a:t>After executing the above program, you will get a single character from the file which is 87 (in byte form). </a:t>
            </a:r>
          </a:p>
          <a:p>
            <a:pPr algn="just"/>
            <a:endParaRPr lang="en-US" dirty="0">
              <a:solidFill>
                <a:srgbClr val="333333"/>
              </a:solidFill>
              <a:latin typeface="inter-regular"/>
            </a:endParaRPr>
          </a:p>
          <a:p>
            <a:pPr algn="just"/>
            <a:r>
              <a:rPr lang="en-US" b="0" i="0" dirty="0">
                <a:solidFill>
                  <a:srgbClr val="333333"/>
                </a:solidFill>
                <a:effectLst/>
                <a:latin typeface="inter-regular"/>
              </a:rPr>
              <a:t>To see the text, you need to convert it into character.</a:t>
            </a:r>
          </a:p>
          <a:p>
            <a:pPr algn="just"/>
            <a:endParaRPr lang="en-US" dirty="0">
              <a:solidFill>
                <a:srgbClr val="333333"/>
              </a:solidFill>
              <a:latin typeface="inter-regular"/>
            </a:endParaRP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Assuming the content of a text file </a:t>
            </a:r>
            <a:r>
              <a:rPr lang="en-US" b="1" i="0" dirty="0">
                <a:solidFill>
                  <a:srgbClr val="333333"/>
                </a:solidFill>
                <a:effectLst/>
                <a:latin typeface="inter-bold"/>
              </a:rPr>
              <a:t>testout1.txt</a:t>
            </a:r>
            <a:r>
              <a:rPr lang="en-US" b="0" i="0" dirty="0">
                <a:solidFill>
                  <a:srgbClr val="333333"/>
                </a:solidFill>
                <a:effectLst/>
                <a:latin typeface="inter-regular"/>
              </a:rPr>
              <a:t> is “</a:t>
            </a:r>
            <a:r>
              <a:rPr lang="en-US" b="1" i="0" dirty="0">
                <a:solidFill>
                  <a:srgbClr val="333333"/>
                </a:solidFill>
                <a:effectLst/>
                <a:highlight>
                  <a:srgbClr val="FFFF00"/>
                </a:highlight>
                <a:latin typeface="inter-regular"/>
              </a:rPr>
              <a:t>Welcome to GIET</a:t>
            </a:r>
            <a:r>
              <a:rPr lang="en-US" b="0" i="0" dirty="0">
                <a:solidFill>
                  <a:srgbClr val="333333"/>
                </a:solidFill>
                <a:effectLst/>
                <a:latin typeface="inter-regular"/>
              </a:rPr>
              <a:t>”</a:t>
            </a:r>
            <a:endParaRPr lang="en-IN" i="0" dirty="0">
              <a:effectLst/>
              <a:latin typeface="erdana"/>
            </a:endParaRPr>
          </a:p>
        </p:txBody>
      </p:sp>
    </p:spTree>
    <p:extLst>
      <p:ext uri="{BB962C8B-B14F-4D97-AF65-F5344CB8AC3E}">
        <p14:creationId xmlns:p14="http://schemas.microsoft.com/office/powerpoint/2010/main" val="2846781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err="1">
                <a:solidFill>
                  <a:srgbClr val="610B38"/>
                </a:solidFill>
                <a:latin typeface="erdana"/>
              </a:rPr>
              <a:t>FileInputStream</a:t>
            </a:r>
            <a:r>
              <a:rPr lang="en-IN" b="1" dirty="0">
                <a:solidFill>
                  <a:srgbClr val="610B38"/>
                </a:solidFill>
                <a:latin typeface="erdana"/>
              </a:rPr>
              <a:t> Class : Example 02</a:t>
            </a:r>
          </a:p>
        </p:txBody>
      </p:sp>
      <p:sp>
        <p:nvSpPr>
          <p:cNvPr id="4" name="TextBox 3">
            <a:extLst>
              <a:ext uri="{FF2B5EF4-FFF2-40B4-BE49-F238E27FC236}">
                <a16:creationId xmlns:a16="http://schemas.microsoft.com/office/drawing/2014/main" id="{9083C5ED-0976-481A-5FC0-D6AE00370339}"/>
              </a:ext>
            </a:extLst>
          </p:cNvPr>
          <p:cNvSpPr txBox="1"/>
          <p:nvPr/>
        </p:nvSpPr>
        <p:spPr>
          <a:xfrm>
            <a:off x="284735" y="543595"/>
            <a:ext cx="7784091" cy="6232475"/>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//Reading the entire contents of a file</a:t>
            </a:r>
          </a:p>
          <a:p>
            <a:pPr algn="just"/>
            <a:endParaRPr lang="en-IN" sz="300" b="1" dirty="0">
              <a:solidFill>
                <a:srgbClr val="006699"/>
              </a:solidFill>
              <a:latin typeface="inter-regular"/>
            </a:endParaRP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java.io.FileInputStream</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ReadEx2</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try</a:t>
            </a:r>
          </a:p>
          <a:p>
            <a:pPr algn="just"/>
            <a:r>
              <a:rPr lang="en-IN" b="1" dirty="0">
                <a:solidFill>
                  <a:srgbClr val="006699"/>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FileInputStream</a:t>
            </a:r>
            <a:r>
              <a:rPr lang="en-IN" b="0" i="0" dirty="0">
                <a:solidFill>
                  <a:srgbClr val="000000"/>
                </a:solidFill>
                <a:effectLst/>
                <a:latin typeface="inter-regular"/>
              </a:rPr>
              <a:t> fin=</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FileInputStream</a:t>
            </a:r>
            <a:r>
              <a:rPr lang="en-IN" b="0" i="0" dirty="0">
                <a:solidFill>
                  <a:srgbClr val="000000"/>
                </a:solidFill>
                <a:effectLst/>
                <a:latin typeface="inter-regular"/>
              </a:rPr>
              <a:t>(</a:t>
            </a:r>
            <a:r>
              <a:rPr lang="en-IN" b="0" i="0" dirty="0">
                <a:solidFill>
                  <a:srgbClr val="0000FF"/>
                </a:solidFill>
                <a:effectLst/>
                <a:latin typeface="inter-regular"/>
              </a:rPr>
              <a:t>"D:\\testout1.txt"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err="1">
                <a:solidFill>
                  <a:srgbClr val="000000"/>
                </a:solidFill>
                <a:effectLst/>
                <a:latin typeface="inter-regular"/>
              </a:rPr>
              <a:t>fin.read</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 read() method returns -1 when </a:t>
            </a:r>
            <a:r>
              <a:rPr lang="en-IN" b="0" i="0" dirty="0" err="1">
                <a:solidFill>
                  <a:srgbClr val="000000"/>
                </a:solidFill>
                <a:effectLst/>
                <a:latin typeface="inter-regular"/>
              </a:rPr>
              <a:t>eof</a:t>
            </a:r>
            <a:r>
              <a:rPr lang="en-IN" b="0" i="0" dirty="0">
                <a:solidFill>
                  <a:srgbClr val="000000"/>
                </a:solidFill>
                <a:effectLst/>
                <a:latin typeface="inter-regular"/>
              </a:rPr>
              <a:t> reached</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a:t>
            </a:r>
            <a:r>
              <a:rPr lang="en-IN" b="0" i="0" dirty="0">
                <a:solidFill>
                  <a:srgbClr val="000000"/>
                </a:solidFill>
                <a:effectLst/>
                <a:latin typeface="inter-regular"/>
              </a:rPr>
              <a:t>((</a:t>
            </a:r>
            <a:r>
              <a:rPr lang="en-IN" b="1" i="0" dirty="0">
                <a:solidFill>
                  <a:srgbClr val="006699"/>
                </a:solidFill>
                <a:effectLst/>
                <a:latin typeface="inter-regular"/>
              </a:rPr>
              <a:t>char</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fin.close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(e);</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a:t>
            </a:r>
          </a:p>
        </p:txBody>
      </p:sp>
      <p:sp>
        <p:nvSpPr>
          <p:cNvPr id="7" name="TextBox 6">
            <a:extLst>
              <a:ext uri="{FF2B5EF4-FFF2-40B4-BE49-F238E27FC236}">
                <a16:creationId xmlns:a16="http://schemas.microsoft.com/office/drawing/2014/main" id="{F61EFCB6-B61D-301C-D11F-1BE8498CDBFB}"/>
              </a:ext>
            </a:extLst>
          </p:cNvPr>
          <p:cNvSpPr txBox="1"/>
          <p:nvPr/>
        </p:nvSpPr>
        <p:spPr>
          <a:xfrm>
            <a:off x="8340132" y="1004895"/>
            <a:ext cx="3158136" cy="646331"/>
          </a:xfrm>
          <a:prstGeom prst="rect">
            <a:avLst/>
          </a:prstGeom>
          <a:noFill/>
          <a:ln>
            <a:solidFill>
              <a:schemeClr val="accent1"/>
            </a:solidFill>
          </a:ln>
        </p:spPr>
        <p:txBody>
          <a:bodyPr wrap="square">
            <a:spAutoFit/>
          </a:bodyPr>
          <a:lstStyle/>
          <a:p>
            <a:pPr algn="just"/>
            <a:r>
              <a:rPr lang="en-IN" b="1" dirty="0">
                <a:solidFill>
                  <a:srgbClr val="610B38"/>
                </a:solidFill>
                <a:latin typeface="erdana"/>
              </a:rPr>
              <a:t>Output:</a:t>
            </a:r>
          </a:p>
          <a:p>
            <a:pPr algn="just"/>
            <a:r>
              <a:rPr lang="en-IN" b="1" i="0" dirty="0">
                <a:solidFill>
                  <a:srgbClr val="610B38"/>
                </a:solidFill>
                <a:effectLst/>
                <a:latin typeface="erdana"/>
              </a:rPr>
              <a:t>	</a:t>
            </a:r>
            <a:r>
              <a:rPr lang="en-IN" dirty="0">
                <a:solidFill>
                  <a:srgbClr val="0000FF"/>
                </a:solidFill>
                <a:latin typeface="inter-regular"/>
              </a:rPr>
              <a:t> </a:t>
            </a:r>
            <a:r>
              <a:rPr lang="en-US" b="1" i="0" dirty="0">
                <a:solidFill>
                  <a:srgbClr val="333333"/>
                </a:solidFill>
                <a:effectLst/>
                <a:latin typeface="inter-bold"/>
              </a:rPr>
              <a:t>Welcome to GIET</a:t>
            </a:r>
            <a:endParaRPr lang="en-IN" b="1" i="0" dirty="0">
              <a:effectLst/>
              <a:latin typeface="erdana"/>
            </a:endParaRPr>
          </a:p>
        </p:txBody>
      </p:sp>
    </p:spTree>
    <p:extLst>
      <p:ext uri="{BB962C8B-B14F-4D97-AF65-F5344CB8AC3E}">
        <p14:creationId xmlns:p14="http://schemas.microsoft.com/office/powerpoint/2010/main" val="2851643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a:solidFill>
                  <a:srgbClr val="610B38"/>
                </a:solidFill>
                <a:latin typeface="erdana"/>
              </a:rPr>
              <a:t>Example : File copying</a:t>
            </a:r>
          </a:p>
        </p:txBody>
      </p:sp>
      <p:sp>
        <p:nvSpPr>
          <p:cNvPr id="4" name="TextBox 3">
            <a:extLst>
              <a:ext uri="{FF2B5EF4-FFF2-40B4-BE49-F238E27FC236}">
                <a16:creationId xmlns:a16="http://schemas.microsoft.com/office/drawing/2014/main" id="{9083C5ED-0976-481A-5FC0-D6AE00370339}"/>
              </a:ext>
            </a:extLst>
          </p:cNvPr>
          <p:cNvSpPr txBox="1"/>
          <p:nvPr/>
        </p:nvSpPr>
        <p:spPr>
          <a:xfrm>
            <a:off x="415364" y="1039045"/>
            <a:ext cx="9011665" cy="5355312"/>
          </a:xfrm>
          <a:prstGeom prst="rect">
            <a:avLst/>
          </a:prstGeom>
          <a:noFill/>
          <a:ln>
            <a:solidFill>
              <a:schemeClr val="accent1"/>
            </a:solidFill>
          </a:ln>
        </p:spPr>
        <p:txBody>
          <a:bodyPr wrap="square">
            <a:spAutoFit/>
          </a:bodyPr>
          <a:lstStyle/>
          <a:p>
            <a:pPr algn="just"/>
            <a:r>
              <a:rPr lang="en-IN" b="0" i="0" dirty="0">
                <a:solidFill>
                  <a:srgbClr val="000000"/>
                </a:solidFill>
                <a:effectLst/>
                <a:latin typeface="inter-regular"/>
              </a:rPr>
              <a:t>//</a:t>
            </a:r>
            <a:r>
              <a:rPr lang="en-IN" b="1" i="0" dirty="0">
                <a:solidFill>
                  <a:srgbClr val="000000"/>
                </a:solidFill>
                <a:effectLst/>
                <a:latin typeface="inter-regular"/>
              </a:rPr>
              <a:t> Copying one file content into another</a:t>
            </a:r>
          </a:p>
          <a:p>
            <a:pPr algn="just"/>
            <a:endParaRPr lang="en-IN" dirty="0">
              <a:solidFill>
                <a:srgbClr val="000000"/>
              </a:solidFill>
              <a:latin typeface="inter-regular"/>
            </a:endParaRPr>
          </a:p>
          <a:p>
            <a:pPr algn="just"/>
            <a:r>
              <a:rPr lang="en-IN" b="0" i="0" dirty="0">
                <a:solidFill>
                  <a:srgbClr val="000000"/>
                </a:solidFill>
                <a:effectLst/>
                <a:latin typeface="inter-regular"/>
              </a:rPr>
              <a:t>import java.io.*;</a:t>
            </a:r>
          </a:p>
          <a:p>
            <a:pPr algn="just"/>
            <a:r>
              <a:rPr lang="en-IN" b="0" i="0" dirty="0">
                <a:solidFill>
                  <a:srgbClr val="000000"/>
                </a:solidFill>
                <a:effectLst/>
                <a:latin typeface="inter-regular"/>
              </a:rPr>
              <a:t>class </a:t>
            </a:r>
            <a:r>
              <a:rPr lang="en-IN" b="0" i="0" dirty="0" err="1">
                <a:solidFill>
                  <a:srgbClr val="000000"/>
                </a:solidFill>
                <a:effectLst/>
                <a:latin typeface="inter-regular"/>
              </a:rPr>
              <a:t>copyfile</a:t>
            </a:r>
            <a:endParaRPr lang="en-IN" b="0" i="0" dirty="0">
              <a:solidFill>
                <a:srgbClr val="000000"/>
              </a:solidFill>
              <a:effectLst/>
              <a:latin typeface="inter-regular"/>
            </a:endParaRPr>
          </a:p>
          <a:p>
            <a:pPr algn="just"/>
            <a:r>
              <a:rPr lang="en-IN" b="0" i="0" dirty="0">
                <a:solidFill>
                  <a:srgbClr val="000000"/>
                </a:solidFill>
                <a:effectLst/>
                <a:latin typeface="inter-regular"/>
              </a:rPr>
              <a:t>{</a:t>
            </a:r>
          </a:p>
          <a:p>
            <a:pPr algn="just"/>
            <a:r>
              <a:rPr lang="en-IN" b="0" i="0" dirty="0">
                <a:solidFill>
                  <a:srgbClr val="000000"/>
                </a:solidFill>
                <a:effectLst/>
                <a:latin typeface="inter-regular"/>
              </a:rPr>
              <a:t>	public static void main(String </a:t>
            </a:r>
            <a:r>
              <a:rPr lang="en-IN" b="0" i="0" dirty="0" err="1">
                <a:solidFill>
                  <a:srgbClr val="000000"/>
                </a:solidFill>
                <a:effectLst/>
                <a:latin typeface="inter-regular"/>
              </a:rPr>
              <a:t>args</a:t>
            </a:r>
            <a:r>
              <a:rPr lang="en-IN" b="0" i="0" dirty="0">
                <a:solidFill>
                  <a:srgbClr val="000000"/>
                </a:solidFill>
                <a:effectLst/>
                <a:latin typeface="inter-regular"/>
              </a:rPr>
              <a:t>[]) throws </a:t>
            </a:r>
            <a:r>
              <a:rPr lang="en-IN" b="0" i="0" dirty="0" err="1">
                <a:solidFill>
                  <a:srgbClr val="000000"/>
                </a:solidFill>
                <a:effectLst/>
                <a:latin typeface="inter-regular"/>
              </a:rPr>
              <a:t>IOException</a:t>
            </a:r>
            <a:endParaRPr lang="en-IN" b="0" i="0" dirty="0">
              <a:solidFill>
                <a:srgbClr val="000000"/>
              </a:solidFill>
              <a:effectLst/>
              <a:latin typeface="inter-regular"/>
            </a:endParaRP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int </a:t>
            </a:r>
            <a:r>
              <a:rPr lang="en-IN" b="0" i="0" dirty="0" err="1">
                <a:solidFill>
                  <a:srgbClr val="000000"/>
                </a:solidFill>
                <a:effectLst/>
                <a:latin typeface="inter-regular"/>
              </a:rPr>
              <a:t>ch</a:t>
            </a:r>
            <a:r>
              <a:rPr lang="en-IN" b="0" i="0" dirty="0">
                <a:solidFill>
                  <a:srgbClr val="000000"/>
                </a:solidFill>
                <a:effectLst/>
                <a:latin typeface="inter-regular"/>
              </a:rPr>
              <a:t>;</a:t>
            </a:r>
          </a:p>
          <a:p>
            <a:pPr algn="just"/>
            <a:r>
              <a:rPr lang="en-IN" b="0" i="0" dirty="0">
                <a:solidFill>
                  <a:srgbClr val="000000"/>
                </a:solidFill>
                <a:effectLst/>
                <a:latin typeface="inter-regular"/>
              </a:rPr>
              <a:t>		</a:t>
            </a:r>
            <a:r>
              <a:rPr lang="en-IN" b="0" i="0" dirty="0" err="1">
                <a:solidFill>
                  <a:srgbClr val="000000"/>
                </a:solidFill>
                <a:effectLst/>
                <a:latin typeface="inter-regular"/>
              </a:rPr>
              <a:t>FileInputStream</a:t>
            </a:r>
            <a:r>
              <a:rPr lang="en-IN" b="0" i="0" dirty="0">
                <a:solidFill>
                  <a:srgbClr val="000000"/>
                </a:solidFill>
                <a:effectLst/>
                <a:latin typeface="inter-regular"/>
              </a:rPr>
              <a:t> fin=new </a:t>
            </a:r>
            <a:r>
              <a:rPr lang="en-IN" b="0" i="0" dirty="0" err="1">
                <a:solidFill>
                  <a:srgbClr val="000000"/>
                </a:solidFill>
                <a:effectLst/>
                <a:latin typeface="inter-regular"/>
              </a:rPr>
              <a:t>FileInputStream</a:t>
            </a:r>
            <a:r>
              <a:rPr lang="en-IN" b="0" i="0" dirty="0">
                <a:solidFill>
                  <a:srgbClr val="000000"/>
                </a:solidFill>
                <a:effectLst/>
                <a:latin typeface="inter-regular"/>
              </a:rPr>
              <a:t>("D:\\sample.txt");</a:t>
            </a:r>
          </a:p>
          <a:p>
            <a:pPr algn="just"/>
            <a:r>
              <a:rPr lang="en-IN" b="0" i="0" dirty="0">
                <a:solidFill>
                  <a:srgbClr val="000000"/>
                </a:solidFill>
                <a:effectLst/>
                <a:latin typeface="inter-regular"/>
              </a:rPr>
              <a:t>		</a:t>
            </a:r>
            <a:r>
              <a:rPr lang="en-IN" b="0" i="0" dirty="0" err="1">
                <a:solidFill>
                  <a:srgbClr val="000000"/>
                </a:solidFill>
                <a:effectLst/>
                <a:latin typeface="inter-regular"/>
              </a:rPr>
              <a:t>FileOutputStream</a:t>
            </a:r>
            <a:r>
              <a:rPr lang="en-IN" b="0" i="0" dirty="0">
                <a:solidFill>
                  <a:srgbClr val="000000"/>
                </a:solidFill>
                <a:effectLst/>
                <a:latin typeface="inter-regular"/>
              </a:rPr>
              <a:t> </a:t>
            </a:r>
            <a:r>
              <a:rPr lang="en-IN" b="0" i="0" dirty="0" err="1">
                <a:solidFill>
                  <a:srgbClr val="000000"/>
                </a:solidFill>
                <a:effectLst/>
                <a:latin typeface="inter-regular"/>
              </a:rPr>
              <a:t>fout</a:t>
            </a:r>
            <a:r>
              <a:rPr lang="en-IN" b="0" i="0" dirty="0">
                <a:solidFill>
                  <a:srgbClr val="000000"/>
                </a:solidFill>
                <a:effectLst/>
                <a:latin typeface="inter-regular"/>
              </a:rPr>
              <a:t>=new </a:t>
            </a:r>
            <a:r>
              <a:rPr lang="en-IN" b="0" i="0" dirty="0" err="1">
                <a:solidFill>
                  <a:srgbClr val="000000"/>
                </a:solidFill>
                <a:effectLst/>
                <a:latin typeface="inter-regular"/>
              </a:rPr>
              <a:t>FileOutputStream</a:t>
            </a:r>
            <a:r>
              <a:rPr lang="en-IN" b="0" i="0" dirty="0">
                <a:solidFill>
                  <a:srgbClr val="000000"/>
                </a:solidFill>
                <a:effectLst/>
                <a:latin typeface="inter-regular"/>
              </a:rPr>
              <a:t>("D:\\sample_copy.txt");</a:t>
            </a:r>
          </a:p>
          <a:p>
            <a:pPr algn="just"/>
            <a:r>
              <a:rPr lang="en-IN" b="0" i="0" dirty="0">
                <a:solidFill>
                  <a:srgbClr val="000000"/>
                </a:solidFill>
                <a:effectLst/>
                <a:latin typeface="inter-regular"/>
              </a:rPr>
              <a:t>		while((</a:t>
            </a:r>
            <a:r>
              <a:rPr lang="en-IN" b="0" i="0" dirty="0" err="1">
                <a:solidFill>
                  <a:srgbClr val="000000"/>
                </a:solidFill>
                <a:effectLst/>
                <a:latin typeface="inter-regular"/>
              </a:rPr>
              <a:t>ch</a:t>
            </a:r>
            <a:r>
              <a:rPr lang="en-IN" b="0" i="0" dirty="0">
                <a:solidFill>
                  <a:srgbClr val="000000"/>
                </a:solidFill>
                <a:effectLst/>
                <a:latin typeface="inter-regular"/>
              </a:rPr>
              <a:t>=</a:t>
            </a:r>
            <a:r>
              <a:rPr lang="en-IN" b="0" i="0" dirty="0" err="1">
                <a:solidFill>
                  <a:srgbClr val="000000"/>
                </a:solidFill>
                <a:effectLst/>
                <a:latin typeface="inter-regular"/>
              </a:rPr>
              <a:t>fin.read</a:t>
            </a:r>
            <a:r>
              <a:rPr lang="en-IN" b="0" i="0" dirty="0">
                <a:solidFill>
                  <a:srgbClr val="000000"/>
                </a:solidFill>
                <a:effectLst/>
                <a:latin typeface="inter-regular"/>
              </a:rPr>
              <a:t>()) != -1)</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fout.write</a:t>
            </a:r>
            <a:r>
              <a:rPr lang="en-IN" b="0" i="0" dirty="0">
                <a:solidFill>
                  <a:srgbClr val="000000"/>
                </a:solidFill>
                <a:effectLst/>
                <a:latin typeface="inter-regular"/>
              </a:rPr>
              <a:t>(</a:t>
            </a:r>
            <a:r>
              <a:rPr lang="en-IN" b="0" i="0" dirty="0" err="1">
                <a:solidFill>
                  <a:srgbClr val="000000"/>
                </a:solidFill>
                <a:effectLst/>
                <a:latin typeface="inter-regular"/>
              </a:rPr>
              <a:t>ch</a:t>
            </a:r>
            <a:r>
              <a:rPr lang="en-IN" b="0" i="0" dirty="0">
                <a:solidFill>
                  <a:srgbClr val="000000"/>
                </a:solidFill>
                <a:effectLst/>
                <a:latin typeface="inter-regular"/>
              </a:rPr>
              <a:t>);</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fin.close</a:t>
            </a:r>
            <a:r>
              <a:rPr lang="en-IN" b="0" i="0" dirty="0">
                <a:solidFill>
                  <a:srgbClr val="000000"/>
                </a:solidFill>
                <a:effectLst/>
                <a:latin typeface="inter-regular"/>
              </a:rPr>
              <a:t>();</a:t>
            </a:r>
          </a:p>
          <a:p>
            <a:pPr algn="just"/>
            <a:r>
              <a:rPr lang="en-IN" b="0" i="0" dirty="0">
                <a:solidFill>
                  <a:srgbClr val="000000"/>
                </a:solidFill>
                <a:effectLst/>
                <a:latin typeface="inter-regular"/>
              </a:rPr>
              <a:t>		</a:t>
            </a:r>
            <a:r>
              <a:rPr lang="en-IN" b="0" i="0" dirty="0" err="1">
                <a:solidFill>
                  <a:srgbClr val="000000"/>
                </a:solidFill>
                <a:effectLst/>
                <a:latin typeface="inter-regular"/>
              </a:rPr>
              <a:t>fout.close</a:t>
            </a:r>
            <a:r>
              <a:rPr lang="en-IN" b="0" i="0" dirty="0">
                <a:solidFill>
                  <a:srgbClr val="000000"/>
                </a:solidFill>
                <a:effectLst/>
                <a:latin typeface="inter-regular"/>
              </a:rPr>
              <a:t>();</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("File Copied");</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a:t>
            </a:r>
          </a:p>
        </p:txBody>
      </p:sp>
      <p:sp>
        <p:nvSpPr>
          <p:cNvPr id="7" name="TextBox 6">
            <a:extLst>
              <a:ext uri="{FF2B5EF4-FFF2-40B4-BE49-F238E27FC236}">
                <a16:creationId xmlns:a16="http://schemas.microsoft.com/office/drawing/2014/main" id="{F61EFCB6-B61D-301C-D11F-1BE8498CDBFB}"/>
              </a:ext>
            </a:extLst>
          </p:cNvPr>
          <p:cNvSpPr txBox="1"/>
          <p:nvPr/>
        </p:nvSpPr>
        <p:spPr>
          <a:xfrm>
            <a:off x="9780494" y="3255036"/>
            <a:ext cx="1914998" cy="923330"/>
          </a:xfrm>
          <a:prstGeom prst="rect">
            <a:avLst/>
          </a:prstGeom>
          <a:noFill/>
          <a:ln>
            <a:solidFill>
              <a:schemeClr val="accent1"/>
            </a:solidFill>
          </a:ln>
        </p:spPr>
        <p:txBody>
          <a:bodyPr wrap="square">
            <a:spAutoFit/>
          </a:bodyPr>
          <a:lstStyle/>
          <a:p>
            <a:pPr algn="just"/>
            <a:r>
              <a:rPr lang="en-IN" b="1" dirty="0">
                <a:solidFill>
                  <a:srgbClr val="610B38"/>
                </a:solidFill>
                <a:latin typeface="erdana"/>
              </a:rPr>
              <a:t>Output:</a:t>
            </a:r>
          </a:p>
          <a:p>
            <a:pPr algn="just"/>
            <a:endParaRPr lang="en-IN" b="1" dirty="0">
              <a:solidFill>
                <a:srgbClr val="610B38"/>
              </a:solidFill>
              <a:latin typeface="erdana"/>
            </a:endParaRPr>
          </a:p>
          <a:p>
            <a:pPr algn="just"/>
            <a:r>
              <a:rPr lang="en-IN" b="1" i="0" dirty="0">
                <a:solidFill>
                  <a:srgbClr val="610B38"/>
                </a:solidFill>
                <a:effectLst/>
                <a:latin typeface="erdana"/>
              </a:rPr>
              <a:t>     </a:t>
            </a:r>
            <a:r>
              <a:rPr lang="en-US" b="1" i="0" dirty="0">
                <a:solidFill>
                  <a:srgbClr val="333333"/>
                </a:solidFill>
                <a:effectLst/>
                <a:latin typeface="inter-bold"/>
              </a:rPr>
              <a:t>File Copied</a:t>
            </a:r>
            <a:endParaRPr lang="en-IN" b="1" i="0" dirty="0">
              <a:effectLst/>
              <a:latin typeface="erdana"/>
            </a:endParaRPr>
          </a:p>
        </p:txBody>
      </p:sp>
    </p:spTree>
    <p:extLst>
      <p:ext uri="{BB962C8B-B14F-4D97-AF65-F5344CB8AC3E}">
        <p14:creationId xmlns:p14="http://schemas.microsoft.com/office/powerpoint/2010/main" val="3200801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773723" y="2809155"/>
            <a:ext cx="10721591" cy="1104220"/>
          </a:xfrm>
        </p:spPr>
        <p:txBody>
          <a:bodyPr>
            <a:normAutofit/>
          </a:bodyPr>
          <a:lstStyle/>
          <a:p>
            <a:r>
              <a:rPr lang="en-IN" sz="7200" b="1" dirty="0"/>
              <a:t>Java </a:t>
            </a:r>
            <a:r>
              <a:rPr lang="en-IN" sz="7200" b="1" dirty="0" err="1"/>
              <a:t>FileWriter</a:t>
            </a:r>
            <a:r>
              <a:rPr lang="en-IN" sz="7200" b="1" dirty="0"/>
              <a:t> Class</a:t>
            </a:r>
          </a:p>
        </p:txBody>
      </p:sp>
    </p:spTree>
    <p:extLst>
      <p:ext uri="{BB962C8B-B14F-4D97-AF65-F5344CB8AC3E}">
        <p14:creationId xmlns:p14="http://schemas.microsoft.com/office/powerpoint/2010/main" val="3519512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err="1">
                <a:solidFill>
                  <a:srgbClr val="610B38"/>
                </a:solidFill>
                <a:latin typeface="erdana"/>
              </a:rPr>
              <a:t>FileWriter</a:t>
            </a:r>
            <a:r>
              <a:rPr lang="en-IN" b="1" dirty="0">
                <a:solidFill>
                  <a:srgbClr val="610B38"/>
                </a:solidFill>
                <a:latin typeface="erdana"/>
              </a:rPr>
              <a:t> Class</a:t>
            </a:r>
          </a:p>
        </p:txBody>
      </p:sp>
      <p:sp>
        <p:nvSpPr>
          <p:cNvPr id="5" name="TextBox 4">
            <a:extLst>
              <a:ext uri="{FF2B5EF4-FFF2-40B4-BE49-F238E27FC236}">
                <a16:creationId xmlns:a16="http://schemas.microsoft.com/office/drawing/2014/main" id="{71092273-9DB6-55ED-F2E1-D0913C414C15}"/>
              </a:ext>
            </a:extLst>
          </p:cNvPr>
          <p:cNvSpPr txBox="1"/>
          <p:nvPr/>
        </p:nvSpPr>
        <p:spPr>
          <a:xfrm>
            <a:off x="663384" y="891787"/>
            <a:ext cx="11116236" cy="1477328"/>
          </a:xfrm>
          <a:prstGeom prst="rect">
            <a:avLst/>
          </a:prstGeom>
          <a:noFill/>
          <a:ln>
            <a:solidFill>
              <a:schemeClr val="accent1"/>
            </a:solidFill>
          </a:ln>
        </p:spPr>
        <p:txBody>
          <a:bodyPr wrap="square">
            <a:spAutoFit/>
          </a:bodyPr>
          <a:lstStyle/>
          <a:p>
            <a:pPr algn="just"/>
            <a:r>
              <a:rPr lang="en-US" dirty="0">
                <a:solidFill>
                  <a:srgbClr val="333333"/>
                </a:solidFill>
                <a:latin typeface="inter-regular"/>
              </a:rPr>
              <a:t>Java </a:t>
            </a:r>
            <a:r>
              <a:rPr lang="en-US" dirty="0" err="1">
                <a:solidFill>
                  <a:srgbClr val="333333"/>
                </a:solidFill>
                <a:latin typeface="inter-regular"/>
              </a:rPr>
              <a:t>FileWriter</a:t>
            </a:r>
            <a:r>
              <a:rPr lang="en-US" dirty="0">
                <a:solidFill>
                  <a:srgbClr val="333333"/>
                </a:solidFill>
                <a:latin typeface="inter-regular"/>
              </a:rPr>
              <a:t> class is used to write character-oriented data to a file. It is character-oriented class which is used for file handling in java.</a:t>
            </a:r>
            <a:endParaRPr lang="en-US" dirty="0">
              <a:solidFill>
                <a:srgbClr val="333333"/>
              </a:solidFill>
              <a:latin typeface="inter-regular"/>
              <a:hlinkClick r:id="rId2">
                <a:extLst>
                  <a:ext uri="{A12FA001-AC4F-418D-AE19-62706E023703}">
                    <ahyp:hlinkClr xmlns:ahyp="http://schemas.microsoft.com/office/drawing/2018/hyperlinkcolor" val="tx"/>
                  </a:ext>
                </a:extLst>
              </a:hlinkClick>
            </a:endParaRPr>
          </a:p>
          <a:p>
            <a:pPr algn="just"/>
            <a:endParaRPr lang="en-US" dirty="0">
              <a:solidFill>
                <a:srgbClr val="333333"/>
              </a:solidFill>
              <a:latin typeface="inter-regular"/>
            </a:endParaRPr>
          </a:p>
          <a:p>
            <a:pPr algn="just"/>
            <a:r>
              <a:rPr lang="en-US" dirty="0">
                <a:solidFill>
                  <a:srgbClr val="333333"/>
                </a:solidFill>
                <a:latin typeface="inter-regular"/>
              </a:rPr>
              <a:t>Unlike </a:t>
            </a:r>
            <a:r>
              <a:rPr lang="en-US" dirty="0" err="1">
                <a:solidFill>
                  <a:srgbClr val="333333"/>
                </a:solidFill>
                <a:latin typeface="inter-regular"/>
              </a:rPr>
              <a:t>FileOutputStream</a:t>
            </a:r>
            <a:r>
              <a:rPr lang="en-US" dirty="0">
                <a:solidFill>
                  <a:srgbClr val="333333"/>
                </a:solidFill>
                <a:latin typeface="inter-regular"/>
              </a:rPr>
              <a:t> class, you don't need to convert string into byte </a:t>
            </a:r>
            <a:r>
              <a:rPr lang="en-US" dirty="0">
                <a:solidFill>
                  <a:srgbClr val="333333"/>
                </a:solidFill>
                <a:latin typeface="inter-regular"/>
                <a:hlinkClick r:id="rId3">
                  <a:extLst>
                    <a:ext uri="{A12FA001-AC4F-418D-AE19-62706E023703}">
                      <ahyp:hlinkClr xmlns:ahyp="http://schemas.microsoft.com/office/drawing/2018/hyperlinkcolor" val="tx"/>
                    </a:ext>
                  </a:extLst>
                </a:hlinkClick>
              </a:rPr>
              <a:t>array</a:t>
            </a:r>
            <a:r>
              <a:rPr lang="en-US" dirty="0">
                <a:solidFill>
                  <a:srgbClr val="333333"/>
                </a:solidFill>
                <a:latin typeface="inter-regular"/>
              </a:rPr>
              <a:t> because it provides method to write string directly.</a:t>
            </a:r>
          </a:p>
        </p:txBody>
      </p:sp>
      <p:sp>
        <p:nvSpPr>
          <p:cNvPr id="6" name="TextBox 5">
            <a:extLst>
              <a:ext uri="{FF2B5EF4-FFF2-40B4-BE49-F238E27FC236}">
                <a16:creationId xmlns:a16="http://schemas.microsoft.com/office/drawing/2014/main" id="{2ACA23FF-92A9-9033-7B83-E946C9EEEB79}"/>
              </a:ext>
            </a:extLst>
          </p:cNvPr>
          <p:cNvSpPr txBox="1"/>
          <p:nvPr/>
        </p:nvSpPr>
        <p:spPr>
          <a:xfrm>
            <a:off x="663384" y="2761037"/>
            <a:ext cx="11116235" cy="923330"/>
          </a:xfrm>
          <a:prstGeom prst="rect">
            <a:avLst/>
          </a:prstGeom>
          <a:noFill/>
          <a:ln>
            <a:solidFill>
              <a:schemeClr val="accent1"/>
            </a:solidFill>
          </a:ln>
        </p:spPr>
        <p:txBody>
          <a:bodyPr wrap="square">
            <a:spAutoFit/>
          </a:bodyPr>
          <a:lstStyle/>
          <a:p>
            <a:pPr algn="just"/>
            <a:r>
              <a:rPr lang="en-IN" b="1" i="0" dirty="0" err="1">
                <a:solidFill>
                  <a:srgbClr val="610B38"/>
                </a:solidFill>
                <a:effectLst/>
                <a:latin typeface="erdana"/>
              </a:rPr>
              <a:t>FileWriter</a:t>
            </a:r>
            <a:r>
              <a:rPr lang="en-IN" b="1" i="0" dirty="0">
                <a:solidFill>
                  <a:srgbClr val="610B38"/>
                </a:solidFill>
                <a:effectLst/>
                <a:latin typeface="erdana"/>
              </a:rPr>
              <a:t> class declaration :</a:t>
            </a:r>
          </a:p>
          <a:p>
            <a:pPr algn="just"/>
            <a:endParaRPr lang="en-IN" b="1" dirty="0">
              <a:solidFill>
                <a:srgbClr val="610B38"/>
              </a:solidFill>
              <a:latin typeface="erdana"/>
            </a:endParaRPr>
          </a:p>
          <a:p>
            <a:pPr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FileWriter</a:t>
            </a:r>
            <a:r>
              <a:rPr lang="en-US" b="0" i="0" dirty="0">
                <a:solidFill>
                  <a:srgbClr val="000000"/>
                </a:solidFill>
                <a:effectLst/>
                <a:latin typeface="inter-regular"/>
              </a:rPr>
              <a:t> </a:t>
            </a:r>
            <a:r>
              <a:rPr lang="en-US" b="1" i="0" dirty="0">
                <a:solidFill>
                  <a:srgbClr val="006699"/>
                </a:solidFill>
                <a:effectLst/>
                <a:latin typeface="inter-regular"/>
              </a:rPr>
              <a:t>extends</a:t>
            </a:r>
            <a:r>
              <a:rPr lang="en-US" b="0" i="0" dirty="0">
                <a:solidFill>
                  <a:srgbClr val="000000"/>
                </a:solidFill>
                <a:effectLst/>
                <a:latin typeface="inter-regular"/>
              </a:rPr>
              <a:t> </a:t>
            </a:r>
            <a:r>
              <a:rPr lang="en-US" b="0" i="0" dirty="0" err="1">
                <a:solidFill>
                  <a:srgbClr val="000000"/>
                </a:solidFill>
                <a:effectLst/>
                <a:latin typeface="inter-regular"/>
              </a:rPr>
              <a:t>OutputStreamWriter</a:t>
            </a:r>
            <a:r>
              <a:rPr lang="en-US" b="0" i="0" dirty="0">
                <a:solidFill>
                  <a:srgbClr val="000000"/>
                </a:solidFill>
                <a:effectLst/>
                <a:latin typeface="inter-regular"/>
              </a:rPr>
              <a:t> </a:t>
            </a:r>
            <a:endParaRPr lang="en-IN" b="1" i="0" dirty="0">
              <a:effectLst/>
              <a:latin typeface="erdana"/>
            </a:endParaRPr>
          </a:p>
        </p:txBody>
      </p:sp>
      <p:sp>
        <p:nvSpPr>
          <p:cNvPr id="4" name="TextBox 3">
            <a:extLst>
              <a:ext uri="{FF2B5EF4-FFF2-40B4-BE49-F238E27FC236}">
                <a16:creationId xmlns:a16="http://schemas.microsoft.com/office/drawing/2014/main" id="{CE89B613-68B0-45CD-B17B-E157428EDAD6}"/>
              </a:ext>
            </a:extLst>
          </p:cNvPr>
          <p:cNvSpPr txBox="1"/>
          <p:nvPr/>
        </p:nvSpPr>
        <p:spPr>
          <a:xfrm>
            <a:off x="663386" y="4058326"/>
            <a:ext cx="6096000" cy="369332"/>
          </a:xfrm>
          <a:prstGeom prst="rect">
            <a:avLst/>
          </a:prstGeom>
          <a:noFill/>
        </p:spPr>
        <p:txBody>
          <a:bodyPr wrap="square">
            <a:spAutoFit/>
          </a:bodyPr>
          <a:lstStyle/>
          <a:p>
            <a:pPr algn="just"/>
            <a:r>
              <a:rPr lang="en-IN" b="1" i="0" dirty="0">
                <a:solidFill>
                  <a:srgbClr val="610B38"/>
                </a:solidFill>
                <a:effectLst/>
                <a:latin typeface="erdana"/>
              </a:rPr>
              <a:t>Constructors of </a:t>
            </a:r>
            <a:r>
              <a:rPr lang="en-IN" b="1" i="0" dirty="0" err="1">
                <a:solidFill>
                  <a:srgbClr val="610B38"/>
                </a:solidFill>
                <a:effectLst/>
                <a:latin typeface="erdana"/>
              </a:rPr>
              <a:t>FileWriter</a:t>
            </a:r>
            <a:r>
              <a:rPr lang="en-IN" b="1" i="0" dirty="0">
                <a:solidFill>
                  <a:srgbClr val="610B38"/>
                </a:solidFill>
                <a:effectLst/>
                <a:latin typeface="erdana"/>
              </a:rPr>
              <a:t> class</a:t>
            </a:r>
          </a:p>
        </p:txBody>
      </p:sp>
      <p:graphicFrame>
        <p:nvGraphicFramePr>
          <p:cNvPr id="7" name="Table 7">
            <a:extLst>
              <a:ext uri="{FF2B5EF4-FFF2-40B4-BE49-F238E27FC236}">
                <a16:creationId xmlns:a16="http://schemas.microsoft.com/office/drawing/2014/main" id="{D7CB6927-FE0A-1FC1-089A-733526E9B428}"/>
              </a:ext>
            </a:extLst>
          </p:cNvPr>
          <p:cNvGraphicFramePr>
            <a:graphicFrameLocks noGrp="1"/>
          </p:cNvGraphicFramePr>
          <p:nvPr>
            <p:extLst>
              <p:ext uri="{D42A27DB-BD31-4B8C-83A1-F6EECF244321}">
                <p14:modId xmlns:p14="http://schemas.microsoft.com/office/powerpoint/2010/main" val="2084024837"/>
              </p:ext>
            </p:extLst>
          </p:nvPr>
        </p:nvGraphicFramePr>
        <p:xfrm>
          <a:off x="663386" y="4595319"/>
          <a:ext cx="11116234" cy="1524000"/>
        </p:xfrm>
        <a:graphic>
          <a:graphicData uri="http://schemas.openxmlformats.org/drawingml/2006/table">
            <a:tbl>
              <a:tblPr firstRow="1" bandRow="1">
                <a:tableStyleId>{5C22544A-7EE6-4342-B048-85BDC9FD1C3A}</a:tableStyleId>
              </a:tblPr>
              <a:tblGrid>
                <a:gridCol w="5558117">
                  <a:extLst>
                    <a:ext uri="{9D8B030D-6E8A-4147-A177-3AD203B41FA5}">
                      <a16:colId xmlns:a16="http://schemas.microsoft.com/office/drawing/2014/main" val="2264912423"/>
                    </a:ext>
                  </a:extLst>
                </a:gridCol>
                <a:gridCol w="5558117">
                  <a:extLst>
                    <a:ext uri="{9D8B030D-6E8A-4147-A177-3AD203B41FA5}">
                      <a16:colId xmlns:a16="http://schemas.microsoft.com/office/drawing/2014/main" val="3617860514"/>
                    </a:ext>
                  </a:extLst>
                </a:gridCol>
              </a:tblGrid>
              <a:tr h="370840">
                <a:tc>
                  <a:txBody>
                    <a:bodyPr/>
                    <a:lstStyle/>
                    <a:p>
                      <a:pPr algn="l" fontAlgn="t"/>
                      <a:r>
                        <a:rPr lang="en-IN" dirty="0">
                          <a:solidFill>
                            <a:srgbClr val="000000"/>
                          </a:solidFill>
                          <a:effectLst/>
                          <a:latin typeface="times new roman" panose="02020603050405020304" pitchFamily="18" charset="0"/>
                        </a:rPr>
                        <a:t>Constructor</a:t>
                      </a:r>
                    </a:p>
                  </a:txBody>
                  <a:tcPr marT="91440" marB="91440"/>
                </a:tc>
                <a:tc>
                  <a:txBody>
                    <a:bodyPr/>
                    <a:lstStyle/>
                    <a:p>
                      <a:pPr algn="l" fontAlgn="t"/>
                      <a:r>
                        <a:rPr lang="en-IN">
                          <a:solidFill>
                            <a:srgbClr val="000000"/>
                          </a:solidFill>
                          <a:effectLst/>
                          <a:latin typeface="times new roman" panose="02020603050405020304" pitchFamily="18" charset="0"/>
                        </a:rPr>
                        <a:t>Description</a:t>
                      </a:r>
                    </a:p>
                  </a:txBody>
                  <a:tcPr marT="91440" marB="91440"/>
                </a:tc>
                <a:extLst>
                  <a:ext uri="{0D108BD9-81ED-4DB2-BD59-A6C34878D82A}">
                    <a16:rowId xmlns:a16="http://schemas.microsoft.com/office/drawing/2014/main" val="60547101"/>
                  </a:ext>
                </a:extLst>
              </a:tr>
              <a:tr h="370840">
                <a:tc>
                  <a:txBody>
                    <a:bodyPr/>
                    <a:lstStyle/>
                    <a:p>
                      <a:pPr algn="just" fontAlgn="t"/>
                      <a:r>
                        <a:rPr lang="en-IN">
                          <a:solidFill>
                            <a:srgbClr val="333333"/>
                          </a:solidFill>
                          <a:effectLst/>
                          <a:latin typeface="inter-regular"/>
                        </a:rPr>
                        <a:t>FileWriter(String file)</a:t>
                      </a:r>
                    </a:p>
                  </a:txBody>
                  <a:tcPr marL="60960" marR="60960" marT="60960" marB="60960"/>
                </a:tc>
                <a:tc>
                  <a:txBody>
                    <a:bodyPr/>
                    <a:lstStyle/>
                    <a:p>
                      <a:pPr algn="just" fontAlgn="t"/>
                      <a:r>
                        <a:rPr lang="en-US" dirty="0">
                          <a:solidFill>
                            <a:srgbClr val="333333"/>
                          </a:solidFill>
                          <a:effectLst/>
                          <a:latin typeface="inter-regular"/>
                        </a:rPr>
                        <a:t>Creates a new file. It gets the file name in </a:t>
                      </a:r>
                      <a:r>
                        <a:rPr lang="en-US" u="none" strike="noStrike" dirty="0">
                          <a:solidFill>
                            <a:srgbClr val="008000"/>
                          </a:solidFill>
                          <a:effectLst/>
                          <a:latin typeface="inter-regular"/>
                        </a:rPr>
                        <a:t>string</a:t>
                      </a:r>
                    </a:p>
                    <a:p>
                      <a:pPr algn="just" fontAlgn="t"/>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2579413944"/>
                  </a:ext>
                </a:extLst>
              </a:tr>
              <a:tr h="370840">
                <a:tc>
                  <a:txBody>
                    <a:bodyPr/>
                    <a:lstStyle/>
                    <a:p>
                      <a:pPr algn="just" fontAlgn="t"/>
                      <a:r>
                        <a:rPr lang="en-IN">
                          <a:solidFill>
                            <a:srgbClr val="333333"/>
                          </a:solidFill>
                          <a:effectLst/>
                          <a:latin typeface="inter-regular"/>
                        </a:rPr>
                        <a:t>FileWriter(File file)</a:t>
                      </a:r>
                    </a:p>
                  </a:txBody>
                  <a:tcPr marL="60960" marR="60960" marT="60960" marB="60960"/>
                </a:tc>
                <a:tc>
                  <a:txBody>
                    <a:bodyPr/>
                    <a:lstStyle/>
                    <a:p>
                      <a:pPr algn="just" fontAlgn="t"/>
                      <a:r>
                        <a:rPr lang="en-US" dirty="0">
                          <a:solidFill>
                            <a:srgbClr val="333333"/>
                          </a:solidFill>
                          <a:effectLst/>
                          <a:latin typeface="inter-regular"/>
                        </a:rPr>
                        <a:t>Creates a new file. It gets file name in File </a:t>
                      </a:r>
                      <a:r>
                        <a:rPr lang="en-US" u="none" strike="noStrike" dirty="0">
                          <a:solidFill>
                            <a:srgbClr val="008000"/>
                          </a:solidFill>
                          <a:effectLst/>
                          <a:latin typeface="inter-regular"/>
                        </a:rPr>
                        <a:t>object</a:t>
                      </a:r>
                      <a:endParaRPr lang="en-US" dirty="0">
                        <a:solidFill>
                          <a:srgbClr val="333333"/>
                        </a:solidFill>
                        <a:effectLst/>
                        <a:latin typeface="inter-regular"/>
                      </a:endParaRPr>
                    </a:p>
                  </a:txBody>
                  <a:tcPr marL="60960" marR="60960" marT="60960" marB="60960"/>
                </a:tc>
                <a:extLst>
                  <a:ext uri="{0D108BD9-81ED-4DB2-BD59-A6C34878D82A}">
                    <a16:rowId xmlns:a16="http://schemas.microsoft.com/office/drawing/2014/main" val="730646316"/>
                  </a:ext>
                </a:extLst>
              </a:tr>
            </a:tbl>
          </a:graphicData>
        </a:graphic>
      </p:graphicFrame>
    </p:spTree>
    <p:extLst>
      <p:ext uri="{BB962C8B-B14F-4D97-AF65-F5344CB8AC3E}">
        <p14:creationId xmlns:p14="http://schemas.microsoft.com/office/powerpoint/2010/main" val="671330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err="1">
                <a:solidFill>
                  <a:srgbClr val="610B38"/>
                </a:solidFill>
                <a:latin typeface="erdana"/>
              </a:rPr>
              <a:t>FileWriter</a:t>
            </a:r>
            <a:r>
              <a:rPr lang="en-IN" b="1" dirty="0">
                <a:solidFill>
                  <a:srgbClr val="610B38"/>
                </a:solidFill>
                <a:latin typeface="erdana"/>
              </a:rPr>
              <a:t> Class : Example</a:t>
            </a:r>
          </a:p>
        </p:txBody>
      </p:sp>
      <p:sp>
        <p:nvSpPr>
          <p:cNvPr id="4" name="TextBox 3">
            <a:extLst>
              <a:ext uri="{FF2B5EF4-FFF2-40B4-BE49-F238E27FC236}">
                <a16:creationId xmlns:a16="http://schemas.microsoft.com/office/drawing/2014/main" id="{9083C5ED-0976-481A-5FC0-D6AE00370339}"/>
              </a:ext>
            </a:extLst>
          </p:cNvPr>
          <p:cNvSpPr txBox="1"/>
          <p:nvPr/>
        </p:nvSpPr>
        <p:spPr>
          <a:xfrm>
            <a:off x="415364" y="751344"/>
            <a:ext cx="7453365" cy="5632311"/>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 Writing to a file using </a:t>
            </a:r>
            <a:r>
              <a:rPr lang="en-IN" b="1" i="0" dirty="0" err="1">
                <a:solidFill>
                  <a:srgbClr val="006699"/>
                </a:solidFill>
                <a:effectLst/>
                <a:latin typeface="inter-regular"/>
              </a:rPr>
              <a:t>FileWrite</a:t>
            </a:r>
            <a:r>
              <a:rPr lang="en-IN" b="1" dirty="0" err="1">
                <a:solidFill>
                  <a:srgbClr val="006699"/>
                </a:solidFill>
                <a:latin typeface="inter-regular"/>
              </a:rPr>
              <a:t>r</a:t>
            </a:r>
            <a:r>
              <a:rPr lang="en-IN" b="1" dirty="0">
                <a:solidFill>
                  <a:srgbClr val="006699"/>
                </a:solidFill>
                <a:latin typeface="inter-regular"/>
              </a:rPr>
              <a:t> Class</a:t>
            </a:r>
            <a:endParaRPr lang="en-IN" b="0" i="0" dirty="0">
              <a:solidFill>
                <a:srgbClr val="000000"/>
              </a:solidFill>
              <a:effectLst/>
              <a:latin typeface="inter-regular"/>
            </a:endParaRPr>
          </a:p>
          <a:p>
            <a:pPr algn="just">
              <a:buFont typeface="+mj-lt"/>
              <a:buAutoNum type="arabicPeriod"/>
            </a:pPr>
            <a:endParaRPr lang="en-IN" b="0" i="0" dirty="0">
              <a:solidFill>
                <a:srgbClr val="000000"/>
              </a:solidFill>
              <a:effectLst/>
              <a:latin typeface="inter-regular"/>
            </a:endParaRP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java.io.FileWriter</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FileWriterExample</a:t>
            </a:r>
            <a:endParaRPr lang="en-IN" b="0" i="0" dirty="0">
              <a:solidFill>
                <a:srgbClr val="000000"/>
              </a:solidFill>
              <a:effectLst/>
              <a:latin typeface="inter-regular"/>
            </a:endParaRP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try</a:t>
            </a:r>
          </a:p>
          <a:p>
            <a:pPr algn="just"/>
            <a:r>
              <a:rPr lang="en-IN" b="1" dirty="0">
                <a:solidFill>
                  <a:srgbClr val="006699"/>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FileWriter</a:t>
            </a:r>
            <a:r>
              <a:rPr lang="en-IN" b="0" i="0" dirty="0">
                <a:solidFill>
                  <a:srgbClr val="000000"/>
                </a:solidFill>
                <a:effectLst/>
                <a:latin typeface="inter-regular"/>
              </a:rPr>
              <a:t> </a:t>
            </a:r>
            <a:r>
              <a:rPr lang="en-IN" b="0" i="0" dirty="0" err="1">
                <a:solidFill>
                  <a:srgbClr val="000000"/>
                </a:solidFill>
                <a:effectLst/>
                <a:latin typeface="inter-regular"/>
              </a:rPr>
              <a:t>fw</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FileWriter</a:t>
            </a:r>
            <a:r>
              <a:rPr lang="en-IN" b="0" i="0" dirty="0">
                <a:solidFill>
                  <a:srgbClr val="000000"/>
                </a:solidFill>
                <a:effectLst/>
                <a:latin typeface="inter-regular"/>
              </a:rPr>
              <a:t>(</a:t>
            </a:r>
            <a:r>
              <a:rPr lang="en-IN" b="0" i="0" dirty="0">
                <a:solidFill>
                  <a:srgbClr val="0000FF"/>
                </a:solidFill>
                <a:effectLst/>
                <a:latin typeface="inter-regular"/>
              </a:rPr>
              <a:t>"D:\\testout2.txt"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fw.write</a:t>
            </a:r>
            <a:r>
              <a:rPr lang="en-IN" b="0" i="0" dirty="0">
                <a:solidFill>
                  <a:srgbClr val="000000"/>
                </a:solidFill>
                <a:effectLst/>
                <a:latin typeface="inter-regular"/>
              </a:rPr>
              <a:t>(</a:t>
            </a:r>
            <a:r>
              <a:rPr lang="en-IN" b="0" i="0" dirty="0">
                <a:solidFill>
                  <a:srgbClr val="0000FF"/>
                </a:solidFill>
                <a:effectLst/>
                <a:latin typeface="inter-regular"/>
              </a:rPr>
              <a:t>"Welcome to CSE"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fw.close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(e);</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"Successfully Written"</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F61EFCB6-B61D-301C-D11F-1BE8498CDBFB}"/>
              </a:ext>
            </a:extLst>
          </p:cNvPr>
          <p:cNvSpPr txBox="1"/>
          <p:nvPr/>
        </p:nvSpPr>
        <p:spPr>
          <a:xfrm>
            <a:off x="8201474" y="1360944"/>
            <a:ext cx="3667796" cy="646331"/>
          </a:xfrm>
          <a:prstGeom prst="rect">
            <a:avLst/>
          </a:prstGeom>
          <a:noFill/>
          <a:ln>
            <a:solidFill>
              <a:schemeClr val="accent1"/>
            </a:solidFill>
          </a:ln>
        </p:spPr>
        <p:txBody>
          <a:bodyPr wrap="square">
            <a:spAutoFit/>
          </a:bodyPr>
          <a:lstStyle/>
          <a:p>
            <a:pPr algn="just"/>
            <a:r>
              <a:rPr lang="en-IN" b="1" dirty="0">
                <a:solidFill>
                  <a:srgbClr val="610B38"/>
                </a:solidFill>
                <a:latin typeface="erdana"/>
              </a:rPr>
              <a:t>Output:</a:t>
            </a:r>
          </a:p>
          <a:p>
            <a:pPr algn="just"/>
            <a:r>
              <a:rPr lang="en-IN" b="1" i="0" dirty="0">
                <a:solidFill>
                  <a:srgbClr val="610B38"/>
                </a:solidFill>
                <a:effectLst/>
                <a:latin typeface="erdana"/>
              </a:rPr>
              <a:t>	</a:t>
            </a:r>
            <a:r>
              <a:rPr lang="en-IN" dirty="0">
                <a:solidFill>
                  <a:srgbClr val="0000FF"/>
                </a:solidFill>
                <a:latin typeface="inter-regular"/>
              </a:rPr>
              <a:t> </a:t>
            </a:r>
            <a:r>
              <a:rPr lang="en-IN" b="0" i="0" dirty="0">
                <a:solidFill>
                  <a:srgbClr val="0000FF"/>
                </a:solidFill>
                <a:effectLst/>
                <a:latin typeface="inter-regular"/>
              </a:rPr>
              <a:t>Successfully Written</a:t>
            </a:r>
            <a:endParaRPr lang="en-IN" b="1" i="0" dirty="0">
              <a:effectLst/>
              <a:latin typeface="erdana"/>
            </a:endParaRPr>
          </a:p>
        </p:txBody>
      </p:sp>
      <p:sp>
        <p:nvSpPr>
          <p:cNvPr id="8" name="TextBox 7">
            <a:extLst>
              <a:ext uri="{FF2B5EF4-FFF2-40B4-BE49-F238E27FC236}">
                <a16:creationId xmlns:a16="http://schemas.microsoft.com/office/drawing/2014/main" id="{9D6DFEC7-4EB2-92A2-B99E-4D1A14177655}"/>
              </a:ext>
            </a:extLst>
          </p:cNvPr>
          <p:cNvSpPr txBox="1"/>
          <p:nvPr/>
        </p:nvSpPr>
        <p:spPr>
          <a:xfrm>
            <a:off x="8201473" y="2974608"/>
            <a:ext cx="3667797" cy="646331"/>
          </a:xfrm>
          <a:prstGeom prst="rect">
            <a:avLst/>
          </a:prstGeom>
          <a:noFill/>
          <a:ln>
            <a:solidFill>
              <a:schemeClr val="accent1"/>
            </a:solidFill>
          </a:ln>
        </p:spPr>
        <p:txBody>
          <a:bodyPr wrap="square">
            <a:spAutoFit/>
          </a:bodyPr>
          <a:lstStyle/>
          <a:p>
            <a:pPr algn="just"/>
            <a:r>
              <a:rPr lang="en-US" b="0" i="0" dirty="0">
                <a:solidFill>
                  <a:srgbClr val="333333"/>
                </a:solidFill>
                <a:effectLst/>
                <a:latin typeface="inter-regular"/>
              </a:rPr>
              <a:t>The content of a text file </a:t>
            </a:r>
            <a:r>
              <a:rPr lang="en-US" b="1" i="0" dirty="0">
                <a:solidFill>
                  <a:srgbClr val="333333"/>
                </a:solidFill>
                <a:effectLst/>
                <a:latin typeface="inter-bold"/>
              </a:rPr>
              <a:t>testout2.txt</a:t>
            </a:r>
            <a:r>
              <a:rPr lang="en-US" b="0" i="0" dirty="0">
                <a:solidFill>
                  <a:srgbClr val="333333"/>
                </a:solidFill>
                <a:effectLst/>
                <a:latin typeface="inter-regular"/>
              </a:rPr>
              <a:t> is “</a:t>
            </a:r>
            <a:r>
              <a:rPr lang="en-US" b="1" i="0" dirty="0">
                <a:solidFill>
                  <a:srgbClr val="333333"/>
                </a:solidFill>
                <a:effectLst/>
                <a:highlight>
                  <a:srgbClr val="FFFF00"/>
                </a:highlight>
                <a:latin typeface="inter-regular"/>
              </a:rPr>
              <a:t>Welcome to </a:t>
            </a:r>
            <a:r>
              <a:rPr lang="en-US" b="1" dirty="0">
                <a:solidFill>
                  <a:srgbClr val="333333"/>
                </a:solidFill>
                <a:highlight>
                  <a:srgbClr val="FFFF00"/>
                </a:highlight>
                <a:latin typeface="inter-regular"/>
              </a:rPr>
              <a:t>CSE</a:t>
            </a:r>
            <a:r>
              <a:rPr lang="en-US" b="0" i="0" dirty="0">
                <a:solidFill>
                  <a:srgbClr val="333333"/>
                </a:solidFill>
                <a:effectLst/>
                <a:latin typeface="inter-regular"/>
              </a:rPr>
              <a:t>”</a:t>
            </a:r>
            <a:endParaRPr lang="en-IN" i="0" dirty="0">
              <a:effectLst/>
              <a:latin typeface="erdana"/>
            </a:endParaRPr>
          </a:p>
        </p:txBody>
      </p:sp>
    </p:spTree>
    <p:extLst>
      <p:ext uri="{BB962C8B-B14F-4D97-AF65-F5344CB8AC3E}">
        <p14:creationId xmlns:p14="http://schemas.microsoft.com/office/powerpoint/2010/main" val="2535003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a:solidFill>
                  <a:srgbClr val="610B38"/>
                </a:solidFill>
                <a:latin typeface="erdana"/>
              </a:rPr>
              <a:t>Java I/O</a:t>
            </a:r>
          </a:p>
        </p:txBody>
      </p:sp>
      <p:sp>
        <p:nvSpPr>
          <p:cNvPr id="5" name="TextBox 4">
            <a:extLst>
              <a:ext uri="{FF2B5EF4-FFF2-40B4-BE49-F238E27FC236}">
                <a16:creationId xmlns:a16="http://schemas.microsoft.com/office/drawing/2014/main" id="{71092273-9DB6-55ED-F2E1-D0913C414C15}"/>
              </a:ext>
            </a:extLst>
          </p:cNvPr>
          <p:cNvSpPr txBox="1"/>
          <p:nvPr/>
        </p:nvSpPr>
        <p:spPr>
          <a:xfrm>
            <a:off x="717176" y="845874"/>
            <a:ext cx="10865223" cy="4801314"/>
          </a:xfrm>
          <a:prstGeom prst="rect">
            <a:avLst/>
          </a:prstGeom>
          <a:noFill/>
        </p:spPr>
        <p:txBody>
          <a:bodyPr wrap="square">
            <a:spAutoFit/>
          </a:bodyPr>
          <a:lstStyle/>
          <a:p>
            <a:pPr algn="just"/>
            <a:r>
              <a:rPr lang="en-US" b="1" i="0" dirty="0">
                <a:solidFill>
                  <a:srgbClr val="333333"/>
                </a:solidFill>
                <a:effectLst/>
                <a:latin typeface="inter-bold"/>
              </a:rPr>
              <a:t>Java I/O</a:t>
            </a:r>
            <a:r>
              <a:rPr lang="en-US" b="0" i="0" dirty="0">
                <a:solidFill>
                  <a:srgbClr val="333333"/>
                </a:solidFill>
                <a:effectLst/>
                <a:latin typeface="inter-regular"/>
              </a:rPr>
              <a:t> (Input and Output) is used </a:t>
            </a:r>
            <a:r>
              <a:rPr lang="en-US" b="0" i="1" dirty="0">
                <a:solidFill>
                  <a:srgbClr val="333333"/>
                </a:solidFill>
                <a:effectLst/>
                <a:latin typeface="inter-regular"/>
              </a:rPr>
              <a:t>to process the input</a:t>
            </a:r>
            <a:r>
              <a:rPr lang="en-US" b="0" i="0" dirty="0">
                <a:solidFill>
                  <a:srgbClr val="333333"/>
                </a:solidFill>
                <a:effectLst/>
                <a:latin typeface="inter-regular"/>
              </a:rPr>
              <a:t> and </a:t>
            </a:r>
            <a:r>
              <a:rPr lang="en-US" b="0" i="1" dirty="0">
                <a:solidFill>
                  <a:srgbClr val="333333"/>
                </a:solidFill>
                <a:effectLst/>
                <a:latin typeface="inter-regular"/>
              </a:rPr>
              <a:t>produce the output</a:t>
            </a:r>
            <a:r>
              <a:rPr lang="en-US" b="0" i="0" dirty="0">
                <a:solidFill>
                  <a:srgbClr val="333333"/>
                </a:solidFill>
                <a:effectLst/>
                <a:latin typeface="inter-regular"/>
              </a:rPr>
              <a:t>.</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Java uses the concept of a </a:t>
            </a:r>
            <a:r>
              <a:rPr lang="en-US" b="1" i="0" u="sng" dirty="0">
                <a:solidFill>
                  <a:srgbClr val="333333"/>
                </a:solidFill>
                <a:effectLst/>
                <a:highlight>
                  <a:srgbClr val="FFFF00"/>
                </a:highlight>
                <a:latin typeface="inter-regular"/>
              </a:rPr>
              <a:t>stream</a:t>
            </a:r>
            <a:r>
              <a:rPr lang="en-US" b="0" i="0" dirty="0">
                <a:solidFill>
                  <a:srgbClr val="333333"/>
                </a:solidFill>
                <a:effectLst/>
                <a:latin typeface="inter-regular"/>
              </a:rPr>
              <a:t> to make I/O operations fast. The java.io package contains all the classes required for input and output operations.</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We can perform </a:t>
            </a:r>
            <a:r>
              <a:rPr lang="en-US" b="1" i="0" dirty="0">
                <a:solidFill>
                  <a:srgbClr val="333333"/>
                </a:solidFill>
                <a:effectLst/>
                <a:latin typeface="inter-bold"/>
              </a:rPr>
              <a:t>file handling in Java</a:t>
            </a:r>
            <a:r>
              <a:rPr lang="en-US" b="0" i="0" dirty="0">
                <a:solidFill>
                  <a:srgbClr val="333333"/>
                </a:solidFill>
                <a:effectLst/>
                <a:latin typeface="inter-regular"/>
              </a:rPr>
              <a:t> by Java I/O API.</a:t>
            </a:r>
          </a:p>
          <a:p>
            <a:pPr algn="just"/>
            <a:endParaRPr lang="en-US" b="0" i="0" dirty="0">
              <a:solidFill>
                <a:srgbClr val="610B38"/>
              </a:solidFill>
              <a:effectLst/>
              <a:latin typeface="erdana"/>
            </a:endParaRPr>
          </a:p>
          <a:p>
            <a:pPr algn="just"/>
            <a:r>
              <a:rPr lang="en-US" b="1" i="0" dirty="0">
                <a:solidFill>
                  <a:srgbClr val="610B38"/>
                </a:solidFill>
                <a:effectLst/>
                <a:latin typeface="erdana"/>
              </a:rPr>
              <a:t>Stream</a:t>
            </a:r>
          </a:p>
          <a:p>
            <a:pPr algn="just"/>
            <a:r>
              <a:rPr lang="en-US" b="0" i="0" dirty="0">
                <a:solidFill>
                  <a:srgbClr val="333333"/>
                </a:solidFill>
                <a:effectLst/>
                <a:latin typeface="inter-regular"/>
              </a:rPr>
              <a:t>A stream is a sequence of data. In Java, a stream is composed of bytes. It's called a stream because it is like a stream of water that continues to flow.</a:t>
            </a:r>
          </a:p>
          <a:p>
            <a:pPr algn="just"/>
            <a:endParaRPr lang="en-US" dirty="0">
              <a:solidFill>
                <a:srgbClr val="333333"/>
              </a:solidFill>
              <a:latin typeface="inter-regular"/>
            </a:endParaRPr>
          </a:p>
          <a:p>
            <a:pPr algn="just"/>
            <a:r>
              <a:rPr lang="en-US" b="0" i="0" dirty="0">
                <a:solidFill>
                  <a:srgbClr val="333333"/>
                </a:solidFill>
                <a:effectLst/>
                <a:latin typeface="inter-regular"/>
              </a:rPr>
              <a:t>In Java, 3 streams are created for us automatically. All these streams are attached to the console.</a:t>
            </a:r>
          </a:p>
          <a:p>
            <a:pPr algn="just"/>
            <a:endParaRPr lang="en-US" sz="1000" b="0" i="0" dirty="0">
              <a:solidFill>
                <a:srgbClr val="333333"/>
              </a:solidFill>
              <a:effectLst/>
              <a:latin typeface="inter-regular"/>
            </a:endParaRPr>
          </a:p>
          <a:p>
            <a:pPr marL="342900" indent="-342900" algn="just">
              <a:buFont typeface="+mj-lt"/>
              <a:buAutoNum type="arabicParenR"/>
            </a:pPr>
            <a:r>
              <a:rPr lang="en-US" b="1" i="0" dirty="0" err="1">
                <a:solidFill>
                  <a:srgbClr val="333333"/>
                </a:solidFill>
                <a:effectLst/>
                <a:latin typeface="inter-bold"/>
              </a:rPr>
              <a:t>System.out</a:t>
            </a:r>
            <a:r>
              <a:rPr lang="en-US" b="1" i="0" dirty="0">
                <a:solidFill>
                  <a:srgbClr val="333333"/>
                </a:solidFill>
                <a:effectLst/>
                <a:latin typeface="inter-bold"/>
              </a:rPr>
              <a:t>: </a:t>
            </a:r>
            <a:r>
              <a:rPr lang="en-US" b="0" i="0" dirty="0">
                <a:solidFill>
                  <a:srgbClr val="333333"/>
                </a:solidFill>
                <a:effectLst/>
                <a:latin typeface="inter-regular"/>
              </a:rPr>
              <a:t>standard output stream</a:t>
            </a:r>
          </a:p>
          <a:p>
            <a:pPr marL="342900" indent="-342900" algn="just">
              <a:buFont typeface="+mj-lt"/>
              <a:buAutoNum type="arabicParenR"/>
            </a:pPr>
            <a:r>
              <a:rPr lang="en-US" b="1" i="0" dirty="0">
                <a:solidFill>
                  <a:srgbClr val="333333"/>
                </a:solidFill>
                <a:effectLst/>
                <a:latin typeface="inter-bold"/>
              </a:rPr>
              <a:t>System.in: </a:t>
            </a:r>
            <a:r>
              <a:rPr lang="en-US" b="0" i="0" dirty="0">
                <a:solidFill>
                  <a:srgbClr val="333333"/>
                </a:solidFill>
                <a:effectLst/>
                <a:latin typeface="inter-regular"/>
              </a:rPr>
              <a:t>standard input stream</a:t>
            </a:r>
          </a:p>
          <a:p>
            <a:pPr marL="342900" indent="-342900" algn="just">
              <a:buFont typeface="+mj-lt"/>
              <a:buAutoNum type="arabicParenR"/>
            </a:pPr>
            <a:r>
              <a:rPr lang="en-US" b="1" i="0" dirty="0" err="1">
                <a:solidFill>
                  <a:srgbClr val="333333"/>
                </a:solidFill>
                <a:effectLst/>
                <a:latin typeface="inter-bold"/>
              </a:rPr>
              <a:t>System.err</a:t>
            </a:r>
            <a:r>
              <a:rPr lang="en-US" b="1" i="0" dirty="0">
                <a:solidFill>
                  <a:srgbClr val="333333"/>
                </a:solidFill>
                <a:effectLst/>
                <a:latin typeface="inter-bold"/>
              </a:rPr>
              <a:t>: </a:t>
            </a:r>
            <a:r>
              <a:rPr lang="en-US" b="0" i="0" dirty="0">
                <a:solidFill>
                  <a:srgbClr val="333333"/>
                </a:solidFill>
                <a:effectLst/>
                <a:latin typeface="inter-regular"/>
              </a:rPr>
              <a:t>standard error stream</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1898476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773723" y="2809155"/>
            <a:ext cx="10721591" cy="1104220"/>
          </a:xfrm>
        </p:spPr>
        <p:txBody>
          <a:bodyPr>
            <a:normAutofit/>
          </a:bodyPr>
          <a:lstStyle/>
          <a:p>
            <a:r>
              <a:rPr lang="en-IN" sz="7200" b="1" dirty="0"/>
              <a:t>Java </a:t>
            </a:r>
            <a:r>
              <a:rPr lang="en-IN" sz="7200" b="1" dirty="0" err="1"/>
              <a:t>FileReader</a:t>
            </a:r>
            <a:r>
              <a:rPr lang="en-IN" sz="7200" b="1" dirty="0"/>
              <a:t> Class</a:t>
            </a:r>
          </a:p>
        </p:txBody>
      </p:sp>
    </p:spTree>
    <p:extLst>
      <p:ext uri="{BB962C8B-B14F-4D97-AF65-F5344CB8AC3E}">
        <p14:creationId xmlns:p14="http://schemas.microsoft.com/office/powerpoint/2010/main" val="62788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err="1">
                <a:solidFill>
                  <a:srgbClr val="610B38"/>
                </a:solidFill>
                <a:latin typeface="erdana"/>
              </a:rPr>
              <a:t>FileReader</a:t>
            </a:r>
            <a:r>
              <a:rPr lang="en-IN" b="1" dirty="0">
                <a:solidFill>
                  <a:srgbClr val="610B38"/>
                </a:solidFill>
                <a:latin typeface="erdana"/>
              </a:rPr>
              <a:t> Class</a:t>
            </a:r>
          </a:p>
        </p:txBody>
      </p:sp>
      <p:sp>
        <p:nvSpPr>
          <p:cNvPr id="5" name="TextBox 4">
            <a:extLst>
              <a:ext uri="{FF2B5EF4-FFF2-40B4-BE49-F238E27FC236}">
                <a16:creationId xmlns:a16="http://schemas.microsoft.com/office/drawing/2014/main" id="{71092273-9DB6-55ED-F2E1-D0913C414C15}"/>
              </a:ext>
            </a:extLst>
          </p:cNvPr>
          <p:cNvSpPr txBox="1"/>
          <p:nvPr/>
        </p:nvSpPr>
        <p:spPr>
          <a:xfrm>
            <a:off x="663384" y="891787"/>
            <a:ext cx="11116236" cy="923330"/>
          </a:xfrm>
          <a:prstGeom prst="rect">
            <a:avLst/>
          </a:prstGeom>
          <a:noFill/>
          <a:ln>
            <a:solidFill>
              <a:schemeClr val="accent1"/>
            </a:solidFill>
          </a:ln>
        </p:spPr>
        <p:txBody>
          <a:bodyPr wrap="square">
            <a:spAutoFit/>
          </a:bodyPr>
          <a:lstStyle/>
          <a:p>
            <a:pPr algn="just"/>
            <a:r>
              <a:rPr lang="en-US" b="0" i="0" dirty="0">
                <a:solidFill>
                  <a:srgbClr val="333333"/>
                </a:solidFill>
                <a:effectLst/>
                <a:latin typeface="inter-regular"/>
              </a:rPr>
              <a:t>Java </a:t>
            </a:r>
            <a:r>
              <a:rPr lang="en-US" b="0" i="0" dirty="0" err="1">
                <a:solidFill>
                  <a:srgbClr val="333333"/>
                </a:solidFill>
                <a:effectLst/>
                <a:latin typeface="inter-regular"/>
              </a:rPr>
              <a:t>FileReader</a:t>
            </a:r>
            <a:r>
              <a:rPr lang="en-US" b="0" i="0" dirty="0">
                <a:solidFill>
                  <a:srgbClr val="333333"/>
                </a:solidFill>
                <a:effectLst/>
                <a:latin typeface="inter-regular"/>
              </a:rPr>
              <a:t> class is used to read data from the file. It returns data in byte format like </a:t>
            </a:r>
            <a:r>
              <a:rPr lang="en-US" dirty="0" err="1">
                <a:latin typeface="inter-regular"/>
              </a:rPr>
              <a:t>FileInputStream</a:t>
            </a:r>
            <a:r>
              <a:rPr lang="en-US" b="0" i="0" dirty="0">
                <a:solidFill>
                  <a:srgbClr val="333333"/>
                </a:solidFill>
                <a:effectLst/>
                <a:latin typeface="inter-regular"/>
              </a:rPr>
              <a:t> class.</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It is the character-oriented class that is used for </a:t>
            </a:r>
            <a:r>
              <a:rPr lang="en-US" dirty="0">
                <a:latin typeface="inter-regular"/>
              </a:rPr>
              <a:t>file</a:t>
            </a:r>
            <a:r>
              <a:rPr lang="en-US" b="0" i="0" dirty="0">
                <a:solidFill>
                  <a:srgbClr val="333333"/>
                </a:solidFill>
                <a:effectLst/>
                <a:latin typeface="inter-regular"/>
              </a:rPr>
              <a:t> handling in </a:t>
            </a:r>
            <a:r>
              <a:rPr lang="en-US" dirty="0">
                <a:latin typeface="inter-regular"/>
              </a:rPr>
              <a:t>java</a:t>
            </a:r>
            <a:endParaRPr lang="en-US" b="0" i="0" dirty="0">
              <a:effectLst/>
              <a:latin typeface="inter-regular"/>
            </a:endParaRPr>
          </a:p>
        </p:txBody>
      </p:sp>
      <p:sp>
        <p:nvSpPr>
          <p:cNvPr id="6" name="TextBox 5">
            <a:extLst>
              <a:ext uri="{FF2B5EF4-FFF2-40B4-BE49-F238E27FC236}">
                <a16:creationId xmlns:a16="http://schemas.microsoft.com/office/drawing/2014/main" id="{2ACA23FF-92A9-9033-7B83-E946C9EEEB79}"/>
              </a:ext>
            </a:extLst>
          </p:cNvPr>
          <p:cNvSpPr txBox="1"/>
          <p:nvPr/>
        </p:nvSpPr>
        <p:spPr>
          <a:xfrm>
            <a:off x="663384" y="2206560"/>
            <a:ext cx="11116235" cy="923330"/>
          </a:xfrm>
          <a:prstGeom prst="rect">
            <a:avLst/>
          </a:prstGeom>
          <a:noFill/>
          <a:ln>
            <a:solidFill>
              <a:schemeClr val="accent1"/>
            </a:solidFill>
          </a:ln>
        </p:spPr>
        <p:txBody>
          <a:bodyPr wrap="square">
            <a:spAutoFit/>
          </a:bodyPr>
          <a:lstStyle/>
          <a:p>
            <a:pPr algn="just"/>
            <a:r>
              <a:rPr lang="en-IN" b="1" i="0" dirty="0" err="1">
                <a:solidFill>
                  <a:srgbClr val="610B38"/>
                </a:solidFill>
                <a:effectLst/>
                <a:latin typeface="erdana"/>
              </a:rPr>
              <a:t>FileReader</a:t>
            </a:r>
            <a:r>
              <a:rPr lang="en-IN" b="1" i="0" dirty="0">
                <a:solidFill>
                  <a:srgbClr val="610B38"/>
                </a:solidFill>
                <a:effectLst/>
                <a:latin typeface="erdana"/>
              </a:rPr>
              <a:t> class declaration :</a:t>
            </a:r>
          </a:p>
          <a:p>
            <a:pPr algn="just"/>
            <a:endParaRPr lang="en-IN" b="1" dirty="0">
              <a:solidFill>
                <a:srgbClr val="610B38"/>
              </a:solidFill>
              <a:latin typeface="erdana"/>
            </a:endParaRPr>
          </a:p>
          <a:p>
            <a:pPr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FileReader</a:t>
            </a:r>
            <a:r>
              <a:rPr lang="en-US" b="0" i="0" dirty="0">
                <a:solidFill>
                  <a:srgbClr val="000000"/>
                </a:solidFill>
                <a:effectLst/>
                <a:latin typeface="inter-regular"/>
              </a:rPr>
              <a:t> </a:t>
            </a:r>
            <a:r>
              <a:rPr lang="en-US" b="1" i="0" dirty="0">
                <a:solidFill>
                  <a:srgbClr val="006699"/>
                </a:solidFill>
                <a:effectLst/>
                <a:latin typeface="inter-regular"/>
              </a:rPr>
              <a:t>extends</a:t>
            </a:r>
            <a:r>
              <a:rPr lang="en-US" b="0" i="0" dirty="0">
                <a:solidFill>
                  <a:srgbClr val="000000"/>
                </a:solidFill>
                <a:effectLst/>
                <a:latin typeface="inter-regular"/>
              </a:rPr>
              <a:t> </a:t>
            </a:r>
            <a:r>
              <a:rPr lang="en-US" dirty="0" err="1">
                <a:solidFill>
                  <a:srgbClr val="000000"/>
                </a:solidFill>
                <a:latin typeface="inter-regular"/>
              </a:rPr>
              <a:t>Input</a:t>
            </a:r>
            <a:r>
              <a:rPr lang="en-US" b="0" i="0" dirty="0" err="1">
                <a:solidFill>
                  <a:srgbClr val="000000"/>
                </a:solidFill>
                <a:effectLst/>
                <a:latin typeface="inter-regular"/>
              </a:rPr>
              <a:t>StreamReader</a:t>
            </a:r>
            <a:r>
              <a:rPr lang="en-US" b="0" i="0" dirty="0">
                <a:solidFill>
                  <a:srgbClr val="000000"/>
                </a:solidFill>
                <a:effectLst/>
                <a:latin typeface="inter-regular"/>
              </a:rPr>
              <a:t> </a:t>
            </a:r>
            <a:endParaRPr lang="en-IN" b="1" i="0" dirty="0">
              <a:effectLst/>
              <a:latin typeface="erdana"/>
            </a:endParaRPr>
          </a:p>
        </p:txBody>
      </p:sp>
      <p:sp>
        <p:nvSpPr>
          <p:cNvPr id="4" name="TextBox 3">
            <a:extLst>
              <a:ext uri="{FF2B5EF4-FFF2-40B4-BE49-F238E27FC236}">
                <a16:creationId xmlns:a16="http://schemas.microsoft.com/office/drawing/2014/main" id="{CE89B613-68B0-45CD-B17B-E157428EDAD6}"/>
              </a:ext>
            </a:extLst>
          </p:cNvPr>
          <p:cNvSpPr txBox="1"/>
          <p:nvPr/>
        </p:nvSpPr>
        <p:spPr>
          <a:xfrm>
            <a:off x="582703" y="3358779"/>
            <a:ext cx="6096000" cy="369332"/>
          </a:xfrm>
          <a:prstGeom prst="rect">
            <a:avLst/>
          </a:prstGeom>
          <a:noFill/>
        </p:spPr>
        <p:txBody>
          <a:bodyPr wrap="square">
            <a:spAutoFit/>
          </a:bodyPr>
          <a:lstStyle/>
          <a:p>
            <a:pPr algn="just"/>
            <a:r>
              <a:rPr lang="en-IN" b="1" i="0" dirty="0">
                <a:solidFill>
                  <a:srgbClr val="610B38"/>
                </a:solidFill>
                <a:effectLst/>
                <a:latin typeface="erdana"/>
              </a:rPr>
              <a:t>Constructors of </a:t>
            </a:r>
            <a:r>
              <a:rPr lang="en-IN" b="1" i="0" dirty="0" err="1">
                <a:solidFill>
                  <a:srgbClr val="610B38"/>
                </a:solidFill>
                <a:effectLst/>
                <a:latin typeface="erdana"/>
              </a:rPr>
              <a:t>FileReader</a:t>
            </a:r>
            <a:r>
              <a:rPr lang="en-IN" b="1" i="0" dirty="0">
                <a:solidFill>
                  <a:srgbClr val="610B38"/>
                </a:solidFill>
                <a:effectLst/>
                <a:latin typeface="erdana"/>
              </a:rPr>
              <a:t> class</a:t>
            </a:r>
          </a:p>
        </p:txBody>
      </p:sp>
      <p:graphicFrame>
        <p:nvGraphicFramePr>
          <p:cNvPr id="7" name="Table 7">
            <a:extLst>
              <a:ext uri="{FF2B5EF4-FFF2-40B4-BE49-F238E27FC236}">
                <a16:creationId xmlns:a16="http://schemas.microsoft.com/office/drawing/2014/main" id="{D7CB6927-FE0A-1FC1-089A-733526E9B428}"/>
              </a:ext>
            </a:extLst>
          </p:cNvPr>
          <p:cNvGraphicFramePr>
            <a:graphicFrameLocks noGrp="1"/>
          </p:cNvGraphicFramePr>
          <p:nvPr>
            <p:extLst>
              <p:ext uri="{D42A27DB-BD31-4B8C-83A1-F6EECF244321}">
                <p14:modId xmlns:p14="http://schemas.microsoft.com/office/powerpoint/2010/main" val="2754226525"/>
              </p:ext>
            </p:extLst>
          </p:nvPr>
        </p:nvGraphicFramePr>
        <p:xfrm>
          <a:off x="663384" y="4013728"/>
          <a:ext cx="11116234" cy="1798320"/>
        </p:xfrm>
        <a:graphic>
          <a:graphicData uri="http://schemas.openxmlformats.org/drawingml/2006/table">
            <a:tbl>
              <a:tblPr firstRow="1" bandRow="1">
                <a:tableStyleId>{5C22544A-7EE6-4342-B048-85BDC9FD1C3A}</a:tableStyleId>
              </a:tblPr>
              <a:tblGrid>
                <a:gridCol w="3218334">
                  <a:extLst>
                    <a:ext uri="{9D8B030D-6E8A-4147-A177-3AD203B41FA5}">
                      <a16:colId xmlns:a16="http://schemas.microsoft.com/office/drawing/2014/main" val="2264912423"/>
                    </a:ext>
                  </a:extLst>
                </a:gridCol>
                <a:gridCol w="7897900">
                  <a:extLst>
                    <a:ext uri="{9D8B030D-6E8A-4147-A177-3AD203B41FA5}">
                      <a16:colId xmlns:a16="http://schemas.microsoft.com/office/drawing/2014/main" val="3617860514"/>
                    </a:ext>
                  </a:extLst>
                </a:gridCol>
              </a:tblGrid>
              <a:tr h="370840">
                <a:tc>
                  <a:txBody>
                    <a:bodyPr/>
                    <a:lstStyle/>
                    <a:p>
                      <a:pPr algn="l" fontAlgn="t"/>
                      <a:r>
                        <a:rPr lang="en-IN" dirty="0">
                          <a:solidFill>
                            <a:srgbClr val="000000"/>
                          </a:solidFill>
                          <a:effectLst/>
                          <a:latin typeface="times new roman" panose="02020603050405020304" pitchFamily="18" charset="0"/>
                        </a:rPr>
                        <a:t>Constructor</a:t>
                      </a:r>
                    </a:p>
                  </a:txBody>
                  <a:tcPr marT="91440" marB="91440"/>
                </a:tc>
                <a:tc>
                  <a:txBody>
                    <a:bodyPr/>
                    <a:lstStyle/>
                    <a:p>
                      <a:pPr algn="l" fontAlgn="t"/>
                      <a:r>
                        <a:rPr lang="en-IN">
                          <a:solidFill>
                            <a:srgbClr val="000000"/>
                          </a:solidFill>
                          <a:effectLst/>
                          <a:latin typeface="times new roman" panose="02020603050405020304" pitchFamily="18" charset="0"/>
                        </a:rPr>
                        <a:t>Description</a:t>
                      </a:r>
                    </a:p>
                  </a:txBody>
                  <a:tcPr marT="91440" marB="91440"/>
                </a:tc>
                <a:extLst>
                  <a:ext uri="{0D108BD9-81ED-4DB2-BD59-A6C34878D82A}">
                    <a16:rowId xmlns:a16="http://schemas.microsoft.com/office/drawing/2014/main" val="60547101"/>
                  </a:ext>
                </a:extLst>
              </a:tr>
              <a:tr h="370840">
                <a:tc>
                  <a:txBody>
                    <a:bodyPr/>
                    <a:lstStyle/>
                    <a:p>
                      <a:pPr algn="just" fontAlgn="t"/>
                      <a:r>
                        <a:rPr lang="en-IN">
                          <a:solidFill>
                            <a:srgbClr val="333333"/>
                          </a:solidFill>
                          <a:effectLst/>
                          <a:latin typeface="inter-regular"/>
                        </a:rPr>
                        <a:t>FileReader(String file)</a:t>
                      </a:r>
                    </a:p>
                  </a:txBody>
                  <a:tcPr marL="60960" marR="60960" marT="60960" marB="60960"/>
                </a:tc>
                <a:tc>
                  <a:txBody>
                    <a:bodyPr/>
                    <a:lstStyle/>
                    <a:p>
                      <a:pPr algn="just" fontAlgn="t"/>
                      <a:r>
                        <a:rPr lang="en-US" dirty="0">
                          <a:solidFill>
                            <a:srgbClr val="333333"/>
                          </a:solidFill>
                          <a:effectLst/>
                          <a:latin typeface="inter-regular"/>
                        </a:rPr>
                        <a:t>It gets filename in </a:t>
                      </a:r>
                      <a:r>
                        <a:rPr lang="en-US" u="none" strike="noStrike" dirty="0">
                          <a:solidFill>
                            <a:schemeClr val="tx1"/>
                          </a:solidFill>
                          <a:effectLst/>
                          <a:latin typeface="inter-regular"/>
                        </a:rPr>
                        <a:t>string</a:t>
                      </a:r>
                      <a:r>
                        <a:rPr lang="en-US" dirty="0">
                          <a:solidFill>
                            <a:srgbClr val="333333"/>
                          </a:solidFill>
                          <a:effectLst/>
                          <a:latin typeface="inter-regular"/>
                        </a:rPr>
                        <a:t> It opens the given file in read mode. If the file doesn't exist, it throws </a:t>
                      </a:r>
                      <a:r>
                        <a:rPr lang="en-US" b="1" dirty="0" err="1">
                          <a:solidFill>
                            <a:srgbClr val="333333"/>
                          </a:solidFill>
                          <a:effectLst/>
                          <a:latin typeface="inter-regular"/>
                        </a:rPr>
                        <a:t>FileNotFoundException</a:t>
                      </a:r>
                      <a:r>
                        <a:rPr lang="en-US" dirty="0">
                          <a:solidFill>
                            <a:srgbClr val="333333"/>
                          </a:solidFill>
                          <a:effectLst/>
                          <a:latin typeface="inter-regular"/>
                        </a:rPr>
                        <a:t>.</a:t>
                      </a:r>
                    </a:p>
                  </a:txBody>
                  <a:tcPr marL="60960" marR="60960" marT="60960" marB="60960"/>
                </a:tc>
                <a:extLst>
                  <a:ext uri="{0D108BD9-81ED-4DB2-BD59-A6C34878D82A}">
                    <a16:rowId xmlns:a16="http://schemas.microsoft.com/office/drawing/2014/main" val="2579413944"/>
                  </a:ext>
                </a:extLst>
              </a:tr>
              <a:tr h="370840">
                <a:tc>
                  <a:txBody>
                    <a:bodyPr/>
                    <a:lstStyle/>
                    <a:p>
                      <a:pPr algn="just" fontAlgn="t"/>
                      <a:r>
                        <a:rPr lang="en-IN">
                          <a:solidFill>
                            <a:srgbClr val="333333"/>
                          </a:solidFill>
                          <a:effectLst/>
                          <a:latin typeface="inter-regular"/>
                        </a:rPr>
                        <a:t>FileReader(File file)</a:t>
                      </a:r>
                    </a:p>
                  </a:txBody>
                  <a:tcPr marL="60960" marR="60960" marT="60960" marB="60960"/>
                </a:tc>
                <a:tc>
                  <a:txBody>
                    <a:bodyPr/>
                    <a:lstStyle/>
                    <a:p>
                      <a:pPr algn="just" fontAlgn="t"/>
                      <a:r>
                        <a:rPr lang="en-US" dirty="0">
                          <a:solidFill>
                            <a:srgbClr val="333333"/>
                          </a:solidFill>
                          <a:effectLst/>
                          <a:latin typeface="inter-regular"/>
                        </a:rPr>
                        <a:t>It gets the filename in the </a:t>
                      </a:r>
                      <a:r>
                        <a:rPr lang="en-US" u="none" strike="noStrike" dirty="0">
                          <a:solidFill>
                            <a:schemeClr val="tx1"/>
                          </a:solidFill>
                          <a:effectLst/>
                          <a:latin typeface="inter-regular"/>
                        </a:rPr>
                        <a:t>file</a:t>
                      </a:r>
                      <a:r>
                        <a:rPr lang="en-US" dirty="0">
                          <a:solidFill>
                            <a:srgbClr val="333333"/>
                          </a:solidFill>
                          <a:effectLst/>
                          <a:latin typeface="inter-regular"/>
                        </a:rPr>
                        <a:t> instance. It opens the given file in read mode. If the file doesn't exist, it throws </a:t>
                      </a:r>
                      <a:r>
                        <a:rPr lang="en-US" b="1" dirty="0" err="1">
                          <a:solidFill>
                            <a:srgbClr val="333333"/>
                          </a:solidFill>
                          <a:effectLst/>
                          <a:latin typeface="inter-regular"/>
                        </a:rPr>
                        <a:t>FileNotFoundException</a:t>
                      </a:r>
                      <a:r>
                        <a:rPr lang="en-US" dirty="0">
                          <a:solidFill>
                            <a:srgbClr val="333333"/>
                          </a:solidFill>
                          <a:effectLst/>
                          <a:latin typeface="inter-regular"/>
                        </a:rPr>
                        <a:t>.</a:t>
                      </a:r>
                    </a:p>
                  </a:txBody>
                  <a:tcPr marL="60960" marR="60960" marT="60960" marB="60960"/>
                </a:tc>
                <a:extLst>
                  <a:ext uri="{0D108BD9-81ED-4DB2-BD59-A6C34878D82A}">
                    <a16:rowId xmlns:a16="http://schemas.microsoft.com/office/drawing/2014/main" val="730646316"/>
                  </a:ext>
                </a:extLst>
              </a:tr>
            </a:tbl>
          </a:graphicData>
        </a:graphic>
      </p:graphicFrame>
    </p:spTree>
    <p:extLst>
      <p:ext uri="{BB962C8B-B14F-4D97-AF65-F5344CB8AC3E}">
        <p14:creationId xmlns:p14="http://schemas.microsoft.com/office/powerpoint/2010/main" val="3891620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err="1">
                <a:solidFill>
                  <a:srgbClr val="610B38"/>
                </a:solidFill>
                <a:latin typeface="erdana"/>
              </a:rPr>
              <a:t>FileReader</a:t>
            </a:r>
            <a:r>
              <a:rPr lang="en-IN" b="1" dirty="0">
                <a:solidFill>
                  <a:srgbClr val="610B38"/>
                </a:solidFill>
                <a:latin typeface="erdana"/>
              </a:rPr>
              <a:t> Class : Example</a:t>
            </a:r>
          </a:p>
        </p:txBody>
      </p:sp>
      <p:sp>
        <p:nvSpPr>
          <p:cNvPr id="4" name="TextBox 3">
            <a:extLst>
              <a:ext uri="{FF2B5EF4-FFF2-40B4-BE49-F238E27FC236}">
                <a16:creationId xmlns:a16="http://schemas.microsoft.com/office/drawing/2014/main" id="{9083C5ED-0976-481A-5FC0-D6AE00370339}"/>
              </a:ext>
            </a:extLst>
          </p:cNvPr>
          <p:cNvSpPr txBox="1"/>
          <p:nvPr/>
        </p:nvSpPr>
        <p:spPr>
          <a:xfrm>
            <a:off x="322730" y="1217509"/>
            <a:ext cx="7453365" cy="5078313"/>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 Reading a file using </a:t>
            </a:r>
            <a:r>
              <a:rPr lang="en-IN" b="1" i="0" dirty="0" err="1">
                <a:solidFill>
                  <a:srgbClr val="006699"/>
                </a:solidFill>
                <a:effectLst/>
                <a:latin typeface="inter-regular"/>
              </a:rPr>
              <a:t>FileReader</a:t>
            </a:r>
            <a:r>
              <a:rPr lang="en-IN" b="1" dirty="0">
                <a:solidFill>
                  <a:srgbClr val="006699"/>
                </a:solidFill>
                <a:latin typeface="inter-regular"/>
              </a:rPr>
              <a:t> Class</a:t>
            </a:r>
            <a:endParaRPr lang="en-IN" b="0" i="0" dirty="0">
              <a:solidFill>
                <a:srgbClr val="000000"/>
              </a:solidFill>
              <a:effectLst/>
              <a:latin typeface="inter-regular"/>
            </a:endParaRPr>
          </a:p>
          <a:p>
            <a:pPr algn="just">
              <a:buFont typeface="+mj-lt"/>
              <a:buAutoNum type="arabicPeriod"/>
            </a:pPr>
            <a:endParaRPr lang="en-IN" b="0" i="0" dirty="0">
              <a:solidFill>
                <a:srgbClr val="000000"/>
              </a:solidFill>
              <a:effectLst/>
              <a:latin typeface="inter-regular"/>
            </a:endParaRP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java.io.FileReader</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FileReaderExample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r>
              <a:rPr lang="en-IN" b="1" i="0" dirty="0">
                <a:solidFill>
                  <a:srgbClr val="006699"/>
                </a:solidFill>
                <a:effectLst/>
                <a:latin typeface="inter-regular"/>
              </a:rPr>
              <a:t>throws</a:t>
            </a:r>
            <a:r>
              <a:rPr lang="en-IN" b="0" i="0" dirty="0">
                <a:solidFill>
                  <a:srgbClr val="000000"/>
                </a:solidFill>
                <a:effectLst/>
                <a:latin typeface="inter-regular"/>
              </a:rPr>
              <a:t> Exception</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FileReader</a:t>
            </a:r>
            <a:r>
              <a:rPr lang="en-IN" b="0" i="0" dirty="0">
                <a:solidFill>
                  <a:srgbClr val="000000"/>
                </a:solidFill>
                <a:effectLst/>
                <a:latin typeface="inter-regular"/>
              </a:rPr>
              <a:t> </a:t>
            </a:r>
            <a:r>
              <a:rPr lang="en-IN" b="0" i="0" dirty="0" err="1">
                <a:solidFill>
                  <a:srgbClr val="000000"/>
                </a:solidFill>
                <a:effectLst/>
                <a:latin typeface="inter-regular"/>
              </a:rPr>
              <a:t>fr</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FileReader</a:t>
            </a:r>
            <a:r>
              <a:rPr lang="en-IN" b="0" i="0" dirty="0">
                <a:solidFill>
                  <a:srgbClr val="000000"/>
                </a:solidFill>
                <a:effectLst/>
                <a:latin typeface="inter-regular"/>
              </a:rPr>
              <a:t>(</a:t>
            </a:r>
            <a:r>
              <a:rPr lang="en-IN" b="0" i="0" dirty="0">
                <a:solidFill>
                  <a:srgbClr val="0000FF"/>
                </a:solidFill>
                <a:effectLst/>
                <a:latin typeface="inter-regular"/>
              </a:rPr>
              <a:t>"D:\\testout2.txt"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while</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a:t>
            </a:r>
            <a:r>
              <a:rPr lang="en-IN" b="0" i="0" dirty="0" err="1">
                <a:solidFill>
                  <a:srgbClr val="000000"/>
                </a:solidFill>
                <a:effectLst/>
                <a:latin typeface="inter-regular"/>
              </a:rPr>
              <a:t>fr.read</a:t>
            </a:r>
            <a:r>
              <a:rPr lang="en-IN" b="0" i="0" dirty="0">
                <a:solidFill>
                  <a:srgbClr val="000000"/>
                </a:solidFill>
                <a:effectLst/>
                <a:latin typeface="inter-regular"/>
              </a:rPr>
              <a:t>())!=-</a:t>
            </a:r>
            <a:r>
              <a:rPr lang="en-IN" b="0" i="0" dirty="0">
                <a:solidFill>
                  <a:srgbClr val="C00000"/>
                </a:solidFill>
                <a:effectLst/>
                <a:latin typeface="inter-regular"/>
              </a:rPr>
              <a:t>1</a:t>
            </a:r>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a:t>
            </a:r>
            <a:r>
              <a:rPr lang="en-IN" b="0" i="0" dirty="0">
                <a:solidFill>
                  <a:srgbClr val="000000"/>
                </a:solidFill>
                <a:effectLst/>
                <a:latin typeface="inter-regular"/>
              </a:rPr>
              <a:t>((</a:t>
            </a:r>
            <a:r>
              <a:rPr lang="en-IN" b="1" i="0" dirty="0">
                <a:solidFill>
                  <a:srgbClr val="006699"/>
                </a:solidFill>
                <a:effectLst/>
                <a:latin typeface="inter-regular"/>
              </a:rPr>
              <a:t>char</a:t>
            </a:r>
            <a:r>
              <a:rPr lang="en-IN" b="0" i="0" dirty="0">
                <a:solidFill>
                  <a:srgbClr val="000000"/>
                </a:solidFill>
                <a:effectLst/>
                <a:latin typeface="inter-regular"/>
              </a:rPr>
              <a:t>)</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fr.close</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endParaRPr lang="en-IN" b="0" i="0" dirty="0">
              <a:solidFill>
                <a:srgbClr val="000000"/>
              </a:solidFill>
              <a:effectLst/>
              <a:latin typeface="inter-regular"/>
            </a:endParaRPr>
          </a:p>
        </p:txBody>
      </p:sp>
      <p:sp>
        <p:nvSpPr>
          <p:cNvPr id="7" name="TextBox 6">
            <a:extLst>
              <a:ext uri="{FF2B5EF4-FFF2-40B4-BE49-F238E27FC236}">
                <a16:creationId xmlns:a16="http://schemas.microsoft.com/office/drawing/2014/main" id="{F61EFCB6-B61D-301C-D11F-1BE8498CDBFB}"/>
              </a:ext>
            </a:extLst>
          </p:cNvPr>
          <p:cNvSpPr txBox="1"/>
          <p:nvPr/>
        </p:nvSpPr>
        <p:spPr>
          <a:xfrm>
            <a:off x="8201474" y="1217509"/>
            <a:ext cx="3667796" cy="646331"/>
          </a:xfrm>
          <a:prstGeom prst="rect">
            <a:avLst/>
          </a:prstGeom>
          <a:noFill/>
          <a:ln>
            <a:solidFill>
              <a:schemeClr val="accent1"/>
            </a:solidFill>
          </a:ln>
        </p:spPr>
        <p:txBody>
          <a:bodyPr wrap="square">
            <a:spAutoFit/>
          </a:bodyPr>
          <a:lstStyle/>
          <a:p>
            <a:pPr algn="just"/>
            <a:r>
              <a:rPr lang="en-IN" b="1" dirty="0">
                <a:solidFill>
                  <a:srgbClr val="610B38"/>
                </a:solidFill>
                <a:latin typeface="erdana"/>
              </a:rPr>
              <a:t>Output:</a:t>
            </a:r>
          </a:p>
          <a:p>
            <a:pPr algn="just"/>
            <a:r>
              <a:rPr lang="en-IN" b="1" i="0" dirty="0">
                <a:solidFill>
                  <a:srgbClr val="610B38"/>
                </a:solidFill>
                <a:effectLst/>
                <a:latin typeface="erdana"/>
              </a:rPr>
              <a:t>	</a:t>
            </a:r>
            <a:r>
              <a:rPr lang="en-IN" dirty="0">
                <a:solidFill>
                  <a:srgbClr val="0000FF"/>
                </a:solidFill>
                <a:latin typeface="inter-regular"/>
              </a:rPr>
              <a:t> </a:t>
            </a:r>
            <a:r>
              <a:rPr lang="en-IN" b="0" i="0" dirty="0">
                <a:solidFill>
                  <a:srgbClr val="0000FF"/>
                </a:solidFill>
                <a:effectLst/>
                <a:latin typeface="inter-regular"/>
              </a:rPr>
              <a:t>Welcome to CSE</a:t>
            </a:r>
            <a:endParaRPr lang="en-IN" b="1" i="0" dirty="0">
              <a:effectLst/>
              <a:latin typeface="erdana"/>
            </a:endParaRPr>
          </a:p>
        </p:txBody>
      </p:sp>
      <p:sp>
        <p:nvSpPr>
          <p:cNvPr id="8" name="TextBox 7">
            <a:extLst>
              <a:ext uri="{FF2B5EF4-FFF2-40B4-BE49-F238E27FC236}">
                <a16:creationId xmlns:a16="http://schemas.microsoft.com/office/drawing/2014/main" id="{9D6DFEC7-4EB2-92A2-B99E-4D1A14177655}"/>
              </a:ext>
            </a:extLst>
          </p:cNvPr>
          <p:cNvSpPr txBox="1"/>
          <p:nvPr/>
        </p:nvSpPr>
        <p:spPr>
          <a:xfrm>
            <a:off x="8201474" y="4113125"/>
            <a:ext cx="3667797" cy="646331"/>
          </a:xfrm>
          <a:prstGeom prst="rect">
            <a:avLst/>
          </a:prstGeom>
          <a:noFill/>
          <a:ln>
            <a:solidFill>
              <a:schemeClr val="accent1"/>
            </a:solidFill>
          </a:ln>
        </p:spPr>
        <p:txBody>
          <a:bodyPr wrap="square">
            <a:spAutoFit/>
          </a:bodyPr>
          <a:lstStyle/>
          <a:p>
            <a:pPr algn="just"/>
            <a:r>
              <a:rPr lang="en-US" b="0" i="0" dirty="0">
                <a:solidFill>
                  <a:srgbClr val="333333"/>
                </a:solidFill>
                <a:effectLst/>
                <a:latin typeface="inter-regular"/>
              </a:rPr>
              <a:t>The content of a text file </a:t>
            </a:r>
            <a:r>
              <a:rPr lang="en-US" b="1" i="0" dirty="0">
                <a:solidFill>
                  <a:srgbClr val="333333"/>
                </a:solidFill>
                <a:effectLst/>
                <a:latin typeface="inter-bold"/>
              </a:rPr>
              <a:t>testout2.txt</a:t>
            </a:r>
            <a:r>
              <a:rPr lang="en-US" b="0" i="0" dirty="0">
                <a:solidFill>
                  <a:srgbClr val="333333"/>
                </a:solidFill>
                <a:effectLst/>
                <a:latin typeface="inter-regular"/>
              </a:rPr>
              <a:t> is “</a:t>
            </a:r>
            <a:r>
              <a:rPr lang="en-US" b="1" i="0" dirty="0">
                <a:solidFill>
                  <a:srgbClr val="333333"/>
                </a:solidFill>
                <a:effectLst/>
                <a:highlight>
                  <a:srgbClr val="FFFF00"/>
                </a:highlight>
                <a:latin typeface="inter-regular"/>
              </a:rPr>
              <a:t>Welcome to </a:t>
            </a:r>
            <a:r>
              <a:rPr lang="en-US" b="1" dirty="0">
                <a:solidFill>
                  <a:srgbClr val="333333"/>
                </a:solidFill>
                <a:highlight>
                  <a:srgbClr val="FFFF00"/>
                </a:highlight>
                <a:latin typeface="inter-regular"/>
              </a:rPr>
              <a:t>CSE</a:t>
            </a:r>
            <a:r>
              <a:rPr lang="en-US" b="0" i="0" dirty="0">
                <a:solidFill>
                  <a:srgbClr val="333333"/>
                </a:solidFill>
                <a:effectLst/>
                <a:latin typeface="inter-regular"/>
              </a:rPr>
              <a:t>”</a:t>
            </a:r>
            <a:endParaRPr lang="en-IN" i="0" dirty="0">
              <a:effectLst/>
              <a:latin typeface="erdana"/>
            </a:endParaRPr>
          </a:p>
        </p:txBody>
      </p:sp>
    </p:spTree>
    <p:extLst>
      <p:ext uri="{BB962C8B-B14F-4D97-AF65-F5344CB8AC3E}">
        <p14:creationId xmlns:p14="http://schemas.microsoft.com/office/powerpoint/2010/main" val="3576783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773723" y="2809155"/>
            <a:ext cx="11012993" cy="1104220"/>
          </a:xfrm>
        </p:spPr>
        <p:txBody>
          <a:bodyPr>
            <a:normAutofit/>
          </a:bodyPr>
          <a:lstStyle/>
          <a:p>
            <a:r>
              <a:rPr lang="en-IN" sz="7200" b="1" dirty="0"/>
              <a:t>Serialization &amp; Deserialization</a:t>
            </a:r>
          </a:p>
        </p:txBody>
      </p:sp>
    </p:spTree>
    <p:extLst>
      <p:ext uri="{BB962C8B-B14F-4D97-AF65-F5344CB8AC3E}">
        <p14:creationId xmlns:p14="http://schemas.microsoft.com/office/powerpoint/2010/main" val="3800783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a:solidFill>
                  <a:srgbClr val="610B38"/>
                </a:solidFill>
                <a:latin typeface="erdana"/>
              </a:rPr>
              <a:t>Serialization &amp; Deserialization</a:t>
            </a:r>
          </a:p>
        </p:txBody>
      </p:sp>
      <p:sp>
        <p:nvSpPr>
          <p:cNvPr id="8" name="TextBox 7">
            <a:extLst>
              <a:ext uri="{FF2B5EF4-FFF2-40B4-BE49-F238E27FC236}">
                <a16:creationId xmlns:a16="http://schemas.microsoft.com/office/drawing/2014/main" id="{F90345C2-942C-1E51-DADF-623CF866E3CD}"/>
              </a:ext>
            </a:extLst>
          </p:cNvPr>
          <p:cNvSpPr txBox="1"/>
          <p:nvPr/>
        </p:nvSpPr>
        <p:spPr>
          <a:xfrm>
            <a:off x="484093" y="905506"/>
            <a:ext cx="10947400" cy="3416320"/>
          </a:xfrm>
          <a:prstGeom prst="rect">
            <a:avLst/>
          </a:prstGeom>
          <a:noFill/>
          <a:ln>
            <a:solidFill>
              <a:schemeClr val="accent1"/>
            </a:solidFill>
          </a:ln>
        </p:spPr>
        <p:txBody>
          <a:bodyPr wrap="square">
            <a:spAutoFit/>
          </a:bodyPr>
          <a:lstStyle/>
          <a:p>
            <a:pPr marL="285750" indent="-285750" algn="just">
              <a:buFont typeface="Wingdings" panose="05000000000000000000" pitchFamily="2" charset="2"/>
              <a:buChar char="§"/>
            </a:pPr>
            <a:r>
              <a:rPr lang="en-US" b="1" i="0" dirty="0">
                <a:solidFill>
                  <a:srgbClr val="333333"/>
                </a:solidFill>
                <a:effectLst/>
                <a:latin typeface="inter-bold"/>
              </a:rPr>
              <a:t>Serialization in Java</a:t>
            </a:r>
            <a:r>
              <a:rPr lang="en-US" b="0" i="0" dirty="0">
                <a:solidFill>
                  <a:srgbClr val="333333"/>
                </a:solidFill>
                <a:effectLst/>
                <a:latin typeface="inter-regular"/>
              </a:rPr>
              <a:t> is a mechanism of </a:t>
            </a:r>
            <a:r>
              <a:rPr lang="en-US" b="0" i="1" dirty="0">
                <a:solidFill>
                  <a:srgbClr val="333333"/>
                </a:solidFill>
                <a:effectLst/>
                <a:latin typeface="inter-regular"/>
              </a:rPr>
              <a:t>writing the state of an object into a byte-stream</a:t>
            </a:r>
            <a:r>
              <a:rPr lang="en-US" b="0" i="0" dirty="0">
                <a:solidFill>
                  <a:srgbClr val="333333"/>
                </a:solidFill>
                <a:effectLst/>
                <a:latin typeface="inter-regular"/>
              </a:rPr>
              <a:t>. It is mainly used in Hibernate, RMI, JPA, EJB and JMS technologies.</a:t>
            </a:r>
          </a:p>
          <a:p>
            <a:pPr marL="285750" indent="-285750" algn="just">
              <a:buFont typeface="Wingdings" panose="05000000000000000000" pitchFamily="2" charset="2"/>
              <a:buChar char="§"/>
            </a:pPr>
            <a:endParaRPr lang="en-US" b="0" i="0" dirty="0">
              <a:solidFill>
                <a:srgbClr val="333333"/>
              </a:solidFill>
              <a:effectLst/>
              <a:latin typeface="inter-regular"/>
            </a:endParaRPr>
          </a:p>
          <a:p>
            <a:pPr marL="285750" indent="-285750" algn="just">
              <a:buFont typeface="Wingdings" panose="05000000000000000000" pitchFamily="2" charset="2"/>
              <a:buChar char="§"/>
            </a:pPr>
            <a:r>
              <a:rPr lang="en-US" b="0" i="0" dirty="0">
                <a:solidFill>
                  <a:srgbClr val="333333"/>
                </a:solidFill>
                <a:effectLst/>
                <a:latin typeface="inter-regular"/>
              </a:rPr>
              <a:t>The reverse operation of serialization is called </a:t>
            </a:r>
            <a:r>
              <a:rPr lang="en-US" b="0" i="1" dirty="0">
                <a:solidFill>
                  <a:srgbClr val="333333"/>
                </a:solidFill>
                <a:effectLst/>
                <a:latin typeface="inter-regular"/>
              </a:rPr>
              <a:t>deserialization</a:t>
            </a:r>
            <a:r>
              <a:rPr lang="en-US" b="0" i="0" dirty="0">
                <a:solidFill>
                  <a:srgbClr val="333333"/>
                </a:solidFill>
                <a:effectLst/>
                <a:latin typeface="inter-regular"/>
              </a:rPr>
              <a:t> where byte-stream is converted into an object. </a:t>
            </a:r>
          </a:p>
          <a:p>
            <a:pPr marL="285750" indent="-285750" algn="just">
              <a:buFont typeface="Wingdings" panose="05000000000000000000" pitchFamily="2" charset="2"/>
              <a:buChar char="§"/>
            </a:pPr>
            <a:endParaRPr lang="en-US" dirty="0">
              <a:solidFill>
                <a:srgbClr val="333333"/>
              </a:solidFill>
              <a:latin typeface="inter-regular"/>
            </a:endParaRPr>
          </a:p>
          <a:p>
            <a:pPr marL="285750" indent="-285750" algn="just">
              <a:buFont typeface="Wingdings" panose="05000000000000000000" pitchFamily="2" charset="2"/>
              <a:buChar char="§"/>
            </a:pPr>
            <a:r>
              <a:rPr lang="en-US" b="0" i="0" dirty="0">
                <a:solidFill>
                  <a:srgbClr val="333333"/>
                </a:solidFill>
                <a:effectLst/>
                <a:latin typeface="inter-regular"/>
              </a:rPr>
              <a:t>The serialization and deserialization process is platform-independent, it means you can serialize an object on one platform and deserialize it on a different platform.</a:t>
            </a:r>
          </a:p>
          <a:p>
            <a:pPr marL="285750" indent="-285750" algn="just">
              <a:buFont typeface="Wingdings" panose="05000000000000000000" pitchFamily="2" charset="2"/>
              <a:buChar char="§"/>
            </a:pPr>
            <a:endParaRPr lang="en-US" b="0" i="0" dirty="0">
              <a:solidFill>
                <a:srgbClr val="333333"/>
              </a:solidFill>
              <a:effectLst/>
              <a:latin typeface="inter-regular"/>
            </a:endParaRPr>
          </a:p>
          <a:p>
            <a:pPr marL="285750" indent="-285750" algn="just">
              <a:buFont typeface="Wingdings" panose="05000000000000000000" pitchFamily="2" charset="2"/>
              <a:buChar char="§"/>
            </a:pPr>
            <a:r>
              <a:rPr lang="en-US" b="0" i="0" dirty="0">
                <a:solidFill>
                  <a:srgbClr val="333333"/>
                </a:solidFill>
                <a:effectLst/>
                <a:latin typeface="inter-regular"/>
              </a:rPr>
              <a:t>For serializing the object, we call the </a:t>
            </a:r>
            <a:r>
              <a:rPr lang="en-US" b="1" i="0" dirty="0" err="1">
                <a:solidFill>
                  <a:srgbClr val="333333"/>
                </a:solidFill>
                <a:effectLst/>
                <a:latin typeface="inter-bold"/>
              </a:rPr>
              <a:t>writeObject</a:t>
            </a:r>
            <a:r>
              <a:rPr lang="en-US" b="1" i="0" dirty="0">
                <a:solidFill>
                  <a:srgbClr val="333333"/>
                </a:solidFill>
                <a:effectLst/>
                <a:latin typeface="inter-bold"/>
              </a:rPr>
              <a:t>()</a:t>
            </a:r>
            <a:r>
              <a:rPr lang="en-US" b="0" i="0" dirty="0">
                <a:solidFill>
                  <a:srgbClr val="333333"/>
                </a:solidFill>
                <a:effectLst/>
                <a:latin typeface="inter-regular"/>
              </a:rPr>
              <a:t> method of </a:t>
            </a:r>
            <a:r>
              <a:rPr lang="en-US" b="0" i="1" dirty="0" err="1">
                <a:solidFill>
                  <a:srgbClr val="333333"/>
                </a:solidFill>
                <a:effectLst/>
                <a:latin typeface="inter-regular"/>
              </a:rPr>
              <a:t>ObjectOutputStream</a:t>
            </a:r>
            <a:r>
              <a:rPr lang="en-US" b="0" i="1" dirty="0">
                <a:solidFill>
                  <a:srgbClr val="333333"/>
                </a:solidFill>
                <a:effectLst/>
                <a:latin typeface="inter-regular"/>
              </a:rPr>
              <a:t> </a:t>
            </a:r>
            <a:r>
              <a:rPr lang="en-US" b="0" i="0" dirty="0">
                <a:solidFill>
                  <a:srgbClr val="333333"/>
                </a:solidFill>
                <a:effectLst/>
                <a:latin typeface="inter-regular"/>
              </a:rPr>
              <a:t>class, and for deserialization we call the </a:t>
            </a:r>
            <a:r>
              <a:rPr lang="en-US" b="1" i="0" dirty="0" err="1">
                <a:solidFill>
                  <a:srgbClr val="333333"/>
                </a:solidFill>
                <a:effectLst/>
                <a:latin typeface="inter-bold"/>
              </a:rPr>
              <a:t>readObject</a:t>
            </a:r>
            <a:r>
              <a:rPr lang="en-US" b="1" i="0" dirty="0">
                <a:solidFill>
                  <a:srgbClr val="333333"/>
                </a:solidFill>
                <a:effectLst/>
                <a:latin typeface="inter-bold"/>
              </a:rPr>
              <a:t>()</a:t>
            </a:r>
            <a:r>
              <a:rPr lang="en-US" b="0" i="0" dirty="0">
                <a:solidFill>
                  <a:srgbClr val="333333"/>
                </a:solidFill>
                <a:effectLst/>
                <a:latin typeface="inter-regular"/>
              </a:rPr>
              <a:t> method of </a:t>
            </a:r>
            <a:r>
              <a:rPr lang="en-US" b="0" i="1" dirty="0" err="1">
                <a:solidFill>
                  <a:srgbClr val="333333"/>
                </a:solidFill>
                <a:effectLst/>
                <a:latin typeface="inter-regular"/>
              </a:rPr>
              <a:t>ObjectInputStream</a:t>
            </a:r>
            <a:r>
              <a:rPr lang="en-US" b="0" i="0" dirty="0">
                <a:solidFill>
                  <a:srgbClr val="333333"/>
                </a:solidFill>
                <a:effectLst/>
                <a:latin typeface="inter-regular"/>
              </a:rPr>
              <a:t> class.</a:t>
            </a:r>
          </a:p>
          <a:p>
            <a:pPr marL="285750" indent="-285750" algn="just">
              <a:buFont typeface="Wingdings" panose="05000000000000000000" pitchFamily="2" charset="2"/>
              <a:buChar char="§"/>
            </a:pPr>
            <a:endParaRPr lang="en-US" b="0" i="0" dirty="0">
              <a:solidFill>
                <a:srgbClr val="333333"/>
              </a:solidFill>
              <a:effectLst/>
              <a:latin typeface="inter-regular"/>
            </a:endParaRPr>
          </a:p>
          <a:p>
            <a:pPr marL="285750" indent="-285750" algn="just">
              <a:buFont typeface="Wingdings" panose="05000000000000000000" pitchFamily="2" charset="2"/>
              <a:buChar char="§"/>
            </a:pPr>
            <a:r>
              <a:rPr lang="en-US" b="0" i="0" dirty="0">
                <a:solidFill>
                  <a:srgbClr val="333333"/>
                </a:solidFill>
                <a:effectLst/>
                <a:latin typeface="inter-regular"/>
              </a:rPr>
              <a:t>We must have to implement the </a:t>
            </a:r>
            <a:r>
              <a:rPr lang="en-US" b="0" i="1" dirty="0">
                <a:solidFill>
                  <a:srgbClr val="333333"/>
                </a:solidFill>
                <a:effectLst/>
                <a:highlight>
                  <a:srgbClr val="FFFF00"/>
                </a:highlight>
                <a:latin typeface="inter-regular"/>
              </a:rPr>
              <a:t>Serializable</a:t>
            </a:r>
            <a:r>
              <a:rPr lang="en-US" b="0" i="0" dirty="0">
                <a:solidFill>
                  <a:srgbClr val="333333"/>
                </a:solidFill>
                <a:effectLst/>
                <a:latin typeface="inter-regular"/>
              </a:rPr>
              <a:t> interface for serializing the object.</a:t>
            </a:r>
          </a:p>
        </p:txBody>
      </p:sp>
      <p:pic>
        <p:nvPicPr>
          <p:cNvPr id="1026" name="Picture 2" descr="java serialization">
            <a:extLst>
              <a:ext uri="{FF2B5EF4-FFF2-40B4-BE49-F238E27FC236}">
                <a16:creationId xmlns:a16="http://schemas.microsoft.com/office/drawing/2014/main" id="{5153104D-6296-07AF-E970-68AB0479F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381" y="4424082"/>
            <a:ext cx="3457575" cy="2335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199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a:solidFill>
                  <a:srgbClr val="610B38"/>
                </a:solidFill>
                <a:latin typeface="erdana"/>
              </a:rPr>
              <a:t>Serialization &amp; Deserialization</a:t>
            </a:r>
          </a:p>
        </p:txBody>
      </p:sp>
      <p:sp>
        <p:nvSpPr>
          <p:cNvPr id="8" name="TextBox 7">
            <a:extLst>
              <a:ext uri="{FF2B5EF4-FFF2-40B4-BE49-F238E27FC236}">
                <a16:creationId xmlns:a16="http://schemas.microsoft.com/office/drawing/2014/main" id="{F90345C2-942C-1E51-DADF-623CF866E3CD}"/>
              </a:ext>
            </a:extLst>
          </p:cNvPr>
          <p:cNvSpPr txBox="1"/>
          <p:nvPr/>
        </p:nvSpPr>
        <p:spPr>
          <a:xfrm>
            <a:off x="484093" y="905506"/>
            <a:ext cx="10947400" cy="1754326"/>
          </a:xfrm>
          <a:prstGeom prst="rect">
            <a:avLst/>
          </a:prstGeom>
          <a:noFill/>
          <a:ln>
            <a:solidFill>
              <a:schemeClr val="accent1"/>
            </a:solidFill>
          </a:ln>
        </p:spPr>
        <p:txBody>
          <a:bodyPr wrap="square">
            <a:spAutoFit/>
          </a:bodyPr>
          <a:lstStyle/>
          <a:p>
            <a:pPr algn="just"/>
            <a:r>
              <a:rPr lang="en-US" b="1" i="0" dirty="0">
                <a:solidFill>
                  <a:srgbClr val="333333"/>
                </a:solidFill>
                <a:effectLst/>
                <a:latin typeface="inter-bold"/>
              </a:rPr>
              <a:t>Serializable</a:t>
            </a:r>
            <a:r>
              <a:rPr lang="en-US" b="0" i="0" dirty="0">
                <a:solidFill>
                  <a:srgbClr val="333333"/>
                </a:solidFill>
                <a:effectLst/>
                <a:latin typeface="inter-regular"/>
              </a:rPr>
              <a:t> is a marker interface (has no data member and method). It is used to "mark" Java classes so that the objects of these classes may get a certain capability.</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The </a:t>
            </a:r>
            <a:r>
              <a:rPr lang="en-US" b="1" i="0" dirty="0">
                <a:solidFill>
                  <a:srgbClr val="333333"/>
                </a:solidFill>
                <a:effectLst/>
                <a:latin typeface="inter-bold"/>
              </a:rPr>
              <a:t>Serializable</a:t>
            </a:r>
            <a:r>
              <a:rPr lang="en-US" b="0" i="0" dirty="0">
                <a:solidFill>
                  <a:srgbClr val="333333"/>
                </a:solidFill>
                <a:effectLst/>
                <a:latin typeface="inter-regular"/>
              </a:rPr>
              <a:t> interface must be implemented by the class whose object needs to be persisted.</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The String class and all the wrapper classes implement the </a:t>
            </a:r>
            <a:r>
              <a:rPr lang="en-US" b="0" i="1" dirty="0" err="1">
                <a:solidFill>
                  <a:srgbClr val="333333"/>
                </a:solidFill>
                <a:effectLst/>
                <a:latin typeface="inter-regular"/>
              </a:rPr>
              <a:t>java.io.Serializable</a:t>
            </a:r>
            <a:r>
              <a:rPr lang="en-US" b="0" i="0" dirty="0">
                <a:solidFill>
                  <a:srgbClr val="333333"/>
                </a:solidFill>
                <a:effectLst/>
                <a:latin typeface="inter-regular"/>
              </a:rPr>
              <a:t> interface by default.</a:t>
            </a:r>
          </a:p>
        </p:txBody>
      </p:sp>
      <p:sp>
        <p:nvSpPr>
          <p:cNvPr id="4" name="TextBox 3">
            <a:extLst>
              <a:ext uri="{FF2B5EF4-FFF2-40B4-BE49-F238E27FC236}">
                <a16:creationId xmlns:a16="http://schemas.microsoft.com/office/drawing/2014/main" id="{86FB0FB8-C358-94CF-86BA-1D70AD4764D7}"/>
              </a:ext>
            </a:extLst>
          </p:cNvPr>
          <p:cNvSpPr txBox="1"/>
          <p:nvPr/>
        </p:nvSpPr>
        <p:spPr>
          <a:xfrm>
            <a:off x="484093" y="2885434"/>
            <a:ext cx="6094324" cy="3693319"/>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For Example :</a:t>
            </a:r>
          </a:p>
          <a:p>
            <a:pPr algn="just"/>
            <a:endParaRPr lang="en-IN" b="1" dirty="0">
              <a:solidFill>
                <a:srgbClr val="006699"/>
              </a:solidFill>
              <a:latin typeface="inter-regular"/>
            </a:endParaRPr>
          </a:p>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java.io.Serializable</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Student </a:t>
            </a:r>
            <a:r>
              <a:rPr lang="en-IN" b="1" i="0" dirty="0">
                <a:solidFill>
                  <a:srgbClr val="006699"/>
                </a:solidFill>
                <a:effectLst/>
                <a:latin typeface="inter-regular"/>
              </a:rPr>
              <a:t>implements</a:t>
            </a:r>
            <a:r>
              <a:rPr lang="en-IN" b="0" i="0" dirty="0">
                <a:solidFill>
                  <a:srgbClr val="000000"/>
                </a:solidFill>
                <a:effectLst/>
                <a:latin typeface="inter-regular"/>
              </a:rPr>
              <a:t> Serializable</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int</a:t>
            </a:r>
            <a:r>
              <a:rPr lang="en-IN" b="0" i="0" dirty="0">
                <a:solidFill>
                  <a:srgbClr val="000000"/>
                </a:solidFill>
                <a:effectLst/>
                <a:latin typeface="inter-regular"/>
              </a:rPr>
              <a:t> id;  </a:t>
            </a:r>
          </a:p>
          <a:p>
            <a:pPr algn="just"/>
            <a:r>
              <a:rPr lang="en-IN" b="0" i="0" dirty="0">
                <a:solidFill>
                  <a:srgbClr val="000000"/>
                </a:solidFill>
                <a:effectLst/>
                <a:latin typeface="inter-regular"/>
              </a:rPr>
              <a:t>	String name;  </a:t>
            </a:r>
          </a:p>
          <a:p>
            <a:pPr algn="just"/>
            <a:r>
              <a:rPr lang="en-IN" b="1" i="0" dirty="0">
                <a:solidFill>
                  <a:srgbClr val="006699"/>
                </a:solidFill>
                <a:effectLst/>
                <a:latin typeface="inter-regular"/>
              </a:rPr>
              <a:t>	public</a:t>
            </a:r>
            <a:r>
              <a:rPr lang="en-IN" b="0" i="0" dirty="0">
                <a:solidFill>
                  <a:srgbClr val="000000"/>
                </a:solidFill>
                <a:effectLst/>
                <a:latin typeface="inter-regular"/>
              </a:rPr>
              <a:t> Student(</a:t>
            </a:r>
            <a:r>
              <a:rPr lang="en-IN" b="1" i="0" dirty="0">
                <a:solidFill>
                  <a:srgbClr val="006699"/>
                </a:solidFill>
                <a:effectLst/>
                <a:latin typeface="inter-regular"/>
              </a:rPr>
              <a:t>int</a:t>
            </a:r>
            <a:r>
              <a:rPr lang="en-IN" b="0" i="0" dirty="0">
                <a:solidFill>
                  <a:srgbClr val="000000"/>
                </a:solidFill>
                <a:effectLst/>
                <a:latin typeface="inter-regular"/>
              </a:rPr>
              <a:t> id, String name) </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this</a:t>
            </a:r>
            <a:r>
              <a:rPr lang="en-IN" b="0" i="0" dirty="0">
                <a:solidFill>
                  <a:srgbClr val="000000"/>
                </a:solidFill>
                <a:effectLst/>
                <a:latin typeface="inter-regular"/>
              </a:rPr>
              <a:t>.id = id;  </a:t>
            </a:r>
          </a:p>
          <a:p>
            <a:pPr algn="just"/>
            <a:r>
              <a:rPr lang="en-IN" b="0" i="0" dirty="0">
                <a:solidFill>
                  <a:srgbClr val="000000"/>
                </a:solidFill>
                <a:effectLst/>
                <a:latin typeface="inter-regular"/>
              </a:rPr>
              <a:t>		</a:t>
            </a:r>
            <a:r>
              <a:rPr lang="en-IN" b="1" i="0" dirty="0">
                <a:solidFill>
                  <a:srgbClr val="006699"/>
                </a:solidFill>
                <a:effectLst/>
                <a:latin typeface="inter-regular"/>
              </a:rPr>
              <a:t>this</a:t>
            </a:r>
            <a:r>
              <a:rPr lang="en-IN" b="0" i="0" dirty="0">
                <a:solidFill>
                  <a:srgbClr val="000000"/>
                </a:solidFill>
                <a:effectLst/>
                <a:latin typeface="inter-regular"/>
              </a:rPr>
              <a:t>.name = name;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9" name="TextBox 8">
            <a:extLst>
              <a:ext uri="{FF2B5EF4-FFF2-40B4-BE49-F238E27FC236}">
                <a16:creationId xmlns:a16="http://schemas.microsoft.com/office/drawing/2014/main" id="{E29ADE54-AA8C-EE26-2D26-B5F09F87E1AD}"/>
              </a:ext>
            </a:extLst>
          </p:cNvPr>
          <p:cNvSpPr txBox="1"/>
          <p:nvPr/>
        </p:nvSpPr>
        <p:spPr>
          <a:xfrm>
            <a:off x="7043895" y="4198169"/>
            <a:ext cx="4318869" cy="1477328"/>
          </a:xfrm>
          <a:prstGeom prst="rect">
            <a:avLst/>
          </a:prstGeom>
          <a:noFill/>
          <a:ln>
            <a:solidFill>
              <a:schemeClr val="accent1"/>
            </a:solidFill>
          </a:ln>
        </p:spPr>
        <p:txBody>
          <a:bodyPr wrap="square">
            <a:spAutoFit/>
          </a:bodyPr>
          <a:lstStyle/>
          <a:p>
            <a:pPr algn="just"/>
            <a:r>
              <a:rPr lang="en-US" b="0" i="0" dirty="0">
                <a:solidFill>
                  <a:srgbClr val="333333"/>
                </a:solidFill>
                <a:effectLst/>
                <a:latin typeface="inter-regular"/>
              </a:rPr>
              <a:t>In the example, </a:t>
            </a:r>
            <a:r>
              <a:rPr lang="en-US" b="1" i="1" dirty="0">
                <a:solidFill>
                  <a:srgbClr val="333333"/>
                </a:solidFill>
                <a:effectLst/>
                <a:latin typeface="inter-bold"/>
              </a:rPr>
              <a:t>Student</a:t>
            </a:r>
            <a:r>
              <a:rPr lang="en-US" b="0" i="0" dirty="0">
                <a:solidFill>
                  <a:srgbClr val="333333"/>
                </a:solidFill>
                <a:effectLst/>
                <a:latin typeface="inter-regular"/>
              </a:rPr>
              <a:t> class implements Serializable interface. </a:t>
            </a:r>
          </a:p>
          <a:p>
            <a:pPr algn="just"/>
            <a:endParaRPr lang="en-US" dirty="0">
              <a:solidFill>
                <a:srgbClr val="333333"/>
              </a:solidFill>
              <a:latin typeface="inter-regular"/>
            </a:endParaRPr>
          </a:p>
          <a:p>
            <a:pPr algn="just"/>
            <a:r>
              <a:rPr lang="en-US" b="0" i="0" dirty="0">
                <a:solidFill>
                  <a:srgbClr val="333333"/>
                </a:solidFill>
                <a:effectLst/>
                <a:latin typeface="inter-regular"/>
              </a:rPr>
              <a:t>Now its objects can be converted into stream</a:t>
            </a:r>
            <a:endParaRPr lang="en-IN" dirty="0"/>
          </a:p>
        </p:txBody>
      </p:sp>
    </p:spTree>
    <p:extLst>
      <p:ext uri="{BB962C8B-B14F-4D97-AF65-F5344CB8AC3E}">
        <p14:creationId xmlns:p14="http://schemas.microsoft.com/office/powerpoint/2010/main" val="2468885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i="0" dirty="0" err="1">
                <a:solidFill>
                  <a:srgbClr val="610B38"/>
                </a:solidFill>
                <a:effectLst/>
                <a:latin typeface="erdana"/>
              </a:rPr>
              <a:t>ObjectOutputStream</a:t>
            </a:r>
            <a:r>
              <a:rPr lang="en-IN" b="0" i="0" dirty="0">
                <a:solidFill>
                  <a:srgbClr val="610B38"/>
                </a:solidFill>
                <a:effectLst/>
                <a:latin typeface="erdana"/>
              </a:rPr>
              <a:t> </a:t>
            </a:r>
            <a:r>
              <a:rPr lang="en-IN" b="1" i="0" dirty="0">
                <a:solidFill>
                  <a:srgbClr val="610B38"/>
                </a:solidFill>
                <a:effectLst/>
                <a:latin typeface="erdana"/>
              </a:rPr>
              <a:t>class</a:t>
            </a:r>
          </a:p>
        </p:txBody>
      </p:sp>
      <p:sp>
        <p:nvSpPr>
          <p:cNvPr id="4" name="TextBox 3">
            <a:extLst>
              <a:ext uri="{FF2B5EF4-FFF2-40B4-BE49-F238E27FC236}">
                <a16:creationId xmlns:a16="http://schemas.microsoft.com/office/drawing/2014/main" id="{E1ED0A5C-4724-8F3A-C9C8-161026716DBA}"/>
              </a:ext>
            </a:extLst>
          </p:cNvPr>
          <p:cNvSpPr txBox="1"/>
          <p:nvPr/>
        </p:nvSpPr>
        <p:spPr>
          <a:xfrm>
            <a:off x="525026" y="679904"/>
            <a:ext cx="11251609" cy="923330"/>
          </a:xfrm>
          <a:prstGeom prst="rect">
            <a:avLst/>
          </a:prstGeom>
          <a:noFill/>
          <a:ln>
            <a:solidFill>
              <a:schemeClr val="accent1"/>
            </a:solidFill>
          </a:ln>
        </p:spPr>
        <p:txBody>
          <a:bodyPr wrap="square">
            <a:spAutoFit/>
          </a:bodyPr>
          <a:lstStyle/>
          <a:p>
            <a:pPr marL="285750" indent="-285750">
              <a:buFont typeface="Wingdings" panose="05000000000000000000" pitchFamily="2" charset="2"/>
              <a:buChar char="§"/>
            </a:pPr>
            <a:r>
              <a:rPr lang="en-US" b="0" i="0" dirty="0">
                <a:solidFill>
                  <a:srgbClr val="333333"/>
                </a:solidFill>
                <a:effectLst/>
                <a:latin typeface="inter-regular"/>
              </a:rPr>
              <a:t>The </a:t>
            </a:r>
            <a:r>
              <a:rPr lang="en-US" b="1" i="0" dirty="0" err="1">
                <a:solidFill>
                  <a:srgbClr val="333333"/>
                </a:solidFill>
                <a:effectLst/>
                <a:latin typeface="inter-regular"/>
              </a:rPr>
              <a:t>ObjectOutputStream</a:t>
            </a:r>
            <a:r>
              <a:rPr lang="en-US" b="0" i="0" dirty="0">
                <a:solidFill>
                  <a:srgbClr val="333333"/>
                </a:solidFill>
                <a:effectLst/>
                <a:latin typeface="inter-regular"/>
              </a:rPr>
              <a:t> class is used to </a:t>
            </a:r>
            <a:r>
              <a:rPr lang="en-US" b="0" i="0" dirty="0">
                <a:solidFill>
                  <a:srgbClr val="333333"/>
                </a:solidFill>
                <a:effectLst/>
                <a:highlight>
                  <a:srgbClr val="FFFF00"/>
                </a:highlight>
                <a:latin typeface="inter-regular"/>
              </a:rPr>
              <a:t>write primitive data types</a:t>
            </a:r>
            <a:r>
              <a:rPr lang="en-US" b="0" i="0" dirty="0">
                <a:solidFill>
                  <a:srgbClr val="333333"/>
                </a:solidFill>
                <a:effectLst/>
                <a:latin typeface="inter-regular"/>
              </a:rPr>
              <a:t>, and </a:t>
            </a:r>
            <a:r>
              <a:rPr lang="en-US" b="0" i="0" dirty="0">
                <a:solidFill>
                  <a:srgbClr val="333333"/>
                </a:solidFill>
                <a:effectLst/>
                <a:highlight>
                  <a:srgbClr val="FFFF00"/>
                </a:highlight>
                <a:latin typeface="inter-regular"/>
              </a:rPr>
              <a:t>Java objects</a:t>
            </a:r>
            <a:r>
              <a:rPr lang="en-US" b="0" i="0" dirty="0">
                <a:solidFill>
                  <a:srgbClr val="333333"/>
                </a:solidFill>
                <a:effectLst/>
                <a:latin typeface="inter-regular"/>
              </a:rPr>
              <a:t> to an </a:t>
            </a:r>
            <a:r>
              <a:rPr lang="en-US" b="0" i="0" dirty="0">
                <a:solidFill>
                  <a:srgbClr val="333333"/>
                </a:solidFill>
                <a:effectLst/>
                <a:highlight>
                  <a:srgbClr val="FFFF00"/>
                </a:highlight>
                <a:latin typeface="inter-regular"/>
              </a:rPr>
              <a:t>OutputStream</a:t>
            </a:r>
            <a:r>
              <a:rPr lang="en-US" b="0" i="0" dirty="0">
                <a:solidFill>
                  <a:srgbClr val="333333"/>
                </a:solidFill>
                <a:effectLst/>
                <a:latin typeface="inter-regular"/>
              </a:rPr>
              <a:t>. </a:t>
            </a:r>
          </a:p>
          <a:p>
            <a:pPr marL="285750" indent="-285750">
              <a:buFont typeface="Wingdings" panose="05000000000000000000" pitchFamily="2" charset="2"/>
              <a:buChar char="§"/>
            </a:pPr>
            <a:endParaRPr lang="en-US" dirty="0">
              <a:solidFill>
                <a:srgbClr val="333333"/>
              </a:solidFill>
              <a:latin typeface="inter-regular"/>
            </a:endParaRPr>
          </a:p>
          <a:p>
            <a:pPr marL="285750" indent="-285750">
              <a:buFont typeface="Wingdings" panose="05000000000000000000" pitchFamily="2" charset="2"/>
              <a:buChar char="§"/>
            </a:pPr>
            <a:r>
              <a:rPr lang="en-US" b="0" i="0" dirty="0">
                <a:solidFill>
                  <a:srgbClr val="333333"/>
                </a:solidFill>
                <a:effectLst/>
                <a:latin typeface="inter-regular"/>
              </a:rPr>
              <a:t>Only objects that support the </a:t>
            </a:r>
            <a:r>
              <a:rPr lang="en-US" b="0" i="0" dirty="0" err="1">
                <a:solidFill>
                  <a:srgbClr val="333333"/>
                </a:solidFill>
                <a:effectLst/>
                <a:latin typeface="inter-regular"/>
              </a:rPr>
              <a:t>java.io.Serializable</a:t>
            </a:r>
            <a:r>
              <a:rPr lang="en-US" b="0" i="0" dirty="0">
                <a:solidFill>
                  <a:srgbClr val="333333"/>
                </a:solidFill>
                <a:effectLst/>
                <a:latin typeface="inter-regular"/>
              </a:rPr>
              <a:t> interface can be written to streams.</a:t>
            </a:r>
            <a:endParaRPr lang="en-IN" dirty="0"/>
          </a:p>
        </p:txBody>
      </p:sp>
      <p:sp>
        <p:nvSpPr>
          <p:cNvPr id="6" name="TextBox 5">
            <a:extLst>
              <a:ext uri="{FF2B5EF4-FFF2-40B4-BE49-F238E27FC236}">
                <a16:creationId xmlns:a16="http://schemas.microsoft.com/office/drawing/2014/main" id="{E1019236-E5A7-C181-CFD0-6CC65F6E96A9}"/>
              </a:ext>
            </a:extLst>
          </p:cNvPr>
          <p:cNvSpPr txBox="1"/>
          <p:nvPr/>
        </p:nvSpPr>
        <p:spPr>
          <a:xfrm>
            <a:off x="525026" y="1692742"/>
            <a:ext cx="6094324" cy="369332"/>
          </a:xfrm>
          <a:prstGeom prst="rect">
            <a:avLst/>
          </a:prstGeom>
          <a:noFill/>
        </p:spPr>
        <p:txBody>
          <a:bodyPr wrap="square">
            <a:spAutoFit/>
          </a:bodyPr>
          <a:lstStyle/>
          <a:p>
            <a:r>
              <a:rPr lang="en-IN" b="1" i="0" dirty="0">
                <a:solidFill>
                  <a:srgbClr val="333333"/>
                </a:solidFill>
                <a:effectLst/>
                <a:latin typeface="inter-bold"/>
              </a:rPr>
              <a:t>Constructor</a:t>
            </a:r>
            <a:endParaRPr lang="en-IN" dirty="0"/>
          </a:p>
        </p:txBody>
      </p:sp>
      <p:graphicFrame>
        <p:nvGraphicFramePr>
          <p:cNvPr id="7" name="Table 8">
            <a:extLst>
              <a:ext uri="{FF2B5EF4-FFF2-40B4-BE49-F238E27FC236}">
                <a16:creationId xmlns:a16="http://schemas.microsoft.com/office/drawing/2014/main" id="{F1AFF385-6738-6ADE-D79C-FF23042F96AB}"/>
              </a:ext>
            </a:extLst>
          </p:cNvPr>
          <p:cNvGraphicFramePr>
            <a:graphicFrameLocks noGrp="1"/>
          </p:cNvGraphicFramePr>
          <p:nvPr>
            <p:extLst>
              <p:ext uri="{D42A27DB-BD31-4B8C-83A1-F6EECF244321}">
                <p14:modId xmlns:p14="http://schemas.microsoft.com/office/powerpoint/2010/main" val="2966706960"/>
              </p:ext>
            </p:extLst>
          </p:nvPr>
        </p:nvGraphicFramePr>
        <p:xfrm>
          <a:off x="525024" y="2249609"/>
          <a:ext cx="11251609" cy="670560"/>
        </p:xfrm>
        <a:graphic>
          <a:graphicData uri="http://schemas.openxmlformats.org/drawingml/2006/table">
            <a:tbl>
              <a:tblPr firstRow="1" bandRow="1">
                <a:tableStyleId>{5C22544A-7EE6-4342-B048-85BDC9FD1C3A}</a:tableStyleId>
              </a:tblPr>
              <a:tblGrid>
                <a:gridCol w="6999517">
                  <a:extLst>
                    <a:ext uri="{9D8B030D-6E8A-4147-A177-3AD203B41FA5}">
                      <a16:colId xmlns:a16="http://schemas.microsoft.com/office/drawing/2014/main" val="4237781"/>
                    </a:ext>
                  </a:extLst>
                </a:gridCol>
                <a:gridCol w="4252092">
                  <a:extLst>
                    <a:ext uri="{9D8B030D-6E8A-4147-A177-3AD203B41FA5}">
                      <a16:colId xmlns:a16="http://schemas.microsoft.com/office/drawing/2014/main" val="2979562584"/>
                    </a:ext>
                  </a:extLst>
                </a:gridCol>
              </a:tblGrid>
              <a:tr h="370840">
                <a:tc>
                  <a:txBody>
                    <a:bodyPr/>
                    <a:lstStyle/>
                    <a:p>
                      <a:pPr algn="just" fontAlgn="t"/>
                      <a:r>
                        <a:rPr lang="en-US" dirty="0">
                          <a:solidFill>
                            <a:schemeClr val="bg1"/>
                          </a:solidFill>
                          <a:effectLst/>
                          <a:latin typeface="inter-regular"/>
                        </a:rPr>
                        <a:t>public </a:t>
                      </a:r>
                      <a:r>
                        <a:rPr lang="en-US" dirty="0" err="1">
                          <a:solidFill>
                            <a:schemeClr val="bg1"/>
                          </a:solidFill>
                          <a:effectLst/>
                          <a:latin typeface="inter-regular"/>
                        </a:rPr>
                        <a:t>ObjectOutputStream</a:t>
                      </a:r>
                      <a:r>
                        <a:rPr lang="en-US" dirty="0">
                          <a:solidFill>
                            <a:schemeClr val="bg1"/>
                          </a:solidFill>
                          <a:effectLst/>
                          <a:latin typeface="inter-regular"/>
                        </a:rPr>
                        <a:t>(OutputStream out) throws </a:t>
                      </a:r>
                      <a:r>
                        <a:rPr lang="en-US" dirty="0" err="1">
                          <a:solidFill>
                            <a:schemeClr val="bg1"/>
                          </a:solidFill>
                          <a:effectLst/>
                          <a:latin typeface="inter-regular"/>
                        </a:rPr>
                        <a:t>IOException</a:t>
                      </a:r>
                      <a:r>
                        <a:rPr lang="en-US" dirty="0">
                          <a:solidFill>
                            <a:schemeClr val="bg1"/>
                          </a:solidFill>
                          <a:effectLst/>
                          <a:latin typeface="inter-regular"/>
                        </a:rPr>
                        <a:t> {}</a:t>
                      </a:r>
                    </a:p>
                  </a:txBody>
                  <a:tcPr marL="60960" marR="60960" marT="60960" marB="60960"/>
                </a:tc>
                <a:tc>
                  <a:txBody>
                    <a:bodyPr/>
                    <a:lstStyle/>
                    <a:p>
                      <a:pPr algn="just" fontAlgn="t"/>
                      <a:r>
                        <a:rPr lang="en-US" dirty="0">
                          <a:solidFill>
                            <a:schemeClr val="bg1"/>
                          </a:solidFill>
                          <a:effectLst/>
                          <a:latin typeface="inter-regular"/>
                        </a:rPr>
                        <a:t>It creates an </a:t>
                      </a:r>
                      <a:r>
                        <a:rPr lang="en-US" dirty="0" err="1">
                          <a:solidFill>
                            <a:schemeClr val="bg1"/>
                          </a:solidFill>
                          <a:effectLst/>
                          <a:latin typeface="inter-regular"/>
                        </a:rPr>
                        <a:t>ObjectOutputStream</a:t>
                      </a:r>
                      <a:r>
                        <a:rPr lang="en-US" dirty="0">
                          <a:solidFill>
                            <a:schemeClr val="bg1"/>
                          </a:solidFill>
                          <a:effectLst/>
                          <a:latin typeface="inter-regular"/>
                        </a:rPr>
                        <a:t> that writes to the specified OutputStream.</a:t>
                      </a:r>
                    </a:p>
                  </a:txBody>
                  <a:tcPr marL="60960" marR="60960" marT="60960" marB="60960"/>
                </a:tc>
                <a:extLst>
                  <a:ext uri="{0D108BD9-81ED-4DB2-BD59-A6C34878D82A}">
                    <a16:rowId xmlns:a16="http://schemas.microsoft.com/office/drawing/2014/main" val="3136549322"/>
                  </a:ext>
                </a:extLst>
              </a:tr>
            </a:tbl>
          </a:graphicData>
        </a:graphic>
      </p:graphicFrame>
      <p:sp>
        <p:nvSpPr>
          <p:cNvPr id="10" name="TextBox 9">
            <a:extLst>
              <a:ext uri="{FF2B5EF4-FFF2-40B4-BE49-F238E27FC236}">
                <a16:creationId xmlns:a16="http://schemas.microsoft.com/office/drawing/2014/main" id="{27D5000D-AFCC-BFB8-B391-991A2DCD92FE}"/>
              </a:ext>
            </a:extLst>
          </p:cNvPr>
          <p:cNvSpPr txBox="1"/>
          <p:nvPr/>
        </p:nvSpPr>
        <p:spPr>
          <a:xfrm>
            <a:off x="525026" y="3172939"/>
            <a:ext cx="6094324" cy="369332"/>
          </a:xfrm>
          <a:prstGeom prst="rect">
            <a:avLst/>
          </a:prstGeom>
          <a:noFill/>
        </p:spPr>
        <p:txBody>
          <a:bodyPr wrap="square">
            <a:spAutoFit/>
          </a:bodyPr>
          <a:lstStyle/>
          <a:p>
            <a:r>
              <a:rPr lang="en-IN" b="1" i="0" dirty="0">
                <a:solidFill>
                  <a:srgbClr val="333333"/>
                </a:solidFill>
                <a:effectLst/>
                <a:latin typeface="inter-bold"/>
              </a:rPr>
              <a:t>Important Methods</a:t>
            </a:r>
            <a:endParaRPr lang="en-IN" dirty="0"/>
          </a:p>
        </p:txBody>
      </p:sp>
      <p:graphicFrame>
        <p:nvGraphicFramePr>
          <p:cNvPr id="11" name="Table 11">
            <a:extLst>
              <a:ext uri="{FF2B5EF4-FFF2-40B4-BE49-F238E27FC236}">
                <a16:creationId xmlns:a16="http://schemas.microsoft.com/office/drawing/2014/main" id="{66A4EAF9-BE1B-F1DC-BF00-F592BBDA9BE1}"/>
              </a:ext>
            </a:extLst>
          </p:cNvPr>
          <p:cNvGraphicFramePr>
            <a:graphicFrameLocks noGrp="1"/>
          </p:cNvGraphicFramePr>
          <p:nvPr>
            <p:extLst>
              <p:ext uri="{D42A27DB-BD31-4B8C-83A1-F6EECF244321}">
                <p14:modId xmlns:p14="http://schemas.microsoft.com/office/powerpoint/2010/main" val="3921334907"/>
              </p:ext>
            </p:extLst>
          </p:nvPr>
        </p:nvGraphicFramePr>
        <p:xfrm>
          <a:off x="525024" y="3937832"/>
          <a:ext cx="11251608" cy="1920240"/>
        </p:xfrm>
        <a:graphic>
          <a:graphicData uri="http://schemas.openxmlformats.org/drawingml/2006/table">
            <a:tbl>
              <a:tblPr firstRow="1" bandRow="1">
                <a:tableStyleId>{5C22544A-7EE6-4342-B048-85BDC9FD1C3A}</a:tableStyleId>
              </a:tblPr>
              <a:tblGrid>
                <a:gridCol w="6968535">
                  <a:extLst>
                    <a:ext uri="{9D8B030D-6E8A-4147-A177-3AD203B41FA5}">
                      <a16:colId xmlns:a16="http://schemas.microsoft.com/office/drawing/2014/main" val="859522158"/>
                    </a:ext>
                  </a:extLst>
                </a:gridCol>
                <a:gridCol w="4283073">
                  <a:extLst>
                    <a:ext uri="{9D8B030D-6E8A-4147-A177-3AD203B41FA5}">
                      <a16:colId xmlns:a16="http://schemas.microsoft.com/office/drawing/2014/main" val="4116457917"/>
                    </a:ext>
                  </a:extLst>
                </a:gridCol>
              </a:tblGrid>
              <a:tr h="370840">
                <a:tc>
                  <a:txBody>
                    <a:bodyPr/>
                    <a:lstStyle/>
                    <a:p>
                      <a:pPr algn="l" fontAlgn="t"/>
                      <a:r>
                        <a:rPr lang="en-IN" dirty="0">
                          <a:solidFill>
                            <a:srgbClr val="000000"/>
                          </a:solidFill>
                          <a:effectLst/>
                          <a:latin typeface="times new roman" panose="02020603050405020304" pitchFamily="18" charset="0"/>
                        </a:rPr>
                        <a:t>Method</a:t>
                      </a:r>
                    </a:p>
                  </a:txBody>
                  <a:tcPr marT="91440" marB="91440"/>
                </a:tc>
                <a:tc>
                  <a:txBody>
                    <a:bodyPr/>
                    <a:lstStyle/>
                    <a:p>
                      <a:pPr algn="l" fontAlgn="t"/>
                      <a:r>
                        <a:rPr lang="en-IN">
                          <a:solidFill>
                            <a:srgbClr val="000000"/>
                          </a:solidFill>
                          <a:effectLst/>
                          <a:latin typeface="times new roman" panose="02020603050405020304" pitchFamily="18" charset="0"/>
                        </a:rPr>
                        <a:t>Description</a:t>
                      </a:r>
                    </a:p>
                  </a:txBody>
                  <a:tcPr marT="91440" marB="91440"/>
                </a:tc>
                <a:extLst>
                  <a:ext uri="{0D108BD9-81ED-4DB2-BD59-A6C34878D82A}">
                    <a16:rowId xmlns:a16="http://schemas.microsoft.com/office/drawing/2014/main" val="1350003784"/>
                  </a:ext>
                </a:extLst>
              </a:tr>
              <a:tr h="370840">
                <a:tc>
                  <a:txBody>
                    <a:bodyPr/>
                    <a:lstStyle/>
                    <a:p>
                      <a:pPr algn="just" fontAlgn="t"/>
                      <a:r>
                        <a:rPr lang="en-US" dirty="0">
                          <a:solidFill>
                            <a:srgbClr val="333333"/>
                          </a:solidFill>
                          <a:effectLst/>
                          <a:latin typeface="inter-regular"/>
                        </a:rPr>
                        <a:t>public final void </a:t>
                      </a:r>
                      <a:r>
                        <a:rPr lang="en-US" dirty="0" err="1">
                          <a:solidFill>
                            <a:srgbClr val="333333"/>
                          </a:solidFill>
                          <a:effectLst/>
                          <a:latin typeface="inter-regular"/>
                        </a:rPr>
                        <a:t>writeObject</a:t>
                      </a:r>
                      <a:r>
                        <a:rPr lang="en-US" dirty="0">
                          <a:solidFill>
                            <a:srgbClr val="333333"/>
                          </a:solidFill>
                          <a:effectLst/>
                          <a:latin typeface="inter-regular"/>
                        </a:rPr>
                        <a:t>(Object obj) throws </a:t>
                      </a:r>
                      <a:r>
                        <a:rPr lang="en-US" dirty="0" err="1">
                          <a:solidFill>
                            <a:srgbClr val="333333"/>
                          </a:solidFill>
                          <a:effectLst/>
                          <a:latin typeface="inter-regular"/>
                        </a:rPr>
                        <a:t>IOException</a:t>
                      </a:r>
                      <a:r>
                        <a:rPr lang="en-US" dirty="0">
                          <a:solidFill>
                            <a:srgbClr val="333333"/>
                          </a:solidFill>
                          <a:effectLst/>
                          <a:latin typeface="inter-regular"/>
                        </a:rPr>
                        <a:t> {}</a:t>
                      </a:r>
                    </a:p>
                  </a:txBody>
                  <a:tcPr marL="60960" marR="60960" marT="60960" marB="60960"/>
                </a:tc>
                <a:tc>
                  <a:txBody>
                    <a:bodyPr/>
                    <a:lstStyle/>
                    <a:p>
                      <a:pPr algn="just" fontAlgn="t"/>
                      <a:r>
                        <a:rPr lang="en-US">
                          <a:solidFill>
                            <a:srgbClr val="333333"/>
                          </a:solidFill>
                          <a:effectLst/>
                          <a:latin typeface="inter-regular"/>
                        </a:rPr>
                        <a:t>It writes the specified object to the ObjectOutputStream.</a:t>
                      </a:r>
                    </a:p>
                  </a:txBody>
                  <a:tcPr marL="60960" marR="60960" marT="60960" marB="60960"/>
                </a:tc>
                <a:extLst>
                  <a:ext uri="{0D108BD9-81ED-4DB2-BD59-A6C34878D82A}">
                    <a16:rowId xmlns:a16="http://schemas.microsoft.com/office/drawing/2014/main" val="2595199922"/>
                  </a:ext>
                </a:extLst>
              </a:tr>
              <a:tr h="370840">
                <a:tc>
                  <a:txBody>
                    <a:bodyPr/>
                    <a:lstStyle/>
                    <a:p>
                      <a:pPr algn="just" fontAlgn="t"/>
                      <a:r>
                        <a:rPr lang="en-US" dirty="0">
                          <a:solidFill>
                            <a:srgbClr val="333333"/>
                          </a:solidFill>
                          <a:effectLst/>
                          <a:latin typeface="inter-regular"/>
                        </a:rPr>
                        <a:t>public void flush() throws </a:t>
                      </a:r>
                      <a:r>
                        <a:rPr lang="en-US" dirty="0" err="1">
                          <a:solidFill>
                            <a:srgbClr val="333333"/>
                          </a:solidFill>
                          <a:effectLst/>
                          <a:latin typeface="inter-regular"/>
                        </a:rPr>
                        <a:t>IOException</a:t>
                      </a:r>
                      <a:r>
                        <a:rPr lang="en-US" dirty="0">
                          <a:solidFill>
                            <a:srgbClr val="333333"/>
                          </a:solidFill>
                          <a:effectLst/>
                          <a:latin typeface="inter-regular"/>
                        </a:rPr>
                        <a:t> {}</a:t>
                      </a:r>
                    </a:p>
                  </a:txBody>
                  <a:tcPr marL="60960" marR="60960" marT="60960" marB="60960"/>
                </a:tc>
                <a:tc>
                  <a:txBody>
                    <a:bodyPr/>
                    <a:lstStyle/>
                    <a:p>
                      <a:pPr algn="just" fontAlgn="t"/>
                      <a:r>
                        <a:rPr lang="en-US">
                          <a:solidFill>
                            <a:srgbClr val="333333"/>
                          </a:solidFill>
                          <a:effectLst/>
                          <a:latin typeface="inter-regular"/>
                        </a:rPr>
                        <a:t>It flushes the current output stream.</a:t>
                      </a:r>
                    </a:p>
                  </a:txBody>
                  <a:tcPr marL="60960" marR="60960" marT="60960" marB="60960"/>
                </a:tc>
                <a:extLst>
                  <a:ext uri="{0D108BD9-81ED-4DB2-BD59-A6C34878D82A}">
                    <a16:rowId xmlns:a16="http://schemas.microsoft.com/office/drawing/2014/main" val="3183477395"/>
                  </a:ext>
                </a:extLst>
              </a:tr>
              <a:tr h="370840">
                <a:tc>
                  <a:txBody>
                    <a:bodyPr/>
                    <a:lstStyle/>
                    <a:p>
                      <a:pPr algn="just" fontAlgn="t"/>
                      <a:r>
                        <a:rPr lang="en-US" dirty="0">
                          <a:solidFill>
                            <a:srgbClr val="333333"/>
                          </a:solidFill>
                          <a:effectLst/>
                          <a:latin typeface="inter-regular"/>
                        </a:rPr>
                        <a:t>public void close() throws </a:t>
                      </a:r>
                      <a:r>
                        <a:rPr lang="en-US" dirty="0" err="1">
                          <a:solidFill>
                            <a:srgbClr val="333333"/>
                          </a:solidFill>
                          <a:effectLst/>
                          <a:latin typeface="inter-regular"/>
                        </a:rPr>
                        <a:t>IOException</a:t>
                      </a:r>
                      <a:r>
                        <a:rPr lang="en-US" dirty="0">
                          <a:solidFill>
                            <a:srgbClr val="333333"/>
                          </a:solidFill>
                          <a:effectLst/>
                          <a:latin typeface="inter-regular"/>
                        </a:rPr>
                        <a:t> {}</a:t>
                      </a:r>
                    </a:p>
                  </a:txBody>
                  <a:tcPr marL="60960" marR="60960" marT="60960" marB="60960"/>
                </a:tc>
                <a:tc>
                  <a:txBody>
                    <a:bodyPr/>
                    <a:lstStyle/>
                    <a:p>
                      <a:pPr algn="just" fontAlgn="t"/>
                      <a:r>
                        <a:rPr lang="en-US" dirty="0">
                          <a:solidFill>
                            <a:srgbClr val="333333"/>
                          </a:solidFill>
                          <a:effectLst/>
                          <a:latin typeface="inter-regular"/>
                        </a:rPr>
                        <a:t>It closes the current output stream.</a:t>
                      </a:r>
                    </a:p>
                  </a:txBody>
                  <a:tcPr marL="60960" marR="60960" marT="60960" marB="60960"/>
                </a:tc>
                <a:extLst>
                  <a:ext uri="{0D108BD9-81ED-4DB2-BD59-A6C34878D82A}">
                    <a16:rowId xmlns:a16="http://schemas.microsoft.com/office/drawing/2014/main" val="3337936263"/>
                  </a:ext>
                </a:extLst>
              </a:tr>
            </a:tbl>
          </a:graphicData>
        </a:graphic>
      </p:graphicFrame>
    </p:spTree>
    <p:extLst>
      <p:ext uri="{BB962C8B-B14F-4D97-AF65-F5344CB8AC3E}">
        <p14:creationId xmlns:p14="http://schemas.microsoft.com/office/powerpoint/2010/main" val="1359054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i="0" dirty="0" err="1">
                <a:solidFill>
                  <a:srgbClr val="610B38"/>
                </a:solidFill>
                <a:effectLst/>
                <a:latin typeface="erdana"/>
              </a:rPr>
              <a:t>ObjectInputStream</a:t>
            </a:r>
            <a:r>
              <a:rPr lang="en-IN" b="0" i="0" dirty="0">
                <a:solidFill>
                  <a:srgbClr val="610B38"/>
                </a:solidFill>
                <a:effectLst/>
                <a:latin typeface="erdana"/>
              </a:rPr>
              <a:t> </a:t>
            </a:r>
            <a:r>
              <a:rPr lang="en-IN" b="1" i="0" dirty="0">
                <a:solidFill>
                  <a:srgbClr val="610B38"/>
                </a:solidFill>
                <a:effectLst/>
                <a:latin typeface="erdana"/>
              </a:rPr>
              <a:t>class</a:t>
            </a:r>
          </a:p>
        </p:txBody>
      </p:sp>
      <p:sp>
        <p:nvSpPr>
          <p:cNvPr id="4" name="TextBox 3">
            <a:extLst>
              <a:ext uri="{FF2B5EF4-FFF2-40B4-BE49-F238E27FC236}">
                <a16:creationId xmlns:a16="http://schemas.microsoft.com/office/drawing/2014/main" id="{E1ED0A5C-4724-8F3A-C9C8-161026716DBA}"/>
              </a:ext>
            </a:extLst>
          </p:cNvPr>
          <p:cNvSpPr txBox="1"/>
          <p:nvPr/>
        </p:nvSpPr>
        <p:spPr>
          <a:xfrm>
            <a:off x="525026" y="800480"/>
            <a:ext cx="11251609" cy="369332"/>
          </a:xfrm>
          <a:prstGeom prst="rect">
            <a:avLst/>
          </a:prstGeom>
          <a:noFill/>
          <a:ln>
            <a:solidFill>
              <a:schemeClr val="accent1"/>
            </a:solidFill>
          </a:ln>
        </p:spPr>
        <p:txBody>
          <a:bodyPr wrap="square">
            <a:spAutoFit/>
          </a:bodyPr>
          <a:lstStyle/>
          <a:p>
            <a:pPr marL="285750" indent="-285750">
              <a:buFont typeface="Wingdings" panose="05000000000000000000" pitchFamily="2" charset="2"/>
              <a:buChar char="§"/>
            </a:pPr>
            <a:r>
              <a:rPr lang="en-US" dirty="0">
                <a:solidFill>
                  <a:srgbClr val="333333"/>
                </a:solidFill>
                <a:latin typeface="inter-regular"/>
              </a:rPr>
              <a:t>A</a:t>
            </a:r>
            <a:r>
              <a:rPr lang="en-US" b="0" i="0" dirty="0">
                <a:solidFill>
                  <a:srgbClr val="333333"/>
                </a:solidFill>
                <a:effectLst/>
                <a:latin typeface="inter-regular"/>
              </a:rPr>
              <a:t>n </a:t>
            </a:r>
            <a:r>
              <a:rPr lang="en-US" b="0" i="0" dirty="0" err="1">
                <a:solidFill>
                  <a:srgbClr val="333333"/>
                </a:solidFill>
                <a:effectLst/>
                <a:latin typeface="inter-regular"/>
              </a:rPr>
              <a:t>ObjectInputStream</a:t>
            </a:r>
            <a:r>
              <a:rPr lang="en-US" b="0" i="0" dirty="0">
                <a:solidFill>
                  <a:srgbClr val="333333"/>
                </a:solidFill>
                <a:effectLst/>
                <a:latin typeface="inter-regular"/>
              </a:rPr>
              <a:t> deserializes objects and primitive data written using an </a:t>
            </a:r>
            <a:r>
              <a:rPr lang="en-US" b="0" i="0" dirty="0" err="1">
                <a:solidFill>
                  <a:srgbClr val="333333"/>
                </a:solidFill>
                <a:effectLst/>
                <a:latin typeface="inter-regular"/>
              </a:rPr>
              <a:t>ObjectOutputStream</a:t>
            </a:r>
            <a:r>
              <a:rPr lang="en-US" b="0" i="0" dirty="0">
                <a:solidFill>
                  <a:srgbClr val="333333"/>
                </a:solidFill>
                <a:effectLst/>
                <a:latin typeface="inter-regular"/>
              </a:rPr>
              <a:t>.</a:t>
            </a:r>
            <a:endParaRPr lang="en-IN" dirty="0"/>
          </a:p>
        </p:txBody>
      </p:sp>
      <p:sp>
        <p:nvSpPr>
          <p:cNvPr id="6" name="TextBox 5">
            <a:extLst>
              <a:ext uri="{FF2B5EF4-FFF2-40B4-BE49-F238E27FC236}">
                <a16:creationId xmlns:a16="http://schemas.microsoft.com/office/drawing/2014/main" id="{E1019236-E5A7-C181-CFD0-6CC65F6E96A9}"/>
              </a:ext>
            </a:extLst>
          </p:cNvPr>
          <p:cNvSpPr txBox="1"/>
          <p:nvPr/>
        </p:nvSpPr>
        <p:spPr>
          <a:xfrm>
            <a:off x="535940" y="1371446"/>
            <a:ext cx="6094324" cy="369332"/>
          </a:xfrm>
          <a:prstGeom prst="rect">
            <a:avLst/>
          </a:prstGeom>
          <a:noFill/>
        </p:spPr>
        <p:txBody>
          <a:bodyPr wrap="square">
            <a:spAutoFit/>
          </a:bodyPr>
          <a:lstStyle/>
          <a:p>
            <a:r>
              <a:rPr lang="en-IN" b="1" i="0" dirty="0">
                <a:solidFill>
                  <a:srgbClr val="333333"/>
                </a:solidFill>
                <a:effectLst/>
                <a:latin typeface="inter-bold"/>
              </a:rPr>
              <a:t>Constructor</a:t>
            </a:r>
            <a:endParaRPr lang="en-IN" dirty="0"/>
          </a:p>
        </p:txBody>
      </p:sp>
      <p:graphicFrame>
        <p:nvGraphicFramePr>
          <p:cNvPr id="7" name="Table 8">
            <a:extLst>
              <a:ext uri="{FF2B5EF4-FFF2-40B4-BE49-F238E27FC236}">
                <a16:creationId xmlns:a16="http://schemas.microsoft.com/office/drawing/2014/main" id="{F1AFF385-6738-6ADE-D79C-FF23042F96AB}"/>
              </a:ext>
            </a:extLst>
          </p:cNvPr>
          <p:cNvGraphicFramePr>
            <a:graphicFrameLocks noGrp="1"/>
          </p:cNvGraphicFramePr>
          <p:nvPr>
            <p:extLst>
              <p:ext uri="{D42A27DB-BD31-4B8C-83A1-F6EECF244321}">
                <p14:modId xmlns:p14="http://schemas.microsoft.com/office/powerpoint/2010/main" val="97678573"/>
              </p:ext>
            </p:extLst>
          </p:nvPr>
        </p:nvGraphicFramePr>
        <p:xfrm>
          <a:off x="535940" y="1833465"/>
          <a:ext cx="11251609" cy="670560"/>
        </p:xfrm>
        <a:graphic>
          <a:graphicData uri="http://schemas.openxmlformats.org/drawingml/2006/table">
            <a:tbl>
              <a:tblPr firstRow="1" bandRow="1">
                <a:tableStyleId>{5C22544A-7EE6-4342-B048-85BDC9FD1C3A}</a:tableStyleId>
              </a:tblPr>
              <a:tblGrid>
                <a:gridCol w="6950082">
                  <a:extLst>
                    <a:ext uri="{9D8B030D-6E8A-4147-A177-3AD203B41FA5}">
                      <a16:colId xmlns:a16="http://schemas.microsoft.com/office/drawing/2014/main" val="4237781"/>
                    </a:ext>
                  </a:extLst>
                </a:gridCol>
                <a:gridCol w="4301527">
                  <a:extLst>
                    <a:ext uri="{9D8B030D-6E8A-4147-A177-3AD203B41FA5}">
                      <a16:colId xmlns:a16="http://schemas.microsoft.com/office/drawing/2014/main" val="2979562584"/>
                    </a:ext>
                  </a:extLst>
                </a:gridCol>
              </a:tblGrid>
              <a:tr h="370840">
                <a:tc>
                  <a:txBody>
                    <a:bodyPr/>
                    <a:lstStyle/>
                    <a:p>
                      <a:pPr algn="just" fontAlgn="t"/>
                      <a:r>
                        <a:rPr lang="en-US" dirty="0">
                          <a:solidFill>
                            <a:schemeClr val="bg1"/>
                          </a:solidFill>
                          <a:effectLst/>
                          <a:latin typeface="inter-regular"/>
                        </a:rPr>
                        <a:t>public </a:t>
                      </a:r>
                      <a:r>
                        <a:rPr lang="en-US" dirty="0" err="1">
                          <a:solidFill>
                            <a:schemeClr val="bg1"/>
                          </a:solidFill>
                          <a:effectLst/>
                          <a:latin typeface="inter-regular"/>
                        </a:rPr>
                        <a:t>ObjectInputStream</a:t>
                      </a:r>
                      <a:r>
                        <a:rPr lang="en-US" dirty="0">
                          <a:solidFill>
                            <a:schemeClr val="bg1"/>
                          </a:solidFill>
                          <a:effectLst/>
                          <a:latin typeface="inter-regular"/>
                        </a:rPr>
                        <a:t>(InputStream in) throws </a:t>
                      </a:r>
                      <a:r>
                        <a:rPr lang="en-US" dirty="0" err="1">
                          <a:solidFill>
                            <a:schemeClr val="bg1"/>
                          </a:solidFill>
                          <a:effectLst/>
                          <a:latin typeface="inter-regular"/>
                        </a:rPr>
                        <a:t>IOException</a:t>
                      </a:r>
                      <a:r>
                        <a:rPr lang="en-US" dirty="0">
                          <a:solidFill>
                            <a:schemeClr val="bg1"/>
                          </a:solidFill>
                          <a:effectLst/>
                          <a:latin typeface="inter-regular"/>
                        </a:rPr>
                        <a:t> {}</a:t>
                      </a:r>
                    </a:p>
                  </a:txBody>
                  <a:tcPr marL="60960" marR="60960" marT="60960" marB="60960"/>
                </a:tc>
                <a:tc>
                  <a:txBody>
                    <a:bodyPr/>
                    <a:lstStyle/>
                    <a:p>
                      <a:pPr algn="just" fontAlgn="t"/>
                      <a:r>
                        <a:rPr lang="en-US" dirty="0">
                          <a:solidFill>
                            <a:schemeClr val="bg1"/>
                          </a:solidFill>
                          <a:effectLst/>
                          <a:latin typeface="inter-regular"/>
                        </a:rPr>
                        <a:t>It creates an </a:t>
                      </a:r>
                      <a:r>
                        <a:rPr lang="en-US" dirty="0" err="1">
                          <a:solidFill>
                            <a:schemeClr val="bg1"/>
                          </a:solidFill>
                          <a:effectLst/>
                          <a:latin typeface="inter-regular"/>
                        </a:rPr>
                        <a:t>ObjectInputStream</a:t>
                      </a:r>
                      <a:r>
                        <a:rPr lang="en-US" dirty="0">
                          <a:solidFill>
                            <a:schemeClr val="bg1"/>
                          </a:solidFill>
                          <a:effectLst/>
                          <a:latin typeface="inter-regular"/>
                        </a:rPr>
                        <a:t> that reads from the specified InputStream.</a:t>
                      </a:r>
                    </a:p>
                  </a:txBody>
                  <a:tcPr marL="60960" marR="60960" marT="60960" marB="60960"/>
                </a:tc>
                <a:extLst>
                  <a:ext uri="{0D108BD9-81ED-4DB2-BD59-A6C34878D82A}">
                    <a16:rowId xmlns:a16="http://schemas.microsoft.com/office/drawing/2014/main" val="3136549322"/>
                  </a:ext>
                </a:extLst>
              </a:tr>
            </a:tbl>
          </a:graphicData>
        </a:graphic>
      </p:graphicFrame>
      <p:sp>
        <p:nvSpPr>
          <p:cNvPr id="10" name="TextBox 9">
            <a:extLst>
              <a:ext uri="{FF2B5EF4-FFF2-40B4-BE49-F238E27FC236}">
                <a16:creationId xmlns:a16="http://schemas.microsoft.com/office/drawing/2014/main" id="{27D5000D-AFCC-BFB8-B391-991A2DCD92FE}"/>
              </a:ext>
            </a:extLst>
          </p:cNvPr>
          <p:cNvSpPr txBox="1"/>
          <p:nvPr/>
        </p:nvSpPr>
        <p:spPr>
          <a:xfrm>
            <a:off x="525024" y="3366866"/>
            <a:ext cx="6094324" cy="369332"/>
          </a:xfrm>
          <a:prstGeom prst="rect">
            <a:avLst/>
          </a:prstGeom>
          <a:noFill/>
        </p:spPr>
        <p:txBody>
          <a:bodyPr wrap="square">
            <a:spAutoFit/>
          </a:bodyPr>
          <a:lstStyle/>
          <a:p>
            <a:r>
              <a:rPr lang="en-IN" b="1" i="0" dirty="0">
                <a:solidFill>
                  <a:srgbClr val="333333"/>
                </a:solidFill>
                <a:effectLst/>
                <a:latin typeface="inter-bold"/>
              </a:rPr>
              <a:t>Important Methods</a:t>
            </a:r>
            <a:endParaRPr lang="en-IN" dirty="0"/>
          </a:p>
        </p:txBody>
      </p:sp>
      <p:graphicFrame>
        <p:nvGraphicFramePr>
          <p:cNvPr id="11" name="Table 11">
            <a:extLst>
              <a:ext uri="{FF2B5EF4-FFF2-40B4-BE49-F238E27FC236}">
                <a16:creationId xmlns:a16="http://schemas.microsoft.com/office/drawing/2014/main" id="{66A4EAF9-BE1B-F1DC-BF00-F592BBDA9BE1}"/>
              </a:ext>
            </a:extLst>
          </p:cNvPr>
          <p:cNvGraphicFramePr>
            <a:graphicFrameLocks noGrp="1"/>
          </p:cNvGraphicFramePr>
          <p:nvPr>
            <p:extLst>
              <p:ext uri="{D42A27DB-BD31-4B8C-83A1-F6EECF244321}">
                <p14:modId xmlns:p14="http://schemas.microsoft.com/office/powerpoint/2010/main" val="3753984010"/>
              </p:ext>
            </p:extLst>
          </p:nvPr>
        </p:nvGraphicFramePr>
        <p:xfrm>
          <a:off x="525024" y="3937832"/>
          <a:ext cx="11251608" cy="1524000"/>
        </p:xfrm>
        <a:graphic>
          <a:graphicData uri="http://schemas.openxmlformats.org/drawingml/2006/table">
            <a:tbl>
              <a:tblPr firstRow="1" bandRow="1">
                <a:tableStyleId>{5C22544A-7EE6-4342-B048-85BDC9FD1C3A}</a:tableStyleId>
              </a:tblPr>
              <a:tblGrid>
                <a:gridCol w="6968535">
                  <a:extLst>
                    <a:ext uri="{9D8B030D-6E8A-4147-A177-3AD203B41FA5}">
                      <a16:colId xmlns:a16="http://schemas.microsoft.com/office/drawing/2014/main" val="859522158"/>
                    </a:ext>
                  </a:extLst>
                </a:gridCol>
                <a:gridCol w="4283073">
                  <a:extLst>
                    <a:ext uri="{9D8B030D-6E8A-4147-A177-3AD203B41FA5}">
                      <a16:colId xmlns:a16="http://schemas.microsoft.com/office/drawing/2014/main" val="4116457917"/>
                    </a:ext>
                  </a:extLst>
                </a:gridCol>
              </a:tblGrid>
              <a:tr h="370840">
                <a:tc>
                  <a:txBody>
                    <a:bodyPr/>
                    <a:lstStyle/>
                    <a:p>
                      <a:pPr algn="l" fontAlgn="t"/>
                      <a:r>
                        <a:rPr lang="en-IN" dirty="0">
                          <a:solidFill>
                            <a:srgbClr val="000000"/>
                          </a:solidFill>
                          <a:effectLst/>
                          <a:latin typeface="times new roman" panose="02020603050405020304" pitchFamily="18" charset="0"/>
                        </a:rPr>
                        <a:t>Method</a:t>
                      </a:r>
                    </a:p>
                  </a:txBody>
                  <a:tcPr marT="91440" marB="91440"/>
                </a:tc>
                <a:tc>
                  <a:txBody>
                    <a:bodyPr/>
                    <a:lstStyle/>
                    <a:p>
                      <a:pPr algn="l" fontAlgn="t"/>
                      <a:r>
                        <a:rPr lang="en-IN">
                          <a:solidFill>
                            <a:srgbClr val="000000"/>
                          </a:solidFill>
                          <a:effectLst/>
                          <a:latin typeface="times new roman" panose="02020603050405020304" pitchFamily="18" charset="0"/>
                        </a:rPr>
                        <a:t>Description</a:t>
                      </a:r>
                    </a:p>
                  </a:txBody>
                  <a:tcPr marT="91440" marB="91440"/>
                </a:tc>
                <a:extLst>
                  <a:ext uri="{0D108BD9-81ED-4DB2-BD59-A6C34878D82A}">
                    <a16:rowId xmlns:a16="http://schemas.microsoft.com/office/drawing/2014/main" val="1350003784"/>
                  </a:ext>
                </a:extLst>
              </a:tr>
              <a:tr h="370840">
                <a:tc>
                  <a:txBody>
                    <a:bodyPr/>
                    <a:lstStyle/>
                    <a:p>
                      <a:pPr algn="just" fontAlgn="t"/>
                      <a:r>
                        <a:rPr lang="en-US">
                          <a:solidFill>
                            <a:srgbClr val="333333"/>
                          </a:solidFill>
                          <a:effectLst/>
                          <a:latin typeface="inter-regular"/>
                        </a:rPr>
                        <a:t>public final Object readObject() throws IOException, ClassNotFoundException{}</a:t>
                      </a:r>
                    </a:p>
                  </a:txBody>
                  <a:tcPr marL="60960" marR="60960" marT="60960" marB="60960"/>
                </a:tc>
                <a:tc>
                  <a:txBody>
                    <a:bodyPr/>
                    <a:lstStyle/>
                    <a:p>
                      <a:pPr algn="just" fontAlgn="t"/>
                      <a:r>
                        <a:rPr lang="en-US">
                          <a:solidFill>
                            <a:srgbClr val="333333"/>
                          </a:solidFill>
                          <a:effectLst/>
                          <a:latin typeface="inter-regular"/>
                        </a:rPr>
                        <a:t>It reads an object from the input stream.</a:t>
                      </a:r>
                    </a:p>
                  </a:txBody>
                  <a:tcPr marL="60960" marR="60960" marT="60960" marB="60960"/>
                </a:tc>
                <a:extLst>
                  <a:ext uri="{0D108BD9-81ED-4DB2-BD59-A6C34878D82A}">
                    <a16:rowId xmlns:a16="http://schemas.microsoft.com/office/drawing/2014/main" val="2595199922"/>
                  </a:ext>
                </a:extLst>
              </a:tr>
              <a:tr h="370840">
                <a:tc>
                  <a:txBody>
                    <a:bodyPr/>
                    <a:lstStyle/>
                    <a:p>
                      <a:pPr algn="just" fontAlgn="t"/>
                      <a:r>
                        <a:rPr lang="en-US" dirty="0">
                          <a:solidFill>
                            <a:srgbClr val="333333"/>
                          </a:solidFill>
                          <a:effectLst/>
                          <a:latin typeface="inter-regular"/>
                        </a:rPr>
                        <a:t>public void close() throws </a:t>
                      </a:r>
                      <a:r>
                        <a:rPr lang="en-US" dirty="0" err="1">
                          <a:solidFill>
                            <a:srgbClr val="333333"/>
                          </a:solidFill>
                          <a:effectLst/>
                          <a:latin typeface="inter-regular"/>
                        </a:rPr>
                        <a:t>IOException</a:t>
                      </a:r>
                      <a:r>
                        <a:rPr lang="en-US" dirty="0">
                          <a:solidFill>
                            <a:srgbClr val="333333"/>
                          </a:solidFill>
                          <a:effectLst/>
                          <a:latin typeface="inter-regular"/>
                        </a:rPr>
                        <a:t> {}</a:t>
                      </a:r>
                    </a:p>
                  </a:txBody>
                  <a:tcPr marL="60960" marR="60960" marT="60960" marB="60960"/>
                </a:tc>
                <a:tc>
                  <a:txBody>
                    <a:bodyPr/>
                    <a:lstStyle/>
                    <a:p>
                      <a:pPr algn="just" fontAlgn="t"/>
                      <a:r>
                        <a:rPr lang="en-IN" dirty="0">
                          <a:solidFill>
                            <a:srgbClr val="333333"/>
                          </a:solidFill>
                          <a:effectLst/>
                          <a:latin typeface="inter-regular"/>
                        </a:rPr>
                        <a:t>It closes </a:t>
                      </a:r>
                      <a:r>
                        <a:rPr lang="en-IN" dirty="0" err="1">
                          <a:solidFill>
                            <a:srgbClr val="333333"/>
                          </a:solidFill>
                          <a:effectLst/>
                          <a:latin typeface="inter-regular"/>
                        </a:rPr>
                        <a:t>ObjectInputStream</a:t>
                      </a:r>
                      <a:r>
                        <a:rPr lang="en-IN" dirty="0">
                          <a:solidFill>
                            <a:srgbClr val="333333"/>
                          </a:solidFill>
                          <a:effectLst/>
                          <a:latin typeface="inter-regular"/>
                        </a:rPr>
                        <a:t>.</a:t>
                      </a:r>
                    </a:p>
                  </a:txBody>
                  <a:tcPr marL="60960" marR="60960" marT="60960" marB="60960"/>
                </a:tc>
                <a:extLst>
                  <a:ext uri="{0D108BD9-81ED-4DB2-BD59-A6C34878D82A}">
                    <a16:rowId xmlns:a16="http://schemas.microsoft.com/office/drawing/2014/main" val="3183477395"/>
                  </a:ext>
                </a:extLst>
              </a:tr>
            </a:tbl>
          </a:graphicData>
        </a:graphic>
      </p:graphicFrame>
    </p:spTree>
    <p:extLst>
      <p:ext uri="{BB962C8B-B14F-4D97-AF65-F5344CB8AC3E}">
        <p14:creationId xmlns:p14="http://schemas.microsoft.com/office/powerpoint/2010/main" val="4230372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a:solidFill>
                  <a:srgbClr val="610B38"/>
                </a:solidFill>
                <a:latin typeface="erdana"/>
              </a:rPr>
              <a:t>Serialization : Example</a:t>
            </a:r>
          </a:p>
        </p:txBody>
      </p:sp>
      <p:sp>
        <p:nvSpPr>
          <p:cNvPr id="5" name="TextBox 4">
            <a:extLst>
              <a:ext uri="{FF2B5EF4-FFF2-40B4-BE49-F238E27FC236}">
                <a16:creationId xmlns:a16="http://schemas.microsoft.com/office/drawing/2014/main" id="{002CCE4A-92EF-6C1C-3820-B9C123B513FA}"/>
              </a:ext>
            </a:extLst>
          </p:cNvPr>
          <p:cNvSpPr txBox="1"/>
          <p:nvPr/>
        </p:nvSpPr>
        <p:spPr>
          <a:xfrm>
            <a:off x="5235192" y="825623"/>
            <a:ext cx="6511332" cy="5355312"/>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Persist</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try</a:t>
            </a:r>
          </a:p>
          <a:p>
            <a:pPr algn="just"/>
            <a:r>
              <a:rPr lang="en-IN" b="1" dirty="0">
                <a:solidFill>
                  <a:srgbClr val="006699"/>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//Creating the object  </a:t>
            </a:r>
            <a:r>
              <a:rPr lang="en-IN" b="0" i="0" dirty="0">
                <a:solidFill>
                  <a:srgbClr val="000000"/>
                </a:solidFill>
                <a:effectLst/>
                <a:latin typeface="inter-regular"/>
              </a:rPr>
              <a:t>  </a:t>
            </a:r>
          </a:p>
          <a:p>
            <a:pPr algn="just"/>
            <a:r>
              <a:rPr lang="en-IN" b="0" i="0" dirty="0">
                <a:solidFill>
                  <a:srgbClr val="000000"/>
                </a:solidFill>
                <a:effectLst/>
                <a:latin typeface="inter-regular"/>
              </a:rPr>
              <a:t>              Student s1 =</a:t>
            </a:r>
            <a:r>
              <a:rPr lang="en-IN" b="1" i="0" dirty="0">
                <a:solidFill>
                  <a:srgbClr val="006699"/>
                </a:solidFill>
                <a:effectLst/>
                <a:latin typeface="inter-regular"/>
              </a:rPr>
              <a:t>new</a:t>
            </a:r>
            <a:r>
              <a:rPr lang="en-IN" b="0" i="0" dirty="0">
                <a:solidFill>
                  <a:srgbClr val="000000"/>
                </a:solidFill>
                <a:effectLst/>
                <a:latin typeface="inter-regular"/>
              </a:rPr>
              <a:t> Student(101,</a:t>
            </a:r>
            <a:r>
              <a:rPr lang="en-IN" b="0" i="0" dirty="0">
                <a:solidFill>
                  <a:srgbClr val="0000FF"/>
                </a:solidFill>
                <a:effectLst/>
                <a:latin typeface="inter-regular"/>
              </a:rPr>
              <a:t>“Sunil"</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//Creating stream and writing the object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FileOutputStream</a:t>
            </a:r>
            <a:r>
              <a:rPr lang="en-IN" b="0" i="0" dirty="0">
                <a:solidFill>
                  <a:srgbClr val="000000"/>
                </a:solidFill>
                <a:effectLst/>
                <a:latin typeface="inter-regular"/>
              </a:rPr>
              <a:t> </a:t>
            </a:r>
            <a:r>
              <a:rPr lang="en-IN" b="0" i="0" dirty="0" err="1">
                <a:solidFill>
                  <a:srgbClr val="000000"/>
                </a:solidFill>
                <a:effectLst/>
                <a:latin typeface="inter-regular"/>
              </a:rPr>
              <a:t>fout</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FileOutputStream</a:t>
            </a:r>
            <a:r>
              <a:rPr lang="en-IN" b="0" i="0" dirty="0">
                <a:solidFill>
                  <a:srgbClr val="000000"/>
                </a:solidFill>
                <a:effectLst/>
                <a:latin typeface="inter-regular"/>
              </a:rPr>
              <a:t>(</a:t>
            </a:r>
            <a:r>
              <a:rPr lang="en-IN" b="0" i="0" dirty="0">
                <a:solidFill>
                  <a:srgbClr val="0000FF"/>
                </a:solidFill>
                <a:effectLst/>
                <a:latin typeface="inter-regular"/>
              </a:rPr>
              <a:t>“data.txt"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ObjectOutputStream</a:t>
            </a:r>
            <a:r>
              <a:rPr lang="en-IN" b="0" i="0" dirty="0">
                <a:solidFill>
                  <a:srgbClr val="000000"/>
                </a:solidFill>
                <a:effectLst/>
                <a:latin typeface="inter-regular"/>
              </a:rPr>
              <a:t> out=</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ObjectOutputStream</a:t>
            </a:r>
            <a:r>
              <a:rPr lang="en-IN" b="0" i="0" dirty="0">
                <a:solidFill>
                  <a:srgbClr val="000000"/>
                </a:solidFill>
                <a:effectLst/>
                <a:latin typeface="inter-regular"/>
              </a:rPr>
              <a:t>(</a:t>
            </a:r>
            <a:r>
              <a:rPr lang="en-IN" b="0" i="0" dirty="0" err="1">
                <a:solidFill>
                  <a:srgbClr val="000000"/>
                </a:solidFill>
                <a:effectLst/>
                <a:latin typeface="inter-regular"/>
              </a:rPr>
              <a:t>fout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out.writeObject</a:t>
            </a:r>
            <a:r>
              <a:rPr lang="en-IN" b="0" i="0" dirty="0">
                <a:solidFill>
                  <a:srgbClr val="000000"/>
                </a:solidFill>
                <a:effectLst/>
                <a:latin typeface="inter-regular"/>
              </a:rPr>
              <a:t>(s1);    </a:t>
            </a:r>
          </a:p>
          <a:p>
            <a:pPr algn="just"/>
            <a:r>
              <a:rPr lang="en-IN" b="0" i="0" dirty="0">
                <a:solidFill>
                  <a:srgbClr val="000000"/>
                </a:solidFill>
                <a:effectLst/>
                <a:latin typeface="inter-regular"/>
              </a:rPr>
              <a:t>             </a:t>
            </a:r>
            <a:r>
              <a:rPr lang="en-IN" b="0" i="0" dirty="0" err="1">
                <a:solidFill>
                  <a:srgbClr val="000000"/>
                </a:solidFill>
                <a:effectLst/>
                <a:latin typeface="inter-regular"/>
              </a:rPr>
              <a:t>out.flush</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out.close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“Success"</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 { </a:t>
            </a:r>
            <a:r>
              <a:rPr lang="en-IN" b="0" i="0" dirty="0" err="1">
                <a:solidFill>
                  <a:srgbClr val="000000"/>
                </a:solidFill>
                <a:effectLst/>
                <a:latin typeface="inter-regular"/>
              </a:rPr>
              <a:t>System.out.println</a:t>
            </a:r>
            <a:r>
              <a:rPr lang="en-IN" b="0" i="0" dirty="0">
                <a:solidFill>
                  <a:srgbClr val="000000"/>
                </a:solidFill>
                <a:effectLst/>
                <a:latin typeface="inter-regular"/>
              </a:rPr>
              <a:t>(e); }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6" name="TextBox 5">
            <a:extLst>
              <a:ext uri="{FF2B5EF4-FFF2-40B4-BE49-F238E27FC236}">
                <a16:creationId xmlns:a16="http://schemas.microsoft.com/office/drawing/2014/main" id="{0AD8F867-7192-02E3-9180-B5C9E70A7691}"/>
              </a:ext>
            </a:extLst>
          </p:cNvPr>
          <p:cNvSpPr txBox="1"/>
          <p:nvPr/>
        </p:nvSpPr>
        <p:spPr>
          <a:xfrm>
            <a:off x="445476" y="1582340"/>
            <a:ext cx="4449648" cy="3693319"/>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java.io.Serializable</a:t>
            </a:r>
            <a:r>
              <a:rPr lang="en-IN" b="0" i="0" dirty="0">
                <a:solidFill>
                  <a:srgbClr val="000000"/>
                </a:solidFill>
                <a:effectLst/>
                <a:latin typeface="inter-regular"/>
              </a:rPr>
              <a:t>; </a:t>
            </a:r>
          </a:p>
          <a:p>
            <a:pPr algn="just"/>
            <a:r>
              <a:rPr lang="en-IN" b="1" i="0" dirty="0">
                <a:solidFill>
                  <a:srgbClr val="006699"/>
                </a:solidFill>
                <a:effectLst/>
                <a:latin typeface="inter-regular"/>
              </a:rPr>
              <a:t>import</a:t>
            </a:r>
            <a:r>
              <a:rPr lang="en-IN" b="0" i="0" dirty="0">
                <a:solidFill>
                  <a:srgbClr val="000000"/>
                </a:solidFill>
                <a:effectLst/>
                <a:latin typeface="inter-regular"/>
              </a:rPr>
              <a:t> java.io.*; </a:t>
            </a:r>
          </a:p>
          <a:p>
            <a:pPr algn="just"/>
            <a:endParaRPr lang="en-IN" b="0" i="0" dirty="0">
              <a:solidFill>
                <a:srgbClr val="000000"/>
              </a:solidFill>
              <a:effectLst/>
              <a:latin typeface="inter-regular"/>
            </a:endParaRP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Student </a:t>
            </a:r>
            <a:r>
              <a:rPr lang="en-IN" b="1" i="0" dirty="0">
                <a:solidFill>
                  <a:srgbClr val="006699"/>
                </a:solidFill>
                <a:effectLst/>
                <a:latin typeface="inter-regular"/>
              </a:rPr>
              <a:t>implements</a:t>
            </a:r>
            <a:r>
              <a:rPr lang="en-IN" b="0" i="0" dirty="0">
                <a:solidFill>
                  <a:srgbClr val="000000"/>
                </a:solidFill>
                <a:effectLst/>
                <a:latin typeface="inter-regular"/>
              </a:rPr>
              <a:t> Serializable</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int</a:t>
            </a:r>
            <a:r>
              <a:rPr lang="en-IN" b="0" i="0" dirty="0">
                <a:solidFill>
                  <a:srgbClr val="000000"/>
                </a:solidFill>
                <a:effectLst/>
                <a:latin typeface="inter-regular"/>
              </a:rPr>
              <a:t> id;  </a:t>
            </a:r>
          </a:p>
          <a:p>
            <a:pPr algn="just"/>
            <a:r>
              <a:rPr lang="en-IN" b="0" i="0" dirty="0">
                <a:solidFill>
                  <a:srgbClr val="000000"/>
                </a:solidFill>
                <a:effectLst/>
                <a:latin typeface="inter-regular"/>
              </a:rPr>
              <a:t>	String name;  </a:t>
            </a:r>
          </a:p>
          <a:p>
            <a:pPr algn="just"/>
            <a:r>
              <a:rPr lang="en-IN" b="1" i="0" dirty="0">
                <a:solidFill>
                  <a:srgbClr val="006699"/>
                </a:solidFill>
                <a:effectLst/>
                <a:latin typeface="inter-regular"/>
              </a:rPr>
              <a:t>	public</a:t>
            </a:r>
            <a:r>
              <a:rPr lang="en-IN" b="0" i="0" dirty="0">
                <a:solidFill>
                  <a:srgbClr val="000000"/>
                </a:solidFill>
                <a:effectLst/>
                <a:latin typeface="inter-regular"/>
              </a:rPr>
              <a:t> Student(</a:t>
            </a:r>
            <a:r>
              <a:rPr lang="en-IN" b="1" i="0" dirty="0">
                <a:solidFill>
                  <a:srgbClr val="006699"/>
                </a:solidFill>
                <a:effectLst/>
                <a:latin typeface="inter-regular"/>
              </a:rPr>
              <a:t>int</a:t>
            </a:r>
            <a:r>
              <a:rPr lang="en-IN" b="0" i="0" dirty="0">
                <a:solidFill>
                  <a:srgbClr val="000000"/>
                </a:solidFill>
                <a:effectLst/>
                <a:latin typeface="inter-regular"/>
              </a:rPr>
              <a:t> id, String name) </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this</a:t>
            </a:r>
            <a:r>
              <a:rPr lang="en-IN" b="0" i="0" dirty="0">
                <a:solidFill>
                  <a:srgbClr val="000000"/>
                </a:solidFill>
                <a:effectLst/>
                <a:latin typeface="inter-regular"/>
              </a:rPr>
              <a:t>.id = id;  </a:t>
            </a:r>
          </a:p>
          <a:p>
            <a:pPr algn="just"/>
            <a:r>
              <a:rPr lang="en-IN" b="0" i="0" dirty="0">
                <a:solidFill>
                  <a:srgbClr val="000000"/>
                </a:solidFill>
                <a:effectLst/>
                <a:latin typeface="inter-regular"/>
              </a:rPr>
              <a:t>		</a:t>
            </a:r>
            <a:r>
              <a:rPr lang="en-IN" b="1" i="0" dirty="0">
                <a:solidFill>
                  <a:srgbClr val="006699"/>
                </a:solidFill>
                <a:effectLst/>
                <a:latin typeface="inter-regular"/>
              </a:rPr>
              <a:t>this</a:t>
            </a:r>
            <a:r>
              <a:rPr lang="en-IN" b="0" i="0" dirty="0">
                <a:solidFill>
                  <a:srgbClr val="000000"/>
                </a:solidFill>
                <a:effectLst/>
                <a:latin typeface="inter-regular"/>
              </a:rPr>
              <a:t>.name = name;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9" name="TextBox 8">
            <a:extLst>
              <a:ext uri="{FF2B5EF4-FFF2-40B4-BE49-F238E27FC236}">
                <a16:creationId xmlns:a16="http://schemas.microsoft.com/office/drawing/2014/main" id="{2536F010-ACB1-65B2-C2A6-9F5CF76604A1}"/>
              </a:ext>
            </a:extLst>
          </p:cNvPr>
          <p:cNvSpPr txBox="1"/>
          <p:nvPr/>
        </p:nvSpPr>
        <p:spPr>
          <a:xfrm>
            <a:off x="614968" y="5950283"/>
            <a:ext cx="3667796" cy="646331"/>
          </a:xfrm>
          <a:prstGeom prst="rect">
            <a:avLst/>
          </a:prstGeom>
          <a:noFill/>
          <a:ln>
            <a:solidFill>
              <a:schemeClr val="accent1"/>
            </a:solidFill>
          </a:ln>
        </p:spPr>
        <p:txBody>
          <a:bodyPr wrap="square">
            <a:spAutoFit/>
          </a:bodyPr>
          <a:lstStyle/>
          <a:p>
            <a:pPr algn="just"/>
            <a:r>
              <a:rPr lang="en-IN" b="1" dirty="0">
                <a:solidFill>
                  <a:srgbClr val="610B38"/>
                </a:solidFill>
                <a:latin typeface="erdana"/>
              </a:rPr>
              <a:t>Output:</a:t>
            </a:r>
          </a:p>
          <a:p>
            <a:pPr algn="just"/>
            <a:r>
              <a:rPr lang="en-IN" b="1" i="0" dirty="0">
                <a:solidFill>
                  <a:srgbClr val="610B38"/>
                </a:solidFill>
                <a:effectLst/>
                <a:latin typeface="erdana"/>
              </a:rPr>
              <a:t>	</a:t>
            </a:r>
            <a:r>
              <a:rPr lang="en-IN" dirty="0">
                <a:solidFill>
                  <a:srgbClr val="0000FF"/>
                </a:solidFill>
                <a:latin typeface="inter-regular"/>
              </a:rPr>
              <a:t> </a:t>
            </a:r>
            <a:r>
              <a:rPr lang="en-IN" b="0" i="0" dirty="0">
                <a:solidFill>
                  <a:srgbClr val="0000FF"/>
                </a:solidFill>
                <a:effectLst/>
                <a:latin typeface="inter-regular"/>
              </a:rPr>
              <a:t>Success</a:t>
            </a:r>
            <a:endParaRPr lang="en-IN" b="1" i="0" dirty="0">
              <a:effectLst/>
              <a:latin typeface="erdana"/>
            </a:endParaRPr>
          </a:p>
        </p:txBody>
      </p:sp>
    </p:spTree>
    <p:extLst>
      <p:ext uri="{BB962C8B-B14F-4D97-AF65-F5344CB8AC3E}">
        <p14:creationId xmlns:p14="http://schemas.microsoft.com/office/powerpoint/2010/main" val="61294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a:solidFill>
                  <a:srgbClr val="610B38"/>
                </a:solidFill>
                <a:latin typeface="erdana"/>
              </a:rPr>
              <a:t>Deserialization : Example</a:t>
            </a:r>
          </a:p>
        </p:txBody>
      </p:sp>
      <p:sp>
        <p:nvSpPr>
          <p:cNvPr id="5" name="TextBox 4">
            <a:extLst>
              <a:ext uri="{FF2B5EF4-FFF2-40B4-BE49-F238E27FC236}">
                <a16:creationId xmlns:a16="http://schemas.microsoft.com/office/drawing/2014/main" id="{002CCE4A-92EF-6C1C-3820-B9C123B513FA}"/>
              </a:ext>
            </a:extLst>
          </p:cNvPr>
          <p:cNvSpPr txBox="1"/>
          <p:nvPr/>
        </p:nvSpPr>
        <p:spPr>
          <a:xfrm>
            <a:off x="5065700" y="751343"/>
            <a:ext cx="6511332" cy="4801314"/>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DePersist</a:t>
            </a:r>
            <a:endParaRPr lang="en-IN" b="0" i="0" dirty="0">
              <a:solidFill>
                <a:srgbClr val="000000"/>
              </a:solidFill>
              <a:effectLst/>
              <a:latin typeface="inter-regular"/>
            </a:endParaRP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try</a:t>
            </a:r>
          </a:p>
          <a:p>
            <a:pPr algn="just"/>
            <a:r>
              <a:rPr lang="en-IN" b="1" dirty="0">
                <a:solidFill>
                  <a:srgbClr val="006699"/>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//Creating stream to read the object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FileInputStream</a:t>
            </a:r>
            <a:r>
              <a:rPr lang="en-IN" b="0" i="0" dirty="0">
                <a:solidFill>
                  <a:srgbClr val="000000"/>
                </a:solidFill>
                <a:effectLst/>
                <a:latin typeface="inter-regular"/>
              </a:rPr>
              <a:t> fin=</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FileInputStream</a:t>
            </a:r>
            <a:r>
              <a:rPr lang="en-IN" b="0" i="0" dirty="0">
                <a:solidFill>
                  <a:srgbClr val="000000"/>
                </a:solidFill>
                <a:effectLst/>
                <a:latin typeface="inter-regular"/>
              </a:rPr>
              <a:t>(</a:t>
            </a:r>
            <a:r>
              <a:rPr lang="en-IN" b="0" i="0" dirty="0">
                <a:solidFill>
                  <a:srgbClr val="0000FF"/>
                </a:solidFill>
                <a:effectLst/>
                <a:latin typeface="inter-regular"/>
              </a:rPr>
              <a:t>“data.txt"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ObjectInputStream</a:t>
            </a:r>
            <a:r>
              <a:rPr lang="en-IN" b="0" i="0" dirty="0">
                <a:solidFill>
                  <a:srgbClr val="000000"/>
                </a:solidFill>
                <a:effectLst/>
                <a:latin typeface="inter-regular"/>
              </a:rPr>
              <a:t> in=</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ObjectInputStream</a:t>
            </a:r>
            <a:r>
              <a:rPr lang="en-IN" b="0" i="0" dirty="0">
                <a:solidFill>
                  <a:srgbClr val="000000"/>
                </a:solidFill>
                <a:effectLst/>
                <a:latin typeface="inter-regular"/>
              </a:rPr>
              <a:t>(fin);    </a:t>
            </a:r>
          </a:p>
          <a:p>
            <a:pPr algn="just"/>
            <a:r>
              <a:rPr lang="en-IN" b="0" i="0" dirty="0">
                <a:solidFill>
                  <a:srgbClr val="000000"/>
                </a:solidFill>
                <a:effectLst/>
                <a:latin typeface="inter-regular"/>
              </a:rPr>
              <a:t>             </a:t>
            </a:r>
            <a:r>
              <a:rPr lang="nl-NL" b="0" i="0" dirty="0">
                <a:solidFill>
                  <a:srgbClr val="000000"/>
                </a:solidFill>
                <a:effectLst/>
                <a:latin typeface="inter-regular"/>
              </a:rPr>
              <a:t>Student s=(Student)in.readObject(); </a:t>
            </a:r>
            <a:endParaRPr lang="en-IN" b="0" i="0" dirty="0">
              <a:solidFill>
                <a:srgbClr val="000000"/>
              </a:solidFill>
              <a:effectLst/>
              <a:latin typeface="inter-regular"/>
            </a:endParaRPr>
          </a:p>
          <a:p>
            <a:pPr algn="just"/>
            <a:r>
              <a:rPr lang="en-IN" b="0" i="0" dirty="0">
                <a:solidFill>
                  <a:srgbClr val="000000"/>
                </a:solidFill>
                <a:effectLst/>
                <a:latin typeface="inter-regular"/>
              </a:rPr>
              <a:t>             </a:t>
            </a:r>
            <a:r>
              <a:rPr lang="en-US" b="0" i="0" dirty="0">
                <a:solidFill>
                  <a:srgbClr val="008200"/>
                </a:solidFill>
                <a:effectLst/>
                <a:latin typeface="inter-regular"/>
              </a:rPr>
              <a:t>//printing the data of the serialized object</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(s.id+</a:t>
            </a:r>
            <a:r>
              <a:rPr lang="en-US" b="0" i="0" dirty="0">
                <a:solidFill>
                  <a:srgbClr val="0000FF"/>
                </a:solidFill>
                <a:effectLst/>
                <a:latin typeface="inter-regular"/>
              </a:rPr>
              <a:t>" "</a:t>
            </a:r>
            <a:r>
              <a:rPr lang="en-US" b="0" i="0" dirty="0">
                <a:solidFill>
                  <a:srgbClr val="000000"/>
                </a:solidFill>
                <a:effectLst/>
                <a:latin typeface="inter-regular"/>
              </a:rPr>
              <a:t>+s.name);  </a:t>
            </a:r>
          </a:p>
          <a:p>
            <a:pPr algn="just"/>
            <a:r>
              <a:rPr lang="en-IN" b="0" i="0" dirty="0">
                <a:solidFill>
                  <a:srgbClr val="000000"/>
                </a:solidFill>
                <a:effectLst/>
                <a:latin typeface="inter-regular"/>
              </a:rPr>
              <a:t>             </a:t>
            </a:r>
            <a:r>
              <a:rPr lang="en-IN" dirty="0" err="1">
                <a:solidFill>
                  <a:srgbClr val="000000"/>
                </a:solidFill>
                <a:latin typeface="inter-regular"/>
              </a:rPr>
              <a:t>in</a:t>
            </a:r>
            <a:r>
              <a:rPr lang="en-IN" b="0" i="0" dirty="0" err="1">
                <a:solidFill>
                  <a:srgbClr val="000000"/>
                </a:solidFill>
                <a:effectLst/>
                <a:latin typeface="inter-regular"/>
              </a:rPr>
              <a:t>.close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 { </a:t>
            </a:r>
            <a:r>
              <a:rPr lang="en-IN" b="0" i="0" dirty="0" err="1">
                <a:solidFill>
                  <a:srgbClr val="000000"/>
                </a:solidFill>
                <a:effectLst/>
                <a:latin typeface="inter-regular"/>
              </a:rPr>
              <a:t>System.out.println</a:t>
            </a:r>
            <a:r>
              <a:rPr lang="en-IN" b="0" i="0" dirty="0">
                <a:solidFill>
                  <a:srgbClr val="000000"/>
                </a:solidFill>
                <a:effectLst/>
                <a:latin typeface="inter-regular"/>
              </a:rPr>
              <a:t>(e); }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6" name="TextBox 5">
            <a:extLst>
              <a:ext uri="{FF2B5EF4-FFF2-40B4-BE49-F238E27FC236}">
                <a16:creationId xmlns:a16="http://schemas.microsoft.com/office/drawing/2014/main" id="{0AD8F867-7192-02E3-9180-B5C9E70A7691}"/>
              </a:ext>
            </a:extLst>
          </p:cNvPr>
          <p:cNvSpPr txBox="1"/>
          <p:nvPr/>
        </p:nvSpPr>
        <p:spPr>
          <a:xfrm>
            <a:off x="415364" y="1039729"/>
            <a:ext cx="4449648" cy="3693319"/>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java.io.Serializable</a:t>
            </a:r>
            <a:r>
              <a:rPr lang="en-IN" b="0" i="0" dirty="0">
                <a:solidFill>
                  <a:srgbClr val="000000"/>
                </a:solidFill>
                <a:effectLst/>
                <a:latin typeface="inter-regular"/>
              </a:rPr>
              <a:t>; </a:t>
            </a:r>
          </a:p>
          <a:p>
            <a:pPr algn="just"/>
            <a:r>
              <a:rPr lang="en-IN" b="1" i="0" dirty="0">
                <a:solidFill>
                  <a:srgbClr val="006699"/>
                </a:solidFill>
                <a:effectLst/>
                <a:latin typeface="inter-regular"/>
              </a:rPr>
              <a:t>import</a:t>
            </a:r>
            <a:r>
              <a:rPr lang="en-IN" b="0" i="0" dirty="0">
                <a:solidFill>
                  <a:srgbClr val="000000"/>
                </a:solidFill>
                <a:effectLst/>
                <a:latin typeface="inter-regular"/>
              </a:rPr>
              <a:t> java.io.*; </a:t>
            </a:r>
          </a:p>
          <a:p>
            <a:pPr algn="just"/>
            <a:endParaRPr lang="en-IN" b="0" i="0" dirty="0">
              <a:solidFill>
                <a:srgbClr val="000000"/>
              </a:solidFill>
              <a:effectLst/>
              <a:latin typeface="inter-regular"/>
            </a:endParaRP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Student </a:t>
            </a:r>
            <a:r>
              <a:rPr lang="en-IN" b="1" i="0" dirty="0">
                <a:solidFill>
                  <a:srgbClr val="006699"/>
                </a:solidFill>
                <a:effectLst/>
                <a:latin typeface="inter-regular"/>
              </a:rPr>
              <a:t>implements</a:t>
            </a:r>
            <a:r>
              <a:rPr lang="en-IN" b="0" i="0" dirty="0">
                <a:solidFill>
                  <a:srgbClr val="000000"/>
                </a:solidFill>
                <a:effectLst/>
                <a:latin typeface="inter-regular"/>
              </a:rPr>
              <a:t> Serializable</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int</a:t>
            </a:r>
            <a:r>
              <a:rPr lang="en-IN" b="0" i="0" dirty="0">
                <a:solidFill>
                  <a:srgbClr val="000000"/>
                </a:solidFill>
                <a:effectLst/>
                <a:latin typeface="inter-regular"/>
              </a:rPr>
              <a:t> id;  </a:t>
            </a:r>
          </a:p>
          <a:p>
            <a:pPr algn="just"/>
            <a:r>
              <a:rPr lang="en-IN" b="0" i="0" dirty="0">
                <a:solidFill>
                  <a:srgbClr val="000000"/>
                </a:solidFill>
                <a:effectLst/>
                <a:latin typeface="inter-regular"/>
              </a:rPr>
              <a:t>	String name;  </a:t>
            </a:r>
          </a:p>
          <a:p>
            <a:pPr algn="just"/>
            <a:r>
              <a:rPr lang="en-IN" b="1" i="0" dirty="0">
                <a:solidFill>
                  <a:srgbClr val="006699"/>
                </a:solidFill>
                <a:effectLst/>
                <a:latin typeface="inter-regular"/>
              </a:rPr>
              <a:t>	public</a:t>
            </a:r>
            <a:r>
              <a:rPr lang="en-IN" b="0" i="0" dirty="0">
                <a:solidFill>
                  <a:srgbClr val="000000"/>
                </a:solidFill>
                <a:effectLst/>
                <a:latin typeface="inter-regular"/>
              </a:rPr>
              <a:t> Student(</a:t>
            </a:r>
            <a:r>
              <a:rPr lang="en-IN" b="1" i="0" dirty="0">
                <a:solidFill>
                  <a:srgbClr val="006699"/>
                </a:solidFill>
                <a:effectLst/>
                <a:latin typeface="inter-regular"/>
              </a:rPr>
              <a:t>int</a:t>
            </a:r>
            <a:r>
              <a:rPr lang="en-IN" b="0" i="0" dirty="0">
                <a:solidFill>
                  <a:srgbClr val="000000"/>
                </a:solidFill>
                <a:effectLst/>
                <a:latin typeface="inter-regular"/>
              </a:rPr>
              <a:t> id, String name) </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this</a:t>
            </a:r>
            <a:r>
              <a:rPr lang="en-IN" b="0" i="0" dirty="0">
                <a:solidFill>
                  <a:srgbClr val="000000"/>
                </a:solidFill>
                <a:effectLst/>
                <a:latin typeface="inter-regular"/>
              </a:rPr>
              <a:t>.id = id;  </a:t>
            </a:r>
          </a:p>
          <a:p>
            <a:pPr algn="just"/>
            <a:r>
              <a:rPr lang="en-IN" b="0" i="0" dirty="0">
                <a:solidFill>
                  <a:srgbClr val="000000"/>
                </a:solidFill>
                <a:effectLst/>
                <a:latin typeface="inter-regular"/>
              </a:rPr>
              <a:t>		</a:t>
            </a:r>
            <a:r>
              <a:rPr lang="en-IN" b="1" i="0" dirty="0">
                <a:solidFill>
                  <a:srgbClr val="006699"/>
                </a:solidFill>
                <a:effectLst/>
                <a:latin typeface="inter-regular"/>
              </a:rPr>
              <a:t>this</a:t>
            </a:r>
            <a:r>
              <a:rPr lang="en-IN" b="0" i="0" dirty="0">
                <a:solidFill>
                  <a:srgbClr val="000000"/>
                </a:solidFill>
                <a:effectLst/>
                <a:latin typeface="inter-regular"/>
              </a:rPr>
              <a:t>.name = name;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9" name="TextBox 8">
            <a:extLst>
              <a:ext uri="{FF2B5EF4-FFF2-40B4-BE49-F238E27FC236}">
                <a16:creationId xmlns:a16="http://schemas.microsoft.com/office/drawing/2014/main" id="{2536F010-ACB1-65B2-C2A6-9F5CF76604A1}"/>
              </a:ext>
            </a:extLst>
          </p:cNvPr>
          <p:cNvSpPr txBox="1"/>
          <p:nvPr/>
        </p:nvSpPr>
        <p:spPr>
          <a:xfrm>
            <a:off x="6356839" y="5980427"/>
            <a:ext cx="3667796" cy="646331"/>
          </a:xfrm>
          <a:prstGeom prst="rect">
            <a:avLst/>
          </a:prstGeom>
          <a:noFill/>
          <a:ln>
            <a:solidFill>
              <a:schemeClr val="accent1"/>
            </a:solidFill>
          </a:ln>
        </p:spPr>
        <p:txBody>
          <a:bodyPr wrap="square">
            <a:spAutoFit/>
          </a:bodyPr>
          <a:lstStyle/>
          <a:p>
            <a:pPr algn="just"/>
            <a:r>
              <a:rPr lang="en-IN" b="1" dirty="0">
                <a:solidFill>
                  <a:srgbClr val="610B38"/>
                </a:solidFill>
                <a:latin typeface="erdana"/>
              </a:rPr>
              <a:t>Output:</a:t>
            </a:r>
          </a:p>
          <a:p>
            <a:pPr algn="just"/>
            <a:r>
              <a:rPr lang="en-IN" b="1" i="0" dirty="0">
                <a:solidFill>
                  <a:srgbClr val="610B38"/>
                </a:solidFill>
                <a:effectLst/>
                <a:latin typeface="erdana"/>
              </a:rPr>
              <a:t>	</a:t>
            </a:r>
            <a:r>
              <a:rPr lang="en-IN" dirty="0">
                <a:solidFill>
                  <a:srgbClr val="0000FF"/>
                </a:solidFill>
                <a:latin typeface="inter-regular"/>
              </a:rPr>
              <a:t> </a:t>
            </a:r>
            <a:r>
              <a:rPr lang="en-IN" b="0" i="0" dirty="0">
                <a:solidFill>
                  <a:srgbClr val="0000FF"/>
                </a:solidFill>
                <a:effectLst/>
                <a:latin typeface="inter-regular"/>
              </a:rPr>
              <a:t>101 Sunil</a:t>
            </a:r>
            <a:endParaRPr lang="en-IN" b="1" i="0" dirty="0">
              <a:effectLst/>
              <a:latin typeface="erdana"/>
            </a:endParaRPr>
          </a:p>
        </p:txBody>
      </p:sp>
    </p:spTree>
    <p:extLst>
      <p:ext uri="{BB962C8B-B14F-4D97-AF65-F5344CB8AC3E}">
        <p14:creationId xmlns:p14="http://schemas.microsoft.com/office/powerpoint/2010/main" val="3129265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962966" y="2728768"/>
            <a:ext cx="10542397" cy="1104220"/>
          </a:xfrm>
        </p:spPr>
        <p:txBody>
          <a:bodyPr>
            <a:normAutofit fontScale="90000"/>
          </a:bodyPr>
          <a:lstStyle/>
          <a:p>
            <a:r>
              <a:rPr lang="en-IN" sz="7200" b="1" dirty="0"/>
              <a:t>OutputStream Vs InputStream</a:t>
            </a:r>
          </a:p>
        </p:txBody>
      </p:sp>
    </p:spTree>
    <p:extLst>
      <p:ext uri="{BB962C8B-B14F-4D97-AF65-F5344CB8AC3E}">
        <p14:creationId xmlns:p14="http://schemas.microsoft.com/office/powerpoint/2010/main" val="27176354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411984" y="2688575"/>
            <a:ext cx="11213960" cy="1104220"/>
          </a:xfrm>
        </p:spPr>
        <p:txBody>
          <a:bodyPr>
            <a:normAutofit fontScale="90000"/>
          </a:bodyPr>
          <a:lstStyle/>
          <a:p>
            <a:r>
              <a:rPr lang="en-IN" sz="7200" b="1" dirty="0"/>
              <a:t>transient keyword in Serialization</a:t>
            </a:r>
          </a:p>
        </p:txBody>
      </p:sp>
    </p:spTree>
    <p:extLst>
      <p:ext uri="{BB962C8B-B14F-4D97-AF65-F5344CB8AC3E}">
        <p14:creationId xmlns:p14="http://schemas.microsoft.com/office/powerpoint/2010/main" val="15730376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a:solidFill>
                  <a:srgbClr val="610B38"/>
                </a:solidFill>
                <a:latin typeface="erdana"/>
              </a:rPr>
              <a:t>t</a:t>
            </a:r>
            <a:r>
              <a:rPr lang="en-IN" b="1" i="0" dirty="0">
                <a:solidFill>
                  <a:srgbClr val="610B38"/>
                </a:solidFill>
                <a:effectLst/>
                <a:latin typeface="erdana"/>
              </a:rPr>
              <a:t>ransient keyword</a:t>
            </a:r>
          </a:p>
        </p:txBody>
      </p:sp>
      <p:sp>
        <p:nvSpPr>
          <p:cNvPr id="4" name="TextBox 3">
            <a:extLst>
              <a:ext uri="{FF2B5EF4-FFF2-40B4-BE49-F238E27FC236}">
                <a16:creationId xmlns:a16="http://schemas.microsoft.com/office/drawing/2014/main" id="{E1ED0A5C-4724-8F3A-C9C8-161026716DBA}"/>
              </a:ext>
            </a:extLst>
          </p:cNvPr>
          <p:cNvSpPr txBox="1"/>
          <p:nvPr/>
        </p:nvSpPr>
        <p:spPr>
          <a:xfrm>
            <a:off x="470195" y="1028343"/>
            <a:ext cx="11251609" cy="4801314"/>
          </a:xfrm>
          <a:prstGeom prst="rect">
            <a:avLst/>
          </a:prstGeom>
          <a:noFill/>
          <a:ln>
            <a:solidFill>
              <a:schemeClr val="accent1"/>
            </a:solidFill>
          </a:ln>
        </p:spPr>
        <p:txBody>
          <a:bodyPr wrap="square">
            <a:spAutoFit/>
          </a:bodyPr>
          <a:lstStyle/>
          <a:p>
            <a:pPr algn="just"/>
            <a:r>
              <a:rPr lang="en-US" b="0" i="0" dirty="0">
                <a:solidFill>
                  <a:srgbClr val="333333"/>
                </a:solidFill>
                <a:effectLst/>
                <a:latin typeface="inter-regular"/>
              </a:rPr>
              <a:t>During the serialization, when we do not want an object to be serialized we can use a </a:t>
            </a:r>
            <a:r>
              <a:rPr lang="en-US" b="1" i="0" dirty="0">
                <a:solidFill>
                  <a:srgbClr val="333333"/>
                </a:solidFill>
                <a:effectLst/>
                <a:latin typeface="inter-bold"/>
              </a:rPr>
              <a:t>transient</a:t>
            </a:r>
            <a:r>
              <a:rPr lang="en-US" b="0" i="0" dirty="0">
                <a:solidFill>
                  <a:srgbClr val="333333"/>
                </a:solidFill>
                <a:effectLst/>
                <a:latin typeface="inter-regular"/>
              </a:rPr>
              <a:t> keyword.</a:t>
            </a:r>
          </a:p>
          <a:p>
            <a:pPr algn="just"/>
            <a:endParaRPr lang="en-US" dirty="0">
              <a:solidFill>
                <a:srgbClr val="333333"/>
              </a:solidFill>
              <a:latin typeface="inter-regular"/>
            </a:endParaRPr>
          </a:p>
          <a:p>
            <a:pPr algn="just"/>
            <a:r>
              <a:rPr lang="en-US" b="0" i="0" dirty="0">
                <a:solidFill>
                  <a:srgbClr val="333333"/>
                </a:solidFill>
                <a:effectLst/>
                <a:latin typeface="inter-regular"/>
              </a:rPr>
              <a:t>The transient keyword can be used with the data members of a class in order to avoid their serialization. </a:t>
            </a:r>
          </a:p>
          <a:p>
            <a:pPr algn="just"/>
            <a:endParaRPr lang="en-US" dirty="0">
              <a:solidFill>
                <a:srgbClr val="333333"/>
              </a:solidFill>
              <a:latin typeface="inter-regular"/>
            </a:endParaRPr>
          </a:p>
          <a:p>
            <a:pPr algn="just"/>
            <a:r>
              <a:rPr lang="en-US" b="0" i="0" dirty="0">
                <a:solidFill>
                  <a:srgbClr val="333333"/>
                </a:solidFill>
                <a:effectLst/>
                <a:latin typeface="inter-regular"/>
              </a:rPr>
              <a:t>For example, if a program accepts a user's login details and password. But we don't want to store the original password in the file. </a:t>
            </a:r>
          </a:p>
          <a:p>
            <a:endParaRPr lang="en-US" dirty="0">
              <a:solidFill>
                <a:srgbClr val="333333"/>
              </a:solidFill>
              <a:latin typeface="inter-regular"/>
            </a:endParaRPr>
          </a:p>
          <a:p>
            <a:pPr algn="just"/>
            <a:r>
              <a:rPr lang="en-US" b="0" i="0" dirty="0">
                <a:solidFill>
                  <a:srgbClr val="333333"/>
                </a:solidFill>
                <a:effectLst/>
                <a:latin typeface="inter-regular"/>
              </a:rPr>
              <a:t>Here, we can use transient keyword and when JVM reads the transient keyword it ignores the original value of the object and instead stores the default value of the object.</a:t>
            </a:r>
          </a:p>
          <a:p>
            <a:pPr algn="just"/>
            <a:endParaRPr lang="en-US" dirty="0">
              <a:solidFill>
                <a:srgbClr val="333333"/>
              </a:solidFill>
              <a:latin typeface="inter-regular"/>
            </a:endParaRPr>
          </a:p>
          <a:p>
            <a:pPr algn="just"/>
            <a:r>
              <a:rPr lang="en-US" b="1" dirty="0">
                <a:solidFill>
                  <a:srgbClr val="333333"/>
                </a:solidFill>
                <a:latin typeface="inter-regular"/>
              </a:rPr>
              <a:t>Declaration Syntax:</a:t>
            </a:r>
          </a:p>
          <a:p>
            <a:pPr algn="just"/>
            <a:endParaRPr lang="en-US" dirty="0">
              <a:solidFill>
                <a:srgbClr val="333333"/>
              </a:solidFill>
              <a:latin typeface="inter-regular"/>
            </a:endParaRPr>
          </a:p>
          <a:p>
            <a:pPr algn="just"/>
            <a:r>
              <a:rPr lang="en-IN" b="1" i="0" dirty="0">
                <a:solidFill>
                  <a:srgbClr val="006699"/>
                </a:solidFill>
                <a:effectLst/>
                <a:latin typeface="inter-regular"/>
              </a:rPr>
              <a:t>private</a:t>
            </a:r>
            <a:r>
              <a:rPr lang="en-IN" b="0" i="0" dirty="0">
                <a:solidFill>
                  <a:srgbClr val="000000"/>
                </a:solidFill>
                <a:effectLst/>
                <a:latin typeface="inter-regular"/>
              </a:rPr>
              <a:t> </a:t>
            </a:r>
            <a:r>
              <a:rPr lang="en-IN" b="1" i="0" dirty="0">
                <a:solidFill>
                  <a:srgbClr val="006699"/>
                </a:solidFill>
                <a:effectLst/>
                <a:latin typeface="inter-regular"/>
              </a:rPr>
              <a:t>transient</a:t>
            </a:r>
            <a:r>
              <a:rPr lang="en-IN" b="0" i="0" dirty="0">
                <a:solidFill>
                  <a:srgbClr val="000000"/>
                </a:solidFill>
                <a:effectLst/>
                <a:latin typeface="inter-regular"/>
              </a:rPr>
              <a:t> &lt;member variable&gt;;  </a:t>
            </a:r>
          </a:p>
          <a:p>
            <a:pPr algn="just"/>
            <a:endParaRPr lang="en-US" dirty="0">
              <a:solidFill>
                <a:srgbClr val="333333"/>
              </a:solidFill>
              <a:latin typeface="inter-regular"/>
            </a:endParaRPr>
          </a:p>
          <a:p>
            <a:pPr algn="just"/>
            <a:r>
              <a:rPr lang="en-US" dirty="0">
                <a:solidFill>
                  <a:srgbClr val="333333"/>
                </a:solidFill>
                <a:latin typeface="inter-regular"/>
              </a:rPr>
              <a:t>Or</a:t>
            </a:r>
          </a:p>
          <a:p>
            <a:pPr algn="just"/>
            <a:endParaRPr lang="en-IN" dirty="0"/>
          </a:p>
          <a:p>
            <a:pPr algn="just"/>
            <a:r>
              <a:rPr lang="en-IN" b="1" i="0" dirty="0">
                <a:solidFill>
                  <a:srgbClr val="006699"/>
                </a:solidFill>
                <a:effectLst/>
                <a:latin typeface="inter-regular"/>
              </a:rPr>
              <a:t>transient</a:t>
            </a:r>
            <a:r>
              <a:rPr lang="en-IN" b="0" i="0" dirty="0">
                <a:solidFill>
                  <a:srgbClr val="000000"/>
                </a:solidFill>
                <a:effectLst/>
                <a:latin typeface="inter-regular"/>
              </a:rPr>
              <a:t> </a:t>
            </a:r>
            <a:r>
              <a:rPr lang="en-IN" b="1" i="0" dirty="0">
                <a:solidFill>
                  <a:srgbClr val="006699"/>
                </a:solidFill>
                <a:effectLst/>
                <a:latin typeface="inter-regular"/>
              </a:rPr>
              <a:t>private</a:t>
            </a:r>
            <a:r>
              <a:rPr lang="en-IN" b="0" i="0" dirty="0">
                <a:solidFill>
                  <a:srgbClr val="000000"/>
                </a:solidFill>
                <a:effectLst/>
                <a:latin typeface="inter-regular"/>
              </a:rPr>
              <a:t> &lt;member variable&gt;;  </a:t>
            </a:r>
          </a:p>
        </p:txBody>
      </p:sp>
    </p:spTree>
    <p:extLst>
      <p:ext uri="{BB962C8B-B14F-4D97-AF65-F5344CB8AC3E}">
        <p14:creationId xmlns:p14="http://schemas.microsoft.com/office/powerpoint/2010/main" val="612256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a:solidFill>
                  <a:srgbClr val="610B38"/>
                </a:solidFill>
                <a:latin typeface="erdana"/>
              </a:rPr>
              <a:t>Serialization with transient keyword: Example</a:t>
            </a:r>
          </a:p>
        </p:txBody>
      </p:sp>
      <p:sp>
        <p:nvSpPr>
          <p:cNvPr id="5" name="TextBox 4">
            <a:extLst>
              <a:ext uri="{FF2B5EF4-FFF2-40B4-BE49-F238E27FC236}">
                <a16:creationId xmlns:a16="http://schemas.microsoft.com/office/drawing/2014/main" id="{002CCE4A-92EF-6C1C-3820-B9C123B513FA}"/>
              </a:ext>
            </a:extLst>
          </p:cNvPr>
          <p:cNvSpPr txBox="1"/>
          <p:nvPr/>
        </p:nvSpPr>
        <p:spPr>
          <a:xfrm>
            <a:off x="5235192" y="825623"/>
            <a:ext cx="6511332" cy="5355312"/>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PersistEx1</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try</a:t>
            </a:r>
          </a:p>
          <a:p>
            <a:pPr algn="just"/>
            <a:r>
              <a:rPr lang="en-IN" b="1" dirty="0">
                <a:solidFill>
                  <a:srgbClr val="006699"/>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//Creating the object  </a:t>
            </a:r>
            <a:r>
              <a:rPr lang="en-IN" b="0" i="0" dirty="0">
                <a:solidFill>
                  <a:srgbClr val="000000"/>
                </a:solidFill>
                <a:effectLst/>
                <a:latin typeface="inter-regular"/>
              </a:rPr>
              <a:t>  </a:t>
            </a:r>
          </a:p>
          <a:p>
            <a:pPr algn="just"/>
            <a:r>
              <a:rPr lang="en-IN" b="0" i="0" dirty="0">
                <a:solidFill>
                  <a:srgbClr val="000000"/>
                </a:solidFill>
                <a:effectLst/>
                <a:latin typeface="inter-regular"/>
              </a:rPr>
              <a:t>              Student s1 =</a:t>
            </a:r>
            <a:r>
              <a:rPr lang="en-IN" b="1" i="0" dirty="0">
                <a:solidFill>
                  <a:srgbClr val="006699"/>
                </a:solidFill>
                <a:effectLst/>
                <a:latin typeface="inter-regular"/>
              </a:rPr>
              <a:t>new</a:t>
            </a:r>
            <a:r>
              <a:rPr lang="en-IN" b="0" i="0" dirty="0">
                <a:solidFill>
                  <a:srgbClr val="000000"/>
                </a:solidFill>
                <a:effectLst/>
                <a:latin typeface="inter-regular"/>
              </a:rPr>
              <a:t> Student(101,</a:t>
            </a:r>
            <a:r>
              <a:rPr lang="en-IN" b="0" i="0" dirty="0">
                <a:solidFill>
                  <a:srgbClr val="0000FF"/>
                </a:solidFill>
                <a:effectLst/>
                <a:latin typeface="inter-regular"/>
              </a:rPr>
              <a:t>“Sunil“,20</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//Creating stream and writing the object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FileOutputStream</a:t>
            </a:r>
            <a:r>
              <a:rPr lang="en-IN" b="0" i="0" dirty="0">
                <a:solidFill>
                  <a:srgbClr val="000000"/>
                </a:solidFill>
                <a:effectLst/>
                <a:latin typeface="inter-regular"/>
              </a:rPr>
              <a:t> </a:t>
            </a:r>
            <a:r>
              <a:rPr lang="en-IN" b="0" i="0" dirty="0" err="1">
                <a:solidFill>
                  <a:srgbClr val="000000"/>
                </a:solidFill>
                <a:effectLst/>
                <a:latin typeface="inter-regular"/>
              </a:rPr>
              <a:t>fout</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FileOutputStream</a:t>
            </a:r>
            <a:r>
              <a:rPr lang="en-IN" b="0" i="0" dirty="0">
                <a:solidFill>
                  <a:srgbClr val="000000"/>
                </a:solidFill>
                <a:effectLst/>
                <a:latin typeface="inter-regular"/>
              </a:rPr>
              <a:t>(</a:t>
            </a:r>
            <a:r>
              <a:rPr lang="en-IN" b="0" i="0" dirty="0">
                <a:solidFill>
                  <a:srgbClr val="0000FF"/>
                </a:solidFill>
                <a:effectLst/>
                <a:latin typeface="inter-regular"/>
              </a:rPr>
              <a:t>“data.txt"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ObjectOutputStream</a:t>
            </a:r>
            <a:r>
              <a:rPr lang="en-IN" b="0" i="0" dirty="0">
                <a:solidFill>
                  <a:srgbClr val="000000"/>
                </a:solidFill>
                <a:effectLst/>
                <a:latin typeface="inter-regular"/>
              </a:rPr>
              <a:t> out=</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ObjectOutputStream</a:t>
            </a:r>
            <a:r>
              <a:rPr lang="en-IN" b="0" i="0" dirty="0">
                <a:solidFill>
                  <a:srgbClr val="000000"/>
                </a:solidFill>
                <a:effectLst/>
                <a:latin typeface="inter-regular"/>
              </a:rPr>
              <a:t>(</a:t>
            </a:r>
            <a:r>
              <a:rPr lang="en-IN" b="0" i="0" dirty="0" err="1">
                <a:solidFill>
                  <a:srgbClr val="000000"/>
                </a:solidFill>
                <a:effectLst/>
                <a:latin typeface="inter-regular"/>
              </a:rPr>
              <a:t>fout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out.writeObject</a:t>
            </a:r>
            <a:r>
              <a:rPr lang="en-IN" b="0" i="0" dirty="0">
                <a:solidFill>
                  <a:srgbClr val="000000"/>
                </a:solidFill>
                <a:effectLst/>
                <a:latin typeface="inter-regular"/>
              </a:rPr>
              <a:t>(s1);    </a:t>
            </a:r>
          </a:p>
          <a:p>
            <a:pPr algn="just"/>
            <a:r>
              <a:rPr lang="en-IN" b="0" i="0" dirty="0">
                <a:solidFill>
                  <a:srgbClr val="000000"/>
                </a:solidFill>
                <a:effectLst/>
                <a:latin typeface="inter-regular"/>
              </a:rPr>
              <a:t>             </a:t>
            </a:r>
            <a:r>
              <a:rPr lang="en-IN" b="0" i="0" dirty="0" err="1">
                <a:solidFill>
                  <a:srgbClr val="000000"/>
                </a:solidFill>
                <a:effectLst/>
                <a:latin typeface="inter-regular"/>
              </a:rPr>
              <a:t>out.flush</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out.close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“Success"</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 { </a:t>
            </a:r>
            <a:r>
              <a:rPr lang="en-IN" b="0" i="0" dirty="0" err="1">
                <a:solidFill>
                  <a:srgbClr val="000000"/>
                </a:solidFill>
                <a:effectLst/>
                <a:latin typeface="inter-regular"/>
              </a:rPr>
              <a:t>System.out.println</a:t>
            </a:r>
            <a:r>
              <a:rPr lang="en-IN" b="0" i="0" dirty="0">
                <a:solidFill>
                  <a:srgbClr val="000000"/>
                </a:solidFill>
                <a:effectLst/>
                <a:latin typeface="inter-regular"/>
              </a:rPr>
              <a:t>(e); }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6" name="TextBox 5">
            <a:extLst>
              <a:ext uri="{FF2B5EF4-FFF2-40B4-BE49-F238E27FC236}">
                <a16:creationId xmlns:a16="http://schemas.microsoft.com/office/drawing/2014/main" id="{0AD8F867-7192-02E3-9180-B5C9E70A7691}"/>
              </a:ext>
            </a:extLst>
          </p:cNvPr>
          <p:cNvSpPr txBox="1"/>
          <p:nvPr/>
        </p:nvSpPr>
        <p:spPr>
          <a:xfrm>
            <a:off x="255430" y="1305341"/>
            <a:ext cx="4669135" cy="4247317"/>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java.io.Serializable</a:t>
            </a:r>
            <a:r>
              <a:rPr lang="en-IN" b="0" i="0" dirty="0">
                <a:solidFill>
                  <a:srgbClr val="000000"/>
                </a:solidFill>
                <a:effectLst/>
                <a:latin typeface="inter-regular"/>
              </a:rPr>
              <a:t>; </a:t>
            </a:r>
          </a:p>
          <a:p>
            <a:pPr algn="just"/>
            <a:r>
              <a:rPr lang="en-IN" b="1" i="0" dirty="0">
                <a:solidFill>
                  <a:srgbClr val="006699"/>
                </a:solidFill>
                <a:effectLst/>
                <a:latin typeface="inter-regular"/>
              </a:rPr>
              <a:t>import</a:t>
            </a:r>
            <a:r>
              <a:rPr lang="en-IN" b="0" i="0" dirty="0">
                <a:solidFill>
                  <a:srgbClr val="000000"/>
                </a:solidFill>
                <a:effectLst/>
                <a:latin typeface="inter-regular"/>
              </a:rPr>
              <a:t> java.io.*; </a:t>
            </a:r>
          </a:p>
          <a:p>
            <a:pPr algn="just"/>
            <a:endParaRPr lang="en-IN" b="0" i="0" dirty="0">
              <a:solidFill>
                <a:srgbClr val="000000"/>
              </a:solidFill>
              <a:effectLst/>
              <a:latin typeface="inter-regular"/>
            </a:endParaRP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Student </a:t>
            </a:r>
            <a:r>
              <a:rPr lang="en-IN" b="1" i="0" dirty="0">
                <a:solidFill>
                  <a:srgbClr val="006699"/>
                </a:solidFill>
                <a:effectLst/>
                <a:latin typeface="inter-regular"/>
              </a:rPr>
              <a:t>implements</a:t>
            </a:r>
            <a:r>
              <a:rPr lang="en-IN" b="0" i="0" dirty="0">
                <a:solidFill>
                  <a:srgbClr val="000000"/>
                </a:solidFill>
                <a:effectLst/>
                <a:latin typeface="inter-regular"/>
              </a:rPr>
              <a:t> Serializable</a:t>
            </a:r>
          </a:p>
          <a:p>
            <a:pPr algn="just"/>
            <a:r>
              <a:rPr lang="en-IN" b="0" i="0" dirty="0">
                <a:solidFill>
                  <a:srgbClr val="000000"/>
                </a:solidFill>
                <a:effectLst/>
                <a:latin typeface="inter-regular"/>
              </a:rPr>
              <a:t>{  </a:t>
            </a:r>
            <a:endParaRPr lang="en-IN" dirty="0">
              <a:solidFill>
                <a:srgbClr val="000000"/>
              </a:solidFill>
              <a:latin typeface="inter-regular"/>
            </a:endParaRPr>
          </a:p>
          <a:p>
            <a:pPr algn="just"/>
            <a:r>
              <a:rPr lang="en-IN" b="1" dirty="0">
                <a:solidFill>
                  <a:srgbClr val="000000"/>
                </a:solidFill>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id;  </a:t>
            </a:r>
          </a:p>
          <a:p>
            <a:pPr algn="just"/>
            <a:r>
              <a:rPr lang="en-IN" dirty="0">
                <a:solidFill>
                  <a:srgbClr val="000000"/>
                </a:solidFill>
                <a:latin typeface="inter-regular"/>
              </a:rPr>
              <a:t>         </a:t>
            </a:r>
            <a:r>
              <a:rPr lang="en-IN" b="0" i="0" dirty="0">
                <a:solidFill>
                  <a:srgbClr val="000000"/>
                </a:solidFill>
                <a:effectLst/>
                <a:latin typeface="inter-regular"/>
              </a:rPr>
              <a:t>String name; </a:t>
            </a:r>
          </a:p>
          <a:p>
            <a:pPr algn="just"/>
            <a:r>
              <a:rPr lang="en-IN" dirty="0">
                <a:solidFill>
                  <a:srgbClr val="000000"/>
                </a:solidFill>
                <a:latin typeface="inter-regular"/>
              </a:rPr>
              <a:t>         </a:t>
            </a:r>
            <a:r>
              <a:rPr lang="en-IN" dirty="0">
                <a:solidFill>
                  <a:srgbClr val="000000"/>
                </a:solidFill>
                <a:highlight>
                  <a:srgbClr val="FFFF00"/>
                </a:highlight>
                <a:latin typeface="inter-regular"/>
              </a:rPr>
              <a:t>transient</a:t>
            </a:r>
            <a:r>
              <a:rPr lang="en-IN" dirty="0">
                <a:solidFill>
                  <a:srgbClr val="000000"/>
                </a:solidFill>
                <a:latin typeface="inter-regular"/>
              </a:rPr>
              <a:t> int age;</a:t>
            </a:r>
            <a:endParaRPr lang="en-IN" b="0" i="0" dirty="0">
              <a:solidFill>
                <a:srgbClr val="000000"/>
              </a:solidFill>
              <a:effectLst/>
              <a:latin typeface="inter-regular"/>
            </a:endParaRPr>
          </a:p>
          <a:p>
            <a:pPr algn="just"/>
            <a:r>
              <a:rPr lang="en-IN" b="1" dirty="0">
                <a:solidFill>
                  <a:srgbClr val="006699"/>
                </a:solidFill>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Student(</a:t>
            </a:r>
            <a:r>
              <a:rPr lang="en-IN" b="1" i="0" dirty="0">
                <a:solidFill>
                  <a:srgbClr val="006699"/>
                </a:solidFill>
                <a:effectLst/>
                <a:latin typeface="inter-regular"/>
              </a:rPr>
              <a:t>int</a:t>
            </a:r>
            <a:r>
              <a:rPr lang="en-IN" b="0" i="0" dirty="0">
                <a:solidFill>
                  <a:srgbClr val="000000"/>
                </a:solidFill>
                <a:effectLst/>
                <a:latin typeface="inter-regular"/>
              </a:rPr>
              <a:t> id, String </a:t>
            </a:r>
            <a:r>
              <a:rPr lang="en-IN" b="0" i="0" dirty="0" err="1">
                <a:solidFill>
                  <a:srgbClr val="000000"/>
                </a:solidFill>
                <a:effectLst/>
                <a:latin typeface="inter-regular"/>
              </a:rPr>
              <a:t>name,int</a:t>
            </a:r>
            <a:r>
              <a:rPr lang="en-IN" b="0" i="0" dirty="0">
                <a:solidFill>
                  <a:srgbClr val="000000"/>
                </a:solidFill>
                <a:effectLst/>
                <a:latin typeface="inter-regular"/>
              </a:rPr>
              <a:t> age)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this</a:t>
            </a:r>
            <a:r>
              <a:rPr lang="en-IN" b="0" i="0" dirty="0">
                <a:solidFill>
                  <a:srgbClr val="000000"/>
                </a:solidFill>
                <a:effectLst/>
                <a:latin typeface="inter-regular"/>
              </a:rPr>
              <a:t>.id = id;  </a:t>
            </a:r>
          </a:p>
          <a:p>
            <a:pPr algn="just"/>
            <a:r>
              <a:rPr lang="en-IN" b="0" i="0" dirty="0">
                <a:solidFill>
                  <a:srgbClr val="000000"/>
                </a:solidFill>
                <a:effectLst/>
                <a:latin typeface="inter-regular"/>
              </a:rPr>
              <a:t>	</a:t>
            </a:r>
            <a:r>
              <a:rPr lang="en-IN" b="1" i="0" dirty="0">
                <a:solidFill>
                  <a:srgbClr val="006699"/>
                </a:solidFill>
                <a:effectLst/>
                <a:latin typeface="inter-regular"/>
              </a:rPr>
              <a:t>this</a:t>
            </a:r>
            <a:r>
              <a:rPr lang="en-IN" b="0" i="0" dirty="0">
                <a:solidFill>
                  <a:srgbClr val="000000"/>
                </a:solidFill>
                <a:effectLst/>
                <a:latin typeface="inter-regular"/>
              </a:rPr>
              <a:t>.name = name; </a:t>
            </a:r>
          </a:p>
          <a:p>
            <a:pPr algn="just"/>
            <a:r>
              <a:rPr lang="en-IN" b="1" i="0" dirty="0">
                <a:solidFill>
                  <a:srgbClr val="006699"/>
                </a:solidFill>
                <a:effectLst/>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.age</a:t>
            </a:r>
            <a:r>
              <a:rPr lang="en-IN" b="0" i="0" dirty="0">
                <a:solidFill>
                  <a:srgbClr val="000000"/>
                </a:solidFill>
                <a:effectLst/>
                <a:latin typeface="inter-regular"/>
              </a:rPr>
              <a:t> = age;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9" name="TextBox 8">
            <a:extLst>
              <a:ext uri="{FF2B5EF4-FFF2-40B4-BE49-F238E27FC236}">
                <a16:creationId xmlns:a16="http://schemas.microsoft.com/office/drawing/2014/main" id="{2536F010-ACB1-65B2-C2A6-9F5CF76604A1}"/>
              </a:ext>
            </a:extLst>
          </p:cNvPr>
          <p:cNvSpPr txBox="1"/>
          <p:nvPr/>
        </p:nvSpPr>
        <p:spPr>
          <a:xfrm>
            <a:off x="756100" y="5960332"/>
            <a:ext cx="3667796" cy="646331"/>
          </a:xfrm>
          <a:prstGeom prst="rect">
            <a:avLst/>
          </a:prstGeom>
          <a:noFill/>
          <a:ln>
            <a:solidFill>
              <a:schemeClr val="accent1"/>
            </a:solidFill>
          </a:ln>
        </p:spPr>
        <p:txBody>
          <a:bodyPr wrap="square">
            <a:spAutoFit/>
          </a:bodyPr>
          <a:lstStyle/>
          <a:p>
            <a:pPr algn="just"/>
            <a:r>
              <a:rPr lang="en-IN" b="1" dirty="0">
                <a:solidFill>
                  <a:srgbClr val="610B38"/>
                </a:solidFill>
                <a:latin typeface="erdana"/>
              </a:rPr>
              <a:t>Output:</a:t>
            </a:r>
          </a:p>
          <a:p>
            <a:pPr algn="just"/>
            <a:r>
              <a:rPr lang="en-IN" b="1" i="0" dirty="0">
                <a:solidFill>
                  <a:srgbClr val="610B38"/>
                </a:solidFill>
                <a:effectLst/>
                <a:latin typeface="erdana"/>
              </a:rPr>
              <a:t>	</a:t>
            </a:r>
            <a:r>
              <a:rPr lang="en-IN" dirty="0">
                <a:solidFill>
                  <a:srgbClr val="0000FF"/>
                </a:solidFill>
                <a:latin typeface="inter-regular"/>
              </a:rPr>
              <a:t> </a:t>
            </a:r>
            <a:r>
              <a:rPr lang="en-IN" b="0" i="0" dirty="0">
                <a:solidFill>
                  <a:srgbClr val="0000FF"/>
                </a:solidFill>
                <a:effectLst/>
                <a:latin typeface="inter-regular"/>
              </a:rPr>
              <a:t>Success</a:t>
            </a:r>
            <a:endParaRPr lang="en-IN" b="1" i="0" dirty="0">
              <a:effectLst/>
              <a:latin typeface="erdana"/>
            </a:endParaRPr>
          </a:p>
        </p:txBody>
      </p:sp>
    </p:spTree>
    <p:extLst>
      <p:ext uri="{BB962C8B-B14F-4D97-AF65-F5344CB8AC3E}">
        <p14:creationId xmlns:p14="http://schemas.microsoft.com/office/powerpoint/2010/main" val="20813388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a:solidFill>
                  <a:srgbClr val="610B38"/>
                </a:solidFill>
                <a:latin typeface="erdana"/>
              </a:rPr>
              <a:t>Deserialization with transient keyword: Example</a:t>
            </a:r>
          </a:p>
        </p:txBody>
      </p:sp>
      <p:sp>
        <p:nvSpPr>
          <p:cNvPr id="5" name="TextBox 4">
            <a:extLst>
              <a:ext uri="{FF2B5EF4-FFF2-40B4-BE49-F238E27FC236}">
                <a16:creationId xmlns:a16="http://schemas.microsoft.com/office/drawing/2014/main" id="{002CCE4A-92EF-6C1C-3820-B9C123B513FA}"/>
              </a:ext>
            </a:extLst>
          </p:cNvPr>
          <p:cNvSpPr txBox="1"/>
          <p:nvPr/>
        </p:nvSpPr>
        <p:spPr>
          <a:xfrm>
            <a:off x="5065700" y="751343"/>
            <a:ext cx="6511332" cy="4801314"/>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DePersistEx1</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try</a:t>
            </a:r>
          </a:p>
          <a:p>
            <a:pPr algn="just"/>
            <a:r>
              <a:rPr lang="en-IN" b="1" dirty="0">
                <a:solidFill>
                  <a:srgbClr val="006699"/>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//Creating stream to read the object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FileInputStream</a:t>
            </a:r>
            <a:r>
              <a:rPr lang="en-IN" b="0" i="0" dirty="0">
                <a:solidFill>
                  <a:srgbClr val="000000"/>
                </a:solidFill>
                <a:effectLst/>
                <a:latin typeface="inter-regular"/>
              </a:rPr>
              <a:t> fin=</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FileInputStream</a:t>
            </a:r>
            <a:r>
              <a:rPr lang="en-IN" b="0" i="0" dirty="0">
                <a:solidFill>
                  <a:srgbClr val="000000"/>
                </a:solidFill>
                <a:effectLst/>
                <a:latin typeface="inter-regular"/>
              </a:rPr>
              <a:t>(</a:t>
            </a:r>
            <a:r>
              <a:rPr lang="en-IN" b="0" i="0" dirty="0">
                <a:solidFill>
                  <a:srgbClr val="0000FF"/>
                </a:solidFill>
                <a:effectLst/>
                <a:latin typeface="inter-regular"/>
              </a:rPr>
              <a:t>“data.txt"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ObjectInputStream</a:t>
            </a:r>
            <a:r>
              <a:rPr lang="en-IN" b="0" i="0" dirty="0">
                <a:solidFill>
                  <a:srgbClr val="000000"/>
                </a:solidFill>
                <a:effectLst/>
                <a:latin typeface="inter-regular"/>
              </a:rPr>
              <a:t> in=</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ObjectInputStream</a:t>
            </a:r>
            <a:r>
              <a:rPr lang="en-IN" b="0" i="0" dirty="0">
                <a:solidFill>
                  <a:srgbClr val="000000"/>
                </a:solidFill>
                <a:effectLst/>
                <a:latin typeface="inter-regular"/>
              </a:rPr>
              <a:t>(fin);    </a:t>
            </a:r>
          </a:p>
          <a:p>
            <a:pPr algn="just"/>
            <a:r>
              <a:rPr lang="en-IN" b="0" i="0" dirty="0">
                <a:solidFill>
                  <a:srgbClr val="000000"/>
                </a:solidFill>
                <a:effectLst/>
                <a:latin typeface="inter-regular"/>
              </a:rPr>
              <a:t>             </a:t>
            </a:r>
            <a:r>
              <a:rPr lang="nl-NL" b="0" i="0" dirty="0">
                <a:solidFill>
                  <a:srgbClr val="000000"/>
                </a:solidFill>
                <a:effectLst/>
                <a:latin typeface="inter-regular"/>
              </a:rPr>
              <a:t>Student s=(Student)in.readObject(); </a:t>
            </a:r>
            <a:endParaRPr lang="en-IN" b="0" i="0" dirty="0">
              <a:solidFill>
                <a:srgbClr val="000000"/>
              </a:solidFill>
              <a:effectLst/>
              <a:latin typeface="inter-regular"/>
            </a:endParaRPr>
          </a:p>
          <a:p>
            <a:pPr algn="just"/>
            <a:r>
              <a:rPr lang="en-IN" b="0" i="0" dirty="0">
                <a:solidFill>
                  <a:srgbClr val="000000"/>
                </a:solidFill>
                <a:effectLst/>
                <a:latin typeface="inter-regular"/>
              </a:rPr>
              <a:t>             </a:t>
            </a:r>
            <a:r>
              <a:rPr lang="en-US" b="0" i="0" dirty="0">
                <a:solidFill>
                  <a:srgbClr val="008200"/>
                </a:solidFill>
                <a:effectLst/>
                <a:latin typeface="inter-regular"/>
              </a:rPr>
              <a:t>//printing the data of the serialized object</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(s.id+</a:t>
            </a:r>
            <a:r>
              <a:rPr lang="en-US" b="0" i="0" dirty="0">
                <a:solidFill>
                  <a:srgbClr val="0000FF"/>
                </a:solidFill>
                <a:effectLst/>
                <a:latin typeface="inter-regular"/>
              </a:rPr>
              <a:t>" "</a:t>
            </a:r>
            <a:r>
              <a:rPr lang="en-US" b="0" i="0" dirty="0">
                <a:solidFill>
                  <a:srgbClr val="000000"/>
                </a:solidFill>
                <a:effectLst/>
                <a:latin typeface="inter-regular"/>
              </a:rPr>
              <a:t>+s.name+</a:t>
            </a:r>
            <a:r>
              <a:rPr lang="en-US" b="0" i="0" dirty="0">
                <a:solidFill>
                  <a:srgbClr val="0000FF"/>
                </a:solidFill>
                <a:effectLst/>
                <a:latin typeface="inter-regular"/>
              </a:rPr>
              <a:t>" "</a:t>
            </a:r>
            <a:r>
              <a:rPr lang="en-US" b="0" i="0" dirty="0">
                <a:solidFill>
                  <a:srgbClr val="000000"/>
                </a:solidFill>
                <a:effectLst/>
                <a:latin typeface="inter-regular"/>
              </a:rPr>
              <a:t>+</a:t>
            </a:r>
            <a:r>
              <a:rPr lang="en-US" b="0" i="0" dirty="0" err="1">
                <a:solidFill>
                  <a:srgbClr val="000000"/>
                </a:solidFill>
                <a:effectLst/>
                <a:latin typeface="inter-regular"/>
              </a:rPr>
              <a:t>s.age</a:t>
            </a:r>
            <a:r>
              <a:rPr lang="en-US" b="0" i="0" dirty="0">
                <a:solidFill>
                  <a:srgbClr val="000000"/>
                </a:solidFill>
                <a:effectLst/>
                <a:latin typeface="inter-regular"/>
              </a:rPr>
              <a:t> );  </a:t>
            </a:r>
          </a:p>
          <a:p>
            <a:pPr algn="just"/>
            <a:r>
              <a:rPr lang="en-IN" b="0" i="0" dirty="0">
                <a:solidFill>
                  <a:srgbClr val="000000"/>
                </a:solidFill>
                <a:effectLst/>
                <a:latin typeface="inter-regular"/>
              </a:rPr>
              <a:t>             </a:t>
            </a:r>
            <a:r>
              <a:rPr lang="en-IN" dirty="0" err="1">
                <a:solidFill>
                  <a:srgbClr val="000000"/>
                </a:solidFill>
                <a:latin typeface="inter-regular"/>
              </a:rPr>
              <a:t>in</a:t>
            </a:r>
            <a:r>
              <a:rPr lang="en-IN" b="0" i="0" dirty="0" err="1">
                <a:solidFill>
                  <a:srgbClr val="000000"/>
                </a:solidFill>
                <a:effectLst/>
                <a:latin typeface="inter-regular"/>
              </a:rPr>
              <a:t>.close</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 { </a:t>
            </a:r>
            <a:r>
              <a:rPr lang="en-IN" b="0" i="0" dirty="0" err="1">
                <a:solidFill>
                  <a:srgbClr val="000000"/>
                </a:solidFill>
                <a:effectLst/>
                <a:latin typeface="inter-regular"/>
              </a:rPr>
              <a:t>System.out.println</a:t>
            </a:r>
            <a:r>
              <a:rPr lang="en-IN" b="0" i="0" dirty="0">
                <a:solidFill>
                  <a:srgbClr val="000000"/>
                </a:solidFill>
                <a:effectLst/>
                <a:latin typeface="inter-regular"/>
              </a:rPr>
              <a:t>(e); }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6" name="TextBox 5">
            <a:extLst>
              <a:ext uri="{FF2B5EF4-FFF2-40B4-BE49-F238E27FC236}">
                <a16:creationId xmlns:a16="http://schemas.microsoft.com/office/drawing/2014/main" id="{0AD8F867-7192-02E3-9180-B5C9E70A7691}"/>
              </a:ext>
            </a:extLst>
          </p:cNvPr>
          <p:cNvSpPr txBox="1"/>
          <p:nvPr/>
        </p:nvSpPr>
        <p:spPr>
          <a:xfrm>
            <a:off x="415364" y="1166841"/>
            <a:ext cx="4449648" cy="4247317"/>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java.io.Serializable</a:t>
            </a:r>
            <a:r>
              <a:rPr lang="en-IN" b="0" i="0" dirty="0">
                <a:solidFill>
                  <a:srgbClr val="000000"/>
                </a:solidFill>
                <a:effectLst/>
                <a:latin typeface="inter-regular"/>
              </a:rPr>
              <a:t>; </a:t>
            </a:r>
          </a:p>
          <a:p>
            <a:pPr algn="just"/>
            <a:r>
              <a:rPr lang="en-IN" b="1" i="0" dirty="0">
                <a:solidFill>
                  <a:srgbClr val="006699"/>
                </a:solidFill>
                <a:effectLst/>
                <a:latin typeface="inter-regular"/>
              </a:rPr>
              <a:t>import</a:t>
            </a:r>
            <a:r>
              <a:rPr lang="en-IN" b="0" i="0" dirty="0">
                <a:solidFill>
                  <a:srgbClr val="000000"/>
                </a:solidFill>
                <a:effectLst/>
                <a:latin typeface="inter-regular"/>
              </a:rPr>
              <a:t> java.io.*; </a:t>
            </a:r>
          </a:p>
          <a:p>
            <a:pPr algn="just"/>
            <a:endParaRPr lang="en-IN" b="0" i="0" dirty="0">
              <a:solidFill>
                <a:srgbClr val="000000"/>
              </a:solidFill>
              <a:effectLst/>
              <a:latin typeface="inter-regular"/>
            </a:endParaRP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Student </a:t>
            </a:r>
            <a:r>
              <a:rPr lang="en-IN" b="1" i="0" dirty="0">
                <a:solidFill>
                  <a:srgbClr val="006699"/>
                </a:solidFill>
                <a:effectLst/>
                <a:latin typeface="inter-regular"/>
              </a:rPr>
              <a:t>implements</a:t>
            </a:r>
            <a:r>
              <a:rPr lang="en-IN" b="0" i="0" dirty="0">
                <a:solidFill>
                  <a:srgbClr val="000000"/>
                </a:solidFill>
                <a:effectLst/>
                <a:latin typeface="inter-regular"/>
              </a:rPr>
              <a:t> Serializable</a:t>
            </a:r>
          </a:p>
          <a:p>
            <a:pPr algn="just"/>
            <a:r>
              <a:rPr lang="en-IN" b="0" i="0" dirty="0">
                <a:solidFill>
                  <a:srgbClr val="000000"/>
                </a:solidFill>
                <a:effectLst/>
                <a:latin typeface="inter-regular"/>
              </a:rPr>
              <a:t>{  </a:t>
            </a:r>
          </a:p>
          <a:p>
            <a:pPr algn="just"/>
            <a:r>
              <a:rPr lang="en-IN" b="1" dirty="0">
                <a:solidFill>
                  <a:srgbClr val="006699"/>
                </a:solidFill>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id;  </a:t>
            </a:r>
          </a:p>
          <a:p>
            <a:pPr algn="just"/>
            <a:r>
              <a:rPr lang="en-IN" b="0" i="0" dirty="0">
                <a:solidFill>
                  <a:srgbClr val="000000"/>
                </a:solidFill>
                <a:effectLst/>
                <a:latin typeface="inter-regular"/>
              </a:rPr>
              <a:t>      String name; </a:t>
            </a:r>
          </a:p>
          <a:p>
            <a:pPr algn="just"/>
            <a:r>
              <a:rPr lang="en-IN" b="0" i="0" dirty="0">
                <a:solidFill>
                  <a:srgbClr val="000000"/>
                </a:solidFill>
                <a:effectLst/>
                <a:latin typeface="inter-regular"/>
              </a:rPr>
              <a:t>      </a:t>
            </a:r>
            <a:r>
              <a:rPr lang="en-IN" b="0" i="0" dirty="0">
                <a:solidFill>
                  <a:srgbClr val="000000"/>
                </a:solidFill>
                <a:effectLst/>
                <a:highlight>
                  <a:srgbClr val="FFFF00"/>
                </a:highlight>
                <a:latin typeface="inter-regular"/>
              </a:rPr>
              <a:t>transient</a:t>
            </a:r>
            <a:r>
              <a:rPr lang="en-IN" b="0" i="0" dirty="0">
                <a:solidFill>
                  <a:srgbClr val="000000"/>
                </a:solidFill>
                <a:effectLst/>
                <a:latin typeface="inter-regular"/>
              </a:rPr>
              <a:t> int age; </a:t>
            </a:r>
          </a:p>
          <a:p>
            <a:pPr algn="just"/>
            <a:r>
              <a:rPr lang="en-IN" b="1" i="0" dirty="0">
                <a:solidFill>
                  <a:srgbClr val="006699"/>
                </a:solidFill>
                <a:effectLst/>
                <a:latin typeface="inter-regular"/>
              </a:rPr>
              <a:t>      public</a:t>
            </a:r>
            <a:r>
              <a:rPr lang="en-IN" b="0" i="0" dirty="0">
                <a:solidFill>
                  <a:srgbClr val="000000"/>
                </a:solidFill>
                <a:effectLst/>
                <a:latin typeface="inter-regular"/>
              </a:rPr>
              <a:t> Student(</a:t>
            </a:r>
            <a:r>
              <a:rPr lang="en-IN" b="1" i="0" dirty="0">
                <a:solidFill>
                  <a:srgbClr val="006699"/>
                </a:solidFill>
                <a:effectLst/>
                <a:latin typeface="inter-regular"/>
              </a:rPr>
              <a:t>int</a:t>
            </a:r>
            <a:r>
              <a:rPr lang="en-IN" b="0" i="0" dirty="0">
                <a:solidFill>
                  <a:srgbClr val="000000"/>
                </a:solidFill>
                <a:effectLst/>
                <a:latin typeface="inter-regular"/>
              </a:rPr>
              <a:t> id, String name)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this</a:t>
            </a:r>
            <a:r>
              <a:rPr lang="en-IN" b="0" i="0" dirty="0">
                <a:solidFill>
                  <a:srgbClr val="000000"/>
                </a:solidFill>
                <a:effectLst/>
                <a:latin typeface="inter-regular"/>
              </a:rPr>
              <a:t>.id = id;  </a:t>
            </a:r>
          </a:p>
          <a:p>
            <a:pPr algn="just"/>
            <a:r>
              <a:rPr lang="en-IN" b="0" i="0" dirty="0">
                <a:solidFill>
                  <a:srgbClr val="000000"/>
                </a:solidFill>
                <a:effectLst/>
                <a:latin typeface="inter-regular"/>
              </a:rPr>
              <a:t>	</a:t>
            </a:r>
            <a:r>
              <a:rPr lang="en-IN" b="1" i="0" dirty="0">
                <a:solidFill>
                  <a:srgbClr val="006699"/>
                </a:solidFill>
                <a:effectLst/>
                <a:latin typeface="inter-regular"/>
              </a:rPr>
              <a:t>this</a:t>
            </a:r>
            <a:r>
              <a:rPr lang="en-IN" b="0" i="0" dirty="0">
                <a:solidFill>
                  <a:srgbClr val="000000"/>
                </a:solidFill>
                <a:effectLst/>
                <a:latin typeface="inter-regular"/>
              </a:rPr>
              <a:t>.name = name;</a:t>
            </a:r>
          </a:p>
          <a:p>
            <a:pPr algn="just"/>
            <a:r>
              <a:rPr lang="en-IN" dirty="0">
                <a:solidFill>
                  <a:srgbClr val="000000"/>
                </a:solidFill>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.age</a:t>
            </a:r>
            <a:r>
              <a:rPr lang="en-IN" b="0" i="0" dirty="0">
                <a:solidFill>
                  <a:srgbClr val="000000"/>
                </a:solidFill>
                <a:effectLst/>
                <a:latin typeface="inter-regular"/>
              </a:rPr>
              <a:t> = age;</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9" name="TextBox 8">
            <a:extLst>
              <a:ext uri="{FF2B5EF4-FFF2-40B4-BE49-F238E27FC236}">
                <a16:creationId xmlns:a16="http://schemas.microsoft.com/office/drawing/2014/main" id="{2536F010-ACB1-65B2-C2A6-9F5CF76604A1}"/>
              </a:ext>
            </a:extLst>
          </p:cNvPr>
          <p:cNvSpPr txBox="1"/>
          <p:nvPr/>
        </p:nvSpPr>
        <p:spPr>
          <a:xfrm>
            <a:off x="6356839" y="5980427"/>
            <a:ext cx="3667796" cy="646331"/>
          </a:xfrm>
          <a:prstGeom prst="rect">
            <a:avLst/>
          </a:prstGeom>
          <a:noFill/>
          <a:ln>
            <a:solidFill>
              <a:schemeClr val="accent1"/>
            </a:solidFill>
          </a:ln>
        </p:spPr>
        <p:txBody>
          <a:bodyPr wrap="square">
            <a:spAutoFit/>
          </a:bodyPr>
          <a:lstStyle/>
          <a:p>
            <a:pPr algn="just"/>
            <a:r>
              <a:rPr lang="en-IN" b="1" dirty="0">
                <a:solidFill>
                  <a:srgbClr val="610B38"/>
                </a:solidFill>
                <a:latin typeface="erdana"/>
              </a:rPr>
              <a:t>Output:</a:t>
            </a:r>
          </a:p>
          <a:p>
            <a:pPr algn="just"/>
            <a:r>
              <a:rPr lang="en-IN" b="1" i="0" dirty="0">
                <a:solidFill>
                  <a:srgbClr val="610B38"/>
                </a:solidFill>
                <a:effectLst/>
                <a:latin typeface="erdana"/>
              </a:rPr>
              <a:t>	</a:t>
            </a:r>
            <a:r>
              <a:rPr lang="en-IN" dirty="0">
                <a:solidFill>
                  <a:srgbClr val="0000FF"/>
                </a:solidFill>
                <a:latin typeface="inter-regular"/>
              </a:rPr>
              <a:t> </a:t>
            </a:r>
            <a:r>
              <a:rPr lang="en-IN" b="0" i="0" dirty="0">
                <a:solidFill>
                  <a:srgbClr val="0000FF"/>
                </a:solidFill>
                <a:effectLst/>
                <a:latin typeface="inter-regular"/>
              </a:rPr>
              <a:t>101 Sunil 0</a:t>
            </a:r>
            <a:endParaRPr lang="en-IN" b="1" i="0" dirty="0">
              <a:effectLst/>
              <a:latin typeface="erdana"/>
            </a:endParaRPr>
          </a:p>
        </p:txBody>
      </p:sp>
    </p:spTree>
    <p:extLst>
      <p:ext uri="{BB962C8B-B14F-4D97-AF65-F5344CB8AC3E}">
        <p14:creationId xmlns:p14="http://schemas.microsoft.com/office/powerpoint/2010/main" val="5616659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773723" y="2809155"/>
            <a:ext cx="10721591" cy="1104220"/>
          </a:xfrm>
        </p:spPr>
        <p:txBody>
          <a:bodyPr>
            <a:normAutofit/>
          </a:bodyPr>
          <a:lstStyle/>
          <a:p>
            <a:r>
              <a:rPr lang="en-IN" sz="7200" b="1" dirty="0"/>
              <a:t>Thank You</a:t>
            </a:r>
          </a:p>
        </p:txBody>
      </p:sp>
    </p:spTree>
    <p:extLst>
      <p:ext uri="{BB962C8B-B14F-4D97-AF65-F5344CB8AC3E}">
        <p14:creationId xmlns:p14="http://schemas.microsoft.com/office/powerpoint/2010/main" val="482339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a:solidFill>
                  <a:srgbClr val="610B38"/>
                </a:solidFill>
                <a:latin typeface="erdana"/>
              </a:rPr>
              <a:t>OutputStream vs InputStream</a:t>
            </a:r>
          </a:p>
        </p:txBody>
      </p:sp>
      <p:sp>
        <p:nvSpPr>
          <p:cNvPr id="5" name="TextBox 4">
            <a:extLst>
              <a:ext uri="{FF2B5EF4-FFF2-40B4-BE49-F238E27FC236}">
                <a16:creationId xmlns:a16="http://schemas.microsoft.com/office/drawing/2014/main" id="{71092273-9DB6-55ED-F2E1-D0913C414C15}"/>
              </a:ext>
            </a:extLst>
          </p:cNvPr>
          <p:cNvSpPr txBox="1"/>
          <p:nvPr/>
        </p:nvSpPr>
        <p:spPr>
          <a:xfrm>
            <a:off x="717176" y="845874"/>
            <a:ext cx="10865223" cy="2031325"/>
          </a:xfrm>
          <a:prstGeom prst="rect">
            <a:avLst/>
          </a:prstGeom>
          <a:noFill/>
          <a:ln>
            <a:solidFill>
              <a:schemeClr val="accent1"/>
            </a:solidFill>
          </a:ln>
        </p:spPr>
        <p:txBody>
          <a:bodyPr wrap="square">
            <a:spAutoFit/>
          </a:bodyPr>
          <a:lstStyle/>
          <a:p>
            <a:pPr algn="just"/>
            <a:r>
              <a:rPr lang="en-US" b="1" i="0" dirty="0">
                <a:solidFill>
                  <a:srgbClr val="610B4B"/>
                </a:solidFill>
                <a:effectLst/>
                <a:latin typeface="erdana"/>
              </a:rPr>
              <a:t>OutputStream</a:t>
            </a:r>
          </a:p>
          <a:p>
            <a:pPr algn="just"/>
            <a:r>
              <a:rPr lang="en-US" b="0" i="0" dirty="0">
                <a:solidFill>
                  <a:srgbClr val="333333"/>
                </a:solidFill>
                <a:effectLst/>
                <a:latin typeface="inter-regular"/>
              </a:rPr>
              <a:t>Java application uses an output stream to </a:t>
            </a:r>
            <a:r>
              <a:rPr lang="en-US" b="0" i="0" dirty="0">
                <a:solidFill>
                  <a:srgbClr val="333333"/>
                </a:solidFill>
                <a:effectLst/>
                <a:highlight>
                  <a:srgbClr val="00FF00"/>
                </a:highlight>
                <a:latin typeface="inter-regular"/>
              </a:rPr>
              <a:t>write data to a destination</a:t>
            </a:r>
            <a:r>
              <a:rPr lang="en-US" b="0" i="0" dirty="0">
                <a:solidFill>
                  <a:srgbClr val="333333"/>
                </a:solidFill>
                <a:effectLst/>
                <a:latin typeface="inter-regular"/>
              </a:rPr>
              <a:t>; it may be a file, an array, a peripheral device, or a socket.</a:t>
            </a:r>
          </a:p>
          <a:p>
            <a:pPr algn="just"/>
            <a:endParaRPr lang="en-US" b="0" i="0" dirty="0">
              <a:solidFill>
                <a:srgbClr val="333333"/>
              </a:solidFill>
              <a:effectLst/>
              <a:latin typeface="inter-regular"/>
            </a:endParaRPr>
          </a:p>
          <a:p>
            <a:pPr algn="just"/>
            <a:r>
              <a:rPr lang="en-US" b="1" i="0" dirty="0">
                <a:solidFill>
                  <a:srgbClr val="610B4B"/>
                </a:solidFill>
                <a:effectLst/>
                <a:latin typeface="erdana"/>
              </a:rPr>
              <a:t>InputStream</a:t>
            </a:r>
          </a:p>
          <a:p>
            <a:pPr algn="just"/>
            <a:r>
              <a:rPr lang="en-US" b="0" i="0" dirty="0">
                <a:solidFill>
                  <a:srgbClr val="333333"/>
                </a:solidFill>
                <a:effectLst/>
                <a:latin typeface="inter-regular"/>
              </a:rPr>
              <a:t>Java application uses an input stream to </a:t>
            </a:r>
            <a:r>
              <a:rPr lang="en-US" b="0" i="0" dirty="0">
                <a:solidFill>
                  <a:srgbClr val="333333"/>
                </a:solidFill>
                <a:effectLst/>
                <a:highlight>
                  <a:srgbClr val="00FF00"/>
                </a:highlight>
                <a:latin typeface="inter-regular"/>
              </a:rPr>
              <a:t>read data from a source</a:t>
            </a:r>
            <a:r>
              <a:rPr lang="en-US" b="0" i="0" dirty="0">
                <a:solidFill>
                  <a:srgbClr val="333333"/>
                </a:solidFill>
                <a:effectLst/>
                <a:latin typeface="inter-regular"/>
              </a:rPr>
              <a:t>; it may be a file, an array, a peripheral device, or a socket.</a:t>
            </a:r>
          </a:p>
        </p:txBody>
      </p:sp>
      <p:pic>
        <p:nvPicPr>
          <p:cNvPr id="1026" name="Picture 2" descr="Java IO">
            <a:extLst>
              <a:ext uri="{FF2B5EF4-FFF2-40B4-BE49-F238E27FC236}">
                <a16:creationId xmlns:a16="http://schemas.microsoft.com/office/drawing/2014/main" id="{CFB27373-320D-88F3-27D2-944613670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176" y="3154198"/>
            <a:ext cx="10865223" cy="3224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845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962966" y="2728768"/>
            <a:ext cx="10542397" cy="1104220"/>
          </a:xfrm>
        </p:spPr>
        <p:txBody>
          <a:bodyPr>
            <a:normAutofit/>
          </a:bodyPr>
          <a:lstStyle/>
          <a:p>
            <a:r>
              <a:rPr lang="en-IN" sz="7200" b="1" dirty="0" err="1"/>
              <a:t>ByteStream</a:t>
            </a:r>
            <a:r>
              <a:rPr lang="en-IN" sz="7200" b="1" dirty="0"/>
              <a:t> Classes</a:t>
            </a:r>
          </a:p>
        </p:txBody>
      </p:sp>
    </p:spTree>
    <p:extLst>
      <p:ext uri="{BB962C8B-B14F-4D97-AF65-F5344CB8AC3E}">
        <p14:creationId xmlns:p14="http://schemas.microsoft.com/office/powerpoint/2010/main" val="3958103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err="1">
                <a:solidFill>
                  <a:srgbClr val="610B38"/>
                </a:solidFill>
                <a:latin typeface="erdana"/>
              </a:rPr>
              <a:t>ByteStream</a:t>
            </a:r>
            <a:r>
              <a:rPr lang="en-IN" b="1" dirty="0">
                <a:solidFill>
                  <a:srgbClr val="610B38"/>
                </a:solidFill>
                <a:latin typeface="erdana"/>
              </a:rPr>
              <a:t> Classes</a:t>
            </a:r>
          </a:p>
        </p:txBody>
      </p:sp>
      <p:sp>
        <p:nvSpPr>
          <p:cNvPr id="5" name="TextBox 4">
            <a:extLst>
              <a:ext uri="{FF2B5EF4-FFF2-40B4-BE49-F238E27FC236}">
                <a16:creationId xmlns:a16="http://schemas.microsoft.com/office/drawing/2014/main" id="{71092273-9DB6-55ED-F2E1-D0913C414C15}"/>
              </a:ext>
            </a:extLst>
          </p:cNvPr>
          <p:cNvSpPr txBox="1"/>
          <p:nvPr/>
        </p:nvSpPr>
        <p:spPr>
          <a:xfrm>
            <a:off x="663388" y="755437"/>
            <a:ext cx="10865223" cy="2031325"/>
          </a:xfrm>
          <a:prstGeom prst="rect">
            <a:avLst/>
          </a:prstGeom>
          <a:noFill/>
          <a:ln>
            <a:solidFill>
              <a:schemeClr val="accent1"/>
            </a:solidFill>
          </a:ln>
        </p:spPr>
        <p:txBody>
          <a:bodyPr wrap="square">
            <a:spAutoFit/>
          </a:bodyPr>
          <a:lstStyle/>
          <a:p>
            <a:pPr marL="285750" indent="-285750" algn="just">
              <a:buFont typeface="Wingdings" panose="05000000000000000000" pitchFamily="2" charset="2"/>
              <a:buChar char="§"/>
            </a:pPr>
            <a:r>
              <a:rPr lang="en-US" b="0" i="0" dirty="0" err="1">
                <a:solidFill>
                  <a:srgbClr val="333333"/>
                </a:solidFill>
                <a:effectLst/>
                <a:latin typeface="inter-regular"/>
              </a:rPr>
              <a:t>ByteStream</a:t>
            </a:r>
            <a:r>
              <a:rPr lang="en-US" b="0" i="0" dirty="0">
                <a:solidFill>
                  <a:srgbClr val="333333"/>
                </a:solidFill>
                <a:effectLst/>
                <a:latin typeface="inter-regular"/>
              </a:rPr>
              <a:t> classes are used to read bytes from the input stream and write bytes to the output stream. </a:t>
            </a:r>
          </a:p>
          <a:p>
            <a:pPr marL="285750" indent="-285750" algn="just">
              <a:buFont typeface="Wingdings" panose="05000000000000000000" pitchFamily="2" charset="2"/>
              <a:buChar char="§"/>
            </a:pPr>
            <a:endParaRPr lang="en-US" dirty="0">
              <a:solidFill>
                <a:srgbClr val="333333"/>
              </a:solidFill>
              <a:latin typeface="inter-regular"/>
            </a:endParaRPr>
          </a:p>
          <a:p>
            <a:pPr marL="285750" indent="-285750" algn="just">
              <a:buFont typeface="Wingdings" panose="05000000000000000000" pitchFamily="2" charset="2"/>
              <a:buChar char="§"/>
            </a:pPr>
            <a:r>
              <a:rPr lang="en-US" b="0" i="0" dirty="0">
                <a:solidFill>
                  <a:srgbClr val="333333"/>
                </a:solidFill>
                <a:effectLst/>
                <a:latin typeface="inter-regular"/>
              </a:rPr>
              <a:t>In other words, we can say that </a:t>
            </a:r>
            <a:r>
              <a:rPr lang="en-US" b="0" i="0" dirty="0" err="1">
                <a:solidFill>
                  <a:srgbClr val="333333"/>
                </a:solidFill>
                <a:effectLst/>
                <a:latin typeface="inter-regular"/>
              </a:rPr>
              <a:t>ByteStream</a:t>
            </a:r>
            <a:r>
              <a:rPr lang="en-US" b="0" i="0" dirty="0">
                <a:solidFill>
                  <a:srgbClr val="333333"/>
                </a:solidFill>
                <a:effectLst/>
                <a:latin typeface="inter-regular"/>
              </a:rPr>
              <a:t> classes read/write the data of 8-bits. We can store video, audio, characters, etc., by using </a:t>
            </a:r>
            <a:r>
              <a:rPr lang="en-US" b="0" i="0" dirty="0" err="1">
                <a:solidFill>
                  <a:srgbClr val="333333"/>
                </a:solidFill>
                <a:effectLst/>
                <a:latin typeface="inter-regular"/>
              </a:rPr>
              <a:t>ByteStream</a:t>
            </a:r>
            <a:r>
              <a:rPr lang="en-US" b="0" i="0" dirty="0">
                <a:solidFill>
                  <a:srgbClr val="333333"/>
                </a:solidFill>
                <a:effectLst/>
                <a:latin typeface="inter-regular"/>
              </a:rPr>
              <a:t> classes. These classes are part of the java.io package.</a:t>
            </a:r>
          </a:p>
          <a:p>
            <a:pPr marL="285750" indent="-285750" algn="just">
              <a:buFont typeface="Wingdings" panose="05000000000000000000" pitchFamily="2" charset="2"/>
              <a:buChar char="§"/>
            </a:pPr>
            <a:endParaRPr lang="en-US" b="0" i="0" dirty="0">
              <a:solidFill>
                <a:srgbClr val="333333"/>
              </a:solidFill>
              <a:effectLst/>
              <a:latin typeface="inter-regular"/>
            </a:endParaRPr>
          </a:p>
          <a:p>
            <a:pPr marL="285750" indent="-285750" algn="just">
              <a:buFont typeface="Wingdings" panose="05000000000000000000" pitchFamily="2" charset="2"/>
              <a:buChar char="§"/>
            </a:pPr>
            <a:r>
              <a:rPr lang="en-US" b="0" i="0" dirty="0">
                <a:solidFill>
                  <a:srgbClr val="333333"/>
                </a:solidFill>
                <a:effectLst/>
                <a:latin typeface="inter-regular"/>
              </a:rPr>
              <a:t>The </a:t>
            </a:r>
            <a:r>
              <a:rPr lang="en-US" b="0" i="0" dirty="0" err="1">
                <a:solidFill>
                  <a:srgbClr val="333333"/>
                </a:solidFill>
                <a:effectLst/>
                <a:latin typeface="inter-regular"/>
              </a:rPr>
              <a:t>ByteStream</a:t>
            </a:r>
            <a:r>
              <a:rPr lang="en-US" b="0" i="0" dirty="0">
                <a:solidFill>
                  <a:srgbClr val="333333"/>
                </a:solidFill>
                <a:effectLst/>
                <a:latin typeface="inter-regular"/>
              </a:rPr>
              <a:t> classes are divided into </a:t>
            </a:r>
            <a:r>
              <a:rPr lang="en-US" b="1" i="0" dirty="0">
                <a:solidFill>
                  <a:srgbClr val="333333"/>
                </a:solidFill>
                <a:effectLst/>
                <a:latin typeface="inter-regular"/>
              </a:rPr>
              <a:t>two</a:t>
            </a:r>
            <a:r>
              <a:rPr lang="en-US" b="0" i="0" dirty="0">
                <a:solidFill>
                  <a:srgbClr val="333333"/>
                </a:solidFill>
                <a:effectLst/>
                <a:latin typeface="inter-regular"/>
              </a:rPr>
              <a:t> types of classes, i.e., </a:t>
            </a:r>
            <a:r>
              <a:rPr lang="en-US" b="1" i="0" dirty="0">
                <a:solidFill>
                  <a:srgbClr val="333333"/>
                </a:solidFill>
                <a:effectLst/>
                <a:latin typeface="inter-regular"/>
              </a:rPr>
              <a:t>InputStream</a:t>
            </a:r>
            <a:r>
              <a:rPr lang="en-US" b="0" i="0" dirty="0">
                <a:solidFill>
                  <a:srgbClr val="333333"/>
                </a:solidFill>
                <a:effectLst/>
                <a:latin typeface="inter-regular"/>
              </a:rPr>
              <a:t> and </a:t>
            </a:r>
            <a:r>
              <a:rPr lang="en-US" b="1" i="0" dirty="0">
                <a:solidFill>
                  <a:srgbClr val="333333"/>
                </a:solidFill>
                <a:effectLst/>
                <a:latin typeface="inter-regular"/>
              </a:rPr>
              <a:t>OutputStream</a:t>
            </a:r>
            <a:r>
              <a:rPr lang="en-US" b="0" i="0" dirty="0">
                <a:solidFill>
                  <a:srgbClr val="333333"/>
                </a:solidFill>
                <a:effectLst/>
                <a:latin typeface="inter-regular"/>
              </a:rPr>
              <a:t>. These classes are abstract and the </a:t>
            </a:r>
            <a:r>
              <a:rPr lang="en-US" b="0" i="0" dirty="0" err="1">
                <a:solidFill>
                  <a:srgbClr val="333333"/>
                </a:solidFill>
                <a:effectLst/>
                <a:latin typeface="inter-regular"/>
              </a:rPr>
              <a:t>superclasses</a:t>
            </a:r>
            <a:r>
              <a:rPr lang="en-US" b="0" i="0" dirty="0">
                <a:solidFill>
                  <a:srgbClr val="333333"/>
                </a:solidFill>
                <a:effectLst/>
                <a:latin typeface="inter-regular"/>
              </a:rPr>
              <a:t> of all the Input/Output stream classes.</a:t>
            </a:r>
          </a:p>
        </p:txBody>
      </p:sp>
      <p:sp>
        <p:nvSpPr>
          <p:cNvPr id="4" name="TextBox 3">
            <a:extLst>
              <a:ext uri="{FF2B5EF4-FFF2-40B4-BE49-F238E27FC236}">
                <a16:creationId xmlns:a16="http://schemas.microsoft.com/office/drawing/2014/main" id="{B3A9CA9E-C97D-0BCD-9132-B5CC17542F55}"/>
              </a:ext>
            </a:extLst>
          </p:cNvPr>
          <p:cNvSpPr txBox="1"/>
          <p:nvPr/>
        </p:nvSpPr>
        <p:spPr>
          <a:xfrm>
            <a:off x="663389" y="2960783"/>
            <a:ext cx="10865222" cy="1754326"/>
          </a:xfrm>
          <a:prstGeom prst="rect">
            <a:avLst/>
          </a:prstGeom>
          <a:noFill/>
          <a:ln>
            <a:solidFill>
              <a:schemeClr val="accent1"/>
            </a:solidFill>
          </a:ln>
        </p:spPr>
        <p:txBody>
          <a:bodyPr wrap="square">
            <a:spAutoFit/>
          </a:bodyPr>
          <a:lstStyle/>
          <a:p>
            <a:pPr algn="just"/>
            <a:r>
              <a:rPr lang="en-US" b="1" i="0" dirty="0">
                <a:solidFill>
                  <a:srgbClr val="610B4B"/>
                </a:solidFill>
                <a:effectLst/>
                <a:highlight>
                  <a:srgbClr val="00FF00"/>
                </a:highlight>
                <a:latin typeface="erdana"/>
              </a:rPr>
              <a:t>InputStream Class</a:t>
            </a:r>
          </a:p>
          <a:p>
            <a:pPr algn="just"/>
            <a:endParaRPr lang="en-US" b="0" i="0" dirty="0">
              <a:solidFill>
                <a:srgbClr val="610B4B"/>
              </a:solidFill>
              <a:effectLst/>
              <a:latin typeface="erdana"/>
            </a:endParaRPr>
          </a:p>
          <a:p>
            <a:pPr algn="just"/>
            <a:r>
              <a:rPr lang="en-US" b="0" i="0" dirty="0">
                <a:solidFill>
                  <a:srgbClr val="333333"/>
                </a:solidFill>
                <a:effectLst/>
                <a:latin typeface="inter-regular"/>
              </a:rPr>
              <a:t>The InputStream class provides methods to read bytes from a file, console or memory. It is an abstract class and can't be instantiated. </a:t>
            </a:r>
          </a:p>
          <a:p>
            <a:pPr algn="just"/>
            <a:endParaRPr lang="en-US" dirty="0">
              <a:solidFill>
                <a:srgbClr val="333333"/>
              </a:solidFill>
              <a:latin typeface="inter-regular"/>
            </a:endParaRPr>
          </a:p>
          <a:p>
            <a:pPr algn="just"/>
            <a:r>
              <a:rPr lang="en-US" b="0" i="0" dirty="0">
                <a:solidFill>
                  <a:srgbClr val="333333"/>
                </a:solidFill>
                <a:effectLst/>
                <a:latin typeface="inter-regular"/>
              </a:rPr>
              <a:t>However, various classes inherit the InputStream class and override its methods.</a:t>
            </a:r>
          </a:p>
        </p:txBody>
      </p:sp>
      <p:sp>
        <p:nvSpPr>
          <p:cNvPr id="13" name="TextBox 12">
            <a:extLst>
              <a:ext uri="{FF2B5EF4-FFF2-40B4-BE49-F238E27FC236}">
                <a16:creationId xmlns:a16="http://schemas.microsoft.com/office/drawing/2014/main" id="{A0362579-B2AE-F97B-3597-B2B5CA419758}"/>
              </a:ext>
            </a:extLst>
          </p:cNvPr>
          <p:cNvSpPr txBox="1"/>
          <p:nvPr/>
        </p:nvSpPr>
        <p:spPr>
          <a:xfrm>
            <a:off x="663387" y="4988896"/>
            <a:ext cx="10865221" cy="1200329"/>
          </a:xfrm>
          <a:prstGeom prst="rect">
            <a:avLst/>
          </a:prstGeom>
          <a:noFill/>
          <a:ln>
            <a:solidFill>
              <a:schemeClr val="accent1"/>
            </a:solidFill>
          </a:ln>
        </p:spPr>
        <p:txBody>
          <a:bodyPr wrap="square">
            <a:spAutoFit/>
          </a:bodyPr>
          <a:lstStyle/>
          <a:p>
            <a:pPr algn="just"/>
            <a:r>
              <a:rPr lang="en-US" b="1" i="0" dirty="0">
                <a:solidFill>
                  <a:srgbClr val="610B4B"/>
                </a:solidFill>
                <a:effectLst/>
                <a:highlight>
                  <a:srgbClr val="00FF00"/>
                </a:highlight>
                <a:latin typeface="erdana"/>
              </a:rPr>
              <a:t>OutputStream Class</a:t>
            </a:r>
          </a:p>
          <a:p>
            <a:pPr algn="just"/>
            <a:endParaRPr lang="en-US" b="0" i="0" dirty="0">
              <a:solidFill>
                <a:srgbClr val="610B4B"/>
              </a:solidFill>
              <a:effectLst/>
              <a:latin typeface="erdana"/>
            </a:endParaRPr>
          </a:p>
          <a:p>
            <a:pPr algn="just"/>
            <a:r>
              <a:rPr lang="en-US" b="0" i="0" dirty="0">
                <a:solidFill>
                  <a:srgbClr val="333333"/>
                </a:solidFill>
                <a:effectLst/>
                <a:latin typeface="inter-regular"/>
              </a:rPr>
              <a:t>The OutputStream is an abstract class that is used to write 8-bit bytes to the stream. It is the superclass of all the output stream classes. This class can't be instantiated; however, it is inherited by various subclasses.</a:t>
            </a:r>
          </a:p>
        </p:txBody>
      </p:sp>
    </p:spTree>
    <p:extLst>
      <p:ext uri="{BB962C8B-B14F-4D97-AF65-F5344CB8AC3E}">
        <p14:creationId xmlns:p14="http://schemas.microsoft.com/office/powerpoint/2010/main" val="228943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a:solidFill>
                  <a:srgbClr val="610B38"/>
                </a:solidFill>
                <a:latin typeface="erdana"/>
              </a:rPr>
              <a:t>Sub Classes of InputStream</a:t>
            </a:r>
          </a:p>
        </p:txBody>
      </p:sp>
      <p:graphicFrame>
        <p:nvGraphicFramePr>
          <p:cNvPr id="3" name="Table 5">
            <a:extLst>
              <a:ext uri="{FF2B5EF4-FFF2-40B4-BE49-F238E27FC236}">
                <a16:creationId xmlns:a16="http://schemas.microsoft.com/office/drawing/2014/main" id="{4B8180C5-3F7E-1A06-D780-72E60883CFDA}"/>
              </a:ext>
            </a:extLst>
          </p:cNvPr>
          <p:cNvGraphicFramePr>
            <a:graphicFrameLocks noGrp="1"/>
          </p:cNvGraphicFramePr>
          <p:nvPr>
            <p:extLst>
              <p:ext uri="{D42A27DB-BD31-4B8C-83A1-F6EECF244321}">
                <p14:modId xmlns:p14="http://schemas.microsoft.com/office/powerpoint/2010/main" val="3649916166"/>
              </p:ext>
            </p:extLst>
          </p:nvPr>
        </p:nvGraphicFramePr>
        <p:xfrm>
          <a:off x="649964" y="1081405"/>
          <a:ext cx="10947400" cy="5520360"/>
        </p:xfrm>
        <a:graphic>
          <a:graphicData uri="http://schemas.openxmlformats.org/drawingml/2006/table">
            <a:tbl>
              <a:tblPr firstRow="1" bandRow="1">
                <a:tableStyleId>{5C22544A-7EE6-4342-B048-85BDC9FD1C3A}</a:tableStyleId>
              </a:tblPr>
              <a:tblGrid>
                <a:gridCol w="774542">
                  <a:extLst>
                    <a:ext uri="{9D8B030D-6E8A-4147-A177-3AD203B41FA5}">
                      <a16:colId xmlns:a16="http://schemas.microsoft.com/office/drawing/2014/main" val="2968671821"/>
                    </a:ext>
                  </a:extLst>
                </a:gridCol>
                <a:gridCol w="2472756">
                  <a:extLst>
                    <a:ext uri="{9D8B030D-6E8A-4147-A177-3AD203B41FA5}">
                      <a16:colId xmlns:a16="http://schemas.microsoft.com/office/drawing/2014/main" val="3486235071"/>
                    </a:ext>
                  </a:extLst>
                </a:gridCol>
                <a:gridCol w="7700102">
                  <a:extLst>
                    <a:ext uri="{9D8B030D-6E8A-4147-A177-3AD203B41FA5}">
                      <a16:colId xmlns:a16="http://schemas.microsoft.com/office/drawing/2014/main" val="927188009"/>
                    </a:ext>
                  </a:extLst>
                </a:gridCol>
              </a:tblGrid>
              <a:tr h="567160">
                <a:tc>
                  <a:txBody>
                    <a:bodyPr/>
                    <a:lstStyle/>
                    <a:p>
                      <a:pPr algn="l" fontAlgn="t"/>
                      <a:r>
                        <a:rPr lang="en-IN" dirty="0" err="1">
                          <a:solidFill>
                            <a:srgbClr val="000000"/>
                          </a:solidFill>
                          <a:effectLst/>
                          <a:latin typeface="times new roman" panose="02020603050405020304" pitchFamily="18" charset="0"/>
                        </a:rPr>
                        <a:t>SNo</a:t>
                      </a:r>
                      <a:endParaRPr lang="en-IN" dirty="0">
                        <a:solidFill>
                          <a:srgbClr val="000000"/>
                        </a:solidFill>
                        <a:effectLst/>
                        <a:latin typeface="times new roman" panose="02020603050405020304" pitchFamily="18" charset="0"/>
                      </a:endParaRPr>
                    </a:p>
                  </a:txBody>
                  <a:tcPr marT="91440" marB="91440"/>
                </a:tc>
                <a:tc>
                  <a:txBody>
                    <a:bodyPr/>
                    <a:lstStyle/>
                    <a:p>
                      <a:pPr algn="l" fontAlgn="t"/>
                      <a:r>
                        <a:rPr lang="en-IN" dirty="0">
                          <a:solidFill>
                            <a:srgbClr val="000000"/>
                          </a:solidFill>
                          <a:effectLst/>
                          <a:latin typeface="times new roman" panose="02020603050405020304" pitchFamily="18" charset="0"/>
                        </a:rPr>
                        <a:t>Class</a:t>
                      </a:r>
                    </a:p>
                  </a:txBody>
                  <a:tcPr marT="91440" marB="91440"/>
                </a:tc>
                <a:tc>
                  <a:txBody>
                    <a:bodyPr/>
                    <a:lstStyle/>
                    <a:p>
                      <a:pPr algn="l" fontAlgn="t"/>
                      <a:r>
                        <a:rPr lang="en-IN" dirty="0">
                          <a:solidFill>
                            <a:srgbClr val="000000"/>
                          </a:solidFill>
                          <a:effectLst/>
                          <a:latin typeface="times new roman" panose="02020603050405020304" pitchFamily="18" charset="0"/>
                        </a:rPr>
                        <a:t>Description</a:t>
                      </a:r>
                    </a:p>
                  </a:txBody>
                  <a:tcPr marT="91440" marB="91440"/>
                </a:tc>
                <a:extLst>
                  <a:ext uri="{0D108BD9-81ED-4DB2-BD59-A6C34878D82A}">
                    <a16:rowId xmlns:a16="http://schemas.microsoft.com/office/drawing/2014/main" val="845686692"/>
                  </a:ext>
                </a:extLst>
              </a:tr>
              <a:tr h="491539">
                <a:tc>
                  <a:txBody>
                    <a:bodyPr/>
                    <a:lstStyle/>
                    <a:p>
                      <a:pPr algn="ctr" fontAlgn="t"/>
                      <a:r>
                        <a:rPr lang="en-IN" dirty="0">
                          <a:solidFill>
                            <a:srgbClr val="333333"/>
                          </a:solidFill>
                          <a:effectLst/>
                          <a:latin typeface="inter-regular"/>
                        </a:rPr>
                        <a:t>1</a:t>
                      </a:r>
                    </a:p>
                  </a:txBody>
                  <a:tcPr marL="60960" marR="60960" marT="60960" marB="60960"/>
                </a:tc>
                <a:tc>
                  <a:txBody>
                    <a:bodyPr/>
                    <a:lstStyle/>
                    <a:p>
                      <a:pPr algn="l" fontAlgn="t"/>
                      <a:r>
                        <a:rPr lang="en-IN" u="none" strike="noStrike" dirty="0" err="1">
                          <a:solidFill>
                            <a:schemeClr val="tx1"/>
                          </a:solidFill>
                          <a:effectLst/>
                          <a:latin typeface="inter-regular"/>
                        </a:rPr>
                        <a:t>BufferedInputStream</a:t>
                      </a:r>
                      <a:endParaRPr lang="en-IN" u="none" strike="noStrike" dirty="0">
                        <a:solidFill>
                          <a:schemeClr val="tx1"/>
                        </a:solidFill>
                        <a:effectLst/>
                        <a:latin typeface="inter-regular"/>
                      </a:endParaRPr>
                    </a:p>
                  </a:txBody>
                  <a:tcPr marL="60960" marR="60960" marT="60960" marB="60960"/>
                </a:tc>
                <a:tc>
                  <a:txBody>
                    <a:bodyPr/>
                    <a:lstStyle/>
                    <a:p>
                      <a:pPr algn="just" fontAlgn="t"/>
                      <a:r>
                        <a:rPr lang="en-US">
                          <a:solidFill>
                            <a:srgbClr val="333333"/>
                          </a:solidFill>
                          <a:effectLst/>
                          <a:latin typeface="inter-regular"/>
                        </a:rPr>
                        <a:t>This class provides methods to read bytes from the buffer.</a:t>
                      </a:r>
                    </a:p>
                  </a:txBody>
                  <a:tcPr marL="60960" marR="60960" marT="60960" marB="60960"/>
                </a:tc>
                <a:extLst>
                  <a:ext uri="{0D108BD9-81ED-4DB2-BD59-A6C34878D82A}">
                    <a16:rowId xmlns:a16="http://schemas.microsoft.com/office/drawing/2014/main" val="1406052617"/>
                  </a:ext>
                </a:extLst>
              </a:tr>
              <a:tr h="491539">
                <a:tc>
                  <a:txBody>
                    <a:bodyPr/>
                    <a:lstStyle/>
                    <a:p>
                      <a:pPr algn="ctr" fontAlgn="t"/>
                      <a:r>
                        <a:rPr lang="en-IN" dirty="0">
                          <a:solidFill>
                            <a:srgbClr val="333333"/>
                          </a:solidFill>
                          <a:effectLst/>
                          <a:latin typeface="inter-regular"/>
                        </a:rPr>
                        <a:t>2</a:t>
                      </a:r>
                    </a:p>
                  </a:txBody>
                  <a:tcPr marL="60960" marR="60960" marT="60960" marB="6096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schemeClr val="tx1"/>
                          </a:solidFill>
                          <a:effectLst/>
                          <a:uLnTx/>
                          <a:uFillTx/>
                          <a:latin typeface="inter-regular"/>
                          <a:ea typeface="+mn-ea"/>
                          <a:cs typeface="+mn-cs"/>
                        </a:rPr>
                        <a:t>ByteArrayInputStream</a:t>
                      </a:r>
                      <a:endParaRPr kumimoji="0" lang="en-IN" sz="1800" b="0" i="0" u="none" strike="noStrike" kern="1200" cap="none" spc="0" normalizeH="0" baseline="0" noProof="0" dirty="0">
                        <a:ln>
                          <a:noFill/>
                        </a:ln>
                        <a:solidFill>
                          <a:schemeClr val="tx1"/>
                        </a:solidFill>
                        <a:effectLst/>
                        <a:uLnTx/>
                        <a:uFillTx/>
                        <a:latin typeface="inter-regular"/>
                        <a:ea typeface="+mn-ea"/>
                        <a:cs typeface="+mn-cs"/>
                      </a:endParaRPr>
                    </a:p>
                  </a:txBody>
                  <a:tcPr marL="60960" marR="60960" marT="60960" marB="60960"/>
                </a:tc>
                <a:tc>
                  <a:txBody>
                    <a:bodyPr/>
                    <a:lstStyle/>
                    <a:p>
                      <a:pPr algn="just" fontAlgn="t"/>
                      <a:r>
                        <a:rPr lang="en-US">
                          <a:solidFill>
                            <a:srgbClr val="333333"/>
                          </a:solidFill>
                          <a:effectLst/>
                          <a:latin typeface="inter-regular"/>
                        </a:rPr>
                        <a:t>This class provides methods to read bytes from the byte array.</a:t>
                      </a:r>
                    </a:p>
                  </a:txBody>
                  <a:tcPr marL="60960" marR="60960" marT="60960" marB="60960"/>
                </a:tc>
                <a:extLst>
                  <a:ext uri="{0D108BD9-81ED-4DB2-BD59-A6C34878D82A}">
                    <a16:rowId xmlns:a16="http://schemas.microsoft.com/office/drawing/2014/main" val="3191761028"/>
                  </a:ext>
                </a:extLst>
              </a:tr>
              <a:tr h="491539">
                <a:tc>
                  <a:txBody>
                    <a:bodyPr/>
                    <a:lstStyle/>
                    <a:p>
                      <a:pPr algn="ctr" fontAlgn="t"/>
                      <a:r>
                        <a:rPr lang="en-IN" dirty="0">
                          <a:solidFill>
                            <a:srgbClr val="333333"/>
                          </a:solidFill>
                          <a:effectLst/>
                          <a:latin typeface="inter-regular"/>
                        </a:rPr>
                        <a:t>3</a:t>
                      </a:r>
                    </a:p>
                  </a:txBody>
                  <a:tcPr marL="60960" marR="60960" marT="60960" marB="6096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schemeClr val="tx1"/>
                          </a:solidFill>
                          <a:effectLst/>
                          <a:uLnTx/>
                          <a:uFillTx/>
                          <a:latin typeface="inter-regular"/>
                          <a:ea typeface="+mn-ea"/>
                          <a:cs typeface="+mn-cs"/>
                        </a:rPr>
                        <a:t>DataInputStream</a:t>
                      </a:r>
                      <a:endParaRPr kumimoji="0" lang="en-IN" sz="1800" b="0" i="0" u="none" strike="noStrike" kern="1200" cap="none" spc="0" normalizeH="0" baseline="0" noProof="0" dirty="0">
                        <a:ln>
                          <a:noFill/>
                        </a:ln>
                        <a:solidFill>
                          <a:schemeClr val="tx1"/>
                        </a:solidFill>
                        <a:effectLst/>
                        <a:uLnTx/>
                        <a:uFillTx/>
                        <a:latin typeface="inter-regular"/>
                        <a:ea typeface="+mn-ea"/>
                        <a:cs typeface="+mn-cs"/>
                      </a:endParaRPr>
                    </a:p>
                  </a:txBody>
                  <a:tcPr marL="60960" marR="60960" marT="60960" marB="60960"/>
                </a:tc>
                <a:tc>
                  <a:txBody>
                    <a:bodyPr/>
                    <a:lstStyle/>
                    <a:p>
                      <a:pPr algn="just" fontAlgn="t"/>
                      <a:r>
                        <a:rPr lang="en-US" dirty="0">
                          <a:solidFill>
                            <a:srgbClr val="333333"/>
                          </a:solidFill>
                          <a:effectLst/>
                          <a:latin typeface="inter-regular"/>
                        </a:rPr>
                        <a:t>This class provides methods to read Java primitive data types.</a:t>
                      </a:r>
                    </a:p>
                  </a:txBody>
                  <a:tcPr marL="60960" marR="60960" marT="60960" marB="60960"/>
                </a:tc>
                <a:extLst>
                  <a:ext uri="{0D108BD9-81ED-4DB2-BD59-A6C34878D82A}">
                    <a16:rowId xmlns:a16="http://schemas.microsoft.com/office/drawing/2014/main" val="2900540535"/>
                  </a:ext>
                </a:extLst>
              </a:tr>
              <a:tr h="491539">
                <a:tc>
                  <a:txBody>
                    <a:bodyPr/>
                    <a:lstStyle/>
                    <a:p>
                      <a:pPr algn="ctr" fontAlgn="t"/>
                      <a:r>
                        <a:rPr lang="en-IN" dirty="0">
                          <a:solidFill>
                            <a:srgbClr val="333333"/>
                          </a:solidFill>
                          <a:effectLst/>
                          <a:latin typeface="inter-regular"/>
                        </a:rPr>
                        <a:t>4</a:t>
                      </a:r>
                    </a:p>
                  </a:txBody>
                  <a:tcPr marL="60960" marR="60960" marT="60960" marB="6096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schemeClr val="tx1"/>
                          </a:solidFill>
                          <a:effectLst/>
                          <a:uLnTx/>
                          <a:uFillTx/>
                          <a:latin typeface="inter-regular"/>
                          <a:ea typeface="+mn-ea"/>
                          <a:cs typeface="+mn-cs"/>
                        </a:rPr>
                        <a:t>FileInputStream</a:t>
                      </a:r>
                      <a:endParaRPr kumimoji="0" lang="en-IN" sz="1800" b="0" i="0" u="none" strike="noStrike" kern="1200" cap="none" spc="0" normalizeH="0" baseline="0" noProof="0" dirty="0">
                        <a:ln>
                          <a:noFill/>
                        </a:ln>
                        <a:solidFill>
                          <a:schemeClr val="tx1"/>
                        </a:solidFill>
                        <a:effectLst/>
                        <a:uLnTx/>
                        <a:uFillTx/>
                        <a:latin typeface="inter-regular"/>
                        <a:ea typeface="+mn-ea"/>
                        <a:cs typeface="+mn-cs"/>
                      </a:endParaRPr>
                    </a:p>
                  </a:txBody>
                  <a:tcPr marL="60960" marR="60960" marT="60960" marB="60960"/>
                </a:tc>
                <a:tc>
                  <a:txBody>
                    <a:bodyPr/>
                    <a:lstStyle/>
                    <a:p>
                      <a:pPr algn="just" fontAlgn="t"/>
                      <a:r>
                        <a:rPr lang="en-US">
                          <a:solidFill>
                            <a:srgbClr val="333333"/>
                          </a:solidFill>
                          <a:effectLst/>
                          <a:latin typeface="inter-regular"/>
                        </a:rPr>
                        <a:t>This class provides methods to read bytes from a file.</a:t>
                      </a:r>
                    </a:p>
                  </a:txBody>
                  <a:tcPr marL="60960" marR="60960" marT="60960" marB="60960"/>
                </a:tc>
                <a:extLst>
                  <a:ext uri="{0D108BD9-81ED-4DB2-BD59-A6C34878D82A}">
                    <a16:rowId xmlns:a16="http://schemas.microsoft.com/office/drawing/2014/main" val="953643116"/>
                  </a:ext>
                </a:extLst>
              </a:tr>
              <a:tr h="831835">
                <a:tc>
                  <a:txBody>
                    <a:bodyPr/>
                    <a:lstStyle/>
                    <a:p>
                      <a:pPr algn="ctr" fontAlgn="t"/>
                      <a:r>
                        <a:rPr lang="en-IN" dirty="0">
                          <a:solidFill>
                            <a:srgbClr val="333333"/>
                          </a:solidFill>
                          <a:effectLst/>
                          <a:latin typeface="inter-regular"/>
                        </a:rPr>
                        <a:t>5</a:t>
                      </a:r>
                    </a:p>
                  </a:txBody>
                  <a:tcPr marL="60960" marR="60960" marT="60960" marB="6096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schemeClr val="tx1"/>
                          </a:solidFill>
                          <a:effectLst/>
                          <a:uLnTx/>
                          <a:uFillTx/>
                          <a:latin typeface="inter-regular"/>
                          <a:ea typeface="+mn-ea"/>
                          <a:cs typeface="+mn-cs"/>
                        </a:rPr>
                        <a:t>FilterInputStream</a:t>
                      </a:r>
                      <a:endParaRPr kumimoji="0" lang="en-IN" sz="1800" b="0" i="0" u="none" strike="noStrike" kern="1200" cap="none" spc="0" normalizeH="0" baseline="0" noProof="0" dirty="0">
                        <a:ln>
                          <a:noFill/>
                        </a:ln>
                        <a:solidFill>
                          <a:schemeClr val="tx1"/>
                        </a:solidFill>
                        <a:effectLst/>
                        <a:uLnTx/>
                        <a:uFillTx/>
                        <a:latin typeface="inter-regular"/>
                        <a:ea typeface="+mn-ea"/>
                        <a:cs typeface="+mn-cs"/>
                      </a:endParaRPr>
                    </a:p>
                  </a:txBody>
                  <a:tcPr marL="60960" marR="60960" marT="60960" marB="60960"/>
                </a:tc>
                <a:tc>
                  <a:txBody>
                    <a:bodyPr/>
                    <a:lstStyle/>
                    <a:p>
                      <a:pPr algn="just" fontAlgn="t"/>
                      <a:r>
                        <a:rPr lang="en-US" dirty="0">
                          <a:solidFill>
                            <a:srgbClr val="333333"/>
                          </a:solidFill>
                          <a:effectLst/>
                          <a:latin typeface="inter-regular"/>
                        </a:rPr>
                        <a:t>This class contains methods to read bytes from the other input streams, which are used as the primary source of data.</a:t>
                      </a:r>
                    </a:p>
                  </a:txBody>
                  <a:tcPr marL="60960" marR="60960" marT="60960" marB="60960"/>
                </a:tc>
                <a:extLst>
                  <a:ext uri="{0D108BD9-81ED-4DB2-BD59-A6C34878D82A}">
                    <a16:rowId xmlns:a16="http://schemas.microsoft.com/office/drawing/2014/main" val="191276156"/>
                  </a:ext>
                </a:extLst>
              </a:tr>
              <a:tr h="491539">
                <a:tc>
                  <a:txBody>
                    <a:bodyPr/>
                    <a:lstStyle/>
                    <a:p>
                      <a:pPr algn="ctr" fontAlgn="t"/>
                      <a:r>
                        <a:rPr lang="en-IN" dirty="0">
                          <a:solidFill>
                            <a:srgbClr val="333333"/>
                          </a:solidFill>
                          <a:effectLst/>
                          <a:latin typeface="inter-regular"/>
                        </a:rPr>
                        <a:t>6</a:t>
                      </a:r>
                    </a:p>
                  </a:txBody>
                  <a:tcPr marL="60960" marR="60960" marT="60960" marB="6096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schemeClr val="tx1"/>
                          </a:solidFill>
                          <a:effectLst/>
                          <a:uLnTx/>
                          <a:uFillTx/>
                          <a:latin typeface="inter-regular"/>
                          <a:ea typeface="+mn-ea"/>
                          <a:cs typeface="+mn-cs"/>
                        </a:rPr>
                        <a:t>ObjectInputStream</a:t>
                      </a:r>
                      <a:endParaRPr kumimoji="0" lang="en-IN" sz="1800" b="0" i="0" u="none" strike="noStrike" kern="1200" cap="none" spc="0" normalizeH="0" baseline="0" noProof="0" dirty="0">
                        <a:ln>
                          <a:noFill/>
                        </a:ln>
                        <a:solidFill>
                          <a:schemeClr val="tx1"/>
                        </a:solidFill>
                        <a:effectLst/>
                        <a:uLnTx/>
                        <a:uFillTx/>
                        <a:latin typeface="inter-regular"/>
                        <a:ea typeface="+mn-ea"/>
                        <a:cs typeface="+mn-cs"/>
                      </a:endParaRPr>
                    </a:p>
                  </a:txBody>
                  <a:tcPr marL="60960" marR="60960" marT="60960" marB="60960"/>
                </a:tc>
                <a:tc>
                  <a:txBody>
                    <a:bodyPr/>
                    <a:lstStyle/>
                    <a:p>
                      <a:pPr algn="just" fontAlgn="t"/>
                      <a:r>
                        <a:rPr lang="en-US" dirty="0">
                          <a:solidFill>
                            <a:srgbClr val="333333"/>
                          </a:solidFill>
                          <a:effectLst/>
                          <a:latin typeface="inter-regular"/>
                        </a:rPr>
                        <a:t>This class provides methods to read objects.</a:t>
                      </a:r>
                    </a:p>
                  </a:txBody>
                  <a:tcPr marL="60960" marR="60960" marT="60960" marB="60960"/>
                </a:tc>
                <a:extLst>
                  <a:ext uri="{0D108BD9-81ED-4DB2-BD59-A6C34878D82A}">
                    <a16:rowId xmlns:a16="http://schemas.microsoft.com/office/drawing/2014/main" val="476293796"/>
                  </a:ext>
                </a:extLst>
              </a:tr>
              <a:tr h="831835">
                <a:tc>
                  <a:txBody>
                    <a:bodyPr/>
                    <a:lstStyle/>
                    <a:p>
                      <a:pPr algn="ctr" fontAlgn="t"/>
                      <a:r>
                        <a:rPr lang="en-IN" dirty="0">
                          <a:solidFill>
                            <a:srgbClr val="333333"/>
                          </a:solidFill>
                          <a:effectLst/>
                          <a:latin typeface="inter-regular"/>
                        </a:rPr>
                        <a:t>7</a:t>
                      </a:r>
                    </a:p>
                  </a:txBody>
                  <a:tcPr marL="60960" marR="60960" marT="60960" marB="6096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schemeClr val="tx1"/>
                          </a:solidFill>
                          <a:effectLst/>
                          <a:uLnTx/>
                          <a:uFillTx/>
                          <a:latin typeface="inter-regular"/>
                          <a:ea typeface="+mn-ea"/>
                          <a:cs typeface="+mn-cs"/>
                        </a:rPr>
                        <a:t>PipedInputStream</a:t>
                      </a:r>
                      <a:endParaRPr kumimoji="0" lang="en-IN" sz="1800" b="0" i="0" u="none" strike="noStrike" kern="1200" cap="none" spc="0" normalizeH="0" baseline="0" noProof="0" dirty="0">
                        <a:ln>
                          <a:noFill/>
                        </a:ln>
                        <a:solidFill>
                          <a:schemeClr val="tx1"/>
                        </a:solidFill>
                        <a:effectLst/>
                        <a:uLnTx/>
                        <a:uFillTx/>
                        <a:latin typeface="inter-regular"/>
                        <a:ea typeface="+mn-ea"/>
                        <a:cs typeface="+mn-cs"/>
                      </a:endParaRPr>
                    </a:p>
                  </a:txBody>
                  <a:tcPr marL="60960" marR="60960" marT="60960" marB="60960"/>
                </a:tc>
                <a:tc>
                  <a:txBody>
                    <a:bodyPr/>
                    <a:lstStyle/>
                    <a:p>
                      <a:pPr algn="just" fontAlgn="t"/>
                      <a:r>
                        <a:rPr lang="en-US" dirty="0">
                          <a:solidFill>
                            <a:srgbClr val="333333"/>
                          </a:solidFill>
                          <a:effectLst/>
                          <a:latin typeface="inter-regular"/>
                        </a:rPr>
                        <a:t>This class provides methods to read from a piped output stream to which the piped input stream must be connected.</a:t>
                      </a:r>
                    </a:p>
                  </a:txBody>
                  <a:tcPr marL="60960" marR="60960" marT="60960" marB="60960"/>
                </a:tc>
                <a:extLst>
                  <a:ext uri="{0D108BD9-81ED-4DB2-BD59-A6C34878D82A}">
                    <a16:rowId xmlns:a16="http://schemas.microsoft.com/office/drawing/2014/main" val="1764236946"/>
                  </a:ext>
                </a:extLst>
              </a:tr>
              <a:tr h="831835">
                <a:tc>
                  <a:txBody>
                    <a:bodyPr/>
                    <a:lstStyle/>
                    <a:p>
                      <a:pPr algn="ctr" fontAlgn="t"/>
                      <a:r>
                        <a:rPr lang="en-IN" dirty="0">
                          <a:solidFill>
                            <a:srgbClr val="333333"/>
                          </a:solidFill>
                          <a:effectLst/>
                          <a:latin typeface="inter-regular"/>
                        </a:rPr>
                        <a:t>8</a:t>
                      </a:r>
                    </a:p>
                  </a:txBody>
                  <a:tcPr marL="60960" marR="60960" marT="60960" marB="6096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schemeClr val="tx1"/>
                          </a:solidFill>
                          <a:effectLst/>
                          <a:uLnTx/>
                          <a:uFillTx/>
                          <a:latin typeface="inter-regular"/>
                          <a:ea typeface="+mn-ea"/>
                          <a:cs typeface="+mn-cs"/>
                        </a:rPr>
                        <a:t>SequenceInputStream</a:t>
                      </a:r>
                      <a:endParaRPr kumimoji="0" lang="en-IN" sz="1800" b="0" i="0" u="none" strike="noStrike" kern="1200" cap="none" spc="0" normalizeH="0" baseline="0" noProof="0" dirty="0">
                        <a:ln>
                          <a:noFill/>
                        </a:ln>
                        <a:solidFill>
                          <a:schemeClr val="tx1"/>
                        </a:solidFill>
                        <a:effectLst/>
                        <a:uLnTx/>
                        <a:uFillTx/>
                        <a:latin typeface="inter-regular"/>
                        <a:ea typeface="+mn-ea"/>
                        <a:cs typeface="+mn-cs"/>
                      </a:endParaRPr>
                    </a:p>
                  </a:txBody>
                  <a:tcPr marL="60960" marR="60960" marT="60960" marB="60960"/>
                </a:tc>
                <a:tc>
                  <a:txBody>
                    <a:bodyPr/>
                    <a:lstStyle/>
                    <a:p>
                      <a:pPr algn="just" fontAlgn="t"/>
                      <a:r>
                        <a:rPr lang="en-US" dirty="0">
                          <a:solidFill>
                            <a:srgbClr val="333333"/>
                          </a:solidFill>
                          <a:effectLst/>
                          <a:latin typeface="inter-regular"/>
                        </a:rPr>
                        <a:t>This class provides methods to connect multiple Input Stream and read data from them.</a:t>
                      </a:r>
                    </a:p>
                  </a:txBody>
                  <a:tcPr marL="60960" marR="60960" marT="60960" marB="60960"/>
                </a:tc>
                <a:extLst>
                  <a:ext uri="{0D108BD9-81ED-4DB2-BD59-A6C34878D82A}">
                    <a16:rowId xmlns:a16="http://schemas.microsoft.com/office/drawing/2014/main" val="499201932"/>
                  </a:ext>
                </a:extLst>
              </a:tr>
            </a:tbl>
          </a:graphicData>
        </a:graphic>
      </p:graphicFrame>
    </p:spTree>
    <p:extLst>
      <p:ext uri="{BB962C8B-B14F-4D97-AF65-F5344CB8AC3E}">
        <p14:creationId xmlns:p14="http://schemas.microsoft.com/office/powerpoint/2010/main" val="2781158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15364" y="0"/>
            <a:ext cx="10947400" cy="679904"/>
          </a:xfrm>
        </p:spPr>
        <p:txBody>
          <a:bodyPr>
            <a:normAutofit fontScale="90000"/>
          </a:bodyPr>
          <a:lstStyle/>
          <a:p>
            <a:pPr algn="ctr"/>
            <a:r>
              <a:rPr lang="en-IN" b="1" dirty="0">
                <a:solidFill>
                  <a:srgbClr val="610B38"/>
                </a:solidFill>
                <a:latin typeface="erdana"/>
              </a:rPr>
              <a:t>Methods of InputStream Class</a:t>
            </a:r>
          </a:p>
        </p:txBody>
      </p:sp>
      <p:graphicFrame>
        <p:nvGraphicFramePr>
          <p:cNvPr id="3" name="Table 5">
            <a:extLst>
              <a:ext uri="{FF2B5EF4-FFF2-40B4-BE49-F238E27FC236}">
                <a16:creationId xmlns:a16="http://schemas.microsoft.com/office/drawing/2014/main" id="{4B8180C5-3F7E-1A06-D780-72E60883CFDA}"/>
              </a:ext>
            </a:extLst>
          </p:cNvPr>
          <p:cNvGraphicFramePr>
            <a:graphicFrameLocks noGrp="1"/>
          </p:cNvGraphicFramePr>
          <p:nvPr>
            <p:extLst>
              <p:ext uri="{D42A27DB-BD31-4B8C-83A1-F6EECF244321}">
                <p14:modId xmlns:p14="http://schemas.microsoft.com/office/powerpoint/2010/main" val="1463003228"/>
              </p:ext>
            </p:extLst>
          </p:nvPr>
        </p:nvGraphicFramePr>
        <p:xfrm>
          <a:off x="415364" y="619607"/>
          <a:ext cx="11335239" cy="6118383"/>
        </p:xfrm>
        <a:graphic>
          <a:graphicData uri="http://schemas.openxmlformats.org/drawingml/2006/table">
            <a:tbl>
              <a:tblPr firstRow="1" bandRow="1">
                <a:tableStyleId>{5C22544A-7EE6-4342-B048-85BDC9FD1C3A}</a:tableStyleId>
              </a:tblPr>
              <a:tblGrid>
                <a:gridCol w="2452497">
                  <a:extLst>
                    <a:ext uri="{9D8B030D-6E8A-4147-A177-3AD203B41FA5}">
                      <a16:colId xmlns:a16="http://schemas.microsoft.com/office/drawing/2014/main" val="3486235071"/>
                    </a:ext>
                  </a:extLst>
                </a:gridCol>
                <a:gridCol w="8882742">
                  <a:extLst>
                    <a:ext uri="{9D8B030D-6E8A-4147-A177-3AD203B41FA5}">
                      <a16:colId xmlns:a16="http://schemas.microsoft.com/office/drawing/2014/main" val="927188009"/>
                    </a:ext>
                  </a:extLst>
                </a:gridCol>
              </a:tblGrid>
              <a:tr h="567160">
                <a:tc>
                  <a:txBody>
                    <a:bodyPr/>
                    <a:lstStyle/>
                    <a:p>
                      <a:pPr algn="l" fontAlgn="t"/>
                      <a:r>
                        <a:rPr lang="en-IN" dirty="0">
                          <a:solidFill>
                            <a:srgbClr val="000000"/>
                          </a:solidFill>
                          <a:effectLst/>
                          <a:latin typeface="times new roman" panose="02020603050405020304" pitchFamily="18" charset="0"/>
                        </a:rPr>
                        <a:t>Method</a:t>
                      </a:r>
                    </a:p>
                  </a:txBody>
                  <a:tcPr marT="91440" marB="91440"/>
                </a:tc>
                <a:tc>
                  <a:txBody>
                    <a:bodyPr/>
                    <a:lstStyle/>
                    <a:p>
                      <a:pPr algn="l" fontAlgn="t"/>
                      <a:r>
                        <a:rPr lang="en-IN" dirty="0">
                          <a:solidFill>
                            <a:srgbClr val="000000"/>
                          </a:solidFill>
                          <a:effectLst/>
                          <a:latin typeface="times new roman" panose="02020603050405020304" pitchFamily="18" charset="0"/>
                        </a:rPr>
                        <a:t>Description</a:t>
                      </a:r>
                    </a:p>
                  </a:txBody>
                  <a:tcPr marT="91440" marB="91440"/>
                </a:tc>
                <a:extLst>
                  <a:ext uri="{0D108BD9-81ED-4DB2-BD59-A6C34878D82A}">
                    <a16:rowId xmlns:a16="http://schemas.microsoft.com/office/drawing/2014/main" val="845686692"/>
                  </a:ext>
                </a:extLst>
              </a:tr>
              <a:tr h="491539">
                <a:tc>
                  <a:txBody>
                    <a:bodyPr/>
                    <a:lstStyle/>
                    <a:p>
                      <a:pPr algn="just" fontAlgn="t"/>
                      <a:r>
                        <a:rPr lang="en-IN" sz="1600" dirty="0">
                          <a:solidFill>
                            <a:srgbClr val="333333"/>
                          </a:solidFill>
                          <a:effectLst/>
                          <a:latin typeface="inter-regular"/>
                        </a:rPr>
                        <a:t>int read()</a:t>
                      </a:r>
                    </a:p>
                  </a:txBody>
                  <a:tcPr marL="60960" marR="60960" marT="60960" marB="60960"/>
                </a:tc>
                <a:tc>
                  <a:txBody>
                    <a:bodyPr/>
                    <a:lstStyle/>
                    <a:p>
                      <a:pPr algn="just" fontAlgn="t"/>
                      <a:r>
                        <a:rPr lang="en-US" sz="1600">
                          <a:solidFill>
                            <a:srgbClr val="333333"/>
                          </a:solidFill>
                          <a:effectLst/>
                          <a:latin typeface="inter-regular"/>
                        </a:rPr>
                        <a:t>This method returns an integer, an integral representation of the next available byte of the input. The integer -1 is returned once the end of the input is encountered.</a:t>
                      </a:r>
                    </a:p>
                  </a:txBody>
                  <a:tcPr marL="60960" marR="60960" marT="60960" marB="60960"/>
                </a:tc>
                <a:extLst>
                  <a:ext uri="{0D108BD9-81ED-4DB2-BD59-A6C34878D82A}">
                    <a16:rowId xmlns:a16="http://schemas.microsoft.com/office/drawing/2014/main" val="1406052617"/>
                  </a:ext>
                </a:extLst>
              </a:tr>
              <a:tr h="491539">
                <a:tc>
                  <a:txBody>
                    <a:bodyPr/>
                    <a:lstStyle/>
                    <a:p>
                      <a:pPr algn="just" fontAlgn="t"/>
                      <a:r>
                        <a:rPr lang="en-IN" sz="1600" dirty="0">
                          <a:solidFill>
                            <a:srgbClr val="333333"/>
                          </a:solidFill>
                          <a:effectLst/>
                          <a:latin typeface="inter-regular"/>
                        </a:rPr>
                        <a:t>int read (byte buffer [])</a:t>
                      </a:r>
                    </a:p>
                  </a:txBody>
                  <a:tcPr marL="60960" marR="60960" marT="60960" marB="60960"/>
                </a:tc>
                <a:tc>
                  <a:txBody>
                    <a:bodyPr/>
                    <a:lstStyle/>
                    <a:p>
                      <a:pPr algn="just" fontAlgn="t"/>
                      <a:r>
                        <a:rPr lang="en-US" sz="1600">
                          <a:solidFill>
                            <a:srgbClr val="333333"/>
                          </a:solidFill>
                          <a:effectLst/>
                          <a:latin typeface="inter-regular"/>
                        </a:rPr>
                        <a:t>This method is used to read the specified buffer length bytes from the input and returns the total number of bytes successfully read. It returns -1 once the end of the input is encountered.</a:t>
                      </a:r>
                    </a:p>
                  </a:txBody>
                  <a:tcPr marL="60960" marR="60960" marT="60960" marB="60960"/>
                </a:tc>
                <a:extLst>
                  <a:ext uri="{0D108BD9-81ED-4DB2-BD59-A6C34878D82A}">
                    <a16:rowId xmlns:a16="http://schemas.microsoft.com/office/drawing/2014/main" val="3191761028"/>
                  </a:ext>
                </a:extLst>
              </a:tr>
              <a:tr h="491539">
                <a:tc>
                  <a:txBody>
                    <a:bodyPr/>
                    <a:lstStyle/>
                    <a:p>
                      <a:pPr algn="just" fontAlgn="t"/>
                      <a:r>
                        <a:rPr lang="en-US" sz="1600">
                          <a:solidFill>
                            <a:srgbClr val="333333"/>
                          </a:solidFill>
                          <a:effectLst/>
                          <a:latin typeface="inter-regular"/>
                        </a:rPr>
                        <a:t>int read (byte buffer [], int loc, int nBytes)</a:t>
                      </a:r>
                    </a:p>
                  </a:txBody>
                  <a:tcPr marL="60960" marR="60960" marT="60960" marB="60960"/>
                </a:tc>
                <a:tc>
                  <a:txBody>
                    <a:bodyPr/>
                    <a:lstStyle/>
                    <a:p>
                      <a:pPr algn="just" fontAlgn="t"/>
                      <a:r>
                        <a:rPr lang="en-US" sz="1600">
                          <a:solidFill>
                            <a:srgbClr val="333333"/>
                          </a:solidFill>
                          <a:effectLst/>
                          <a:latin typeface="inter-regular"/>
                        </a:rPr>
                        <a:t>This method is used to read the 'nBytes' bytes from the buffer starting at a specified location, 'loc'. It returns the total number of bytes successfully read from the input. It returns -1 once the end of the input is encountered.</a:t>
                      </a:r>
                    </a:p>
                  </a:txBody>
                  <a:tcPr marL="60960" marR="60960" marT="60960" marB="60960"/>
                </a:tc>
                <a:extLst>
                  <a:ext uri="{0D108BD9-81ED-4DB2-BD59-A6C34878D82A}">
                    <a16:rowId xmlns:a16="http://schemas.microsoft.com/office/drawing/2014/main" val="2900540535"/>
                  </a:ext>
                </a:extLst>
              </a:tr>
              <a:tr h="491539">
                <a:tc>
                  <a:txBody>
                    <a:bodyPr/>
                    <a:lstStyle/>
                    <a:p>
                      <a:pPr algn="just" fontAlgn="t"/>
                      <a:r>
                        <a:rPr lang="en-IN" sz="1600">
                          <a:solidFill>
                            <a:srgbClr val="333333"/>
                          </a:solidFill>
                          <a:effectLst/>
                          <a:latin typeface="inter-regular"/>
                        </a:rPr>
                        <a:t>int available ()</a:t>
                      </a:r>
                    </a:p>
                  </a:txBody>
                  <a:tcPr marL="60960" marR="60960" marT="60960" marB="60960"/>
                </a:tc>
                <a:tc>
                  <a:txBody>
                    <a:bodyPr/>
                    <a:lstStyle/>
                    <a:p>
                      <a:pPr algn="just" fontAlgn="t"/>
                      <a:r>
                        <a:rPr lang="en-US" sz="1600">
                          <a:solidFill>
                            <a:srgbClr val="333333"/>
                          </a:solidFill>
                          <a:effectLst/>
                          <a:latin typeface="inter-regular"/>
                        </a:rPr>
                        <a:t>This method returns the number of bytes that are available to read.</a:t>
                      </a:r>
                    </a:p>
                  </a:txBody>
                  <a:tcPr marL="60960" marR="60960" marT="60960" marB="60960"/>
                </a:tc>
                <a:extLst>
                  <a:ext uri="{0D108BD9-81ED-4DB2-BD59-A6C34878D82A}">
                    <a16:rowId xmlns:a16="http://schemas.microsoft.com/office/drawing/2014/main" val="953643116"/>
                  </a:ext>
                </a:extLst>
              </a:tr>
              <a:tr h="831835">
                <a:tc>
                  <a:txBody>
                    <a:bodyPr/>
                    <a:lstStyle/>
                    <a:p>
                      <a:pPr algn="just" fontAlgn="t"/>
                      <a:r>
                        <a:rPr lang="en-IN" sz="1600">
                          <a:solidFill>
                            <a:srgbClr val="333333"/>
                          </a:solidFill>
                          <a:effectLst/>
                          <a:latin typeface="inter-regular"/>
                        </a:rPr>
                        <a:t>Void mark(int nBytes)</a:t>
                      </a:r>
                    </a:p>
                  </a:txBody>
                  <a:tcPr marL="60960" marR="60960" marT="60960" marB="60960"/>
                </a:tc>
                <a:tc>
                  <a:txBody>
                    <a:bodyPr/>
                    <a:lstStyle/>
                    <a:p>
                      <a:pPr algn="just" fontAlgn="t"/>
                      <a:r>
                        <a:rPr lang="en-US" sz="1600">
                          <a:solidFill>
                            <a:srgbClr val="333333"/>
                          </a:solidFill>
                          <a:effectLst/>
                          <a:latin typeface="inter-regular"/>
                        </a:rPr>
                        <a:t>This method is used to mark the current position in the input stream until the specified nBytes are read.</a:t>
                      </a:r>
                    </a:p>
                  </a:txBody>
                  <a:tcPr marL="60960" marR="60960" marT="60960" marB="60960"/>
                </a:tc>
                <a:extLst>
                  <a:ext uri="{0D108BD9-81ED-4DB2-BD59-A6C34878D82A}">
                    <a16:rowId xmlns:a16="http://schemas.microsoft.com/office/drawing/2014/main" val="191276156"/>
                  </a:ext>
                </a:extLst>
              </a:tr>
              <a:tr h="491539">
                <a:tc>
                  <a:txBody>
                    <a:bodyPr/>
                    <a:lstStyle/>
                    <a:p>
                      <a:pPr algn="just" fontAlgn="t"/>
                      <a:r>
                        <a:rPr lang="en-IN" sz="1600">
                          <a:solidFill>
                            <a:srgbClr val="333333"/>
                          </a:solidFill>
                          <a:effectLst/>
                          <a:latin typeface="inter-regular"/>
                        </a:rPr>
                        <a:t>void reset ()</a:t>
                      </a:r>
                    </a:p>
                  </a:txBody>
                  <a:tcPr marL="60960" marR="60960" marT="60960" marB="60960"/>
                </a:tc>
                <a:tc>
                  <a:txBody>
                    <a:bodyPr/>
                    <a:lstStyle/>
                    <a:p>
                      <a:pPr algn="just" fontAlgn="t"/>
                      <a:r>
                        <a:rPr lang="en-US" sz="1600">
                          <a:solidFill>
                            <a:srgbClr val="333333"/>
                          </a:solidFill>
                          <a:effectLst/>
                          <a:latin typeface="inter-regular"/>
                        </a:rPr>
                        <a:t>This method is used to reset the input pointer to the previously set mark.</a:t>
                      </a:r>
                    </a:p>
                  </a:txBody>
                  <a:tcPr marL="60960" marR="60960" marT="60960" marB="60960"/>
                </a:tc>
                <a:extLst>
                  <a:ext uri="{0D108BD9-81ED-4DB2-BD59-A6C34878D82A}">
                    <a16:rowId xmlns:a16="http://schemas.microsoft.com/office/drawing/2014/main" val="476293796"/>
                  </a:ext>
                </a:extLst>
              </a:tr>
              <a:tr h="831835">
                <a:tc>
                  <a:txBody>
                    <a:bodyPr/>
                    <a:lstStyle/>
                    <a:p>
                      <a:pPr algn="just" fontAlgn="t"/>
                      <a:r>
                        <a:rPr lang="en-IN" sz="1600">
                          <a:solidFill>
                            <a:srgbClr val="333333"/>
                          </a:solidFill>
                          <a:effectLst/>
                          <a:latin typeface="inter-regular"/>
                        </a:rPr>
                        <a:t>long skip (long nBytes)</a:t>
                      </a:r>
                    </a:p>
                  </a:txBody>
                  <a:tcPr marL="60960" marR="60960" marT="60960" marB="60960"/>
                </a:tc>
                <a:tc>
                  <a:txBody>
                    <a:bodyPr/>
                    <a:lstStyle/>
                    <a:p>
                      <a:pPr algn="just" fontAlgn="t"/>
                      <a:r>
                        <a:rPr lang="en-US" sz="1600" dirty="0">
                          <a:solidFill>
                            <a:srgbClr val="333333"/>
                          </a:solidFill>
                          <a:effectLst/>
                          <a:latin typeface="inter-regular"/>
                        </a:rPr>
                        <a:t>This method is used to skip the </a:t>
                      </a:r>
                      <a:r>
                        <a:rPr lang="en-US" sz="1600" dirty="0" err="1">
                          <a:solidFill>
                            <a:srgbClr val="333333"/>
                          </a:solidFill>
                          <a:effectLst/>
                          <a:latin typeface="inter-regular"/>
                        </a:rPr>
                        <a:t>nBytes</a:t>
                      </a:r>
                      <a:r>
                        <a:rPr lang="en-US" sz="1600" dirty="0">
                          <a:solidFill>
                            <a:srgbClr val="333333"/>
                          </a:solidFill>
                          <a:effectLst/>
                          <a:latin typeface="inter-regular"/>
                        </a:rPr>
                        <a:t> of the input stream and returns the total number of bytes that are skipped.</a:t>
                      </a:r>
                    </a:p>
                  </a:txBody>
                  <a:tcPr marL="60960" marR="60960" marT="60960" marB="60960"/>
                </a:tc>
                <a:extLst>
                  <a:ext uri="{0D108BD9-81ED-4DB2-BD59-A6C34878D82A}">
                    <a16:rowId xmlns:a16="http://schemas.microsoft.com/office/drawing/2014/main" val="1764236946"/>
                  </a:ext>
                </a:extLst>
              </a:tr>
              <a:tr h="831835">
                <a:tc>
                  <a:txBody>
                    <a:bodyPr/>
                    <a:lstStyle/>
                    <a:p>
                      <a:pPr algn="just" fontAlgn="t"/>
                      <a:r>
                        <a:rPr lang="en-IN" sz="1600" dirty="0">
                          <a:solidFill>
                            <a:srgbClr val="333333"/>
                          </a:solidFill>
                          <a:effectLst/>
                          <a:latin typeface="inter-regular"/>
                        </a:rPr>
                        <a:t>void close ()</a:t>
                      </a:r>
                    </a:p>
                  </a:txBody>
                  <a:tcPr marL="60960" marR="60960" marT="60960" marB="60960"/>
                </a:tc>
                <a:tc>
                  <a:txBody>
                    <a:bodyPr/>
                    <a:lstStyle/>
                    <a:p>
                      <a:pPr algn="just" fontAlgn="t"/>
                      <a:r>
                        <a:rPr lang="en-US" sz="1600" dirty="0">
                          <a:solidFill>
                            <a:srgbClr val="333333"/>
                          </a:solidFill>
                          <a:effectLst/>
                          <a:latin typeface="inter-regular"/>
                        </a:rPr>
                        <a:t>This method is used to close the input source. If an attempt is made to read even after the closing, </a:t>
                      </a:r>
                      <a:r>
                        <a:rPr lang="en-US" sz="1600" dirty="0" err="1">
                          <a:solidFill>
                            <a:srgbClr val="333333"/>
                          </a:solidFill>
                          <a:effectLst/>
                          <a:latin typeface="inter-regular"/>
                        </a:rPr>
                        <a:t>IOException</a:t>
                      </a:r>
                      <a:r>
                        <a:rPr lang="en-US" sz="1600" dirty="0">
                          <a:solidFill>
                            <a:srgbClr val="333333"/>
                          </a:solidFill>
                          <a:effectLst/>
                          <a:latin typeface="inter-regular"/>
                        </a:rPr>
                        <a:t> is thrown by the method.</a:t>
                      </a:r>
                    </a:p>
                  </a:txBody>
                  <a:tcPr marL="60960" marR="60960" marT="60960" marB="60960"/>
                </a:tc>
                <a:extLst>
                  <a:ext uri="{0D108BD9-81ED-4DB2-BD59-A6C34878D82A}">
                    <a16:rowId xmlns:a16="http://schemas.microsoft.com/office/drawing/2014/main" val="499201932"/>
                  </a:ext>
                </a:extLst>
              </a:tr>
            </a:tbl>
          </a:graphicData>
        </a:graphic>
      </p:graphicFrame>
    </p:spTree>
    <p:extLst>
      <p:ext uri="{BB962C8B-B14F-4D97-AF65-F5344CB8AC3E}">
        <p14:creationId xmlns:p14="http://schemas.microsoft.com/office/powerpoint/2010/main" val="112677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4306</TotalTime>
  <Words>4504</Words>
  <Application>Microsoft Office PowerPoint</Application>
  <PresentationFormat>Widescreen</PresentationFormat>
  <Paragraphs>674</Paragraphs>
  <Slides>44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Calibri Light</vt:lpstr>
      <vt:lpstr>erdana</vt:lpstr>
      <vt:lpstr>inter-bold</vt:lpstr>
      <vt:lpstr>inter-regular</vt:lpstr>
      <vt:lpstr>times new roman</vt:lpstr>
      <vt:lpstr>Wingdings</vt:lpstr>
      <vt:lpstr>Office Theme</vt:lpstr>
      <vt:lpstr>Topics to be Covered:</vt:lpstr>
      <vt:lpstr>Java I/O</vt:lpstr>
      <vt:lpstr>Java I/O</vt:lpstr>
      <vt:lpstr>OutputStream Vs InputStream</vt:lpstr>
      <vt:lpstr>OutputStream vs InputStream</vt:lpstr>
      <vt:lpstr>ByteStream Classes</vt:lpstr>
      <vt:lpstr>ByteStream Classes</vt:lpstr>
      <vt:lpstr>Sub Classes of InputStream</vt:lpstr>
      <vt:lpstr>Methods of InputStream Class</vt:lpstr>
      <vt:lpstr>Sub Classes of OutputStream</vt:lpstr>
      <vt:lpstr>Methods of OutputStream Class</vt:lpstr>
      <vt:lpstr>CharacterStream Classes</vt:lpstr>
      <vt:lpstr>CharacterStream Classes</vt:lpstr>
      <vt:lpstr>Sub Classes of Reader Class</vt:lpstr>
      <vt:lpstr>Methods of Reader Class</vt:lpstr>
      <vt:lpstr>Sub Classes of Writer Class</vt:lpstr>
      <vt:lpstr>Methods of Writer Class</vt:lpstr>
      <vt:lpstr>Java FileOutputStream Class</vt:lpstr>
      <vt:lpstr>FileOutputStream Class</vt:lpstr>
      <vt:lpstr>FileOutputStream Class : Example 01</vt:lpstr>
      <vt:lpstr>FileOutputStream Class : Example 02</vt:lpstr>
      <vt:lpstr>Java FileInputStream Class</vt:lpstr>
      <vt:lpstr>FileInputStream Class</vt:lpstr>
      <vt:lpstr>FileInputStream Class : Example 01</vt:lpstr>
      <vt:lpstr>FileInputStream Class : Example 02</vt:lpstr>
      <vt:lpstr>Example : File copying</vt:lpstr>
      <vt:lpstr>Java FileWriter Class</vt:lpstr>
      <vt:lpstr>FileWriter Class</vt:lpstr>
      <vt:lpstr>FileWriter Class : Example</vt:lpstr>
      <vt:lpstr>Java FileReader Class</vt:lpstr>
      <vt:lpstr>FileReader Class</vt:lpstr>
      <vt:lpstr>FileReader Class : Example</vt:lpstr>
      <vt:lpstr>Serialization &amp; Deserialization</vt:lpstr>
      <vt:lpstr>Serialization &amp; Deserialization</vt:lpstr>
      <vt:lpstr>Serialization &amp; Deserialization</vt:lpstr>
      <vt:lpstr>ObjectOutputStream class</vt:lpstr>
      <vt:lpstr>ObjectInputStream class</vt:lpstr>
      <vt:lpstr>Serialization : Example</vt:lpstr>
      <vt:lpstr>Deserialization : Example</vt:lpstr>
      <vt:lpstr>transient keyword in Serialization</vt:lpstr>
      <vt:lpstr>transient keyword</vt:lpstr>
      <vt:lpstr>Serialization with transient keyword: Example</vt:lpstr>
      <vt:lpstr>Deserialization with transient keyword: Example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in JAVA</dc:title>
  <dc:creator>Anil Kumar</dc:creator>
  <cp:lastModifiedBy>Anil Kumar</cp:lastModifiedBy>
  <cp:revision>268</cp:revision>
  <dcterms:created xsi:type="dcterms:W3CDTF">2022-08-21T11:09:16Z</dcterms:created>
  <dcterms:modified xsi:type="dcterms:W3CDTF">2022-11-08T08:32:04Z</dcterms:modified>
</cp:coreProperties>
</file>